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48" autoAdjust="0"/>
    <p:restoredTop sz="94660"/>
  </p:normalViewPr>
  <p:slideViewPr>
    <p:cSldViewPr snapToGrid="0">
      <p:cViewPr varScale="1">
        <p:scale>
          <a:sx n="80" d="100"/>
          <a:sy n="80" d="100"/>
        </p:scale>
        <p:origin x="648"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12/10/2025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12/10/2025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A161-E4D5-52F3-62EE-BF317B46914C}"/>
              </a:ext>
            </a:extLst>
          </p:cNvPr>
          <p:cNvSpPr>
            <a:spLocks noGrp="1"/>
          </p:cNvSpPr>
          <p:nvPr>
            <p:ph type="ctrTitle"/>
          </p:nvPr>
        </p:nvSpPr>
        <p:spPr>
          <a:xfrm>
            <a:off x="680322" y="2742465"/>
            <a:ext cx="8144134" cy="1373070"/>
          </a:xfrm>
        </p:spPr>
        <p:txBody>
          <a:bodyPr/>
          <a:lstStyle/>
          <a:p>
            <a:r>
              <a:rPr lang="en-GB" b="1" i="1" u="sng" dirty="0" err="1">
                <a:latin typeface="Arial" panose="020B0604020202020204" pitchFamily="34" charset="0"/>
                <a:cs typeface="Arial" panose="020B0604020202020204" pitchFamily="34" charset="0"/>
              </a:rPr>
              <a:t>CircuitVoyage</a:t>
            </a:r>
            <a:r>
              <a:rPr lang="en-GB" b="1" i="1" u="sng" dirty="0">
                <a:latin typeface="Arial" panose="020B0604020202020204" pitchFamily="34" charset="0"/>
                <a:cs typeface="Arial" panose="020B0604020202020204" pitchFamily="34" charset="0"/>
              </a:rPr>
              <a:t> Business Plan</a:t>
            </a:r>
          </a:p>
        </p:txBody>
      </p:sp>
      <p:sp>
        <p:nvSpPr>
          <p:cNvPr id="3" name="Subtitle 2">
            <a:extLst>
              <a:ext uri="{FF2B5EF4-FFF2-40B4-BE49-F238E27FC236}">
                <a16:creationId xmlns:a16="http://schemas.microsoft.com/office/drawing/2014/main" id="{399C2AD6-EC1A-2F01-3DEA-C5AB2D995816}"/>
              </a:ext>
            </a:extLst>
          </p:cNvPr>
          <p:cNvSpPr>
            <a:spLocks noGrp="1"/>
          </p:cNvSpPr>
          <p:nvPr>
            <p:ph type="subTitle" idx="1"/>
          </p:nvPr>
        </p:nvSpPr>
        <p:spPr/>
        <p:txBody>
          <a:bodyPr>
            <a:normAutofit lnSpcReduction="10000"/>
          </a:bodyPr>
          <a:lstStyle/>
          <a:p>
            <a:r>
              <a:rPr lang="en-GB" b="1" dirty="0">
                <a:latin typeface="Arial" panose="020B0604020202020204" pitchFamily="34" charset="0"/>
                <a:cs typeface="Arial" panose="020B0604020202020204" pitchFamily="34" charset="0"/>
              </a:rPr>
              <a:t>Task 2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2337237@VASILE BOGDAN-FLORIN</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7574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78035A0-A4BA-8C40-41D4-F8797AF981A5}"/>
              </a:ext>
            </a:extLst>
          </p:cNvPr>
          <p:cNvSpPr>
            <a:spLocks noGrp="1"/>
          </p:cNvSpPr>
          <p:nvPr>
            <p:ph type="subTitle" idx="1"/>
          </p:nvPr>
        </p:nvSpPr>
        <p:spPr/>
        <p:txBody>
          <a:bodyPr>
            <a:normAutofit/>
          </a:bodyPr>
          <a:lstStyle/>
          <a:p>
            <a:r>
              <a:rPr lang="en-US" sz="4800" b="1" dirty="0">
                <a:latin typeface="Arial" panose="020B0604020202020204" pitchFamily="34" charset="0"/>
                <a:cs typeface="Arial" panose="020B0604020202020204" pitchFamily="34" charset="0"/>
              </a:rPr>
              <a:t>On </a:t>
            </a:r>
            <a:r>
              <a:rPr lang="en-US" sz="4800" b="1" dirty="0" err="1">
                <a:latin typeface="Arial" panose="020B0604020202020204" pitchFamily="34" charset="0"/>
                <a:cs typeface="Arial" panose="020B0604020202020204" pitchFamily="34" charset="0"/>
              </a:rPr>
              <a:t>Time,Every</a:t>
            </a:r>
            <a:r>
              <a:rPr lang="en-US" sz="4800" b="1" dirty="0">
                <a:latin typeface="Arial" panose="020B0604020202020204" pitchFamily="34" charset="0"/>
                <a:cs typeface="Arial" panose="020B0604020202020204" pitchFamily="34" charset="0"/>
              </a:rPr>
              <a:t> Time</a:t>
            </a:r>
            <a:r>
              <a:rPr lang="en-US" sz="3600" dirty="0">
                <a:latin typeface="Arial" panose="020B0604020202020204" pitchFamily="34" charset="0"/>
                <a:cs typeface="Arial" panose="020B0604020202020204" pitchFamily="34" charset="0"/>
              </a:rPr>
              <a:t>.</a:t>
            </a:r>
          </a:p>
        </p:txBody>
      </p:sp>
      <p:sp>
        <p:nvSpPr>
          <p:cNvPr id="5" name="Title 4">
            <a:extLst>
              <a:ext uri="{FF2B5EF4-FFF2-40B4-BE49-F238E27FC236}">
                <a16:creationId xmlns:a16="http://schemas.microsoft.com/office/drawing/2014/main" id="{7B52169B-9B09-D05E-E7B0-56550ABDF2AE}"/>
              </a:ext>
            </a:extLst>
          </p:cNvPr>
          <p:cNvSpPr>
            <a:spLocks noGrp="1"/>
          </p:cNvSpPr>
          <p:nvPr>
            <p:ph type="ctrTitle"/>
          </p:nvPr>
        </p:nvSpPr>
        <p:spPr>
          <a:xfrm>
            <a:off x="394572" y="2405097"/>
            <a:ext cx="6987303" cy="1373070"/>
          </a:xfrm>
        </p:spPr>
        <p:txBody>
          <a:bodyPr/>
          <a:lstStyle/>
          <a:p>
            <a:r>
              <a:rPr lang="en-US" dirty="0">
                <a:latin typeface="Arial" panose="020B0604020202020204" pitchFamily="34" charset="0"/>
                <a:cs typeface="Arial" panose="020B0604020202020204" pitchFamily="34" charset="0"/>
              </a:rPr>
              <a:t>Company Motto:</a:t>
            </a:r>
          </a:p>
        </p:txBody>
      </p:sp>
    </p:spTree>
    <p:extLst>
      <p:ext uri="{BB962C8B-B14F-4D97-AF65-F5344CB8AC3E}">
        <p14:creationId xmlns:p14="http://schemas.microsoft.com/office/powerpoint/2010/main" val="317002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C8F61-A353-2663-8B2B-EE39D942DA69}"/>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39077E47-75AE-3E6D-EC8A-7E021B448BE7}"/>
              </a:ext>
            </a:extLst>
          </p:cNvPr>
          <p:cNvSpPr>
            <a:spLocks noGrp="1"/>
          </p:cNvSpPr>
          <p:nvPr>
            <p:ph idx="1"/>
          </p:nvPr>
        </p:nvSpPr>
        <p:spPr/>
        <p:txBody>
          <a:bodyPr>
            <a:normAutofit fontScale="85000" lnSpcReduction="20000"/>
          </a:bodyPr>
          <a:lstStyle/>
          <a:p>
            <a:pPr>
              <a:lnSpc>
                <a:spcPct val="150000"/>
              </a:lnSpc>
            </a:pPr>
            <a:r>
              <a:rPr lang="en-US" dirty="0">
                <a:latin typeface="Arial" panose="020B0604020202020204" pitchFamily="34" charset="0"/>
                <a:cs typeface="Arial" panose="020B0604020202020204" pitchFamily="34" charset="0"/>
              </a:rPr>
              <a:t>Introduction</a:t>
            </a:r>
          </a:p>
          <a:p>
            <a:pPr>
              <a:lnSpc>
                <a:spcPct val="150000"/>
              </a:lnSpc>
            </a:pPr>
            <a:r>
              <a:rPr lang="en-US" dirty="0">
                <a:latin typeface="Arial" panose="020B0604020202020204" pitchFamily="34" charset="0"/>
                <a:cs typeface="Arial" panose="020B0604020202020204" pitchFamily="34" charset="0"/>
              </a:rPr>
              <a:t>Market Analysis</a:t>
            </a:r>
          </a:p>
          <a:p>
            <a:pPr>
              <a:lnSpc>
                <a:spcPct val="150000"/>
              </a:lnSpc>
            </a:pPr>
            <a:r>
              <a:rPr lang="en-US" dirty="0">
                <a:latin typeface="Arial" panose="020B0604020202020204" pitchFamily="34" charset="0"/>
                <a:cs typeface="Arial" panose="020B0604020202020204" pitchFamily="34" charset="0"/>
              </a:rPr>
              <a:t>Services</a:t>
            </a:r>
          </a:p>
          <a:p>
            <a:pPr>
              <a:lnSpc>
                <a:spcPct val="150000"/>
              </a:lnSpc>
            </a:pPr>
            <a:r>
              <a:rPr lang="en-US" dirty="0">
                <a:latin typeface="Arial" panose="020B0604020202020204" pitchFamily="34" charset="0"/>
                <a:cs typeface="Arial" panose="020B0604020202020204" pitchFamily="34" charset="0"/>
              </a:rPr>
              <a:t>Competitive Advantage</a:t>
            </a:r>
          </a:p>
          <a:p>
            <a:pPr>
              <a:lnSpc>
                <a:spcPct val="150000"/>
              </a:lnSpc>
            </a:pPr>
            <a:r>
              <a:rPr lang="en-US" dirty="0">
                <a:latin typeface="Arial" panose="020B0604020202020204" pitchFamily="34" charset="0"/>
                <a:cs typeface="Arial" panose="020B0604020202020204" pitchFamily="34" charset="0"/>
              </a:rPr>
              <a:t>Financials</a:t>
            </a:r>
          </a:p>
          <a:p>
            <a:pPr>
              <a:lnSpc>
                <a:spcPct val="150000"/>
              </a:lnSpc>
            </a:pPr>
            <a:r>
              <a:rPr lang="en-US" dirty="0">
                <a:latin typeface="Arial" panose="020B0604020202020204" pitchFamily="34" charset="0"/>
                <a:cs typeface="Arial" panose="020B0604020202020204" pitchFamily="34" charset="0"/>
              </a:rPr>
              <a:t>Marketing Strategy</a:t>
            </a:r>
          </a:p>
          <a:p>
            <a:pPr>
              <a:lnSpc>
                <a:spcPct val="150000"/>
              </a:lnSpc>
            </a:pPr>
            <a:r>
              <a:rPr lang="en-US"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94553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6604E-171B-7B8C-9F14-0D62F85520BA}"/>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Introduction:</a:t>
            </a:r>
            <a:endParaRPr lang="en-GB" dirty="0"/>
          </a:p>
        </p:txBody>
      </p:sp>
      <p:sp>
        <p:nvSpPr>
          <p:cNvPr id="3" name="Content Placeholder 2">
            <a:extLst>
              <a:ext uri="{FF2B5EF4-FFF2-40B4-BE49-F238E27FC236}">
                <a16:creationId xmlns:a16="http://schemas.microsoft.com/office/drawing/2014/main" id="{1428B4C9-E173-8F1C-2567-B16DA0AA26B1}"/>
              </a:ext>
            </a:extLst>
          </p:cNvPr>
          <p:cNvSpPr>
            <a:spLocks noGrp="1"/>
          </p:cNvSpPr>
          <p:nvPr>
            <p:ph idx="1"/>
          </p:nvPr>
        </p:nvSpPr>
        <p:spPr>
          <a:xfrm>
            <a:off x="680321" y="2336873"/>
            <a:ext cx="5415679" cy="3599316"/>
          </a:xfrm>
        </p:spPr>
        <p:txBody>
          <a:bodyPr>
            <a:normAutofit fontScale="70000" lnSpcReduction="20000"/>
          </a:bodyPr>
          <a:lstStyle/>
          <a:p>
            <a:pPr marL="0" indent="0" algn="just">
              <a:lnSpc>
                <a:spcPct val="170000"/>
              </a:lnSpc>
              <a:buNone/>
            </a:pPr>
            <a:r>
              <a:rPr lang="en-US" dirty="0" err="1">
                <a:latin typeface="Arial" panose="020B0604020202020204" pitchFamily="34" charset="0"/>
                <a:cs typeface="Arial" panose="020B0604020202020204" pitchFamily="34" charset="0"/>
              </a:rPr>
              <a:t>CircuitVoyage</a:t>
            </a:r>
            <a:r>
              <a:rPr lang="en-US" dirty="0">
                <a:latin typeface="Arial" panose="020B0604020202020204" pitchFamily="34" charset="0"/>
                <a:cs typeface="Arial" panose="020B0604020202020204" pitchFamily="34" charset="0"/>
              </a:rPr>
              <a:t> is a logistics company and it specializes in transportation of high quality electronics (</a:t>
            </a:r>
            <a:r>
              <a:rPr lang="en-US" dirty="0" err="1">
                <a:latin typeface="Arial" panose="020B0604020202020204" pitchFamily="34" charset="0"/>
                <a:cs typeface="Arial" panose="020B0604020202020204" pitchFamily="34" charset="0"/>
              </a:rPr>
              <a:t>Savelsbergh</a:t>
            </a:r>
            <a:r>
              <a:rPr lang="en-US" dirty="0">
                <a:latin typeface="Arial" panose="020B0604020202020204" pitchFamily="34" charset="0"/>
                <a:cs typeface="Arial" panose="020B0604020202020204" pitchFamily="34" charset="0"/>
              </a:rPr>
              <a:t> and Ulmer, 2022</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The businesses and the individual consumers would benefit our special services as they would need to use a secure, fast and reliable platform to deliver delicate electronics. We are aiming to meet the rising demand in the e-commerce electronic delivery.</a:t>
            </a:r>
          </a:p>
        </p:txBody>
      </p:sp>
      <p:pic>
        <p:nvPicPr>
          <p:cNvPr id="4" name="Picture 3">
            <a:extLst>
              <a:ext uri="{FF2B5EF4-FFF2-40B4-BE49-F238E27FC236}">
                <a16:creationId xmlns:a16="http://schemas.microsoft.com/office/drawing/2014/main" id="{A6A360CB-0A2D-7BAE-8686-C3F98C67558F}"/>
              </a:ext>
            </a:extLst>
          </p:cNvPr>
          <p:cNvPicPr>
            <a:picLocks noChangeAspect="1"/>
          </p:cNvPicPr>
          <p:nvPr/>
        </p:nvPicPr>
        <p:blipFill>
          <a:blip r:embed="rId2"/>
          <a:stretch>
            <a:fillRect/>
          </a:stretch>
        </p:blipFill>
        <p:spPr>
          <a:xfrm>
            <a:off x="6848841" y="2451718"/>
            <a:ext cx="4141544" cy="2572117"/>
          </a:xfrm>
          <a:prstGeom prst="rect">
            <a:avLst/>
          </a:prstGeom>
        </p:spPr>
      </p:pic>
    </p:spTree>
    <p:extLst>
      <p:ext uri="{BB962C8B-B14F-4D97-AF65-F5344CB8AC3E}">
        <p14:creationId xmlns:p14="http://schemas.microsoft.com/office/powerpoint/2010/main" val="4207692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F113A-1F7B-DFAE-3C6E-D8F065366D73}"/>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Market Analysis:</a:t>
            </a:r>
            <a:endParaRPr lang="en-GB" dirty="0"/>
          </a:p>
        </p:txBody>
      </p:sp>
      <p:sp>
        <p:nvSpPr>
          <p:cNvPr id="3" name="Content Placeholder 2">
            <a:extLst>
              <a:ext uri="{FF2B5EF4-FFF2-40B4-BE49-F238E27FC236}">
                <a16:creationId xmlns:a16="http://schemas.microsoft.com/office/drawing/2014/main" id="{06ECDB81-2E11-6ED8-6F02-50284AC4FF51}"/>
              </a:ext>
            </a:extLst>
          </p:cNvPr>
          <p:cNvSpPr>
            <a:spLocks noGrp="1"/>
          </p:cNvSpPr>
          <p:nvPr>
            <p:ph idx="1"/>
          </p:nvPr>
        </p:nvSpPr>
        <p:spPr>
          <a:xfrm>
            <a:off x="680321" y="2336873"/>
            <a:ext cx="5415679" cy="3599316"/>
          </a:xfrm>
        </p:spPr>
        <p:txBody>
          <a:bodyPr>
            <a:normAutofit fontScale="700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Our targeted type of market will include the tech-savvy customers together with electronics retailers, e-commerce companies requiring fast and safe delivery of the electronics. Thanks to the rise of online shop and the growth of the price of consumer electronics, it is possible to say that the services of the specialized delivery are actively requested, and the emphasis is on the safety, security, and convenient delivery.</a:t>
            </a:r>
            <a:endParaRPr lang="en-GB" dirty="0"/>
          </a:p>
        </p:txBody>
      </p:sp>
      <p:pic>
        <p:nvPicPr>
          <p:cNvPr id="4" name="Picture 3">
            <a:extLst>
              <a:ext uri="{FF2B5EF4-FFF2-40B4-BE49-F238E27FC236}">
                <a16:creationId xmlns:a16="http://schemas.microsoft.com/office/drawing/2014/main" id="{FFF08DC9-1427-ECA5-E61D-776EE694D65C}"/>
              </a:ext>
            </a:extLst>
          </p:cNvPr>
          <p:cNvPicPr>
            <a:picLocks noChangeAspect="1"/>
          </p:cNvPicPr>
          <p:nvPr/>
        </p:nvPicPr>
        <p:blipFill>
          <a:blip r:embed="rId2"/>
          <a:stretch>
            <a:fillRect/>
          </a:stretch>
        </p:blipFill>
        <p:spPr>
          <a:xfrm>
            <a:off x="6667866" y="2336873"/>
            <a:ext cx="4454259" cy="2964107"/>
          </a:xfrm>
          <a:prstGeom prst="rect">
            <a:avLst/>
          </a:prstGeom>
        </p:spPr>
      </p:pic>
    </p:spTree>
    <p:extLst>
      <p:ext uri="{BB962C8B-B14F-4D97-AF65-F5344CB8AC3E}">
        <p14:creationId xmlns:p14="http://schemas.microsoft.com/office/powerpoint/2010/main" val="2084829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6C092-8BFF-8745-9273-25F9EFD0DD08}"/>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Services:</a:t>
            </a:r>
            <a:endParaRPr lang="en-GB" dirty="0"/>
          </a:p>
        </p:txBody>
      </p:sp>
      <p:sp>
        <p:nvSpPr>
          <p:cNvPr id="3" name="Content Placeholder 2">
            <a:extLst>
              <a:ext uri="{FF2B5EF4-FFF2-40B4-BE49-F238E27FC236}">
                <a16:creationId xmlns:a16="http://schemas.microsoft.com/office/drawing/2014/main" id="{DE06DBF0-3BCE-97ED-92E0-3DEBBE8C2EB5}"/>
              </a:ext>
            </a:extLst>
          </p:cNvPr>
          <p:cNvSpPr>
            <a:spLocks noGrp="1"/>
          </p:cNvSpPr>
          <p:nvPr>
            <p:ph idx="1"/>
          </p:nvPr>
        </p:nvSpPr>
        <p:spPr>
          <a:xfrm>
            <a:off x="680321" y="2336873"/>
            <a:ext cx="5415679" cy="3599316"/>
          </a:xfrm>
        </p:spPr>
        <p:txBody>
          <a:bodyPr>
            <a:normAutofit fontScale="775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The services to be offered by </a:t>
            </a:r>
            <a:r>
              <a:rPr lang="en-US" dirty="0" err="1">
                <a:latin typeface="Arial" panose="020B0604020202020204" pitchFamily="34" charset="0"/>
                <a:cs typeface="Arial" panose="020B0604020202020204" pitchFamily="34" charset="0"/>
              </a:rPr>
              <a:t>CircuitVoyage</a:t>
            </a:r>
            <a:r>
              <a:rPr lang="en-US" dirty="0">
                <a:latin typeface="Arial" panose="020B0604020202020204" pitchFamily="34" charset="0"/>
                <a:cs typeface="Arial" panose="020B0604020202020204" pitchFamily="34" charset="0"/>
              </a:rPr>
              <a:t> will include like express, return-to-deliver, repair and exchange and will include real GPS positioning to facilitate complete transparency. We have addressed the problem of ensuring safety of the transportation of electronics during delivery to ensure the integrity of the products. </a:t>
            </a:r>
          </a:p>
          <a:p>
            <a:endParaRPr lang="en-GB" dirty="0"/>
          </a:p>
        </p:txBody>
      </p:sp>
      <p:pic>
        <p:nvPicPr>
          <p:cNvPr id="4" name="Picture 3">
            <a:extLst>
              <a:ext uri="{FF2B5EF4-FFF2-40B4-BE49-F238E27FC236}">
                <a16:creationId xmlns:a16="http://schemas.microsoft.com/office/drawing/2014/main" id="{0A15DEA1-2254-73ED-68A8-DEF190BF4249}"/>
              </a:ext>
            </a:extLst>
          </p:cNvPr>
          <p:cNvPicPr>
            <a:picLocks noChangeAspect="1"/>
          </p:cNvPicPr>
          <p:nvPr/>
        </p:nvPicPr>
        <p:blipFill>
          <a:blip r:embed="rId2"/>
          <a:stretch>
            <a:fillRect/>
          </a:stretch>
        </p:blipFill>
        <p:spPr>
          <a:xfrm>
            <a:off x="6586887" y="2336873"/>
            <a:ext cx="4924792" cy="3020082"/>
          </a:xfrm>
          <a:prstGeom prst="rect">
            <a:avLst/>
          </a:prstGeom>
        </p:spPr>
      </p:pic>
    </p:spTree>
    <p:extLst>
      <p:ext uri="{BB962C8B-B14F-4D97-AF65-F5344CB8AC3E}">
        <p14:creationId xmlns:p14="http://schemas.microsoft.com/office/powerpoint/2010/main" val="3490547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F47EC-75CB-10BE-5FD0-E4A69299F50D}"/>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Competitive Advantage:</a:t>
            </a:r>
            <a:endParaRPr lang="en-GB" dirty="0"/>
          </a:p>
        </p:txBody>
      </p:sp>
      <p:sp>
        <p:nvSpPr>
          <p:cNvPr id="3" name="Content Placeholder 2">
            <a:extLst>
              <a:ext uri="{FF2B5EF4-FFF2-40B4-BE49-F238E27FC236}">
                <a16:creationId xmlns:a16="http://schemas.microsoft.com/office/drawing/2014/main" id="{53ED32D1-E38C-5906-7992-373CC4471C5E}"/>
              </a:ext>
            </a:extLst>
          </p:cNvPr>
          <p:cNvSpPr>
            <a:spLocks noGrp="1"/>
          </p:cNvSpPr>
          <p:nvPr>
            <p:ph idx="1"/>
          </p:nvPr>
        </p:nvSpPr>
        <p:spPr>
          <a:xfrm>
            <a:off x="680321" y="2336873"/>
            <a:ext cx="5415679" cy="3599316"/>
          </a:xfrm>
        </p:spPr>
        <p:txBody>
          <a:bodyPr>
            <a:normAutofit fontScale="700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To compete in a manner that is more environmentally friendly, our unique selling point (USP) is the fact that we also have a choice of environmentally-friendly deliveries such as eco-friendly cars and a special packaging material to transport sensitive electronics </a:t>
            </a:r>
            <a:r>
              <a:rPr lang="en-GB"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Wercholuk</a:t>
            </a:r>
            <a:r>
              <a:rPr lang="en-GB" dirty="0">
                <a:latin typeface="Arial" panose="020B0604020202020204" pitchFamily="34" charset="0"/>
                <a:cs typeface="Arial" panose="020B0604020202020204" pitchFamily="34" charset="0"/>
              </a:rPr>
              <a:t> et al., </a:t>
            </a:r>
            <a:r>
              <a:rPr lang="en-US" dirty="0">
                <a:latin typeface="Arial" panose="020B0604020202020204" pitchFamily="34" charset="0"/>
                <a:cs typeface="Arial" panose="020B0604020202020204" pitchFamily="34" charset="0"/>
              </a:rPr>
              <a:t>2022). This is what can be applied to the environmentally-minded consumers and the products are received in a good condition.</a:t>
            </a:r>
            <a:endParaRPr lang="en-GB" dirty="0"/>
          </a:p>
        </p:txBody>
      </p:sp>
      <p:pic>
        <p:nvPicPr>
          <p:cNvPr id="4" name="Picture 3">
            <a:extLst>
              <a:ext uri="{FF2B5EF4-FFF2-40B4-BE49-F238E27FC236}">
                <a16:creationId xmlns:a16="http://schemas.microsoft.com/office/drawing/2014/main" id="{F6932DF9-A9AD-D8F5-7AFA-BCDABA94764F}"/>
              </a:ext>
            </a:extLst>
          </p:cNvPr>
          <p:cNvPicPr>
            <a:picLocks noChangeAspect="1"/>
          </p:cNvPicPr>
          <p:nvPr/>
        </p:nvPicPr>
        <p:blipFill>
          <a:blip r:embed="rId2"/>
          <a:stretch>
            <a:fillRect/>
          </a:stretch>
        </p:blipFill>
        <p:spPr>
          <a:xfrm>
            <a:off x="6372575" y="2336873"/>
            <a:ext cx="5139104" cy="3202892"/>
          </a:xfrm>
          <a:prstGeom prst="rect">
            <a:avLst/>
          </a:prstGeom>
        </p:spPr>
      </p:pic>
    </p:spTree>
    <p:extLst>
      <p:ext uri="{BB962C8B-B14F-4D97-AF65-F5344CB8AC3E}">
        <p14:creationId xmlns:p14="http://schemas.microsoft.com/office/powerpoint/2010/main" val="2430216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DA7E1-A81C-6217-F007-424A0B840E50}"/>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Financials:</a:t>
            </a:r>
            <a:endParaRPr lang="en-GB" dirty="0"/>
          </a:p>
        </p:txBody>
      </p:sp>
      <p:sp>
        <p:nvSpPr>
          <p:cNvPr id="3" name="Content Placeholder 2">
            <a:extLst>
              <a:ext uri="{FF2B5EF4-FFF2-40B4-BE49-F238E27FC236}">
                <a16:creationId xmlns:a16="http://schemas.microsoft.com/office/drawing/2014/main" id="{C42B07EF-C768-72B5-7AD7-B0C1ECE33575}"/>
              </a:ext>
            </a:extLst>
          </p:cNvPr>
          <p:cNvSpPr>
            <a:spLocks noGrp="1"/>
          </p:cNvSpPr>
          <p:nvPr>
            <p:ph idx="1"/>
          </p:nvPr>
        </p:nvSpPr>
        <p:spPr>
          <a:xfrm>
            <a:off x="680321" y="2336873"/>
            <a:ext cx="5415679" cy="3599316"/>
          </a:xfrm>
        </p:spPr>
        <p:txBody>
          <a:bodyPr>
            <a:normAutofit fontScale="925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The amount of money that will be estimated to use in starting </a:t>
            </a:r>
            <a:r>
              <a:rPr lang="en-US" dirty="0" err="1">
                <a:latin typeface="Arial" panose="020B0604020202020204" pitchFamily="34" charset="0"/>
                <a:cs typeface="Arial" panose="020B0604020202020204" pitchFamily="34" charset="0"/>
              </a:rPr>
              <a:t>CircuitVoyage</a:t>
            </a:r>
            <a:r>
              <a:rPr lang="en-US" dirty="0">
                <a:latin typeface="Arial" panose="020B0604020202020204" pitchFamily="34" charset="0"/>
                <a:cs typeface="Arial" panose="020B0604020202020204" pitchFamily="34" charset="0"/>
              </a:rPr>
              <a:t> is set at 280,000 pounds and the financial projection will project that the business will be profitable in the next 12 months due to the increasing demand in secure delivery services.</a:t>
            </a:r>
            <a:endParaRPr lang="en-GB" dirty="0"/>
          </a:p>
        </p:txBody>
      </p:sp>
      <p:pic>
        <p:nvPicPr>
          <p:cNvPr id="4" name="Picture 3">
            <a:extLst>
              <a:ext uri="{FF2B5EF4-FFF2-40B4-BE49-F238E27FC236}">
                <a16:creationId xmlns:a16="http://schemas.microsoft.com/office/drawing/2014/main" id="{F9E0A285-3CA7-413D-6F05-BF0FB2AC4A46}"/>
              </a:ext>
            </a:extLst>
          </p:cNvPr>
          <p:cNvPicPr>
            <a:picLocks noChangeAspect="1"/>
          </p:cNvPicPr>
          <p:nvPr/>
        </p:nvPicPr>
        <p:blipFill>
          <a:blip r:embed="rId2"/>
          <a:stretch>
            <a:fillRect/>
          </a:stretch>
        </p:blipFill>
        <p:spPr>
          <a:xfrm>
            <a:off x="6814404" y="2336873"/>
            <a:ext cx="4510088" cy="3378213"/>
          </a:xfrm>
          <a:prstGeom prst="rect">
            <a:avLst/>
          </a:prstGeom>
        </p:spPr>
      </p:pic>
    </p:spTree>
    <p:extLst>
      <p:ext uri="{BB962C8B-B14F-4D97-AF65-F5344CB8AC3E}">
        <p14:creationId xmlns:p14="http://schemas.microsoft.com/office/powerpoint/2010/main" val="550497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C5D72-A14C-A488-3A6A-672B0CCD4041}"/>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Marketing Strategy:</a:t>
            </a:r>
            <a:endParaRPr lang="en-GB" dirty="0"/>
          </a:p>
        </p:txBody>
      </p:sp>
      <p:sp>
        <p:nvSpPr>
          <p:cNvPr id="3" name="Content Placeholder 2">
            <a:extLst>
              <a:ext uri="{FF2B5EF4-FFF2-40B4-BE49-F238E27FC236}">
                <a16:creationId xmlns:a16="http://schemas.microsoft.com/office/drawing/2014/main" id="{344FC345-43F7-6129-E2E3-4C8E18FAF7F7}"/>
              </a:ext>
            </a:extLst>
          </p:cNvPr>
          <p:cNvSpPr>
            <a:spLocks noGrp="1"/>
          </p:cNvSpPr>
          <p:nvPr>
            <p:ph idx="1"/>
          </p:nvPr>
        </p:nvSpPr>
        <p:spPr>
          <a:xfrm>
            <a:off x="680321" y="2336873"/>
            <a:ext cx="5415679" cy="3599316"/>
          </a:xfrm>
        </p:spPr>
        <p:txBody>
          <a:bodyPr>
            <a:normAutofit fontScale="85000" lnSpcReduction="10000"/>
          </a:bodyPr>
          <a:lstStyle/>
          <a:p>
            <a:pPr marL="0" indent="0" algn="just">
              <a:lnSpc>
                <a:spcPct val="170000"/>
              </a:lnSpc>
              <a:buNone/>
            </a:pPr>
            <a:r>
              <a:rPr lang="en-US" dirty="0">
                <a:latin typeface="Arial" panose="020B0604020202020204" pitchFamily="34" charset="0"/>
                <a:cs typeface="Arial" panose="020B0604020202020204" pitchFamily="34" charset="0"/>
              </a:rPr>
              <a:t>We will use our marketing strategy, which will include SEO, PPCs and utilizing social media to create an awareness of our brand and attract the customers. Our strong customers will be developed within the key city markets, using selective online marketing and contacting to customers.</a:t>
            </a:r>
          </a:p>
        </p:txBody>
      </p:sp>
      <p:pic>
        <p:nvPicPr>
          <p:cNvPr id="4" name="Picture 3">
            <a:extLst>
              <a:ext uri="{FF2B5EF4-FFF2-40B4-BE49-F238E27FC236}">
                <a16:creationId xmlns:a16="http://schemas.microsoft.com/office/drawing/2014/main" id="{7DFDA164-9F78-651B-7518-2AFC86D0913C}"/>
              </a:ext>
            </a:extLst>
          </p:cNvPr>
          <p:cNvPicPr>
            <a:picLocks noChangeAspect="1"/>
          </p:cNvPicPr>
          <p:nvPr/>
        </p:nvPicPr>
        <p:blipFill>
          <a:blip r:embed="rId2"/>
          <a:stretch>
            <a:fillRect/>
          </a:stretch>
        </p:blipFill>
        <p:spPr>
          <a:xfrm>
            <a:off x="6770128" y="2336873"/>
            <a:ext cx="4741551" cy="3115387"/>
          </a:xfrm>
          <a:prstGeom prst="rect">
            <a:avLst/>
          </a:prstGeom>
        </p:spPr>
      </p:pic>
    </p:spTree>
    <p:extLst>
      <p:ext uri="{BB962C8B-B14F-4D97-AF65-F5344CB8AC3E}">
        <p14:creationId xmlns:p14="http://schemas.microsoft.com/office/powerpoint/2010/main" val="2042207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1E0AE-7896-02BE-67C8-CD08DC27686D}"/>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CE153B80-1D3F-E05A-3A12-BECDB2CD1BA5}"/>
              </a:ext>
            </a:extLst>
          </p:cNvPr>
          <p:cNvSpPr>
            <a:spLocks noGrp="1"/>
          </p:cNvSpPr>
          <p:nvPr>
            <p:ph idx="1"/>
          </p:nvPr>
        </p:nvSpPr>
        <p:spPr/>
        <p:txBody>
          <a:bodyPr>
            <a:normAutofit fontScale="85000" lnSpcReduction="10000"/>
          </a:bodyPr>
          <a:lstStyle/>
          <a:p>
            <a:pPr algn="just">
              <a:lnSpc>
                <a:spcPct val="170000"/>
              </a:lnSpc>
            </a:pPr>
            <a:r>
              <a:rPr lang="en-US" dirty="0" err="1">
                <a:latin typeface="Arial" panose="020B0604020202020204" pitchFamily="34" charset="0"/>
                <a:cs typeface="Arial" panose="020B0604020202020204" pitchFamily="34" charset="0"/>
              </a:rPr>
              <a:t>Savelsbergh</a:t>
            </a:r>
            <a:r>
              <a:rPr lang="en-US" dirty="0">
                <a:latin typeface="Arial" panose="020B0604020202020204" pitchFamily="34" charset="0"/>
                <a:cs typeface="Arial" panose="020B0604020202020204" pitchFamily="34" charset="0"/>
              </a:rPr>
              <a:t>, M.W.P. and Ulmer, M.W. (2022). Challenges and opportunities in crowdsourced delivery planning and operations. </a:t>
            </a:r>
            <a:r>
              <a:rPr lang="en-US" i="1" dirty="0">
                <a:latin typeface="Arial" panose="020B0604020202020204" pitchFamily="34" charset="0"/>
                <a:cs typeface="Arial" panose="020B0604020202020204" pitchFamily="34" charset="0"/>
              </a:rPr>
              <a:t>4OR</a:t>
            </a:r>
            <a:r>
              <a:rPr lang="en-US" dirty="0">
                <a:latin typeface="Arial" panose="020B0604020202020204" pitchFamily="34" charset="0"/>
                <a:cs typeface="Arial" panose="020B0604020202020204" pitchFamily="34" charset="0"/>
              </a:rPr>
              <a:t>, 20(1), pp.1–21.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://doi.org/10.1007/s10288-021-00500-2.</a:t>
            </a:r>
          </a:p>
          <a:p>
            <a:pPr algn="just">
              <a:lnSpc>
                <a:spcPct val="170000"/>
              </a:lnSpc>
            </a:pPr>
            <a:r>
              <a:rPr lang="en-US" dirty="0" err="1">
                <a:latin typeface="Arial" panose="020B0604020202020204" pitchFamily="34" charset="0"/>
                <a:cs typeface="Arial" panose="020B0604020202020204" pitchFamily="34" charset="0"/>
              </a:rPr>
              <a:t>Wercholuk</a:t>
            </a:r>
            <a:r>
              <a:rPr lang="en-US" dirty="0">
                <a:latin typeface="Arial" panose="020B0604020202020204" pitchFamily="34" charset="0"/>
                <a:cs typeface="Arial" panose="020B0604020202020204" pitchFamily="34" charset="0"/>
              </a:rPr>
              <a:t>, A.N., Parikh, A.A. and Snyder, R.A. (2022). The Road Less Traveled: Transportation Barriers to Cancer Care Delivery in the Rural Patient Population. </a:t>
            </a:r>
            <a:r>
              <a:rPr lang="en-US" i="1" dirty="0">
                <a:latin typeface="Arial" panose="020B0604020202020204" pitchFamily="34" charset="0"/>
                <a:cs typeface="Arial" panose="020B0604020202020204" pitchFamily="34" charset="0"/>
              </a:rPr>
              <a:t>JCO Oncology Practice</a:t>
            </a:r>
            <a:r>
              <a:rPr lang="en-US" dirty="0">
                <a:latin typeface="Arial" panose="020B0604020202020204" pitchFamily="34" charset="0"/>
                <a:cs typeface="Arial" panose="020B0604020202020204" pitchFamily="34" charset="0"/>
              </a:rPr>
              <a:t>, 18(9).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://doi.org/10.1200/op.22.00122.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8128931"/>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{BEE49ECF-3354-4C92-8B3D-7480E63301B0}TF6e1c0bd6-43b7-4cba-aa12-42a6446060543808456b-f923f033e399</Template>
  <TotalTime>51</TotalTime>
  <Words>508</Words>
  <Application>Microsoft Office PowerPoint</Application>
  <PresentationFormat>Widescreen</PresentationFormat>
  <Paragraphs>31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Trebuchet MS</vt:lpstr>
      <vt:lpstr>Berlin</vt:lpstr>
      <vt:lpstr>CircuitVoyage Business Plan</vt:lpstr>
      <vt:lpstr>Company Motto:</vt:lpstr>
      <vt:lpstr>Table of Content</vt:lpstr>
      <vt:lpstr>Introduction:</vt:lpstr>
      <vt:lpstr>Market Analysis:</vt:lpstr>
      <vt:lpstr>Services:</vt:lpstr>
      <vt:lpstr>Competitive Advantage:</vt:lpstr>
      <vt:lpstr>Financials:</vt:lpstr>
      <vt:lpstr>Marketing Strategy: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Lenovo</dc:creator>
  <cp:lastModifiedBy>bogdan vasile</cp:lastModifiedBy>
  <cp:revision>4</cp:revision>
  <dcterms:created xsi:type="dcterms:W3CDTF">2025-11-05T14:52:58Z</dcterms:created>
  <dcterms:modified xsi:type="dcterms:W3CDTF">2025-12-10T21:40:11Z</dcterms:modified>
</cp:coreProperties>
</file>