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hart1.xml" ContentType="application/vnd.openxmlformats-officedocument.drawingml.chart+xml"/>
  <Override PartName="/ppt/presentation.xml" ContentType="application/vnd.openxmlformats-officedocument.presentationml.presentation.main+xml"/>
  <Override PartName="/ppt/notesMasters/notesMaster1.xml" ContentType="application/vnd.openxmlformats-officedocument.presentationml.notesMaster+xml"/>
  <Override PartName="/ppt/notesMasters/_rels/notes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diagrams/data1.xml" ContentType="application/vnd.openxmlformats-officedocument.drawingml.diagramData+xml"/>
  <Override PartName="/ppt/diagrams/drawing2.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diagrams/drawing1.xml" ContentType="application/vnd.ms-office.drawingml.diagramDrawing+xml"/>
  <Override PartName="/ppt/diagrams/data2.xml" ContentType="application/vnd.openxmlformats-officedocument.drawingml.diagramData+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_rels/data1.xml.rels" ContentType="application/vnd.openxmlformats-package.relationships+xml"/>
  <Override PartName="/ppt/diagrams/_rels/drawing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media/OOXDiagramDataRels1_2.png" ContentType="image/png"/>
  <Override PartName="/ppt/media/OOXDiagramDataRels1_7.svg" ContentType="image/svg"/>
  <Override PartName="/ppt/media/image1.png" ContentType="image/png"/>
  <Override PartName="/ppt/media/image2.png" ContentType="image/png"/>
  <Override PartName="/ppt/media/OOXDiagramDataRels1_5.svg" ContentType="image/svg"/>
  <Override PartName="/ppt/media/OOXDiagramDataRels1_0.png" ContentType="image/png"/>
  <Override PartName="/ppt/media/OOXDiagramDataRels1_4.png" ContentType="image/png"/>
  <Override PartName="/ppt/media/OOXDiagramDataRels1_1.svg" ContentType="image/svg"/>
  <Override PartName="/ppt/media/OOXDiagramDataRels1_6.png" ContentType="image/png"/>
  <Override PartName="/ppt/media/OOXDiagramDataRels1_3.svg" ContentType="image/svg"/>
  <Override PartName="/ppt/media/OOXDiagramDrawingRels1_0.png" ContentType="image/png"/>
  <Override PartName="/ppt/media/OOXDiagramDrawingRels1_1.svg" ContentType="image/svg"/>
  <Override PartName="/ppt/media/OOXDiagramDrawingRels1_2.png" ContentType="image/png"/>
  <Override PartName="/ppt/media/OOXDiagramDrawingRels1_3.svg" ContentType="image/svg"/>
  <Override PartName="/ppt/media/OOXDiagramDrawingRels1_4.png" ContentType="image/png"/>
  <Override PartName="/ppt/media/OOXDiagramDrawingRels1_5.svg" ContentType="image/svg"/>
  <Override PartName="/ppt/media/OOXDiagramDrawingRels1_6.png" ContentType="image/png"/>
  <Override PartName="/ppt/media/OOXDiagramDrawingRels1_7.svg" ContentType="image/svg"/>
  <Override PartName="/ppt/notesSlides/notesSlide9.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_rels/notesSlide9.xml.rels" ContentType="application/vnd.openxmlformats-package.relationships+xml"/>
  <Override PartName="/ppt/notesSlides/_rels/notesSlide1.xml.rels" ContentType="application/vnd.openxmlformats-package.relationships+xml"/>
  <Override PartName="/ppt/notesSlides/_rels/notesSlide2.xml.rels" ContentType="application/vnd.openxmlformats-package.relationships+xml"/>
  <Override PartName="/ppt/notesSlides/_rels/notesSlide3.xml.rels" ContentType="application/vnd.openxmlformats-package.relationships+xml"/>
  <Override PartName="/ppt/notesSlides/_rels/notesSlide4.xml.rels" ContentType="application/vnd.openxmlformats-package.relationships+xml"/>
  <Override PartName="/ppt/notesSlides/_rels/notesSlide5.xml.rels" ContentType="application/vnd.openxmlformats-package.relationships+xml"/>
  <Override PartName="/ppt/notesSlides/_rels/notesSlide6.xml.rels" ContentType="application/vnd.openxmlformats-package.relationships+xml"/>
  <Override PartName="/ppt/notesSlides/_rels/notesSlide7.xml.rels" ContentType="application/vnd.openxmlformats-package.relationships+xml"/>
  <Override PartName="/ppt/notesSlides/_rels/notesSlide8.xml.rels" ContentType="application/vnd.openxmlformats-package.relationships+xml"/>
  <Override PartName="/ppt/notesSlides/_rels/notesSlide10.xml.rels" ContentType="application/vnd.openxmlformats-package.relationships+xml"/>
  <Override PartName="/ppt/notesSlides/_rels/notesSlide11.xml.rels" ContentType="application/vnd.openxmlformats-package.relationships+xml"/>
  <Override PartName="/ppt/notesSlides/_rels/notesSlide12.xml.rels" ContentType="application/vnd.openxmlformats-package.relationships+xml"/>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Lst>
  <p:sldSz cx="12192000" cy="6858000"/>
  <p:notesSz cx="7102475" cy="9037637"/>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notesMaster" Target="notesMasters/notes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
</Relationships>
</file>

<file path=ppt/charts/chart1.xml><?xml version="1.0" encoding="utf-8"?>
<c:chartSpace xmlns:c="http://schemas.openxmlformats.org/drawingml/2006/chart" xmlns:a="http://schemas.openxmlformats.org/drawingml/2006/main" xmlns:r="http://schemas.openxmlformats.org/officeDocument/2006/relationships">
  <c:lang val="en-US"/>
  <c:roundedCorners val="0"/>
  <c:chart>
    <c:title>
      <c:tx>
        <c:rich>
          <a:bodyPr rot="0"/>
          <a:lstStyle/>
          <a:p>
            <a:pPr>
              <a:defRPr b="0" sz="1862" spc="-1" strike="noStrike">
                <a:solidFill>
                  <a:srgbClr val="595959"/>
                </a:solidFill>
                <a:latin typeface="Calibri"/>
              </a:defRPr>
            </a:pPr>
            <a:r>
              <a:rPr b="0" sz="1862" spc="-1" strike="noStrike">
                <a:solidFill>
                  <a:srgbClr val="595959"/>
                </a:solidFill>
                <a:latin typeface="Calibri"/>
              </a:rPr>
              <a:t>Sales</a:t>
            </a:r>
          </a:p>
        </c:rich>
      </c:tx>
      <c:overlay val="0"/>
      <c:spPr>
        <a:noFill/>
        <a:ln>
          <a:noFill/>
        </a:ln>
      </c:spPr>
    </c:title>
    <c:autoTitleDeleted val="0"/>
    <c:plotArea>
      <c:pieChart>
        <c:varyColors val="1"/>
        <c:ser>
          <c:idx val="0"/>
          <c:order val="0"/>
          <c:tx>
            <c:strRef>
              <c:f>label 0</c:f>
              <c:strCache>
                <c:ptCount val="1"/>
                <c:pt idx="0">
                  <c:v>Sales</c:v>
                </c:pt>
              </c:strCache>
            </c:strRef>
          </c:tx>
          <c:spPr>
            <a:solidFill>
              <a:srgbClr val="4472c4"/>
            </a:solidFill>
            <a:ln>
              <a:noFill/>
            </a:ln>
          </c:spPr>
          <c:explosion val="0"/>
          <c:dPt>
            <c:idx val="0"/>
            <c:spPr>
              <a:solidFill>
                <a:srgbClr val="4472c4"/>
              </a:solidFill>
              <a:ln w="19080">
                <a:solidFill>
                  <a:srgbClr val="ffffff"/>
                </a:solidFill>
                <a:round/>
              </a:ln>
            </c:spPr>
          </c:dPt>
          <c:dPt>
            <c:idx val="1"/>
            <c:spPr>
              <a:solidFill>
                <a:srgbClr val="ed7d31"/>
              </a:solidFill>
              <a:ln w="19080">
                <a:solidFill>
                  <a:srgbClr val="ffffff"/>
                </a:solidFill>
                <a:round/>
              </a:ln>
            </c:spPr>
          </c:dPt>
          <c:dPt>
            <c:idx val="2"/>
            <c:spPr>
              <a:solidFill>
                <a:srgbClr val="a5a5a5"/>
              </a:solidFill>
              <a:ln w="19080">
                <a:solidFill>
                  <a:srgbClr val="ffffff"/>
                </a:solidFill>
                <a:round/>
              </a:ln>
            </c:spPr>
          </c:dPt>
          <c:dLbls>
            <c:numFmt formatCode="General" sourceLinked="1"/>
            <c:dLbl>
              <c:idx val="0"/>
              <c:txPr>
                <a:bodyPr/>
                <a:lstStyle/>
                <a:p>
                  <a:pPr>
                    <a:defRPr b="0" sz="1000" spc="-1" strike="noStrike">
                      <a:solidFill>
                        <a:srgbClr val="000000"/>
                      </a:solidFill>
                      <a:latin typeface="Calibri"/>
                    </a:defRPr>
                  </a:pPr>
                </a:p>
              </c:txPr>
              <c:dLblPos val="bestFit"/>
              <c:showLegendKey val="0"/>
              <c:showVal val="0"/>
              <c:showCatName val="0"/>
              <c:showSerName val="0"/>
              <c:showPercent val="0"/>
              <c:separator>; </c:separator>
            </c:dLbl>
            <c:dLbl>
              <c:idx val="1"/>
              <c:txPr>
                <a:bodyPr/>
                <a:lstStyle/>
                <a:p>
                  <a:pPr>
                    <a:defRPr b="0" sz="1000" spc="-1" strike="noStrike">
                      <a:solidFill>
                        <a:srgbClr val="000000"/>
                      </a:solidFill>
                      <a:latin typeface="Calibri"/>
                    </a:defRPr>
                  </a:pPr>
                </a:p>
              </c:txPr>
              <c:dLblPos val="bestFit"/>
              <c:showLegendKey val="0"/>
              <c:showVal val="0"/>
              <c:showCatName val="0"/>
              <c:showSerName val="0"/>
              <c:showPercent val="0"/>
              <c:separator>; </c:separator>
            </c:dLbl>
            <c:dLbl>
              <c:idx val="2"/>
              <c:txPr>
                <a:bodyPr/>
                <a:lstStyle/>
                <a:p>
                  <a:pPr>
                    <a:defRPr b="0" sz="1000" spc="-1" strike="noStrike">
                      <a:solidFill>
                        <a:srgbClr val="000000"/>
                      </a:solidFill>
                      <a:latin typeface="Calibri"/>
                    </a:defRPr>
                  </a:pPr>
                </a:p>
              </c:txPr>
              <c:dLblPos val="bestFit"/>
              <c:showLegendKey val="0"/>
              <c:showVal val="0"/>
              <c:showCatName val="0"/>
              <c:showSerName val="0"/>
              <c:showPercent val="0"/>
              <c:separator>; </c:separator>
            </c:dLbl>
            <c:txPr>
              <a:bodyPr/>
              <a:lstStyle/>
              <a:p>
                <a:pPr>
                  <a:defRPr b="0" sz="1000" spc="-1" strike="noStrike">
                    <a:solidFill>
                      <a:srgbClr val="000000"/>
                    </a:solidFill>
                    <a:latin typeface="Calibri"/>
                  </a:defRPr>
                </a:pPr>
              </a:p>
            </c:txPr>
            <c:dLblPos val="bestFit"/>
            <c:showLegendKey val="0"/>
            <c:showVal val="0"/>
            <c:showCatName val="0"/>
            <c:showSerName val="0"/>
            <c:showPercent val="0"/>
            <c:separator>; </c:separator>
            <c:showLeaderLines val="0"/>
          </c:dLbls>
          <c:cat>
            <c:strRef>
              <c:f>categories</c:f>
              <c:strCache>
                <c:ptCount val="3"/>
                <c:pt idx="0">
                  <c:v>Engaged</c:v>
                </c:pt>
                <c:pt idx="1">
                  <c:v>Not engaged </c:v>
                </c:pt>
                <c:pt idx="2">
                  <c:v>Actively disengaged </c:v>
                </c:pt>
              </c:strCache>
            </c:strRef>
          </c:cat>
          <c:val>
            <c:numRef>
              <c:f>0</c:f>
              <c:numCache>
                <c:formatCode>General</c:formatCode>
                <c:ptCount val="3"/>
                <c:pt idx="0">
                  <c:v>30</c:v>
                </c:pt>
                <c:pt idx="1">
                  <c:v>50</c:v>
                </c:pt>
                <c:pt idx="2">
                  <c:v>20</c:v>
                </c:pt>
              </c:numCache>
            </c:numRef>
          </c:val>
        </c:ser>
        <c:firstSliceAng val="0"/>
      </c:pieChart>
      <c:spPr>
        <a:noFill/>
        <a:ln>
          <a:noFill/>
        </a:ln>
      </c:spPr>
    </c:plotArea>
    <c:legend>
      <c:legendPos val="b"/>
      <c:overlay val="0"/>
      <c:spPr>
        <a:noFill/>
        <a:ln>
          <a:noFill/>
        </a:ln>
      </c:spPr>
      <c:txPr>
        <a:bodyPr/>
        <a:lstStyle/>
        <a:p>
          <a:pPr>
            <a:defRPr b="0" sz="1197" spc="-1" strike="noStrike">
              <a:solidFill>
                <a:srgbClr val="595959"/>
              </a:solidFill>
              <a:latin typeface="Calibri"/>
            </a:defRPr>
          </a:pPr>
        </a:p>
      </c:txPr>
    </c:legend>
    <c:plotVisOnly val="1"/>
    <c:dispBlanksAs val="gap"/>
  </c:chart>
  <c:spPr>
    <a:noFill/>
    <a:ln>
      <a:noFill/>
    </a:ln>
  </c:spPr>
</c:chartSpace>
</file>

<file path=ppt/diagrams/_rels/data1.xml.rels><?xml version="1.0" encoding="UTF-8"?>
<Relationships xmlns="http://schemas.openxmlformats.org/package/2006/relationships"><Relationship Id="rId1" Type="http://schemas.openxmlformats.org/officeDocument/2006/relationships/image" Target="../media/OOXDiagramDataRels1_0.png"/><Relationship Id="rId2" Type="http://schemas.openxmlformats.org/officeDocument/2006/relationships/image" Target="../media/OOXDiagramDataRels1_1.svg"/><Relationship Id="rId3" Type="http://schemas.openxmlformats.org/officeDocument/2006/relationships/image" Target="../media/OOXDiagramDataRels1_2.png"/><Relationship Id="rId4" Type="http://schemas.openxmlformats.org/officeDocument/2006/relationships/image" Target="../media/OOXDiagramDataRels1_3.svg"/><Relationship Id="rId5" Type="http://schemas.openxmlformats.org/officeDocument/2006/relationships/image" Target="../media/OOXDiagramDataRels1_4.png"/><Relationship Id="rId6" Type="http://schemas.openxmlformats.org/officeDocument/2006/relationships/image" Target="../media/OOXDiagramDataRels1_5.svg"/><Relationship Id="rId7" Type="http://schemas.openxmlformats.org/officeDocument/2006/relationships/image" Target="../media/OOXDiagramDataRels1_6.png"/><Relationship Id="rId8" Type="http://schemas.openxmlformats.org/officeDocument/2006/relationships/image" Target="../media/OOXDiagramDataRels1_7.svg"/>
</Relationships>
</file>

<file path=ppt/diagrams/_rels/drawing1.xml.rels><?xml version="1.0" encoding="UTF-8"?>
<Relationships xmlns="http://schemas.openxmlformats.org/package/2006/relationships"><Relationship Id="rId1" Type="http://schemas.openxmlformats.org/officeDocument/2006/relationships/image" Target="../media/OOXDiagramDrawingRels1_0.png"/><Relationship Id="rId2" Type="http://schemas.openxmlformats.org/officeDocument/2006/relationships/image" Target="../media/OOXDiagramDrawingRels1_1.svg"/><Relationship Id="rId3" Type="http://schemas.openxmlformats.org/officeDocument/2006/relationships/image" Target="../media/OOXDiagramDrawingRels1_2.png"/><Relationship Id="rId4" Type="http://schemas.openxmlformats.org/officeDocument/2006/relationships/image" Target="../media/OOXDiagramDrawingRels1_3.svg"/><Relationship Id="rId5" Type="http://schemas.openxmlformats.org/officeDocument/2006/relationships/image" Target="../media/OOXDiagramDrawingRels1_4.png"/><Relationship Id="rId6" Type="http://schemas.openxmlformats.org/officeDocument/2006/relationships/image" Target="../media/OOXDiagramDrawingRels1_5.svg"/><Relationship Id="rId7" Type="http://schemas.openxmlformats.org/officeDocument/2006/relationships/image" Target="../media/OOXDiagramDrawingRels1_6.png"/><Relationship Id="rId8" Type="http://schemas.openxmlformats.org/officeDocument/2006/relationships/image" Target="../media/OOXDiagramDrawingRels1_7.svg"/>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FC4C2A-92AA-4150-BBCF-5E87295760AE}"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769B9EE4-1D62-4A4E-9B0F-311532610590}">
      <dgm:prSet/>
      <dgm:spPr/>
      <dgm:t>
        <a:bodyPr/>
        <a:lstStyle/>
        <a:p>
          <a:pPr>
            <a:lnSpc>
              <a:spcPct val="100000"/>
            </a:lnSpc>
          </a:pPr>
          <a:r>
            <a:rPr lang="en-US" dirty="0"/>
            <a:t>Higher level of productivity and efficiency</a:t>
          </a:r>
        </a:p>
      </dgm:t>
    </dgm:pt>
    <dgm:pt modelId="{69CA0B5B-2728-405B-9539-D9BDFE9CC694}" type="parTrans" cxnId="{F4CF40E0-1F3C-492B-B621-9790E41A2FDC}">
      <dgm:prSet/>
      <dgm:spPr/>
      <dgm:t>
        <a:bodyPr/>
        <a:lstStyle/>
        <a:p>
          <a:endParaRPr lang="en-US"/>
        </a:p>
      </dgm:t>
    </dgm:pt>
    <dgm:pt modelId="{E5347E29-7AB3-4843-82A5-B63EC8C5E86D}" type="sibTrans" cxnId="{F4CF40E0-1F3C-492B-B621-9790E41A2FDC}">
      <dgm:prSet/>
      <dgm:spPr/>
      <dgm:t>
        <a:bodyPr/>
        <a:lstStyle/>
        <a:p>
          <a:endParaRPr lang="en-US"/>
        </a:p>
      </dgm:t>
    </dgm:pt>
    <dgm:pt modelId="{D32E5082-C249-44B4-98D8-F4C6EDE2CF13}">
      <dgm:prSet/>
      <dgm:spPr/>
      <dgm:t>
        <a:bodyPr/>
        <a:lstStyle/>
        <a:p>
          <a:pPr>
            <a:lnSpc>
              <a:spcPct val="100000"/>
            </a:lnSpc>
          </a:pPr>
          <a:r>
            <a:rPr lang="en-US"/>
            <a:t>Higher levels of customer satisfaction</a:t>
          </a:r>
        </a:p>
      </dgm:t>
    </dgm:pt>
    <dgm:pt modelId="{8F2CA710-AFBB-4042-BC8A-A11AA4F04EB9}" type="parTrans" cxnId="{9CB4319A-A978-44A7-82D1-5B94728D7887}">
      <dgm:prSet/>
      <dgm:spPr/>
      <dgm:t>
        <a:bodyPr/>
        <a:lstStyle/>
        <a:p>
          <a:endParaRPr lang="en-US"/>
        </a:p>
      </dgm:t>
    </dgm:pt>
    <dgm:pt modelId="{969E68A7-62E7-4423-9239-9B58255CA061}" type="sibTrans" cxnId="{9CB4319A-A978-44A7-82D1-5B94728D7887}">
      <dgm:prSet/>
      <dgm:spPr/>
      <dgm:t>
        <a:bodyPr/>
        <a:lstStyle/>
        <a:p>
          <a:endParaRPr lang="en-US"/>
        </a:p>
      </dgm:t>
    </dgm:pt>
    <dgm:pt modelId="{29477C6E-3964-49A0-BC64-B099444B32DA}">
      <dgm:prSet/>
      <dgm:spPr/>
      <dgm:t>
        <a:bodyPr/>
        <a:lstStyle/>
        <a:p>
          <a:pPr>
            <a:lnSpc>
              <a:spcPct val="100000"/>
            </a:lnSpc>
          </a:pPr>
          <a:r>
            <a:rPr lang="en-US"/>
            <a:t>Higher levels of employee retention</a:t>
          </a:r>
        </a:p>
      </dgm:t>
    </dgm:pt>
    <dgm:pt modelId="{4D76F997-8E9B-4C9F-91D9-7813744A4A3C}" type="parTrans" cxnId="{42D68547-CE6C-4BF6-A16E-ADA3E17F0854}">
      <dgm:prSet/>
      <dgm:spPr/>
      <dgm:t>
        <a:bodyPr/>
        <a:lstStyle/>
        <a:p>
          <a:endParaRPr lang="en-US"/>
        </a:p>
      </dgm:t>
    </dgm:pt>
    <dgm:pt modelId="{058385DD-BEF0-471D-B2AC-8D4FF1B896BD}" type="sibTrans" cxnId="{42D68547-CE6C-4BF6-A16E-ADA3E17F0854}">
      <dgm:prSet/>
      <dgm:spPr/>
      <dgm:t>
        <a:bodyPr/>
        <a:lstStyle/>
        <a:p>
          <a:endParaRPr lang="en-US"/>
        </a:p>
      </dgm:t>
    </dgm:pt>
    <dgm:pt modelId="{EE0AF7B4-339C-4245-A006-FFAE9387D029}">
      <dgm:prSet/>
      <dgm:spPr/>
      <dgm:t>
        <a:bodyPr/>
        <a:lstStyle/>
        <a:p>
          <a:pPr>
            <a:lnSpc>
              <a:spcPct val="100000"/>
            </a:lnSpc>
          </a:pPr>
          <a:r>
            <a:rPr lang="en-US"/>
            <a:t>Positive work environment</a:t>
          </a:r>
        </a:p>
      </dgm:t>
    </dgm:pt>
    <dgm:pt modelId="{E12FA5DE-B967-4547-B0CA-66A0F0CFEC23}" type="parTrans" cxnId="{1490714D-8871-47F9-9644-AE07472DE1DE}">
      <dgm:prSet/>
      <dgm:spPr/>
      <dgm:t>
        <a:bodyPr/>
        <a:lstStyle/>
        <a:p>
          <a:endParaRPr lang="en-US"/>
        </a:p>
      </dgm:t>
    </dgm:pt>
    <dgm:pt modelId="{BEB4A203-DB18-44A2-AFE6-86AC40100981}" type="sibTrans" cxnId="{1490714D-8871-47F9-9644-AE07472DE1DE}">
      <dgm:prSet/>
      <dgm:spPr/>
      <dgm:t>
        <a:bodyPr/>
        <a:lstStyle/>
        <a:p>
          <a:endParaRPr lang="en-US"/>
        </a:p>
      </dgm:t>
    </dgm:pt>
    <dgm:pt modelId="{F1B77D4C-425B-4370-96DC-9B743DB9767A}" type="pres">
      <dgm:prSet presAssocID="{74FC4C2A-92AA-4150-BBCF-5E87295760AE}" presName="root" presStyleCnt="0">
        <dgm:presLayoutVars>
          <dgm:dir/>
          <dgm:resizeHandles val="exact"/>
        </dgm:presLayoutVars>
      </dgm:prSet>
      <dgm:spPr/>
      <dgm:t>
        <a:bodyPr/>
        <a:lstStyle/>
        <a:p>
          <a:endParaRPr lang="en-US"/>
        </a:p>
      </dgm:t>
    </dgm:pt>
    <dgm:pt modelId="{B00C7E19-7675-4DA9-93D7-4C6066E651F9}" type="pres">
      <dgm:prSet presAssocID="{769B9EE4-1D62-4A4E-9B0F-311532610590}" presName="compNode" presStyleCnt="0"/>
      <dgm:spPr/>
    </dgm:pt>
    <dgm:pt modelId="{07F5E577-28EF-4411-BC62-8E4A0BB1BD31}" type="pres">
      <dgm:prSet presAssocID="{769B9EE4-1D62-4A4E-9B0F-31153261059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n-US"/>
        </a:p>
      </dgm:t>
      <dgm:extLst>
        <a:ext uri="{E40237B7-FDA0-4F09-8148-C483321AD2D9}">
          <dgm14:cNvPr xmlns:dgm14="http://schemas.microsoft.com/office/drawing/2010/diagram" id="0" name="" descr="Upward trend"/>
        </a:ext>
      </dgm:extLst>
    </dgm:pt>
    <dgm:pt modelId="{8752B165-D4C2-4469-BB83-ED396A1D8FB5}" type="pres">
      <dgm:prSet presAssocID="{769B9EE4-1D62-4A4E-9B0F-311532610590}" presName="spaceRect" presStyleCnt="0"/>
      <dgm:spPr/>
    </dgm:pt>
    <dgm:pt modelId="{B831EA87-4BB0-4828-AE47-2D71DE5CE2B0}" type="pres">
      <dgm:prSet presAssocID="{769B9EE4-1D62-4A4E-9B0F-311532610590}" presName="textRect" presStyleLbl="revTx" presStyleIdx="0" presStyleCnt="4">
        <dgm:presLayoutVars>
          <dgm:chMax val="1"/>
          <dgm:chPref val="1"/>
        </dgm:presLayoutVars>
      </dgm:prSet>
      <dgm:spPr/>
      <dgm:t>
        <a:bodyPr/>
        <a:lstStyle/>
        <a:p>
          <a:endParaRPr lang="en-US"/>
        </a:p>
      </dgm:t>
    </dgm:pt>
    <dgm:pt modelId="{E3BA321A-6F05-4A01-B436-E7D7B67E34AB}" type="pres">
      <dgm:prSet presAssocID="{E5347E29-7AB3-4843-82A5-B63EC8C5E86D}" presName="sibTrans" presStyleCnt="0"/>
      <dgm:spPr/>
    </dgm:pt>
    <dgm:pt modelId="{A1F2501D-C7FD-4C77-86C5-15F66586EEB2}" type="pres">
      <dgm:prSet presAssocID="{D32E5082-C249-44B4-98D8-F4C6EDE2CF13}" presName="compNode" presStyleCnt="0"/>
      <dgm:spPr/>
    </dgm:pt>
    <dgm:pt modelId="{CE9DDCFF-9756-4FE0-90A1-302E3CA6AA20}" type="pres">
      <dgm:prSet presAssocID="{D32E5082-C249-44B4-98D8-F4C6EDE2CF1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n-US"/>
        </a:p>
      </dgm:t>
      <dgm:extLst>
        <a:ext uri="{E40237B7-FDA0-4F09-8148-C483321AD2D9}">
          <dgm14:cNvPr xmlns:dgm14="http://schemas.microsoft.com/office/drawing/2010/diagram" id="0" name="" descr="Smiling Face with No Fill"/>
        </a:ext>
      </dgm:extLst>
    </dgm:pt>
    <dgm:pt modelId="{280E6C6A-3D53-4BA0-AB23-55512646876B}" type="pres">
      <dgm:prSet presAssocID="{D32E5082-C249-44B4-98D8-F4C6EDE2CF13}" presName="spaceRect" presStyleCnt="0"/>
      <dgm:spPr/>
    </dgm:pt>
    <dgm:pt modelId="{9B4FFDA3-6DE2-4297-B035-A8ADE4E9DAE5}" type="pres">
      <dgm:prSet presAssocID="{D32E5082-C249-44B4-98D8-F4C6EDE2CF13}" presName="textRect" presStyleLbl="revTx" presStyleIdx="1" presStyleCnt="4">
        <dgm:presLayoutVars>
          <dgm:chMax val="1"/>
          <dgm:chPref val="1"/>
        </dgm:presLayoutVars>
      </dgm:prSet>
      <dgm:spPr/>
      <dgm:t>
        <a:bodyPr/>
        <a:lstStyle/>
        <a:p>
          <a:endParaRPr lang="en-US"/>
        </a:p>
      </dgm:t>
    </dgm:pt>
    <dgm:pt modelId="{6358BA1C-9DFA-4E88-AFCA-C9173ACF5BDB}" type="pres">
      <dgm:prSet presAssocID="{969E68A7-62E7-4423-9239-9B58255CA061}" presName="sibTrans" presStyleCnt="0"/>
      <dgm:spPr/>
    </dgm:pt>
    <dgm:pt modelId="{C2CCB1EE-FD81-4646-9A91-35F94EA2203D}" type="pres">
      <dgm:prSet presAssocID="{29477C6E-3964-49A0-BC64-B099444B32DA}" presName="compNode" presStyleCnt="0"/>
      <dgm:spPr/>
    </dgm:pt>
    <dgm:pt modelId="{6AC11D79-41CA-44FF-B7EE-8EE21DD7736C}" type="pres">
      <dgm:prSet presAssocID="{29477C6E-3964-49A0-BC64-B099444B32D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endParaRPr lang="en-US"/>
        </a:p>
      </dgm:t>
      <dgm:extLst>
        <a:ext uri="{E40237B7-FDA0-4F09-8148-C483321AD2D9}">
          <dgm14:cNvPr xmlns:dgm14="http://schemas.microsoft.com/office/drawing/2010/diagram" id="0" name="" descr="Group"/>
        </a:ext>
      </dgm:extLst>
    </dgm:pt>
    <dgm:pt modelId="{E658A3E3-A86C-4074-B4B3-E5917A6CC318}" type="pres">
      <dgm:prSet presAssocID="{29477C6E-3964-49A0-BC64-B099444B32DA}" presName="spaceRect" presStyleCnt="0"/>
      <dgm:spPr/>
    </dgm:pt>
    <dgm:pt modelId="{B65312D4-BA77-4C7D-8042-27B3214001E1}" type="pres">
      <dgm:prSet presAssocID="{29477C6E-3964-49A0-BC64-B099444B32DA}" presName="textRect" presStyleLbl="revTx" presStyleIdx="2" presStyleCnt="4">
        <dgm:presLayoutVars>
          <dgm:chMax val="1"/>
          <dgm:chPref val="1"/>
        </dgm:presLayoutVars>
      </dgm:prSet>
      <dgm:spPr/>
      <dgm:t>
        <a:bodyPr/>
        <a:lstStyle/>
        <a:p>
          <a:endParaRPr lang="en-US"/>
        </a:p>
      </dgm:t>
    </dgm:pt>
    <dgm:pt modelId="{452EFA6A-A079-4276-991C-DDF714A91F9C}" type="pres">
      <dgm:prSet presAssocID="{058385DD-BEF0-471D-B2AC-8D4FF1B896BD}" presName="sibTrans" presStyleCnt="0"/>
      <dgm:spPr/>
    </dgm:pt>
    <dgm:pt modelId="{EACC66BE-4D41-4EAB-97A6-5794B0A16E21}" type="pres">
      <dgm:prSet presAssocID="{EE0AF7B4-339C-4245-A006-FFAE9387D029}" presName="compNode" presStyleCnt="0"/>
      <dgm:spPr/>
    </dgm:pt>
    <dgm:pt modelId="{B0407217-86BD-4D32-ACBA-DF0027CF6BFC}" type="pres">
      <dgm:prSet presAssocID="{EE0AF7B4-339C-4245-A006-FFAE9387D02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dgm:spPr>
      <dgm:t>
        <a:bodyPr/>
        <a:lstStyle/>
        <a:p>
          <a:endParaRPr lang="en-US"/>
        </a:p>
      </dgm:t>
      <dgm:extLst>
        <a:ext uri="{E40237B7-FDA0-4F09-8148-C483321AD2D9}">
          <dgm14:cNvPr xmlns:dgm14="http://schemas.microsoft.com/office/drawing/2010/diagram" id="0" name="" descr="Thumbs Up Sign"/>
        </a:ext>
      </dgm:extLst>
    </dgm:pt>
    <dgm:pt modelId="{246179BE-AEB3-47BC-B91B-448FDFFC01F1}" type="pres">
      <dgm:prSet presAssocID="{EE0AF7B4-339C-4245-A006-FFAE9387D029}" presName="spaceRect" presStyleCnt="0"/>
      <dgm:spPr/>
    </dgm:pt>
    <dgm:pt modelId="{CCC49BC4-6284-457D-ABE3-CAA18CA640D3}" type="pres">
      <dgm:prSet presAssocID="{EE0AF7B4-339C-4245-A006-FFAE9387D029}" presName="textRect" presStyleLbl="revTx" presStyleIdx="3" presStyleCnt="4">
        <dgm:presLayoutVars>
          <dgm:chMax val="1"/>
          <dgm:chPref val="1"/>
        </dgm:presLayoutVars>
      </dgm:prSet>
      <dgm:spPr/>
      <dgm:t>
        <a:bodyPr/>
        <a:lstStyle/>
        <a:p>
          <a:endParaRPr lang="en-US"/>
        </a:p>
      </dgm:t>
    </dgm:pt>
  </dgm:ptLst>
  <dgm:cxnLst>
    <dgm:cxn modelId="{9CB4319A-A978-44A7-82D1-5B94728D7887}" srcId="{74FC4C2A-92AA-4150-BBCF-5E87295760AE}" destId="{D32E5082-C249-44B4-98D8-F4C6EDE2CF13}" srcOrd="1" destOrd="0" parTransId="{8F2CA710-AFBB-4042-BC8A-A11AA4F04EB9}" sibTransId="{969E68A7-62E7-4423-9239-9B58255CA061}"/>
    <dgm:cxn modelId="{F4CF40E0-1F3C-492B-B621-9790E41A2FDC}" srcId="{74FC4C2A-92AA-4150-BBCF-5E87295760AE}" destId="{769B9EE4-1D62-4A4E-9B0F-311532610590}" srcOrd="0" destOrd="0" parTransId="{69CA0B5B-2728-405B-9539-D9BDFE9CC694}" sibTransId="{E5347E29-7AB3-4843-82A5-B63EC8C5E86D}"/>
    <dgm:cxn modelId="{42D68547-CE6C-4BF6-A16E-ADA3E17F0854}" srcId="{74FC4C2A-92AA-4150-BBCF-5E87295760AE}" destId="{29477C6E-3964-49A0-BC64-B099444B32DA}" srcOrd="2" destOrd="0" parTransId="{4D76F997-8E9B-4C9F-91D9-7813744A4A3C}" sibTransId="{058385DD-BEF0-471D-B2AC-8D4FF1B896BD}"/>
    <dgm:cxn modelId="{1490714D-8871-47F9-9644-AE07472DE1DE}" srcId="{74FC4C2A-92AA-4150-BBCF-5E87295760AE}" destId="{EE0AF7B4-339C-4245-A006-FFAE9387D029}" srcOrd="3" destOrd="0" parTransId="{E12FA5DE-B967-4547-B0CA-66A0F0CFEC23}" sibTransId="{BEB4A203-DB18-44A2-AFE6-86AC40100981}"/>
    <dgm:cxn modelId="{6DC6F873-948C-4A4E-8DA9-FFADCACCB677}" type="presOf" srcId="{769B9EE4-1D62-4A4E-9B0F-311532610590}" destId="{B831EA87-4BB0-4828-AE47-2D71DE5CE2B0}" srcOrd="0" destOrd="0" presId="urn:microsoft.com/office/officeart/2018/2/layout/IconLabelList"/>
    <dgm:cxn modelId="{49832E0C-8EB7-411F-A896-428A61D2C01B}" type="presOf" srcId="{29477C6E-3964-49A0-BC64-B099444B32DA}" destId="{B65312D4-BA77-4C7D-8042-27B3214001E1}" srcOrd="0" destOrd="0" presId="urn:microsoft.com/office/officeart/2018/2/layout/IconLabelList"/>
    <dgm:cxn modelId="{FD9F5D3C-EDB9-46A2-91F9-384C92B1D98D}" type="presOf" srcId="{74FC4C2A-92AA-4150-BBCF-5E87295760AE}" destId="{F1B77D4C-425B-4370-96DC-9B743DB9767A}" srcOrd="0" destOrd="0" presId="urn:microsoft.com/office/officeart/2018/2/layout/IconLabelList"/>
    <dgm:cxn modelId="{051BB113-CD23-47C8-9AF6-C3B9B03E8683}" type="presOf" srcId="{EE0AF7B4-339C-4245-A006-FFAE9387D029}" destId="{CCC49BC4-6284-457D-ABE3-CAA18CA640D3}" srcOrd="0" destOrd="0" presId="urn:microsoft.com/office/officeart/2018/2/layout/IconLabelList"/>
    <dgm:cxn modelId="{BC32F649-708B-47D3-906D-A48574DC971A}" type="presOf" srcId="{D32E5082-C249-44B4-98D8-F4C6EDE2CF13}" destId="{9B4FFDA3-6DE2-4297-B035-A8ADE4E9DAE5}" srcOrd="0" destOrd="0" presId="urn:microsoft.com/office/officeart/2018/2/layout/IconLabelList"/>
    <dgm:cxn modelId="{23D17473-7D91-422D-9A81-6A0CB41ADA12}" type="presParOf" srcId="{F1B77D4C-425B-4370-96DC-9B743DB9767A}" destId="{B00C7E19-7675-4DA9-93D7-4C6066E651F9}" srcOrd="0" destOrd="0" presId="urn:microsoft.com/office/officeart/2018/2/layout/IconLabelList"/>
    <dgm:cxn modelId="{1BCF259E-D34F-488E-9202-1FCA25B1EDFE}" type="presParOf" srcId="{B00C7E19-7675-4DA9-93D7-4C6066E651F9}" destId="{07F5E577-28EF-4411-BC62-8E4A0BB1BD31}" srcOrd="0" destOrd="0" presId="urn:microsoft.com/office/officeart/2018/2/layout/IconLabelList"/>
    <dgm:cxn modelId="{CA716A3A-39DE-4D31-BEF4-D25D5EC90F64}" type="presParOf" srcId="{B00C7E19-7675-4DA9-93D7-4C6066E651F9}" destId="{8752B165-D4C2-4469-BB83-ED396A1D8FB5}" srcOrd="1" destOrd="0" presId="urn:microsoft.com/office/officeart/2018/2/layout/IconLabelList"/>
    <dgm:cxn modelId="{ED106A74-31EA-49AE-BB8B-109EAC2D9D0A}" type="presParOf" srcId="{B00C7E19-7675-4DA9-93D7-4C6066E651F9}" destId="{B831EA87-4BB0-4828-AE47-2D71DE5CE2B0}" srcOrd="2" destOrd="0" presId="urn:microsoft.com/office/officeart/2018/2/layout/IconLabelList"/>
    <dgm:cxn modelId="{7C63762F-BCEC-4D6D-B8FF-90432AF6136A}" type="presParOf" srcId="{F1B77D4C-425B-4370-96DC-9B743DB9767A}" destId="{E3BA321A-6F05-4A01-B436-E7D7B67E34AB}" srcOrd="1" destOrd="0" presId="urn:microsoft.com/office/officeart/2018/2/layout/IconLabelList"/>
    <dgm:cxn modelId="{1B0CA430-9767-4462-961D-CA124EC83D18}" type="presParOf" srcId="{F1B77D4C-425B-4370-96DC-9B743DB9767A}" destId="{A1F2501D-C7FD-4C77-86C5-15F66586EEB2}" srcOrd="2" destOrd="0" presId="urn:microsoft.com/office/officeart/2018/2/layout/IconLabelList"/>
    <dgm:cxn modelId="{5E6D2AE9-19E5-436C-9C66-E5551B04A059}" type="presParOf" srcId="{A1F2501D-C7FD-4C77-86C5-15F66586EEB2}" destId="{CE9DDCFF-9756-4FE0-90A1-302E3CA6AA20}" srcOrd="0" destOrd="0" presId="urn:microsoft.com/office/officeart/2018/2/layout/IconLabelList"/>
    <dgm:cxn modelId="{836A9A66-313C-4E99-9931-EAF203EB8010}" type="presParOf" srcId="{A1F2501D-C7FD-4C77-86C5-15F66586EEB2}" destId="{280E6C6A-3D53-4BA0-AB23-55512646876B}" srcOrd="1" destOrd="0" presId="urn:microsoft.com/office/officeart/2018/2/layout/IconLabelList"/>
    <dgm:cxn modelId="{07D02749-778E-4CE7-BAA7-5F90B4B00C4E}" type="presParOf" srcId="{A1F2501D-C7FD-4C77-86C5-15F66586EEB2}" destId="{9B4FFDA3-6DE2-4297-B035-A8ADE4E9DAE5}" srcOrd="2" destOrd="0" presId="urn:microsoft.com/office/officeart/2018/2/layout/IconLabelList"/>
    <dgm:cxn modelId="{FC8733DA-18F7-4079-A5F2-C8F4BBE01287}" type="presParOf" srcId="{F1B77D4C-425B-4370-96DC-9B743DB9767A}" destId="{6358BA1C-9DFA-4E88-AFCA-C9173ACF5BDB}" srcOrd="3" destOrd="0" presId="urn:microsoft.com/office/officeart/2018/2/layout/IconLabelList"/>
    <dgm:cxn modelId="{E16031CA-54AC-4536-A0DA-95394675B143}" type="presParOf" srcId="{F1B77D4C-425B-4370-96DC-9B743DB9767A}" destId="{C2CCB1EE-FD81-4646-9A91-35F94EA2203D}" srcOrd="4" destOrd="0" presId="urn:microsoft.com/office/officeart/2018/2/layout/IconLabelList"/>
    <dgm:cxn modelId="{BA186016-8089-4D0E-8E5A-7A5DC6E7CDAC}" type="presParOf" srcId="{C2CCB1EE-FD81-4646-9A91-35F94EA2203D}" destId="{6AC11D79-41CA-44FF-B7EE-8EE21DD7736C}" srcOrd="0" destOrd="0" presId="urn:microsoft.com/office/officeart/2018/2/layout/IconLabelList"/>
    <dgm:cxn modelId="{F57CA46B-A4BD-4DBF-9EE0-7BDCE2956AF7}" type="presParOf" srcId="{C2CCB1EE-FD81-4646-9A91-35F94EA2203D}" destId="{E658A3E3-A86C-4074-B4B3-E5917A6CC318}" srcOrd="1" destOrd="0" presId="urn:microsoft.com/office/officeart/2018/2/layout/IconLabelList"/>
    <dgm:cxn modelId="{44CCCB91-3E9B-4010-8F38-0D85B9600D7B}" type="presParOf" srcId="{C2CCB1EE-FD81-4646-9A91-35F94EA2203D}" destId="{B65312D4-BA77-4C7D-8042-27B3214001E1}" srcOrd="2" destOrd="0" presId="urn:microsoft.com/office/officeart/2018/2/layout/IconLabelList"/>
    <dgm:cxn modelId="{E4F0ED84-CBF5-4497-9DA6-5A2B9849925C}" type="presParOf" srcId="{F1B77D4C-425B-4370-96DC-9B743DB9767A}" destId="{452EFA6A-A079-4276-991C-DDF714A91F9C}" srcOrd="5" destOrd="0" presId="urn:microsoft.com/office/officeart/2018/2/layout/IconLabelList"/>
    <dgm:cxn modelId="{6C4761C5-C3DC-47F9-BAD3-B4F2EFFA3C78}" type="presParOf" srcId="{F1B77D4C-425B-4370-96DC-9B743DB9767A}" destId="{EACC66BE-4D41-4EAB-97A6-5794B0A16E21}" srcOrd="6" destOrd="0" presId="urn:microsoft.com/office/officeart/2018/2/layout/IconLabelList"/>
    <dgm:cxn modelId="{E0F6989E-323F-462C-8000-1138ED230FB8}" type="presParOf" srcId="{EACC66BE-4D41-4EAB-97A6-5794B0A16E21}" destId="{B0407217-86BD-4D32-ACBA-DF0027CF6BFC}" srcOrd="0" destOrd="0" presId="urn:microsoft.com/office/officeart/2018/2/layout/IconLabelList"/>
    <dgm:cxn modelId="{8830187E-210B-4FF9-B05A-C043A6EC8671}" type="presParOf" srcId="{EACC66BE-4D41-4EAB-97A6-5794B0A16E21}" destId="{246179BE-AEB3-47BC-B91B-448FDFFC01F1}" srcOrd="1" destOrd="0" presId="urn:microsoft.com/office/officeart/2018/2/layout/IconLabelList"/>
    <dgm:cxn modelId="{F2CDA9B0-80C9-4571-8702-F20F92AFD6BA}" type="presParOf" srcId="{EACC66BE-4D41-4EAB-97A6-5794B0A16E21}" destId="{CCC49BC4-6284-457D-ABE3-CAA18CA640D3}" srcOrd="2" destOrd="0" presId="urn:microsoft.com/office/officeart/2018/2/layout/IconLabelLis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B5388E-2A69-4F58-A529-F9B67F2EA568}" type="doc">
      <dgm:prSet loTypeId="urn:microsoft.com/office/officeart/2005/8/layout/process1" loCatId="process" qsTypeId="urn:microsoft.com/office/officeart/2005/8/quickstyle/simple1" qsCatId="simple" csTypeId="urn:microsoft.com/office/officeart/2005/8/colors/colorful1" csCatId="colorful" phldr="1"/>
      <dgm:spPr/>
    </dgm:pt>
    <dgm:pt modelId="{FE5B0D1C-426D-4DE0-825E-C22C161154F1}">
      <dgm:prSet phldrT="[Text]"/>
      <dgm:spPr/>
      <dgm:t>
        <a:bodyPr/>
        <a:lstStyle/>
        <a:p>
          <a:r>
            <a:rPr lang="en-GB" dirty="0"/>
            <a:t>Investing in employee engagement</a:t>
          </a:r>
          <a:endParaRPr lang="en-US" dirty="0"/>
        </a:p>
      </dgm:t>
    </dgm:pt>
    <dgm:pt modelId="{FFD2CE83-23A0-4E6B-B33B-1BA0258BD14C}" type="parTrans" cxnId="{0EA5F5FB-34A3-4F64-886B-72DA759699E3}">
      <dgm:prSet/>
      <dgm:spPr/>
      <dgm:t>
        <a:bodyPr/>
        <a:lstStyle/>
        <a:p>
          <a:endParaRPr lang="en-US"/>
        </a:p>
      </dgm:t>
    </dgm:pt>
    <dgm:pt modelId="{CF920573-0AEA-4EE9-B51A-4642C57B41C7}" type="sibTrans" cxnId="{0EA5F5FB-34A3-4F64-886B-72DA759699E3}">
      <dgm:prSet/>
      <dgm:spPr/>
      <dgm:t>
        <a:bodyPr/>
        <a:lstStyle/>
        <a:p>
          <a:endParaRPr lang="en-US"/>
        </a:p>
      </dgm:t>
    </dgm:pt>
    <dgm:pt modelId="{03AAD568-C0E0-494A-87F9-F327928B9AD8}">
      <dgm:prSet phldrT="[Text]"/>
      <dgm:spPr/>
      <dgm:t>
        <a:bodyPr/>
        <a:lstStyle/>
        <a:p>
          <a:r>
            <a:rPr lang="en-GB" dirty="0"/>
            <a:t>Higher profit and customer satisfaction</a:t>
          </a:r>
          <a:endParaRPr lang="en-US" dirty="0"/>
        </a:p>
      </dgm:t>
    </dgm:pt>
    <dgm:pt modelId="{4674F7CA-8A05-4E04-9F2A-B17513DCD62D}" type="parTrans" cxnId="{1F22B98A-BDD5-4267-B2DF-E6C9FF3B33FF}">
      <dgm:prSet/>
      <dgm:spPr/>
      <dgm:t>
        <a:bodyPr/>
        <a:lstStyle/>
        <a:p>
          <a:endParaRPr lang="en-US"/>
        </a:p>
      </dgm:t>
    </dgm:pt>
    <dgm:pt modelId="{5141D3FF-0776-484B-A822-256023ED9B7C}" type="sibTrans" cxnId="{1F22B98A-BDD5-4267-B2DF-E6C9FF3B33FF}">
      <dgm:prSet/>
      <dgm:spPr/>
      <dgm:t>
        <a:bodyPr/>
        <a:lstStyle/>
        <a:p>
          <a:endParaRPr lang="en-US"/>
        </a:p>
      </dgm:t>
    </dgm:pt>
    <dgm:pt modelId="{397B5E82-244E-4A66-921C-7B36CCA7744F}" type="pres">
      <dgm:prSet presAssocID="{01B5388E-2A69-4F58-A529-F9B67F2EA568}" presName="Name0" presStyleCnt="0">
        <dgm:presLayoutVars>
          <dgm:dir/>
          <dgm:resizeHandles val="exact"/>
        </dgm:presLayoutVars>
      </dgm:prSet>
      <dgm:spPr/>
    </dgm:pt>
    <dgm:pt modelId="{247F939B-3CE1-4938-8572-DE19354499EE}" type="pres">
      <dgm:prSet presAssocID="{FE5B0D1C-426D-4DE0-825E-C22C161154F1}" presName="node" presStyleLbl="node1" presStyleIdx="0" presStyleCnt="2">
        <dgm:presLayoutVars>
          <dgm:bulletEnabled val="1"/>
        </dgm:presLayoutVars>
      </dgm:prSet>
      <dgm:spPr/>
      <dgm:t>
        <a:bodyPr/>
        <a:lstStyle/>
        <a:p>
          <a:endParaRPr lang="en-US"/>
        </a:p>
      </dgm:t>
    </dgm:pt>
    <dgm:pt modelId="{D6449C13-1D9D-438A-899F-6C9051F5BA89}" type="pres">
      <dgm:prSet presAssocID="{CF920573-0AEA-4EE9-B51A-4642C57B41C7}" presName="sibTrans" presStyleLbl="sibTrans2D1" presStyleIdx="0" presStyleCnt="1"/>
      <dgm:spPr/>
      <dgm:t>
        <a:bodyPr/>
        <a:lstStyle/>
        <a:p>
          <a:endParaRPr lang="en-US"/>
        </a:p>
      </dgm:t>
    </dgm:pt>
    <dgm:pt modelId="{7E5221A2-88FD-4D01-BA82-315A93FEA7F9}" type="pres">
      <dgm:prSet presAssocID="{CF920573-0AEA-4EE9-B51A-4642C57B41C7}" presName="connectorText" presStyleLbl="sibTrans2D1" presStyleIdx="0" presStyleCnt="1"/>
      <dgm:spPr/>
      <dgm:t>
        <a:bodyPr/>
        <a:lstStyle/>
        <a:p>
          <a:endParaRPr lang="en-US"/>
        </a:p>
      </dgm:t>
    </dgm:pt>
    <dgm:pt modelId="{F384C1B2-0D4E-47D6-B275-CDCD053276AF}" type="pres">
      <dgm:prSet presAssocID="{03AAD568-C0E0-494A-87F9-F327928B9AD8}" presName="node" presStyleLbl="node1" presStyleIdx="1" presStyleCnt="2">
        <dgm:presLayoutVars>
          <dgm:bulletEnabled val="1"/>
        </dgm:presLayoutVars>
      </dgm:prSet>
      <dgm:spPr/>
      <dgm:t>
        <a:bodyPr/>
        <a:lstStyle/>
        <a:p>
          <a:endParaRPr lang="en-US"/>
        </a:p>
      </dgm:t>
    </dgm:pt>
  </dgm:ptLst>
  <dgm:cxnLst>
    <dgm:cxn modelId="{C414C567-0F78-4C42-8B8A-463827377EF9}" type="presOf" srcId="{03AAD568-C0E0-494A-87F9-F327928B9AD8}" destId="{F384C1B2-0D4E-47D6-B275-CDCD053276AF}" srcOrd="0" destOrd="0" presId="urn:microsoft.com/office/officeart/2005/8/layout/process1"/>
    <dgm:cxn modelId="{0EA5F5FB-34A3-4F64-886B-72DA759699E3}" srcId="{01B5388E-2A69-4F58-A529-F9B67F2EA568}" destId="{FE5B0D1C-426D-4DE0-825E-C22C161154F1}" srcOrd="0" destOrd="0" parTransId="{FFD2CE83-23A0-4E6B-B33B-1BA0258BD14C}" sibTransId="{CF920573-0AEA-4EE9-B51A-4642C57B41C7}"/>
    <dgm:cxn modelId="{5FD1A15D-D8ED-4567-823D-9B74AACC45E0}" type="presOf" srcId="{01B5388E-2A69-4F58-A529-F9B67F2EA568}" destId="{397B5E82-244E-4A66-921C-7B36CCA7744F}" srcOrd="0" destOrd="0" presId="urn:microsoft.com/office/officeart/2005/8/layout/process1"/>
    <dgm:cxn modelId="{1F22B98A-BDD5-4267-B2DF-E6C9FF3B33FF}" srcId="{01B5388E-2A69-4F58-A529-F9B67F2EA568}" destId="{03AAD568-C0E0-494A-87F9-F327928B9AD8}" srcOrd="1" destOrd="0" parTransId="{4674F7CA-8A05-4E04-9F2A-B17513DCD62D}" sibTransId="{5141D3FF-0776-484B-A822-256023ED9B7C}"/>
    <dgm:cxn modelId="{5018CF24-D580-441B-8778-E09279CD5581}" type="presOf" srcId="{CF920573-0AEA-4EE9-B51A-4642C57B41C7}" destId="{7E5221A2-88FD-4D01-BA82-315A93FEA7F9}" srcOrd="1" destOrd="0" presId="urn:microsoft.com/office/officeart/2005/8/layout/process1"/>
    <dgm:cxn modelId="{9AF81C31-D59D-40E7-BE34-9D7F092E8931}" type="presOf" srcId="{CF920573-0AEA-4EE9-B51A-4642C57B41C7}" destId="{D6449C13-1D9D-438A-899F-6C9051F5BA89}" srcOrd="0" destOrd="0" presId="urn:microsoft.com/office/officeart/2005/8/layout/process1"/>
    <dgm:cxn modelId="{426419AC-A348-4299-BDC6-A2154AED13E0}" type="presOf" srcId="{FE5B0D1C-426D-4DE0-825E-C22C161154F1}" destId="{247F939B-3CE1-4938-8572-DE19354499EE}" srcOrd="0" destOrd="0" presId="urn:microsoft.com/office/officeart/2005/8/layout/process1"/>
    <dgm:cxn modelId="{E374E781-C5D6-4B64-BF90-10E0978B33C8}" type="presParOf" srcId="{397B5E82-244E-4A66-921C-7B36CCA7744F}" destId="{247F939B-3CE1-4938-8572-DE19354499EE}" srcOrd="0" destOrd="0" presId="urn:microsoft.com/office/officeart/2005/8/layout/process1"/>
    <dgm:cxn modelId="{29D12787-1EED-4C48-8E53-67DAF80F1790}" type="presParOf" srcId="{397B5E82-244E-4A66-921C-7B36CCA7744F}" destId="{D6449C13-1D9D-438A-899F-6C9051F5BA89}" srcOrd="1" destOrd="0" presId="urn:microsoft.com/office/officeart/2005/8/layout/process1"/>
    <dgm:cxn modelId="{8685E086-E92A-4210-88A3-F532B98DDFCC}" type="presParOf" srcId="{D6449C13-1D9D-438A-899F-6C9051F5BA89}" destId="{7E5221A2-88FD-4D01-BA82-315A93FEA7F9}" srcOrd="0" destOrd="0" presId="urn:microsoft.com/office/officeart/2005/8/layout/process1"/>
    <dgm:cxn modelId="{E4EEACC5-BAD5-4638-A315-B37631CE22DB}" type="presParOf" srcId="{397B5E82-244E-4A66-921C-7B36CCA7744F}" destId="{F384C1B2-0D4E-47D6-B275-CDCD053276AF}" srcOrd="2" destOrd="0" presId="urn:microsoft.com/office/officeart/2005/8/layout/process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F5E577-28EF-4411-BC62-8E4A0BB1BD31}">
      <dsp:nvSpPr>
        <dsp:cNvPr id="0" name=""/>
        <dsp:cNvSpPr/>
      </dsp:nvSpPr>
      <dsp:spPr>
        <a:xfrm>
          <a:off x="759487" y="199885"/>
          <a:ext cx="790224" cy="7902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31EA87-4BB0-4828-AE47-2D71DE5CE2B0}">
      <dsp:nvSpPr>
        <dsp:cNvPr id="0" name=""/>
        <dsp:cNvSpPr/>
      </dsp:nvSpPr>
      <dsp:spPr>
        <a:xfrm>
          <a:off x="276572" y="1253740"/>
          <a:ext cx="1756054" cy="7024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66750">
            <a:lnSpc>
              <a:spcPct val="100000"/>
            </a:lnSpc>
            <a:spcBef>
              <a:spcPct val="0"/>
            </a:spcBef>
            <a:spcAft>
              <a:spcPct val="35000"/>
            </a:spcAft>
          </a:pPr>
          <a:r>
            <a:rPr lang="en-US" sz="1500" kern="1200" dirty="0"/>
            <a:t>Higher level of productivity and efficiency</a:t>
          </a:r>
        </a:p>
      </dsp:txBody>
      <dsp:txXfrm>
        <a:off x="276572" y="1253740"/>
        <a:ext cx="1756054" cy="702421"/>
      </dsp:txXfrm>
    </dsp:sp>
    <dsp:sp modelId="{CE9DDCFF-9756-4FE0-90A1-302E3CA6AA20}">
      <dsp:nvSpPr>
        <dsp:cNvPr id="0" name=""/>
        <dsp:cNvSpPr/>
      </dsp:nvSpPr>
      <dsp:spPr>
        <a:xfrm>
          <a:off x="2822851" y="199885"/>
          <a:ext cx="790224" cy="7902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4FFDA3-6DE2-4297-B035-A8ADE4E9DAE5}">
      <dsp:nvSpPr>
        <dsp:cNvPr id="0" name=""/>
        <dsp:cNvSpPr/>
      </dsp:nvSpPr>
      <dsp:spPr>
        <a:xfrm>
          <a:off x="2339936" y="1253740"/>
          <a:ext cx="1756054" cy="7024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66750">
            <a:lnSpc>
              <a:spcPct val="100000"/>
            </a:lnSpc>
            <a:spcBef>
              <a:spcPct val="0"/>
            </a:spcBef>
            <a:spcAft>
              <a:spcPct val="35000"/>
            </a:spcAft>
          </a:pPr>
          <a:r>
            <a:rPr lang="en-US" sz="1500" kern="1200"/>
            <a:t>Higher levels of customer satisfaction</a:t>
          </a:r>
        </a:p>
      </dsp:txBody>
      <dsp:txXfrm>
        <a:off x="2339936" y="1253740"/>
        <a:ext cx="1756054" cy="702421"/>
      </dsp:txXfrm>
    </dsp:sp>
    <dsp:sp modelId="{6AC11D79-41CA-44FF-B7EE-8EE21DD7736C}">
      <dsp:nvSpPr>
        <dsp:cNvPr id="0" name=""/>
        <dsp:cNvSpPr/>
      </dsp:nvSpPr>
      <dsp:spPr>
        <a:xfrm>
          <a:off x="759487" y="2395175"/>
          <a:ext cx="790224" cy="7902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5312D4-BA77-4C7D-8042-27B3214001E1}">
      <dsp:nvSpPr>
        <dsp:cNvPr id="0" name=""/>
        <dsp:cNvSpPr/>
      </dsp:nvSpPr>
      <dsp:spPr>
        <a:xfrm>
          <a:off x="276572" y="3449030"/>
          <a:ext cx="1756054" cy="7024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66750">
            <a:lnSpc>
              <a:spcPct val="100000"/>
            </a:lnSpc>
            <a:spcBef>
              <a:spcPct val="0"/>
            </a:spcBef>
            <a:spcAft>
              <a:spcPct val="35000"/>
            </a:spcAft>
          </a:pPr>
          <a:r>
            <a:rPr lang="en-US" sz="1500" kern="1200"/>
            <a:t>Higher levels of employee retention</a:t>
          </a:r>
        </a:p>
      </dsp:txBody>
      <dsp:txXfrm>
        <a:off x="276572" y="3449030"/>
        <a:ext cx="1756054" cy="702421"/>
      </dsp:txXfrm>
    </dsp:sp>
    <dsp:sp modelId="{B0407217-86BD-4D32-ACBA-DF0027CF6BFC}">
      <dsp:nvSpPr>
        <dsp:cNvPr id="0" name=""/>
        <dsp:cNvSpPr/>
      </dsp:nvSpPr>
      <dsp:spPr>
        <a:xfrm>
          <a:off x="2822851" y="2395175"/>
          <a:ext cx="790224" cy="7902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C49BC4-6284-457D-ABE3-CAA18CA640D3}">
      <dsp:nvSpPr>
        <dsp:cNvPr id="0" name=""/>
        <dsp:cNvSpPr/>
      </dsp:nvSpPr>
      <dsp:spPr>
        <a:xfrm>
          <a:off x="2339936" y="3449030"/>
          <a:ext cx="1756054" cy="7024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666750">
            <a:lnSpc>
              <a:spcPct val="100000"/>
            </a:lnSpc>
            <a:spcBef>
              <a:spcPct val="0"/>
            </a:spcBef>
            <a:spcAft>
              <a:spcPct val="35000"/>
            </a:spcAft>
          </a:pPr>
          <a:r>
            <a:rPr lang="en-US" sz="1500" kern="1200"/>
            <a:t>Positive work environment</a:t>
          </a:r>
        </a:p>
      </dsp:txBody>
      <dsp:txXfrm>
        <a:off x="2339936" y="3449030"/>
        <a:ext cx="1756054" cy="7024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7F939B-3CE1-4938-8572-DE19354499EE}">
      <dsp:nvSpPr>
        <dsp:cNvPr id="0" name=""/>
        <dsp:cNvSpPr/>
      </dsp:nvSpPr>
      <dsp:spPr>
        <a:xfrm>
          <a:off x="1329" y="657586"/>
          <a:ext cx="2835225" cy="170113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GB" sz="3200" kern="1200" dirty="0"/>
            <a:t>Investing in employee engagement</a:t>
          </a:r>
          <a:endParaRPr lang="en-US" sz="3200" kern="1200" dirty="0"/>
        </a:p>
      </dsp:txBody>
      <dsp:txXfrm>
        <a:off x="51154" y="707411"/>
        <a:ext cx="2735575" cy="1601485"/>
      </dsp:txXfrm>
    </dsp:sp>
    <dsp:sp modelId="{D6449C13-1D9D-438A-899F-6C9051F5BA89}">
      <dsp:nvSpPr>
        <dsp:cNvPr id="0" name=""/>
        <dsp:cNvSpPr/>
      </dsp:nvSpPr>
      <dsp:spPr>
        <a:xfrm>
          <a:off x="3120077" y="1156586"/>
          <a:ext cx="601067" cy="70313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en-US" sz="2600" kern="1200"/>
        </a:p>
      </dsp:txBody>
      <dsp:txXfrm>
        <a:off x="3120077" y="1297213"/>
        <a:ext cx="420747" cy="421881"/>
      </dsp:txXfrm>
    </dsp:sp>
    <dsp:sp modelId="{F384C1B2-0D4E-47D6-B275-CDCD053276AF}">
      <dsp:nvSpPr>
        <dsp:cNvPr id="0" name=""/>
        <dsp:cNvSpPr/>
      </dsp:nvSpPr>
      <dsp:spPr>
        <a:xfrm>
          <a:off x="3970645" y="657586"/>
          <a:ext cx="2835225" cy="170113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GB" sz="3200" kern="1200" dirty="0"/>
            <a:t>Higher profit and customer satisfaction</a:t>
          </a:r>
          <a:endParaRPr lang="en-US" sz="3200" kern="1200" dirty="0"/>
        </a:p>
      </dsp:txBody>
      <dsp:txXfrm>
        <a:off x="4020470" y="707411"/>
        <a:ext cx="2735575" cy="160148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2" name="PlaceHolder 1"/>
          <p:cNvSpPr>
            <a:spLocks noGrp="1"/>
          </p:cNvSpPr>
          <p:nvPr>
            <p:ph type="sldImg"/>
          </p:nvPr>
        </p:nvSpPr>
        <p:spPr>
          <a:xfrm>
            <a:off x="216000" y="812520"/>
            <a:ext cx="7127280" cy="4008960"/>
          </a:xfrm>
          <a:prstGeom prst="rect">
            <a:avLst/>
          </a:prstGeom>
        </p:spPr>
        <p:txBody>
          <a:bodyPr lIns="0" rIns="0" tIns="0" bIns="0" anchor="ctr">
            <a:noAutofit/>
          </a:bodyPr>
          <a:p>
            <a:r>
              <a:rPr b="0" lang="en-US" sz="1800" spc="-1" strike="noStrike">
                <a:solidFill>
                  <a:srgbClr val="000000"/>
                </a:solidFill>
                <a:latin typeface="Calibri"/>
              </a:rPr>
              <a:t>Click to move the slide</a:t>
            </a:r>
            <a:endParaRPr b="0" lang="en-US" sz="1800" spc="-1" strike="noStrike">
              <a:solidFill>
                <a:srgbClr val="000000"/>
              </a:solidFill>
              <a:latin typeface="Calibri"/>
            </a:endParaRPr>
          </a:p>
        </p:txBody>
      </p:sp>
      <p:sp>
        <p:nvSpPr>
          <p:cNvPr id="83" name="PlaceHolder 2"/>
          <p:cNvSpPr>
            <a:spLocks noGrp="1"/>
          </p:cNvSpPr>
          <p:nvPr>
            <p:ph type="body"/>
          </p:nvPr>
        </p:nvSpPr>
        <p:spPr>
          <a:xfrm>
            <a:off x="756000" y="5078520"/>
            <a:ext cx="6047640" cy="4811040"/>
          </a:xfrm>
          <a:prstGeom prst="rect">
            <a:avLst/>
          </a:prstGeom>
        </p:spPr>
        <p:txBody>
          <a:bodyPr lIns="0" rIns="0" tIns="0" bIns="0">
            <a:noAutofit/>
          </a:bodyPr>
          <a:p>
            <a:r>
              <a:rPr b="0" lang="en-GB" sz="2000" spc="-1" strike="noStrike">
                <a:latin typeface="Arial"/>
              </a:rPr>
              <a:t>Click to edit the notes format</a:t>
            </a:r>
            <a:endParaRPr b="0" lang="en-GB" sz="2000" spc="-1" strike="noStrike">
              <a:latin typeface="Arial"/>
            </a:endParaRPr>
          </a:p>
        </p:txBody>
      </p:sp>
      <p:sp>
        <p:nvSpPr>
          <p:cNvPr id="84" name="PlaceHolder 3"/>
          <p:cNvSpPr>
            <a:spLocks noGrp="1"/>
          </p:cNvSpPr>
          <p:nvPr>
            <p:ph type="hdr"/>
          </p:nvPr>
        </p:nvSpPr>
        <p:spPr>
          <a:xfrm>
            <a:off x="0" y="0"/>
            <a:ext cx="3280680" cy="534240"/>
          </a:xfrm>
          <a:prstGeom prst="rect">
            <a:avLst/>
          </a:prstGeom>
        </p:spPr>
        <p:txBody>
          <a:bodyPr lIns="0" rIns="0" tIns="0" bIns="0">
            <a:noAutofit/>
          </a:bodyPr>
          <a:p>
            <a:r>
              <a:rPr b="0" lang="en-GB" sz="1400" spc="-1" strike="noStrike">
                <a:latin typeface="Times New Roman"/>
              </a:rPr>
              <a:t>&lt;header&gt;</a:t>
            </a:r>
            <a:endParaRPr b="0" lang="en-GB" sz="1400" spc="-1" strike="noStrike">
              <a:latin typeface="Times New Roman"/>
            </a:endParaRPr>
          </a:p>
        </p:txBody>
      </p:sp>
      <p:sp>
        <p:nvSpPr>
          <p:cNvPr id="85" name="PlaceHolder 4"/>
          <p:cNvSpPr>
            <a:spLocks noGrp="1"/>
          </p:cNvSpPr>
          <p:nvPr>
            <p:ph type="dt"/>
          </p:nvPr>
        </p:nvSpPr>
        <p:spPr>
          <a:xfrm>
            <a:off x="4278960" y="0"/>
            <a:ext cx="3280680" cy="534240"/>
          </a:xfrm>
          <a:prstGeom prst="rect">
            <a:avLst/>
          </a:prstGeom>
        </p:spPr>
        <p:txBody>
          <a:bodyPr lIns="0" rIns="0" tIns="0" bIns="0">
            <a:noAutofit/>
          </a:bodyPr>
          <a:p>
            <a:pPr algn="r"/>
            <a:r>
              <a:rPr b="0" lang="en-GB" sz="1400" spc="-1" strike="noStrike">
                <a:latin typeface="Times New Roman"/>
              </a:rPr>
              <a:t>&lt;date/time&gt;</a:t>
            </a:r>
            <a:endParaRPr b="0" lang="en-GB" sz="1400" spc="-1" strike="noStrike">
              <a:latin typeface="Times New Roman"/>
            </a:endParaRPr>
          </a:p>
        </p:txBody>
      </p:sp>
      <p:sp>
        <p:nvSpPr>
          <p:cNvPr id="86" name="PlaceHolder 5"/>
          <p:cNvSpPr>
            <a:spLocks noGrp="1"/>
          </p:cNvSpPr>
          <p:nvPr>
            <p:ph type="ftr"/>
          </p:nvPr>
        </p:nvSpPr>
        <p:spPr>
          <a:xfrm>
            <a:off x="0" y="10157400"/>
            <a:ext cx="3280680" cy="534240"/>
          </a:xfrm>
          <a:prstGeom prst="rect">
            <a:avLst/>
          </a:prstGeom>
        </p:spPr>
        <p:txBody>
          <a:bodyPr lIns="0" rIns="0" tIns="0" bIns="0" anchor="b">
            <a:noAutofit/>
          </a:bodyPr>
          <a:p>
            <a:r>
              <a:rPr b="0" lang="en-GB" sz="1400" spc="-1" strike="noStrike">
                <a:latin typeface="Times New Roman"/>
              </a:rPr>
              <a:t>&lt;footer&gt;</a:t>
            </a:r>
            <a:endParaRPr b="0" lang="en-GB" sz="1400" spc="-1" strike="noStrike">
              <a:latin typeface="Times New Roman"/>
            </a:endParaRPr>
          </a:p>
        </p:txBody>
      </p:sp>
      <p:sp>
        <p:nvSpPr>
          <p:cNvPr id="87" name="PlaceHolder 6"/>
          <p:cNvSpPr>
            <a:spLocks noGrp="1"/>
          </p:cNvSpPr>
          <p:nvPr>
            <p:ph type="sldNum"/>
          </p:nvPr>
        </p:nvSpPr>
        <p:spPr>
          <a:xfrm>
            <a:off x="4278960" y="10157400"/>
            <a:ext cx="3280680" cy="534240"/>
          </a:xfrm>
          <a:prstGeom prst="rect">
            <a:avLst/>
          </a:prstGeom>
        </p:spPr>
        <p:txBody>
          <a:bodyPr lIns="0" rIns="0" tIns="0" bIns="0" anchor="b">
            <a:noAutofit/>
          </a:bodyPr>
          <a:p>
            <a:pPr algn="r"/>
            <a:fld id="{996CA5CA-E1DF-444D-AA61-2DBED5830B10}" type="slidenum">
              <a:rPr b="0" lang="en-GB" sz="1400" spc="-1" strike="noStrike">
                <a:latin typeface="Times New Roman"/>
              </a:rPr>
              <a:t>&lt;number&gt;</a:t>
            </a:fld>
            <a:endParaRPr b="0" lang="en-GB"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3" name="PlaceHolder 1"/>
          <p:cNvSpPr>
            <a:spLocks noGrp="1"/>
          </p:cNvSpPr>
          <p:nvPr>
            <p:ph type="sldImg"/>
          </p:nvPr>
        </p:nvSpPr>
        <p:spPr>
          <a:xfrm>
            <a:off x="839880" y="1130400"/>
            <a:ext cx="5422680" cy="3049200"/>
          </a:xfrm>
          <a:prstGeom prst="rect">
            <a:avLst/>
          </a:prstGeom>
        </p:spPr>
      </p:sp>
      <p:sp>
        <p:nvSpPr>
          <p:cNvPr id="204"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Good afternoon, everyone.</a:t>
            </a:r>
            <a:endParaRPr b="0" lang="en-GB" sz="1800" spc="-1" strike="noStrike">
              <a:latin typeface="Arial"/>
            </a:endParaRPr>
          </a:p>
          <a:p>
            <a:pPr algn="just">
              <a:lnSpc>
                <a:spcPct val="150000"/>
              </a:lnSpc>
              <a:spcAft>
                <a:spcPts val="799"/>
              </a:spcAft>
            </a:pPr>
            <a:r>
              <a:rPr b="0" lang="en-GB" sz="1800" spc="-1" strike="noStrike">
                <a:latin typeface="Arial"/>
                <a:ea typeface="Calibri"/>
              </a:rPr>
              <a:t>My name is ________ and I am here today to talk to you about the importance of employee engagement in a hotel.</a:t>
            </a:r>
            <a:endParaRPr b="0" lang="en-GB" sz="1800" spc="-1" strike="noStrike">
              <a:latin typeface="Arial"/>
            </a:endParaRPr>
          </a:p>
          <a:p>
            <a:pPr>
              <a:lnSpc>
                <a:spcPct val="100000"/>
              </a:lnSpc>
            </a:pPr>
            <a:endParaRPr b="0" lang="en-GB" sz="1800" spc="-1" strike="noStrike">
              <a:latin typeface="Arial"/>
            </a:endParaRPr>
          </a:p>
        </p:txBody>
      </p:sp>
      <p:sp>
        <p:nvSpPr>
          <p:cNvPr id="205" name="TextShape 3"/>
          <p:cNvSpPr txBox="1"/>
          <p:nvPr/>
        </p:nvSpPr>
        <p:spPr>
          <a:xfrm>
            <a:off x="4023000" y="8584200"/>
            <a:ext cx="3077280" cy="453240"/>
          </a:xfrm>
          <a:prstGeom prst="rect">
            <a:avLst/>
          </a:prstGeom>
          <a:noFill/>
          <a:ln>
            <a:noFill/>
          </a:ln>
        </p:spPr>
        <p:txBody>
          <a:bodyPr anchor="b">
            <a:noAutofit/>
          </a:bodyPr>
          <a:p>
            <a:pPr algn="r">
              <a:lnSpc>
                <a:spcPct val="100000"/>
              </a:lnSpc>
            </a:pPr>
            <a:fld id="{7DCCD84C-4FAD-4DA7-A024-776C913DB8A4}"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6" name="PlaceHolder 1"/>
          <p:cNvSpPr>
            <a:spLocks noGrp="1"/>
          </p:cNvSpPr>
          <p:nvPr>
            <p:ph type="sldImg"/>
          </p:nvPr>
        </p:nvSpPr>
        <p:spPr>
          <a:xfrm>
            <a:off x="839880" y="1130400"/>
            <a:ext cx="5422680" cy="3049200"/>
          </a:xfrm>
          <a:prstGeom prst="rect">
            <a:avLst/>
          </a:prstGeom>
        </p:spPr>
      </p:sp>
      <p:sp>
        <p:nvSpPr>
          <p:cNvPr id="207"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First of all, we have to know what is Employee engagement. Employee engagement is a measure of how motivated, excited, and committed employees are to their work and their company (Cottrell, 2019). It is often used as a gauge of how likely employees are to stay with their current employer and how willing they are to go above and beyond their normal job duties.</a:t>
            </a:r>
            <a:endParaRPr b="0" lang="en-GB" sz="1800" spc="-1" strike="noStrike">
              <a:latin typeface="Arial"/>
            </a:endParaRPr>
          </a:p>
        </p:txBody>
      </p:sp>
      <p:sp>
        <p:nvSpPr>
          <p:cNvPr id="208" name="TextShape 3"/>
          <p:cNvSpPr txBox="1"/>
          <p:nvPr/>
        </p:nvSpPr>
        <p:spPr>
          <a:xfrm>
            <a:off x="4023000" y="8584200"/>
            <a:ext cx="3077280" cy="453240"/>
          </a:xfrm>
          <a:prstGeom prst="rect">
            <a:avLst/>
          </a:prstGeom>
          <a:noFill/>
          <a:ln>
            <a:noFill/>
          </a:ln>
        </p:spPr>
        <p:txBody>
          <a:bodyPr anchor="b">
            <a:noAutofit/>
          </a:bodyPr>
          <a:p>
            <a:pPr algn="r">
              <a:lnSpc>
                <a:spcPct val="100000"/>
              </a:lnSpc>
            </a:pPr>
            <a:fld id="{7EA6FA68-E86C-43BD-9655-3C0D31468291}"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9" name="PlaceHolder 1"/>
          <p:cNvSpPr>
            <a:spLocks noGrp="1"/>
          </p:cNvSpPr>
          <p:nvPr>
            <p:ph type="sldImg"/>
          </p:nvPr>
        </p:nvSpPr>
        <p:spPr>
          <a:xfrm>
            <a:off x="839880" y="1130400"/>
            <a:ext cx="5422680" cy="3049200"/>
          </a:xfrm>
          <a:prstGeom prst="rect">
            <a:avLst/>
          </a:prstGeom>
        </p:spPr>
      </p:sp>
      <p:sp>
        <p:nvSpPr>
          <p:cNvPr id="210"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There are three types of employees based on engagement: fully engaged, not engaged, and actively disengaged.</a:t>
            </a:r>
            <a:endParaRPr b="0" lang="en-GB" sz="1800" spc="-1" strike="noStrike">
              <a:latin typeface="Arial"/>
            </a:endParaRPr>
          </a:p>
          <a:p>
            <a:pPr algn="just">
              <a:lnSpc>
                <a:spcPct val="150000"/>
              </a:lnSpc>
              <a:spcAft>
                <a:spcPts val="799"/>
              </a:spcAft>
            </a:pPr>
            <a:r>
              <a:rPr b="0" lang="en-GB" sz="1800" spc="-1" strike="noStrike">
                <a:latin typeface="Arial"/>
                <a:ea typeface="Calibri"/>
              </a:rPr>
              <a:t>Fully engaged employees are those who are enthusiastic about their work and are committed to their organization (Bridger, 2018). They are engaged in their work and are constantly looking for ways to improve their performance. They are motivated to do their best and are always willing to go the extra mile. According to research, fully engaged employees are only 30% of the total employees.</a:t>
            </a:r>
            <a:endParaRPr b="0" lang="en-GB" sz="1800" spc="-1" strike="noStrike">
              <a:latin typeface="Arial"/>
            </a:endParaRPr>
          </a:p>
          <a:p>
            <a:pPr algn="just">
              <a:lnSpc>
                <a:spcPct val="150000"/>
              </a:lnSpc>
              <a:spcAft>
                <a:spcPts val="799"/>
              </a:spcAft>
            </a:pPr>
            <a:r>
              <a:rPr b="0" lang="en-GB" sz="1800" spc="-1" strike="noStrike">
                <a:latin typeface="Arial"/>
                <a:ea typeface="Calibri"/>
              </a:rPr>
              <a:t>Not-engaged employees are generally satisfied with their job but not as passionate about them as fully engaged employees. They may be involved in their work but are not as invested in it. They may be more likely to leave their organization if they are not satisfied with their current situation (Arifin et al., 2019). According to research, not-engaged employees are 50% of the total employees.</a:t>
            </a:r>
            <a:endParaRPr b="0" lang="en-GB" sz="1800" spc="-1" strike="noStrike">
              <a:latin typeface="Arial"/>
            </a:endParaRPr>
          </a:p>
          <a:p>
            <a:pPr algn="just">
              <a:lnSpc>
                <a:spcPct val="150000"/>
              </a:lnSpc>
              <a:spcAft>
                <a:spcPts val="799"/>
              </a:spcAft>
            </a:pPr>
            <a:r>
              <a:rPr b="0" lang="en-GB" sz="1800" spc="-1" strike="noStrike">
                <a:latin typeface="Arial"/>
                <a:ea typeface="Calibri"/>
              </a:rPr>
              <a:t>Actively disengaged employees are those who are actively hostile towards their work and their organization. They may be looking for ways to sabotage their organization or their colleagues. They are unhappy with their current situation and are more likely to leave their organization. According to research, 20% of the total employees are actively disengaged, employees.</a:t>
            </a:r>
            <a:endParaRPr b="0" lang="en-GB" sz="1800" spc="-1" strike="noStrike">
              <a:latin typeface="Arial"/>
            </a:endParaRPr>
          </a:p>
        </p:txBody>
      </p:sp>
      <p:sp>
        <p:nvSpPr>
          <p:cNvPr id="211" name="TextShape 3"/>
          <p:cNvSpPr txBox="1"/>
          <p:nvPr/>
        </p:nvSpPr>
        <p:spPr>
          <a:xfrm>
            <a:off x="4023000" y="8584200"/>
            <a:ext cx="3077280" cy="453240"/>
          </a:xfrm>
          <a:prstGeom prst="rect">
            <a:avLst/>
          </a:prstGeom>
          <a:noFill/>
          <a:ln>
            <a:noFill/>
          </a:ln>
        </p:spPr>
        <p:txBody>
          <a:bodyPr anchor="b">
            <a:noAutofit/>
          </a:bodyPr>
          <a:p>
            <a:pPr algn="r">
              <a:lnSpc>
                <a:spcPct val="100000"/>
              </a:lnSpc>
            </a:pPr>
            <a:fld id="{68C26270-AF31-452B-B21B-DAAEFECA449D}"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2" name="PlaceHolder 1"/>
          <p:cNvSpPr>
            <a:spLocks noGrp="1"/>
          </p:cNvSpPr>
          <p:nvPr>
            <p:ph type="sldImg"/>
          </p:nvPr>
        </p:nvSpPr>
        <p:spPr>
          <a:xfrm>
            <a:off x="839880" y="1130400"/>
            <a:ext cx="5422680" cy="3049200"/>
          </a:xfrm>
          <a:prstGeom prst="rect">
            <a:avLst/>
          </a:prstGeom>
        </p:spPr>
      </p:sp>
      <p:sp>
        <p:nvSpPr>
          <p:cNvPr id="213"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Before going on the main let’s focus on a model named the 'X' model of employee engagement to understand the state of the employees within the organization (Mone and London, 2018). We believe that the greatest way for a firm's values, goals, and objectives to match those of the company is for its employees to share those values, goals, and objectives. This is why we believe it is true.</a:t>
            </a:r>
            <a:endParaRPr b="0" lang="en-GB" sz="1800" spc="-1" strike="noStrike">
              <a:latin typeface="Arial"/>
            </a:endParaRPr>
          </a:p>
          <a:p>
            <a:pPr algn="just">
              <a:lnSpc>
                <a:spcPct val="150000"/>
              </a:lnSpc>
              <a:spcAft>
                <a:spcPts val="799"/>
              </a:spcAft>
            </a:pPr>
            <a:r>
              <a:rPr b="0" lang="en-GB" sz="1800" spc="-1" strike="noStrike">
                <a:latin typeface="Arial"/>
                <a:ea typeface="Calibri"/>
              </a:rPr>
              <a:t>A corporation cannot achieve its objectives without the assistance of its personnel. The index we use to determine an employee's engagement level is composed of components representing the two axes of contribution and satisfaction (Mone and London, 2018). We look at these factors to determine how engaged an employee is.</a:t>
            </a:r>
            <a:endParaRPr b="0" lang="en-GB" sz="1800" spc="-1" strike="noStrike">
              <a:latin typeface="Arial"/>
            </a:endParaRPr>
          </a:p>
          <a:p>
            <a:pPr algn="just">
              <a:lnSpc>
                <a:spcPct val="150000"/>
              </a:lnSpc>
              <a:spcAft>
                <a:spcPts val="799"/>
              </a:spcAft>
            </a:pPr>
            <a:r>
              <a:rPr b="0" lang="en-GB" sz="1800" spc="-1" strike="noStrike">
                <a:latin typeface="Arial"/>
                <a:ea typeface="Calibri"/>
              </a:rPr>
              <a:t>We can uncover five separate groups of employees when we plot a specific set of people against the two axes of the business engagement model diagram we utilize. This allows us to provide better service to our consumers.</a:t>
            </a:r>
            <a:endParaRPr b="0" lang="en-GB" sz="1800" spc="-1" strike="noStrike">
              <a:latin typeface="Arial"/>
            </a:endParaRPr>
          </a:p>
        </p:txBody>
      </p:sp>
      <p:sp>
        <p:nvSpPr>
          <p:cNvPr id="214" name="TextShape 3"/>
          <p:cNvSpPr txBox="1"/>
          <p:nvPr/>
        </p:nvSpPr>
        <p:spPr>
          <a:xfrm>
            <a:off x="4023000" y="8584200"/>
            <a:ext cx="3077280" cy="453240"/>
          </a:xfrm>
          <a:prstGeom prst="rect">
            <a:avLst/>
          </a:prstGeom>
          <a:noFill/>
          <a:ln>
            <a:noFill/>
          </a:ln>
        </p:spPr>
        <p:txBody>
          <a:bodyPr anchor="b">
            <a:noAutofit/>
          </a:bodyPr>
          <a:p>
            <a:pPr algn="r">
              <a:lnSpc>
                <a:spcPct val="100000"/>
              </a:lnSpc>
            </a:pPr>
            <a:fld id="{278496C7-5F69-4DD8-9C68-A70FBC16A2C6}"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5" name="PlaceHolder 1"/>
          <p:cNvSpPr>
            <a:spLocks noGrp="1"/>
          </p:cNvSpPr>
          <p:nvPr>
            <p:ph type="sldImg"/>
          </p:nvPr>
        </p:nvSpPr>
        <p:spPr>
          <a:xfrm>
            <a:off x="839880" y="1130400"/>
            <a:ext cx="5422680" cy="3049200"/>
          </a:xfrm>
          <a:prstGeom prst="rect">
            <a:avLst/>
          </a:prstGeom>
        </p:spPr>
      </p:sp>
      <p:sp>
        <p:nvSpPr>
          <p:cNvPr id="216"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The Engaged</a:t>
            </a:r>
            <a:endParaRPr b="0" lang="en-GB" sz="1800" spc="-1" strike="noStrike">
              <a:latin typeface="Arial"/>
            </a:endParaRPr>
          </a:p>
          <a:p>
            <a:pPr algn="just">
              <a:lnSpc>
                <a:spcPct val="150000"/>
              </a:lnSpc>
              <a:spcAft>
                <a:spcPts val="799"/>
              </a:spcAft>
            </a:pPr>
            <a:r>
              <a:rPr b="0" lang="en-GB" sz="1800" spc="-1" strike="noStrike">
                <a:latin typeface="Arial"/>
                <a:ea typeface="Calibri"/>
              </a:rPr>
              <a:t>Engaged employees are those who are fully involved in, and enthusiastic about, their work and workplace. They are passionate about their job and feel strongly connected to their company. They put forth extra effort on behalf of their employer and are proud to tell others where they work (Raghubalan and Raghubalan, 2016). Engaged employees are also more likely to stay with their company and are less likely to leave for another job.</a:t>
            </a:r>
            <a:endParaRPr b="0" lang="en-GB" sz="1800" spc="-1" strike="noStrike">
              <a:latin typeface="Arial"/>
            </a:endParaRPr>
          </a:p>
          <a:p>
            <a:pPr algn="just">
              <a:lnSpc>
                <a:spcPct val="150000"/>
              </a:lnSpc>
              <a:spcAft>
                <a:spcPts val="799"/>
              </a:spcAft>
            </a:pPr>
            <a:r>
              <a:rPr b="0" lang="en-GB" sz="1800" spc="-1" strike="noStrike">
                <a:latin typeface="Arial"/>
                <a:ea typeface="Calibri"/>
              </a:rPr>
              <a:t>The almost Engaged </a:t>
            </a:r>
            <a:endParaRPr b="0" lang="en-GB" sz="1800" spc="-1" strike="noStrike">
              <a:latin typeface="Arial"/>
            </a:endParaRPr>
          </a:p>
          <a:p>
            <a:pPr algn="just">
              <a:lnSpc>
                <a:spcPct val="150000"/>
              </a:lnSpc>
              <a:spcAft>
                <a:spcPts val="799"/>
              </a:spcAft>
            </a:pPr>
            <a:r>
              <a:rPr b="0" lang="en-GB" sz="1800" spc="-1" strike="noStrike">
                <a:latin typeface="Arial"/>
                <a:ea typeface="Calibri"/>
              </a:rPr>
              <a:t>The almost Engaged employees are those who are close to being Engaged but haven't quite reached that level. They may be new to the company or have been with it for a while but haven't yet fully bought into its culture and values (Lee et al., 2020). They may be high performers who are just missing that last bit of connection to the organization. Whatever the reason, they are not yet Engaged but have the potential to be.</a:t>
            </a:r>
            <a:endParaRPr b="0" lang="en-GB" sz="1800" spc="-1" strike="noStrike">
              <a:latin typeface="Arial"/>
            </a:endParaRPr>
          </a:p>
          <a:p>
            <a:pPr algn="just">
              <a:lnSpc>
                <a:spcPct val="150000"/>
              </a:lnSpc>
              <a:spcAft>
                <a:spcPts val="799"/>
              </a:spcAft>
            </a:pPr>
            <a:r>
              <a:rPr b="0" lang="en-GB" sz="1800" spc="-1" strike="noStrike">
                <a:latin typeface="Arial"/>
                <a:ea typeface="Calibri"/>
              </a:rPr>
              <a:t>Honeymooners &amp; Hamsters</a:t>
            </a:r>
            <a:endParaRPr b="0" lang="en-GB" sz="1800" spc="-1" strike="noStrike">
              <a:latin typeface="Arial"/>
            </a:endParaRPr>
          </a:p>
          <a:p>
            <a:pPr algn="just">
              <a:lnSpc>
                <a:spcPct val="150000"/>
              </a:lnSpc>
              <a:spcAft>
                <a:spcPts val="799"/>
              </a:spcAft>
            </a:pPr>
            <a:r>
              <a:rPr b="0" lang="en-GB" sz="1800" spc="-1" strike="noStrike">
                <a:latin typeface="Arial"/>
                <a:ea typeface="Calibri"/>
              </a:rPr>
              <a:t>Honeymooners &amp; Hamsters are recent hires who are thrilled to be there. They aren't sure how to contribute most effectively yet. Hamsters "spin their wheels" because they squander their energy on non-essential tasks despite their efforts (Kwon and Kim, 2020). Some may be sheltering in cedar shavings, satisfied with their circumstances.</a:t>
            </a:r>
            <a:endParaRPr b="0" lang="en-GB" sz="1800" spc="-1" strike="noStrike">
              <a:latin typeface="Arial"/>
            </a:endParaRPr>
          </a:p>
          <a:p>
            <a:pPr algn="just">
              <a:lnSpc>
                <a:spcPct val="150000"/>
              </a:lnSpc>
              <a:spcAft>
                <a:spcPts val="799"/>
              </a:spcAft>
            </a:pPr>
            <a:r>
              <a:rPr b="0" lang="en-GB" sz="1800" spc="-1" strike="noStrike">
                <a:latin typeface="Arial"/>
                <a:ea typeface="Calibri"/>
              </a:rPr>
              <a:t>Crash &amp; Burners</a:t>
            </a:r>
            <a:endParaRPr b="0" lang="en-GB" sz="1800" spc="-1" strike="noStrike">
              <a:latin typeface="Arial"/>
            </a:endParaRPr>
          </a:p>
          <a:p>
            <a:pPr algn="just">
              <a:lnSpc>
                <a:spcPct val="150000"/>
              </a:lnSpc>
              <a:spcAft>
                <a:spcPts val="799"/>
              </a:spcAft>
            </a:pPr>
            <a:r>
              <a:rPr b="0" lang="en-GB" sz="1800" spc="-1" strike="noStrike">
                <a:latin typeface="Arial"/>
                <a:ea typeface="Calibri"/>
              </a:rPr>
              <a:t>These are hard-working people who have lost hope and energy because they aren't rewarded in ways that meet their individual needs. They may speak up loudly if they think the boss is making bad decisions or if they think their coworkers aren't doing enough (Quick, 2020). If no one pays attention to them, they will keep falling down the list of people who help.</a:t>
            </a:r>
            <a:endParaRPr b="0" lang="en-GB" sz="1800" spc="-1" strike="noStrike">
              <a:latin typeface="Arial"/>
            </a:endParaRPr>
          </a:p>
          <a:p>
            <a:pPr algn="just">
              <a:lnSpc>
                <a:spcPct val="150000"/>
              </a:lnSpc>
              <a:spcAft>
                <a:spcPts val="799"/>
              </a:spcAft>
            </a:pPr>
            <a:r>
              <a:rPr b="0" lang="en-GB" sz="1800" spc="-1" strike="noStrike">
                <a:latin typeface="Arial"/>
                <a:ea typeface="Calibri"/>
              </a:rPr>
              <a:t>The Disengaged employees </a:t>
            </a:r>
            <a:endParaRPr b="0" lang="en-GB" sz="1800" spc="-1" strike="noStrike">
              <a:latin typeface="Arial"/>
            </a:endParaRPr>
          </a:p>
          <a:p>
            <a:pPr algn="just">
              <a:lnSpc>
                <a:spcPct val="150000"/>
              </a:lnSpc>
              <a:spcAft>
                <a:spcPts val="799"/>
              </a:spcAft>
            </a:pPr>
            <a:r>
              <a:rPr b="0" lang="en-GB" sz="1800" spc="-1" strike="noStrike">
                <a:latin typeface="Arial"/>
                <a:ea typeface="Calibri"/>
              </a:rPr>
              <a:t>Disengaged employees are those who are not enthusiastic about their work and are often uninterested in their job tasks. They may be unmotivated and unproductive, and may also exhibit negative behaviours such as absenteeism and lateness. Disengaged employees can hurt morale and may contribute to a negative work environment.</a:t>
            </a:r>
            <a:endParaRPr b="0" lang="en-GB" sz="1800" spc="-1" strike="noStrike">
              <a:latin typeface="Arial"/>
            </a:endParaRPr>
          </a:p>
        </p:txBody>
      </p:sp>
      <p:sp>
        <p:nvSpPr>
          <p:cNvPr id="217" name="TextShape 3"/>
          <p:cNvSpPr txBox="1"/>
          <p:nvPr/>
        </p:nvSpPr>
        <p:spPr>
          <a:xfrm>
            <a:off x="4023000" y="8584200"/>
            <a:ext cx="3077280" cy="453240"/>
          </a:xfrm>
          <a:prstGeom prst="rect">
            <a:avLst/>
          </a:prstGeom>
          <a:noFill/>
          <a:ln>
            <a:noFill/>
          </a:ln>
        </p:spPr>
        <p:txBody>
          <a:bodyPr anchor="b">
            <a:noAutofit/>
          </a:bodyPr>
          <a:p>
            <a:pPr algn="r">
              <a:lnSpc>
                <a:spcPct val="100000"/>
              </a:lnSpc>
            </a:pPr>
            <a:fld id="{ED4CD0D5-5BDE-48DF-BB8D-AA1A231264CA}"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8" name="PlaceHolder 1"/>
          <p:cNvSpPr>
            <a:spLocks noGrp="1"/>
          </p:cNvSpPr>
          <p:nvPr>
            <p:ph type="sldImg"/>
          </p:nvPr>
        </p:nvSpPr>
        <p:spPr>
          <a:xfrm>
            <a:off x="839880" y="1130400"/>
            <a:ext cx="5422680" cy="3049200"/>
          </a:xfrm>
          <a:prstGeom prst="rect">
            <a:avLst/>
          </a:prstGeom>
        </p:spPr>
      </p:sp>
      <p:sp>
        <p:nvSpPr>
          <p:cNvPr id="219"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There are many reasons why employee engagement is important to the success of a hotel. Here are some key points: </a:t>
            </a:r>
            <a:endParaRPr b="0" lang="en-GB" sz="1800" spc="-1" strike="noStrike">
              <a:latin typeface="Arial"/>
            </a:endParaRPr>
          </a:p>
          <a:p>
            <a:pPr algn="just">
              <a:lnSpc>
                <a:spcPct val="150000"/>
              </a:lnSpc>
              <a:spcAft>
                <a:spcPts val="799"/>
              </a:spcAft>
            </a:pPr>
            <a:r>
              <a:rPr b="0" lang="en-GB" sz="1800" spc="-1" strike="noStrike">
                <a:latin typeface="Arial"/>
                <a:ea typeface="Calibri"/>
              </a:rPr>
              <a:t>1. Employee engagement leads to higher levels of productivity and efficiency. Employees are more likely to be productive and efficient when engaged with their work (Ferdinand and Kitchin, 2017). This can lead to cost savings for the hotel.</a:t>
            </a:r>
            <a:endParaRPr b="0" lang="en-GB" sz="1800" spc="-1" strike="noStrike">
              <a:latin typeface="Arial"/>
            </a:endParaRPr>
          </a:p>
          <a:p>
            <a:pPr algn="just">
              <a:lnSpc>
                <a:spcPct val="150000"/>
              </a:lnSpc>
              <a:spcAft>
                <a:spcPts val="799"/>
              </a:spcAft>
            </a:pPr>
            <a:r>
              <a:rPr b="0" lang="en-GB" sz="1800" spc="-1" strike="noStrike">
                <a:latin typeface="Arial"/>
                <a:ea typeface="Calibri"/>
              </a:rPr>
              <a:t>2. Employee engagement leads to higher levels of customer satisfaction. When employees are engaged with their work, they are more likely to provide high levels of customer service. This can lead to repeat business and positive word-of-mouth for the hotel.</a:t>
            </a:r>
            <a:endParaRPr b="0" lang="en-GB" sz="1800" spc="-1" strike="noStrike">
              <a:latin typeface="Arial"/>
            </a:endParaRPr>
          </a:p>
          <a:p>
            <a:pPr algn="just">
              <a:lnSpc>
                <a:spcPct val="150000"/>
              </a:lnSpc>
              <a:spcAft>
                <a:spcPts val="799"/>
              </a:spcAft>
            </a:pPr>
            <a:r>
              <a:rPr b="0" lang="en-GB" sz="1800" spc="-1" strike="noStrike">
                <a:latin typeface="Arial"/>
                <a:ea typeface="Calibri"/>
              </a:rPr>
              <a:t>3. Employee engagement leads to higher levels of employee retention. Employees are more likely to stay with the hotel when they are engaged with their work (Sun and Bunchapattanasakda, 2019). This can save the hotel money on recruitment and training costs.</a:t>
            </a:r>
            <a:endParaRPr b="0" lang="en-GB" sz="1800" spc="-1" strike="noStrike">
              <a:latin typeface="Arial"/>
            </a:endParaRPr>
          </a:p>
          <a:p>
            <a:pPr algn="just">
              <a:lnSpc>
                <a:spcPct val="150000"/>
              </a:lnSpc>
              <a:spcAft>
                <a:spcPts val="799"/>
              </a:spcAft>
            </a:pPr>
            <a:r>
              <a:rPr b="0" lang="en-GB" sz="1800" spc="-1" strike="noStrike">
                <a:latin typeface="Arial"/>
                <a:ea typeface="Calibri"/>
              </a:rPr>
              <a:t>4. Employee engagement leads to a more positive work environment. Employees are more likely to create a positive work environment when they are engaged with their work (Cottrell, 2019). This can make the hotel a more attractive place to work, which can help to attract and retain employees.</a:t>
            </a:r>
            <a:endParaRPr b="0" lang="en-GB" sz="1800" spc="-1" strike="noStrike">
              <a:latin typeface="Arial"/>
            </a:endParaRPr>
          </a:p>
        </p:txBody>
      </p:sp>
      <p:sp>
        <p:nvSpPr>
          <p:cNvPr id="220" name="TextShape 3"/>
          <p:cNvSpPr txBox="1"/>
          <p:nvPr/>
        </p:nvSpPr>
        <p:spPr>
          <a:xfrm>
            <a:off x="4023000" y="8584200"/>
            <a:ext cx="3077280" cy="453240"/>
          </a:xfrm>
          <a:prstGeom prst="rect">
            <a:avLst/>
          </a:prstGeom>
          <a:noFill/>
          <a:ln>
            <a:noFill/>
          </a:ln>
        </p:spPr>
        <p:txBody>
          <a:bodyPr anchor="b">
            <a:noAutofit/>
          </a:bodyPr>
          <a:p>
            <a:pPr algn="r">
              <a:lnSpc>
                <a:spcPct val="100000"/>
              </a:lnSpc>
            </a:pPr>
            <a:fld id="{D4A7983D-012D-4FC7-804C-984D7DE7A7BE}"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1" name="PlaceHolder 1"/>
          <p:cNvSpPr>
            <a:spLocks noGrp="1"/>
          </p:cNvSpPr>
          <p:nvPr>
            <p:ph type="sldImg"/>
          </p:nvPr>
        </p:nvSpPr>
        <p:spPr>
          <a:xfrm>
            <a:off x="839880" y="1130400"/>
            <a:ext cx="5422680" cy="3049200"/>
          </a:xfrm>
          <a:prstGeom prst="rect">
            <a:avLst/>
          </a:prstGeom>
        </p:spPr>
      </p:sp>
      <p:sp>
        <p:nvSpPr>
          <p:cNvPr id="222"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Not about the employees’ engagement with the hotel we have to understand the Main Objectives of a Hotel to know the importance of employee engagement.</a:t>
            </a:r>
            <a:endParaRPr b="0" lang="en-GB" sz="1800" spc="-1" strike="noStrike">
              <a:latin typeface="Arial"/>
            </a:endParaRPr>
          </a:p>
          <a:p>
            <a:pPr algn="just">
              <a:lnSpc>
                <a:spcPct val="150000"/>
              </a:lnSpc>
              <a:spcAft>
                <a:spcPts val="799"/>
              </a:spcAft>
            </a:pPr>
            <a:r>
              <a:rPr b="0" lang="en-GB" sz="1800" spc="-1" strike="noStrike">
                <a:latin typeface="Arial"/>
                <a:ea typeface="Calibri"/>
              </a:rPr>
              <a:t>The hotel tries to make the guest feel welcome with better services.</a:t>
            </a:r>
            <a:endParaRPr b="0" lang="en-GB" sz="1800" spc="-1" strike="noStrike">
              <a:latin typeface="Arial"/>
            </a:endParaRPr>
          </a:p>
          <a:p>
            <a:pPr algn="just">
              <a:lnSpc>
                <a:spcPct val="150000"/>
              </a:lnSpc>
              <a:spcAft>
                <a:spcPts val="799"/>
              </a:spcAft>
            </a:pPr>
            <a:r>
              <a:rPr b="0" lang="en-GB" sz="1800" spc="-1" strike="noStrike">
                <a:latin typeface="Arial"/>
                <a:ea typeface="Calibri"/>
              </a:rPr>
              <a:t>They make sure all the products and services work for the guest</a:t>
            </a:r>
            <a:endParaRPr b="0" lang="en-GB" sz="1800" spc="-1" strike="noStrike">
              <a:latin typeface="Arial"/>
            </a:endParaRPr>
          </a:p>
          <a:p>
            <a:pPr algn="just">
              <a:lnSpc>
                <a:spcPct val="150000"/>
              </a:lnSpc>
              <a:spcAft>
                <a:spcPts val="799"/>
              </a:spcAft>
            </a:pPr>
            <a:r>
              <a:rPr b="0" lang="en-GB" sz="1800" spc="-1" strike="noStrike">
                <a:latin typeface="Arial"/>
                <a:ea typeface="Calibri"/>
              </a:rPr>
              <a:t>Try to make get the best return from their services (Profit).</a:t>
            </a:r>
            <a:endParaRPr b="0" lang="en-GB" sz="1800" spc="-1" strike="noStrike">
              <a:latin typeface="Arial"/>
            </a:endParaRPr>
          </a:p>
          <a:p>
            <a:pPr>
              <a:lnSpc>
                <a:spcPct val="100000"/>
              </a:lnSpc>
            </a:pPr>
            <a:endParaRPr b="0" lang="en-GB" sz="1800" spc="-1" strike="noStrike">
              <a:latin typeface="Arial"/>
            </a:endParaRPr>
          </a:p>
        </p:txBody>
      </p:sp>
      <p:sp>
        <p:nvSpPr>
          <p:cNvPr id="223" name="TextShape 3"/>
          <p:cNvSpPr txBox="1"/>
          <p:nvPr/>
        </p:nvSpPr>
        <p:spPr>
          <a:xfrm>
            <a:off x="4023000" y="8584200"/>
            <a:ext cx="3077280" cy="453240"/>
          </a:xfrm>
          <a:prstGeom prst="rect">
            <a:avLst/>
          </a:prstGeom>
          <a:noFill/>
          <a:ln>
            <a:noFill/>
          </a:ln>
        </p:spPr>
        <p:txBody>
          <a:bodyPr anchor="b">
            <a:noAutofit/>
          </a:bodyPr>
          <a:p>
            <a:pPr algn="r">
              <a:lnSpc>
                <a:spcPct val="100000"/>
              </a:lnSpc>
            </a:pPr>
            <a:fld id="{81270CE8-405E-4E22-A350-D30A68063679}"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4" name="PlaceHolder 1"/>
          <p:cNvSpPr>
            <a:spLocks noGrp="1"/>
          </p:cNvSpPr>
          <p:nvPr>
            <p:ph type="sldImg"/>
          </p:nvPr>
        </p:nvSpPr>
        <p:spPr>
          <a:xfrm>
            <a:off x="839880" y="1130400"/>
            <a:ext cx="5422680" cy="3049200"/>
          </a:xfrm>
          <a:prstGeom prst="rect">
            <a:avLst/>
          </a:prstGeom>
        </p:spPr>
      </p:sp>
      <p:sp>
        <p:nvSpPr>
          <p:cNvPr id="225"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When employees are engaged with their work, they are more likely to provide better service to guests (Sandhya and Sulphey, 2020). Employee engagement can lead to higher levels of customer satisfaction.</a:t>
            </a:r>
            <a:endParaRPr b="0" lang="en-GB" sz="1800" spc="-1" strike="noStrike">
              <a:latin typeface="Arial"/>
            </a:endParaRPr>
          </a:p>
          <a:p>
            <a:pPr algn="just">
              <a:lnSpc>
                <a:spcPct val="150000"/>
              </a:lnSpc>
              <a:spcAft>
                <a:spcPts val="799"/>
              </a:spcAft>
            </a:pPr>
            <a:r>
              <a:rPr b="0" lang="en-GB" sz="1800" spc="-1" strike="noStrike">
                <a:latin typeface="Arial"/>
                <a:ea typeface="Calibri"/>
              </a:rPr>
              <a:t>Engaged employees are more likely to go above and beyond to meet guest needs. </a:t>
            </a:r>
            <a:endParaRPr b="0" lang="en-GB" sz="1800" spc="-1" strike="noStrike">
              <a:latin typeface="Arial"/>
            </a:endParaRPr>
          </a:p>
          <a:p>
            <a:pPr algn="just">
              <a:lnSpc>
                <a:spcPct val="150000"/>
              </a:lnSpc>
              <a:spcAft>
                <a:spcPts val="799"/>
              </a:spcAft>
            </a:pPr>
            <a:r>
              <a:rPr b="0" lang="en-GB" sz="1800" spc="-1" strike="noStrike">
                <a:latin typeface="Arial"/>
                <a:ea typeface="Calibri"/>
              </a:rPr>
              <a:t>In hotels, employee engagement can be fostered through initiatives such as training programs that focus on guest service, regular communication between management and staff, and recognition and rewards for exemplary service (Turner, 2019). By investing in employee engagement, hotels can improve the quality of their service and create a more positive experience for guests.</a:t>
            </a:r>
            <a:endParaRPr b="0" lang="en-GB" sz="1800" spc="-1" strike="noStrike">
              <a:latin typeface="Arial"/>
            </a:endParaRPr>
          </a:p>
        </p:txBody>
      </p:sp>
      <p:sp>
        <p:nvSpPr>
          <p:cNvPr id="226" name="TextShape 3"/>
          <p:cNvSpPr txBox="1"/>
          <p:nvPr/>
        </p:nvSpPr>
        <p:spPr>
          <a:xfrm>
            <a:off x="4023000" y="8584200"/>
            <a:ext cx="3077280" cy="453240"/>
          </a:xfrm>
          <a:prstGeom prst="rect">
            <a:avLst/>
          </a:prstGeom>
          <a:noFill/>
          <a:ln>
            <a:noFill/>
          </a:ln>
        </p:spPr>
        <p:txBody>
          <a:bodyPr anchor="b">
            <a:noAutofit/>
          </a:bodyPr>
          <a:p>
            <a:pPr algn="r">
              <a:lnSpc>
                <a:spcPct val="100000"/>
              </a:lnSpc>
            </a:pPr>
            <a:fld id="{3D01BF80-FA1D-422A-B2F8-F670D8FF7E4D}"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7" name="PlaceHolder 1"/>
          <p:cNvSpPr>
            <a:spLocks noGrp="1"/>
          </p:cNvSpPr>
          <p:nvPr>
            <p:ph type="sldImg"/>
          </p:nvPr>
        </p:nvSpPr>
        <p:spPr>
          <a:xfrm>
            <a:off x="839880" y="1130400"/>
            <a:ext cx="5422680" cy="3049200"/>
          </a:xfrm>
          <a:prstGeom prst="rect">
            <a:avLst/>
          </a:prstGeom>
        </p:spPr>
      </p:sp>
      <p:sp>
        <p:nvSpPr>
          <p:cNvPr id="228"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Employee engagement is a key factor in making sure that all products and services in hotels work for guests (Tepayakul and Rinthaisong, 2018). When employees are engaged, they are more likely to be motivated and invested in their work, which leads to better quality service for guests. </a:t>
            </a:r>
            <a:endParaRPr b="0" lang="en-GB" sz="1800" spc="-1" strike="noStrike">
              <a:latin typeface="Arial"/>
            </a:endParaRPr>
          </a:p>
          <a:p>
            <a:pPr algn="just">
              <a:lnSpc>
                <a:spcPct val="150000"/>
              </a:lnSpc>
              <a:spcAft>
                <a:spcPts val="799"/>
              </a:spcAft>
            </a:pPr>
            <a:r>
              <a:rPr b="0" lang="en-GB" sz="1800" spc="-1" strike="noStrike">
                <a:latin typeface="Arial"/>
                <a:ea typeface="Calibri"/>
              </a:rPr>
              <a:t>Additionally, engaged employees are more likely to be able to identify and solve problems quickly, which can prevent guests from experiencing any negative consequences of issues with hotel products or services. </a:t>
            </a:r>
            <a:endParaRPr b="0" lang="en-GB" sz="1800" spc="-1" strike="noStrike">
              <a:latin typeface="Arial"/>
            </a:endParaRPr>
          </a:p>
          <a:p>
            <a:pPr algn="just">
              <a:lnSpc>
                <a:spcPct val="150000"/>
              </a:lnSpc>
              <a:spcAft>
                <a:spcPts val="799"/>
              </a:spcAft>
            </a:pPr>
            <a:r>
              <a:rPr b="0" lang="en-GB" sz="1800" spc="-1" strike="noStrike">
                <a:latin typeface="Arial"/>
                <a:ea typeface="Calibri"/>
              </a:rPr>
              <a:t>Finally, engaged employees tend to be more upbeat, providing a better overall experience for guests.</a:t>
            </a:r>
            <a:endParaRPr b="0" lang="en-GB" sz="1800" spc="-1" strike="noStrike">
              <a:latin typeface="Arial"/>
            </a:endParaRPr>
          </a:p>
        </p:txBody>
      </p:sp>
      <p:sp>
        <p:nvSpPr>
          <p:cNvPr id="229" name="TextShape 3"/>
          <p:cNvSpPr txBox="1"/>
          <p:nvPr/>
        </p:nvSpPr>
        <p:spPr>
          <a:xfrm>
            <a:off x="4023000" y="8584200"/>
            <a:ext cx="3077280" cy="453240"/>
          </a:xfrm>
          <a:prstGeom prst="rect">
            <a:avLst/>
          </a:prstGeom>
          <a:noFill/>
          <a:ln>
            <a:noFill/>
          </a:ln>
        </p:spPr>
        <p:txBody>
          <a:bodyPr anchor="b">
            <a:noAutofit/>
          </a:bodyPr>
          <a:p>
            <a:pPr algn="r">
              <a:lnSpc>
                <a:spcPct val="100000"/>
              </a:lnSpc>
            </a:pPr>
            <a:fld id="{0E13F162-C73B-4925-9F52-C70C507B76BE}"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0" name="PlaceHolder 1"/>
          <p:cNvSpPr>
            <a:spLocks noGrp="1"/>
          </p:cNvSpPr>
          <p:nvPr>
            <p:ph type="sldImg"/>
          </p:nvPr>
        </p:nvSpPr>
        <p:spPr>
          <a:xfrm>
            <a:off x="839880" y="1130400"/>
            <a:ext cx="5422680" cy="3049200"/>
          </a:xfrm>
          <a:prstGeom prst="rect">
            <a:avLst/>
          </a:prstGeom>
        </p:spPr>
      </p:sp>
      <p:sp>
        <p:nvSpPr>
          <p:cNvPr id="231" name="PlaceHolder 2"/>
          <p:cNvSpPr>
            <a:spLocks noGrp="1"/>
          </p:cNvSpPr>
          <p:nvPr>
            <p:ph type="body"/>
          </p:nvPr>
        </p:nvSpPr>
        <p:spPr>
          <a:xfrm>
            <a:off x="710280" y="4349520"/>
            <a:ext cx="5681520" cy="3558240"/>
          </a:xfrm>
          <a:prstGeom prst="rect">
            <a:avLst/>
          </a:prstGeom>
        </p:spPr>
        <p:txBody>
          <a:bodyPr>
            <a:noAutofit/>
          </a:bodyPr>
          <a:p>
            <a:pPr marL="216000" indent="-216000">
              <a:lnSpc>
                <a:spcPct val="100000"/>
              </a:lnSpc>
            </a:pPr>
            <a:r>
              <a:rPr b="0" lang="en-GB" sz="1800" spc="-1" strike="noStrike">
                <a:latin typeface="Arial"/>
                <a:ea typeface="Calibri"/>
              </a:rPr>
              <a:t>Employee engagement plays a key role in the profitability of a hotel. It has been seen that a hotel with high employee engagement levels is more likely to be profitable than a hotel with low employee engagement levels (Raghubalan and Raghubalan, 2016). A hotel with high employee engagement levels can retain its employees for a longer period and is also able to attract new employees. This helps the hotel to reduce its turnover rate and to increase its productivity.</a:t>
            </a:r>
            <a:endParaRPr b="0" lang="en-GB" sz="1800" spc="-1" strike="noStrike">
              <a:latin typeface="Arial"/>
            </a:endParaRPr>
          </a:p>
        </p:txBody>
      </p:sp>
      <p:sp>
        <p:nvSpPr>
          <p:cNvPr id="232" name="TextShape 3"/>
          <p:cNvSpPr txBox="1"/>
          <p:nvPr/>
        </p:nvSpPr>
        <p:spPr>
          <a:xfrm>
            <a:off x="4023000" y="8584200"/>
            <a:ext cx="3077280" cy="453240"/>
          </a:xfrm>
          <a:prstGeom prst="rect">
            <a:avLst/>
          </a:prstGeom>
          <a:noFill/>
          <a:ln>
            <a:noFill/>
          </a:ln>
        </p:spPr>
        <p:txBody>
          <a:bodyPr anchor="b">
            <a:noAutofit/>
          </a:bodyPr>
          <a:p>
            <a:pPr algn="r">
              <a:lnSpc>
                <a:spcPct val="100000"/>
              </a:lnSpc>
            </a:pPr>
            <a:fld id="{6F052B84-DC11-442A-8475-6AE6EDB16E20}"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3" name="PlaceHolder 1"/>
          <p:cNvSpPr>
            <a:spLocks noGrp="1"/>
          </p:cNvSpPr>
          <p:nvPr>
            <p:ph type="sldImg"/>
          </p:nvPr>
        </p:nvSpPr>
        <p:spPr>
          <a:xfrm>
            <a:off x="839880" y="1130400"/>
            <a:ext cx="5422680" cy="3049200"/>
          </a:xfrm>
          <a:prstGeom prst="rect">
            <a:avLst/>
          </a:prstGeom>
        </p:spPr>
      </p:sp>
      <p:sp>
        <p:nvSpPr>
          <p:cNvPr id="234"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1. Encourage employee input and feedback: </a:t>
            </a:r>
            <a:endParaRPr b="0" lang="en-GB" sz="1800" spc="-1" strike="noStrike">
              <a:latin typeface="Arial"/>
            </a:endParaRPr>
          </a:p>
          <a:p>
            <a:pPr algn="just">
              <a:lnSpc>
                <a:spcPct val="150000"/>
              </a:lnSpc>
              <a:spcAft>
                <a:spcPts val="799"/>
              </a:spcAft>
            </a:pPr>
            <a:r>
              <a:rPr b="0" lang="en-GB" sz="1800" spc="-1" strike="noStrike">
                <a:latin typeface="Arial"/>
                <a:ea typeface="Calibri"/>
              </a:rPr>
              <a:t>Encourage employees to provide feedback on hotel policies and procedures (Ferdinand and Kitchin, 2017). This can be done through surveys, focus groups, or one-on-one interviews. </a:t>
            </a:r>
            <a:endParaRPr b="0" lang="en-GB" sz="1800" spc="-1" strike="noStrike">
              <a:latin typeface="Arial"/>
            </a:endParaRPr>
          </a:p>
          <a:p>
            <a:pPr algn="just">
              <a:lnSpc>
                <a:spcPct val="150000"/>
              </a:lnSpc>
              <a:spcAft>
                <a:spcPts val="799"/>
              </a:spcAft>
            </a:pPr>
            <a:r>
              <a:rPr b="0" lang="en-GB" sz="1800" spc="-1" strike="noStrike">
                <a:latin typeface="Arial"/>
                <a:ea typeface="Calibri"/>
              </a:rPr>
              <a:t>2. Employee Engagement through Communication</a:t>
            </a:r>
            <a:endParaRPr b="0" lang="en-GB" sz="1800" spc="-1" strike="noStrike">
              <a:latin typeface="Arial"/>
            </a:endParaRPr>
          </a:p>
          <a:p>
            <a:pPr algn="just">
              <a:lnSpc>
                <a:spcPct val="150000"/>
              </a:lnSpc>
              <a:spcAft>
                <a:spcPts val="799"/>
              </a:spcAft>
            </a:pPr>
            <a:r>
              <a:rPr b="0" lang="en-GB" sz="1800" spc="-1" strike="noStrike">
                <a:latin typeface="Arial"/>
                <a:ea typeface="Calibri"/>
              </a:rPr>
              <a:t>Hoteliers should communicate with employees regularly. This includes sharing information about the hotel’s goals, objectives, and plans. It also involves listening to employees’ suggestions and feedback.</a:t>
            </a:r>
            <a:endParaRPr b="0" lang="en-GB" sz="1800" spc="-1" strike="noStrike">
              <a:latin typeface="Arial"/>
            </a:endParaRPr>
          </a:p>
          <a:p>
            <a:pPr algn="just">
              <a:lnSpc>
                <a:spcPct val="150000"/>
              </a:lnSpc>
              <a:spcAft>
                <a:spcPts val="799"/>
              </a:spcAft>
            </a:pPr>
            <a:r>
              <a:rPr b="0" lang="en-GB" sz="1800" spc="-1" strike="noStrike">
                <a:latin typeface="Arial"/>
                <a:ea typeface="Calibri"/>
              </a:rPr>
              <a:t>3. Employee Engagement through Training and Development</a:t>
            </a:r>
            <a:endParaRPr b="0" lang="en-GB" sz="1800" spc="-1" strike="noStrike">
              <a:latin typeface="Arial"/>
            </a:endParaRPr>
          </a:p>
          <a:p>
            <a:pPr algn="just">
              <a:lnSpc>
                <a:spcPct val="150000"/>
              </a:lnSpc>
              <a:spcAft>
                <a:spcPts val="799"/>
              </a:spcAft>
            </a:pPr>
            <a:r>
              <a:rPr b="0" lang="en-GB" sz="1800" spc="-1" strike="noStrike">
                <a:latin typeface="Arial"/>
                <a:ea typeface="Calibri"/>
              </a:rPr>
              <a:t>Hoteliers should provide employees with opportunities for training and development (Sharma et al., 2019). This helps employees feel valued and motivated to do their best work.</a:t>
            </a:r>
            <a:endParaRPr b="0" lang="en-GB" sz="1800" spc="-1" strike="noStrike">
              <a:latin typeface="Arial"/>
            </a:endParaRPr>
          </a:p>
          <a:p>
            <a:pPr algn="just">
              <a:lnSpc>
                <a:spcPct val="150000"/>
              </a:lnSpc>
              <a:spcAft>
                <a:spcPts val="799"/>
              </a:spcAft>
            </a:pPr>
            <a:r>
              <a:rPr b="0" lang="en-GB" sz="1800" spc="-1" strike="noStrike">
                <a:latin typeface="Arial"/>
                <a:ea typeface="Calibri"/>
              </a:rPr>
              <a:t>4. Employee Engagement through Foster a team environment </a:t>
            </a:r>
            <a:endParaRPr b="0" lang="en-GB" sz="1800" spc="-1" strike="noStrike">
              <a:latin typeface="Arial"/>
            </a:endParaRPr>
          </a:p>
          <a:p>
            <a:pPr algn="just">
              <a:lnSpc>
                <a:spcPct val="150000"/>
              </a:lnSpc>
              <a:spcAft>
                <a:spcPts val="799"/>
              </a:spcAft>
            </a:pPr>
            <a:r>
              <a:rPr b="0" lang="en-GB" sz="1800" spc="-1" strike="noStrike">
                <a:latin typeface="Arial"/>
                <a:ea typeface="Calibri"/>
              </a:rPr>
              <a:t>Encourage employees to work together and support each other. This can be done by organizing team-building activities, promoting teamwork, and recognizing employees for their contributions.</a:t>
            </a:r>
            <a:endParaRPr b="0" lang="en-GB" sz="1800" spc="-1" strike="noStrike">
              <a:latin typeface="Arial"/>
            </a:endParaRPr>
          </a:p>
          <a:p>
            <a:pPr algn="just">
              <a:lnSpc>
                <a:spcPct val="150000"/>
              </a:lnSpc>
              <a:spcAft>
                <a:spcPts val="799"/>
              </a:spcAft>
            </a:pPr>
            <a:r>
              <a:rPr b="0" lang="en-GB" sz="1800" spc="-1" strike="noStrike">
                <a:latin typeface="Arial"/>
                <a:ea typeface="Calibri"/>
              </a:rPr>
              <a:t>5. Employee Engagement through Work-Life Balance</a:t>
            </a:r>
            <a:endParaRPr b="0" lang="en-GB" sz="1800" spc="-1" strike="noStrike">
              <a:latin typeface="Arial"/>
            </a:endParaRPr>
          </a:p>
          <a:p>
            <a:pPr algn="just">
              <a:lnSpc>
                <a:spcPct val="150000"/>
              </a:lnSpc>
              <a:spcAft>
                <a:spcPts val="799"/>
              </a:spcAft>
            </a:pPr>
            <a:r>
              <a:rPr b="0" lang="en-GB" sz="1800" spc="-1" strike="noStrike">
                <a:latin typeface="Arial"/>
                <a:ea typeface="Calibri"/>
              </a:rPr>
              <a:t>Hoteliers should promote work-life balance for employees (Quick, 2020). This includes offering flexible work hours and policies, as well as providing support for employees’ personal and family needs.</a:t>
            </a:r>
            <a:endParaRPr b="0" lang="en-GB" sz="1800" spc="-1" strike="noStrike">
              <a:latin typeface="Arial"/>
            </a:endParaRPr>
          </a:p>
        </p:txBody>
      </p:sp>
      <p:sp>
        <p:nvSpPr>
          <p:cNvPr id="235" name="TextShape 3"/>
          <p:cNvSpPr txBox="1"/>
          <p:nvPr/>
        </p:nvSpPr>
        <p:spPr>
          <a:xfrm>
            <a:off x="4023000" y="8584200"/>
            <a:ext cx="3077280" cy="453240"/>
          </a:xfrm>
          <a:prstGeom prst="rect">
            <a:avLst/>
          </a:prstGeom>
          <a:noFill/>
          <a:ln>
            <a:noFill/>
          </a:ln>
        </p:spPr>
        <p:txBody>
          <a:bodyPr anchor="b">
            <a:noAutofit/>
          </a:bodyPr>
          <a:p>
            <a:pPr algn="r">
              <a:lnSpc>
                <a:spcPct val="100000"/>
              </a:lnSpc>
            </a:pPr>
            <a:fld id="{9DE19751-2871-4638-BE84-DB9FA04EE517}" type="slidenum">
              <a:rPr b="0" lang="en-GB" sz="1200" spc="-1" strike="noStrike">
                <a:latin typeface="Times New Roman"/>
              </a:rPr>
              <a:t>&lt;number&gt;</a:t>
            </a:fld>
            <a:endParaRPr b="0" lang="en-GB" sz="1200" spc="-1" strike="noStrike">
              <a:latin typeface="Times New Roman"/>
            </a:endParaRPr>
          </a:p>
        </p:txBody>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36" name="PlaceHolder 1"/>
          <p:cNvSpPr>
            <a:spLocks noGrp="1"/>
          </p:cNvSpPr>
          <p:nvPr>
            <p:ph type="sldImg"/>
          </p:nvPr>
        </p:nvSpPr>
        <p:spPr>
          <a:xfrm>
            <a:off x="839880" y="1130400"/>
            <a:ext cx="5422680" cy="3049200"/>
          </a:xfrm>
          <a:prstGeom prst="rect">
            <a:avLst/>
          </a:prstGeom>
        </p:spPr>
      </p:sp>
      <p:sp>
        <p:nvSpPr>
          <p:cNvPr id="237" name="PlaceHolder 2"/>
          <p:cNvSpPr>
            <a:spLocks noGrp="1"/>
          </p:cNvSpPr>
          <p:nvPr>
            <p:ph type="body"/>
          </p:nvPr>
        </p:nvSpPr>
        <p:spPr>
          <a:xfrm>
            <a:off x="710280" y="4349520"/>
            <a:ext cx="5681520" cy="3558240"/>
          </a:xfrm>
          <a:prstGeom prst="rect">
            <a:avLst/>
          </a:prstGeom>
        </p:spPr>
        <p:txBody>
          <a:bodyPr>
            <a:noAutofit/>
          </a:bodyPr>
          <a:p>
            <a:pPr algn="just">
              <a:lnSpc>
                <a:spcPct val="150000"/>
              </a:lnSpc>
              <a:spcAft>
                <a:spcPts val="799"/>
              </a:spcAft>
            </a:pPr>
            <a:r>
              <a:rPr b="0" lang="en-GB" sz="1800" spc="-1" strike="noStrike">
                <a:latin typeface="Arial"/>
                <a:ea typeface="Calibri"/>
              </a:rPr>
              <a:t>Employee engagement is one of the most important factors in a hotel's success. A hotel with engaged employees is more likely to provide excellent customer service, be more productive, and have lower turnover rates. Engaged employees are also more likely to be innovative and to come up with new ideas that can improve the hotel's operations. Employee engagement is therefore essential to a hotel's success and should be given priority by hotel management. There are many ways to increase employee engagement as I showed earlier. By investing in employee engagement, hotels can reap significant rewards in terms of profitability and customer satisfaction.</a:t>
            </a:r>
            <a:endParaRPr b="0" lang="en-GB" sz="1800" spc="-1" strike="noStrike">
              <a:latin typeface="Arial"/>
            </a:endParaRPr>
          </a:p>
        </p:txBody>
      </p:sp>
      <p:sp>
        <p:nvSpPr>
          <p:cNvPr id="238" name="TextShape 3"/>
          <p:cNvSpPr txBox="1"/>
          <p:nvPr/>
        </p:nvSpPr>
        <p:spPr>
          <a:xfrm>
            <a:off x="4023000" y="8584200"/>
            <a:ext cx="3077280" cy="453240"/>
          </a:xfrm>
          <a:prstGeom prst="rect">
            <a:avLst/>
          </a:prstGeom>
          <a:noFill/>
          <a:ln>
            <a:noFill/>
          </a:ln>
        </p:spPr>
        <p:txBody>
          <a:bodyPr anchor="b">
            <a:noAutofit/>
          </a:bodyPr>
          <a:p>
            <a:pPr algn="r">
              <a:lnSpc>
                <a:spcPct val="100000"/>
              </a:lnSpc>
            </a:pPr>
            <a:fld id="{E0506922-8D22-424D-A2D0-5370D31853E2}" type="slidenum">
              <a:rPr b="0" lang="en-GB" sz="1200" spc="-1" strike="noStrike">
                <a:latin typeface="Times New Roman"/>
              </a:rPr>
              <a:t>&lt;number&gt;</a:t>
            </a:fld>
            <a:endParaRPr b="0" lang="en-GB" sz="1200" spc="-1" strike="noStrike">
              <a:latin typeface="Times New Roman"/>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6" name="PlaceHolder 2"/>
          <p:cNvSpPr>
            <a:spLocks noGrp="1"/>
          </p:cNvSpPr>
          <p:nvPr>
            <p:ph type="subTitle"/>
          </p:nvPr>
        </p:nvSpPr>
        <p:spPr>
          <a:xfrm>
            <a:off x="838080" y="1825560"/>
            <a:ext cx="10515240" cy="4350960"/>
          </a:xfrm>
          <a:prstGeom prst="rect">
            <a:avLst/>
          </a:prstGeom>
        </p:spPr>
        <p:txBody>
          <a:bodyPr lIns="0" rIns="0" tIns="0" bIns="0" anchor="ctr">
            <a:spAutoFit/>
          </a:bodyPr>
          <a:p>
            <a:pPr algn="ctr"/>
            <a:endParaRPr b="0" lang="en-GB"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8" name="PlaceHolder 2"/>
          <p:cNvSpPr>
            <a:spLocks noGrp="1"/>
          </p:cNvSpPr>
          <p:nvPr>
            <p:ph type="body"/>
          </p:nvPr>
        </p:nvSpPr>
        <p:spPr>
          <a:xfrm>
            <a:off x="838080" y="1825560"/>
            <a:ext cx="10515240" cy="435096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10" name="PlaceHolder 2"/>
          <p:cNvSpPr>
            <a:spLocks noGrp="1"/>
          </p:cNvSpPr>
          <p:nvPr>
            <p:ph type="body"/>
          </p:nvPr>
        </p:nvSpPr>
        <p:spPr>
          <a:xfrm>
            <a:off x="838080" y="1825560"/>
            <a:ext cx="5131080" cy="4350960"/>
          </a:xfrm>
          <a:prstGeom prst="rect">
            <a:avLst/>
          </a:prstGeom>
        </p:spPr>
        <p:txBody>
          <a:bodyPr lIns="0" rIns="0" tIns="0" bIns="0">
            <a:normAutofit/>
          </a:bodyPr>
          <a:p>
            <a:endParaRPr b="0" lang="en-US" sz="2800" spc="-1" strike="noStrike">
              <a:solidFill>
                <a:srgbClr val="000000"/>
              </a:solidFill>
              <a:latin typeface="Calibri"/>
            </a:endParaRPr>
          </a:p>
        </p:txBody>
      </p:sp>
      <p:sp>
        <p:nvSpPr>
          <p:cNvPr id="11" name="PlaceHolder 3"/>
          <p:cNvSpPr>
            <a:spLocks noGrp="1"/>
          </p:cNvSpPr>
          <p:nvPr>
            <p:ph type="body"/>
          </p:nvPr>
        </p:nvSpPr>
        <p:spPr>
          <a:xfrm>
            <a:off x="6226200" y="1825560"/>
            <a:ext cx="5131080" cy="435096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838080" y="365040"/>
            <a:ext cx="10515240" cy="6144120"/>
          </a:xfrm>
          <a:prstGeom prst="rect">
            <a:avLst/>
          </a:prstGeom>
        </p:spPr>
        <p:txBody>
          <a:bodyPr lIns="0" rIns="0" tIns="0" bIns="0" anchor="ctr">
            <a:spAutoFit/>
          </a:bodyPr>
          <a:p>
            <a:pPr algn="ctr"/>
            <a:endParaRPr b="0" lang="en-GB"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15" name="PlaceHolder 2"/>
          <p:cNvSpPr>
            <a:spLocks noGrp="1"/>
          </p:cNvSpPr>
          <p:nvPr>
            <p:ph type="body"/>
          </p:nvPr>
        </p:nvSpPr>
        <p:spPr>
          <a:xfrm>
            <a:off x="83808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16" name="PlaceHolder 3"/>
          <p:cNvSpPr>
            <a:spLocks noGrp="1"/>
          </p:cNvSpPr>
          <p:nvPr>
            <p:ph type="body"/>
          </p:nvPr>
        </p:nvSpPr>
        <p:spPr>
          <a:xfrm>
            <a:off x="6226200" y="1825560"/>
            <a:ext cx="5131080" cy="4350960"/>
          </a:xfrm>
          <a:prstGeom prst="rect">
            <a:avLst/>
          </a:prstGeom>
        </p:spPr>
        <p:txBody>
          <a:bodyPr lIns="0" rIns="0" tIns="0" bIns="0">
            <a:normAutofit/>
          </a:bodyPr>
          <a:p>
            <a:endParaRPr b="0" lang="en-US" sz="2800" spc="-1" strike="noStrike">
              <a:solidFill>
                <a:srgbClr val="000000"/>
              </a:solidFill>
              <a:latin typeface="Calibri"/>
            </a:endParaRPr>
          </a:p>
        </p:txBody>
      </p:sp>
      <p:sp>
        <p:nvSpPr>
          <p:cNvPr id="17" name="PlaceHolder 4"/>
          <p:cNvSpPr>
            <a:spLocks noGrp="1"/>
          </p:cNvSpPr>
          <p:nvPr>
            <p:ph type="body"/>
          </p:nvPr>
        </p:nvSpPr>
        <p:spPr>
          <a:xfrm>
            <a:off x="838080" y="409824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19" name="PlaceHolder 2"/>
          <p:cNvSpPr>
            <a:spLocks noGrp="1"/>
          </p:cNvSpPr>
          <p:nvPr>
            <p:ph type="body"/>
          </p:nvPr>
        </p:nvSpPr>
        <p:spPr>
          <a:xfrm>
            <a:off x="838080" y="1825560"/>
            <a:ext cx="5131080" cy="4350960"/>
          </a:xfrm>
          <a:prstGeom prst="rect">
            <a:avLst/>
          </a:prstGeom>
        </p:spPr>
        <p:txBody>
          <a:bodyPr lIns="0" rIns="0" tIns="0" bIns="0">
            <a:normAutofit/>
          </a:bodyPr>
          <a:p>
            <a:endParaRPr b="0" lang="en-US" sz="2800" spc="-1" strike="noStrike">
              <a:solidFill>
                <a:srgbClr val="000000"/>
              </a:solidFill>
              <a:latin typeface="Calibri"/>
            </a:endParaRPr>
          </a:p>
        </p:txBody>
      </p:sp>
      <p:sp>
        <p:nvSpPr>
          <p:cNvPr id="20" name="PlaceHolder 3"/>
          <p:cNvSpPr>
            <a:spLocks noGrp="1"/>
          </p:cNvSpPr>
          <p:nvPr>
            <p:ph type="body"/>
          </p:nvPr>
        </p:nvSpPr>
        <p:spPr>
          <a:xfrm>
            <a:off x="622620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21" name="PlaceHolder 4"/>
          <p:cNvSpPr>
            <a:spLocks noGrp="1"/>
          </p:cNvSpPr>
          <p:nvPr>
            <p:ph type="body"/>
          </p:nvPr>
        </p:nvSpPr>
        <p:spPr>
          <a:xfrm>
            <a:off x="6226200" y="409824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23" name="PlaceHolder 2"/>
          <p:cNvSpPr>
            <a:spLocks noGrp="1"/>
          </p:cNvSpPr>
          <p:nvPr>
            <p:ph type="body"/>
          </p:nvPr>
        </p:nvSpPr>
        <p:spPr>
          <a:xfrm>
            <a:off x="83808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24" name="PlaceHolder 3"/>
          <p:cNvSpPr>
            <a:spLocks noGrp="1"/>
          </p:cNvSpPr>
          <p:nvPr>
            <p:ph type="body"/>
          </p:nvPr>
        </p:nvSpPr>
        <p:spPr>
          <a:xfrm>
            <a:off x="622620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25" name="PlaceHolder 4"/>
          <p:cNvSpPr>
            <a:spLocks noGrp="1"/>
          </p:cNvSpPr>
          <p:nvPr>
            <p:ph type="body"/>
          </p:nvPr>
        </p:nvSpPr>
        <p:spPr>
          <a:xfrm>
            <a:off x="838080" y="4098240"/>
            <a:ext cx="1051524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27" name="PlaceHolder 2"/>
          <p:cNvSpPr>
            <a:spLocks noGrp="1"/>
          </p:cNvSpPr>
          <p:nvPr>
            <p:ph type="body"/>
          </p:nvPr>
        </p:nvSpPr>
        <p:spPr>
          <a:xfrm>
            <a:off x="838080" y="1825560"/>
            <a:ext cx="1051524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28" name="PlaceHolder 3"/>
          <p:cNvSpPr>
            <a:spLocks noGrp="1"/>
          </p:cNvSpPr>
          <p:nvPr>
            <p:ph type="body"/>
          </p:nvPr>
        </p:nvSpPr>
        <p:spPr>
          <a:xfrm>
            <a:off x="838080" y="4098240"/>
            <a:ext cx="1051524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30" name="PlaceHolder 2"/>
          <p:cNvSpPr>
            <a:spLocks noGrp="1"/>
          </p:cNvSpPr>
          <p:nvPr>
            <p:ph type="body"/>
          </p:nvPr>
        </p:nvSpPr>
        <p:spPr>
          <a:xfrm>
            <a:off x="83808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31" name="PlaceHolder 3"/>
          <p:cNvSpPr>
            <a:spLocks noGrp="1"/>
          </p:cNvSpPr>
          <p:nvPr>
            <p:ph type="body"/>
          </p:nvPr>
        </p:nvSpPr>
        <p:spPr>
          <a:xfrm>
            <a:off x="622620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32" name="PlaceHolder 4"/>
          <p:cNvSpPr>
            <a:spLocks noGrp="1"/>
          </p:cNvSpPr>
          <p:nvPr>
            <p:ph type="body"/>
          </p:nvPr>
        </p:nvSpPr>
        <p:spPr>
          <a:xfrm>
            <a:off x="838080" y="409824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33" name="PlaceHolder 5"/>
          <p:cNvSpPr>
            <a:spLocks noGrp="1"/>
          </p:cNvSpPr>
          <p:nvPr>
            <p:ph type="body"/>
          </p:nvPr>
        </p:nvSpPr>
        <p:spPr>
          <a:xfrm>
            <a:off x="6226200" y="409824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35" name="PlaceHolder 2"/>
          <p:cNvSpPr>
            <a:spLocks noGrp="1"/>
          </p:cNvSpPr>
          <p:nvPr>
            <p:ph type="body"/>
          </p:nvPr>
        </p:nvSpPr>
        <p:spPr>
          <a:xfrm>
            <a:off x="838080" y="182556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36" name="PlaceHolder 3"/>
          <p:cNvSpPr>
            <a:spLocks noGrp="1"/>
          </p:cNvSpPr>
          <p:nvPr>
            <p:ph type="body"/>
          </p:nvPr>
        </p:nvSpPr>
        <p:spPr>
          <a:xfrm>
            <a:off x="4393440" y="182556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37" name="PlaceHolder 4"/>
          <p:cNvSpPr>
            <a:spLocks noGrp="1"/>
          </p:cNvSpPr>
          <p:nvPr>
            <p:ph type="body"/>
          </p:nvPr>
        </p:nvSpPr>
        <p:spPr>
          <a:xfrm>
            <a:off x="7949160" y="182556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38" name="PlaceHolder 5"/>
          <p:cNvSpPr>
            <a:spLocks noGrp="1"/>
          </p:cNvSpPr>
          <p:nvPr>
            <p:ph type="body"/>
          </p:nvPr>
        </p:nvSpPr>
        <p:spPr>
          <a:xfrm>
            <a:off x="838080" y="409824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39" name="PlaceHolder 6"/>
          <p:cNvSpPr>
            <a:spLocks noGrp="1"/>
          </p:cNvSpPr>
          <p:nvPr>
            <p:ph type="body"/>
          </p:nvPr>
        </p:nvSpPr>
        <p:spPr>
          <a:xfrm>
            <a:off x="4393440" y="409824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40" name="PlaceHolder 7"/>
          <p:cNvSpPr>
            <a:spLocks noGrp="1"/>
          </p:cNvSpPr>
          <p:nvPr>
            <p:ph type="body"/>
          </p:nvPr>
        </p:nvSpPr>
        <p:spPr>
          <a:xfrm>
            <a:off x="7949160" y="409824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47" name="PlaceHolder 2"/>
          <p:cNvSpPr>
            <a:spLocks noGrp="1"/>
          </p:cNvSpPr>
          <p:nvPr>
            <p:ph type="subTitle"/>
          </p:nvPr>
        </p:nvSpPr>
        <p:spPr>
          <a:xfrm>
            <a:off x="838080" y="1825560"/>
            <a:ext cx="10515240" cy="4350960"/>
          </a:xfrm>
          <a:prstGeom prst="rect">
            <a:avLst/>
          </a:prstGeom>
        </p:spPr>
        <p:txBody>
          <a:bodyPr lIns="0" rIns="0" tIns="0" bIns="0" anchor="ctr">
            <a:spAutoFit/>
          </a:bodyPr>
          <a:p>
            <a:pPr algn="ctr"/>
            <a:endParaRPr b="0" lang="en-GB"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49" name="PlaceHolder 2"/>
          <p:cNvSpPr>
            <a:spLocks noGrp="1"/>
          </p:cNvSpPr>
          <p:nvPr>
            <p:ph type="body"/>
          </p:nvPr>
        </p:nvSpPr>
        <p:spPr>
          <a:xfrm>
            <a:off x="838080" y="1825560"/>
            <a:ext cx="10515240" cy="435096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51" name="PlaceHolder 2"/>
          <p:cNvSpPr>
            <a:spLocks noGrp="1"/>
          </p:cNvSpPr>
          <p:nvPr>
            <p:ph type="body"/>
          </p:nvPr>
        </p:nvSpPr>
        <p:spPr>
          <a:xfrm>
            <a:off x="838080" y="1825560"/>
            <a:ext cx="5131080" cy="4350960"/>
          </a:xfrm>
          <a:prstGeom prst="rect">
            <a:avLst/>
          </a:prstGeom>
        </p:spPr>
        <p:txBody>
          <a:bodyPr lIns="0" rIns="0" tIns="0" bIns="0">
            <a:normAutofit/>
          </a:bodyPr>
          <a:p>
            <a:endParaRPr b="0" lang="en-US" sz="2800" spc="-1" strike="noStrike">
              <a:solidFill>
                <a:srgbClr val="000000"/>
              </a:solidFill>
              <a:latin typeface="Calibri"/>
            </a:endParaRPr>
          </a:p>
        </p:txBody>
      </p:sp>
      <p:sp>
        <p:nvSpPr>
          <p:cNvPr id="52" name="PlaceHolder 3"/>
          <p:cNvSpPr>
            <a:spLocks noGrp="1"/>
          </p:cNvSpPr>
          <p:nvPr>
            <p:ph type="body"/>
          </p:nvPr>
        </p:nvSpPr>
        <p:spPr>
          <a:xfrm>
            <a:off x="6226200" y="1825560"/>
            <a:ext cx="5131080" cy="435096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838080" y="365040"/>
            <a:ext cx="10515240" cy="6144120"/>
          </a:xfrm>
          <a:prstGeom prst="rect">
            <a:avLst/>
          </a:prstGeom>
        </p:spPr>
        <p:txBody>
          <a:bodyPr lIns="0" rIns="0" tIns="0" bIns="0" anchor="ctr">
            <a:spAutoFit/>
          </a:bodyPr>
          <a:p>
            <a:pPr algn="ctr"/>
            <a:endParaRPr b="0" lang="en-GB"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56" name="PlaceHolder 2"/>
          <p:cNvSpPr>
            <a:spLocks noGrp="1"/>
          </p:cNvSpPr>
          <p:nvPr>
            <p:ph type="body"/>
          </p:nvPr>
        </p:nvSpPr>
        <p:spPr>
          <a:xfrm>
            <a:off x="83808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57" name="PlaceHolder 3"/>
          <p:cNvSpPr>
            <a:spLocks noGrp="1"/>
          </p:cNvSpPr>
          <p:nvPr>
            <p:ph type="body"/>
          </p:nvPr>
        </p:nvSpPr>
        <p:spPr>
          <a:xfrm>
            <a:off x="6226200" y="1825560"/>
            <a:ext cx="5131080" cy="4350960"/>
          </a:xfrm>
          <a:prstGeom prst="rect">
            <a:avLst/>
          </a:prstGeom>
        </p:spPr>
        <p:txBody>
          <a:bodyPr lIns="0" rIns="0" tIns="0" bIns="0">
            <a:normAutofit/>
          </a:bodyPr>
          <a:p>
            <a:endParaRPr b="0" lang="en-US" sz="2800" spc="-1" strike="noStrike">
              <a:solidFill>
                <a:srgbClr val="000000"/>
              </a:solidFill>
              <a:latin typeface="Calibri"/>
            </a:endParaRPr>
          </a:p>
        </p:txBody>
      </p:sp>
      <p:sp>
        <p:nvSpPr>
          <p:cNvPr id="58" name="PlaceHolder 4"/>
          <p:cNvSpPr>
            <a:spLocks noGrp="1"/>
          </p:cNvSpPr>
          <p:nvPr>
            <p:ph type="body"/>
          </p:nvPr>
        </p:nvSpPr>
        <p:spPr>
          <a:xfrm>
            <a:off x="838080" y="409824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60" name="PlaceHolder 2"/>
          <p:cNvSpPr>
            <a:spLocks noGrp="1"/>
          </p:cNvSpPr>
          <p:nvPr>
            <p:ph type="body"/>
          </p:nvPr>
        </p:nvSpPr>
        <p:spPr>
          <a:xfrm>
            <a:off x="838080" y="1825560"/>
            <a:ext cx="5131080" cy="4350960"/>
          </a:xfrm>
          <a:prstGeom prst="rect">
            <a:avLst/>
          </a:prstGeom>
        </p:spPr>
        <p:txBody>
          <a:bodyPr lIns="0" rIns="0" tIns="0" bIns="0">
            <a:normAutofit/>
          </a:bodyPr>
          <a:p>
            <a:endParaRPr b="0" lang="en-US" sz="2800" spc="-1" strike="noStrike">
              <a:solidFill>
                <a:srgbClr val="000000"/>
              </a:solidFill>
              <a:latin typeface="Calibri"/>
            </a:endParaRPr>
          </a:p>
        </p:txBody>
      </p:sp>
      <p:sp>
        <p:nvSpPr>
          <p:cNvPr id="61" name="PlaceHolder 3"/>
          <p:cNvSpPr>
            <a:spLocks noGrp="1"/>
          </p:cNvSpPr>
          <p:nvPr>
            <p:ph type="body"/>
          </p:nvPr>
        </p:nvSpPr>
        <p:spPr>
          <a:xfrm>
            <a:off x="622620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62" name="PlaceHolder 4"/>
          <p:cNvSpPr>
            <a:spLocks noGrp="1"/>
          </p:cNvSpPr>
          <p:nvPr>
            <p:ph type="body"/>
          </p:nvPr>
        </p:nvSpPr>
        <p:spPr>
          <a:xfrm>
            <a:off x="6226200" y="409824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64" name="PlaceHolder 2"/>
          <p:cNvSpPr>
            <a:spLocks noGrp="1"/>
          </p:cNvSpPr>
          <p:nvPr>
            <p:ph type="body"/>
          </p:nvPr>
        </p:nvSpPr>
        <p:spPr>
          <a:xfrm>
            <a:off x="83808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65" name="PlaceHolder 3"/>
          <p:cNvSpPr>
            <a:spLocks noGrp="1"/>
          </p:cNvSpPr>
          <p:nvPr>
            <p:ph type="body"/>
          </p:nvPr>
        </p:nvSpPr>
        <p:spPr>
          <a:xfrm>
            <a:off x="622620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66" name="PlaceHolder 4"/>
          <p:cNvSpPr>
            <a:spLocks noGrp="1"/>
          </p:cNvSpPr>
          <p:nvPr>
            <p:ph type="body"/>
          </p:nvPr>
        </p:nvSpPr>
        <p:spPr>
          <a:xfrm>
            <a:off x="838080" y="4098240"/>
            <a:ext cx="1051524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68" name="PlaceHolder 2"/>
          <p:cNvSpPr>
            <a:spLocks noGrp="1"/>
          </p:cNvSpPr>
          <p:nvPr>
            <p:ph type="body"/>
          </p:nvPr>
        </p:nvSpPr>
        <p:spPr>
          <a:xfrm>
            <a:off x="838080" y="1825560"/>
            <a:ext cx="1051524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69" name="PlaceHolder 3"/>
          <p:cNvSpPr>
            <a:spLocks noGrp="1"/>
          </p:cNvSpPr>
          <p:nvPr>
            <p:ph type="body"/>
          </p:nvPr>
        </p:nvSpPr>
        <p:spPr>
          <a:xfrm>
            <a:off x="838080" y="4098240"/>
            <a:ext cx="1051524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71" name="PlaceHolder 2"/>
          <p:cNvSpPr>
            <a:spLocks noGrp="1"/>
          </p:cNvSpPr>
          <p:nvPr>
            <p:ph type="body"/>
          </p:nvPr>
        </p:nvSpPr>
        <p:spPr>
          <a:xfrm>
            <a:off x="83808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72" name="PlaceHolder 3"/>
          <p:cNvSpPr>
            <a:spLocks noGrp="1"/>
          </p:cNvSpPr>
          <p:nvPr>
            <p:ph type="body"/>
          </p:nvPr>
        </p:nvSpPr>
        <p:spPr>
          <a:xfrm>
            <a:off x="6226200" y="182556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73" name="PlaceHolder 4"/>
          <p:cNvSpPr>
            <a:spLocks noGrp="1"/>
          </p:cNvSpPr>
          <p:nvPr>
            <p:ph type="body"/>
          </p:nvPr>
        </p:nvSpPr>
        <p:spPr>
          <a:xfrm>
            <a:off x="838080" y="409824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74" name="PlaceHolder 5"/>
          <p:cNvSpPr>
            <a:spLocks noGrp="1"/>
          </p:cNvSpPr>
          <p:nvPr>
            <p:ph type="body"/>
          </p:nvPr>
        </p:nvSpPr>
        <p:spPr>
          <a:xfrm>
            <a:off x="6226200" y="4098240"/>
            <a:ext cx="513108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838080" y="365040"/>
            <a:ext cx="10515240" cy="1325160"/>
          </a:xfrm>
          <a:prstGeom prst="rect">
            <a:avLst/>
          </a:prstGeom>
        </p:spPr>
        <p:txBody>
          <a:bodyPr lIns="0" rIns="0" tIns="0" bIns="0" anchor="ctr">
            <a:spAutoFit/>
          </a:bodyPr>
          <a:p>
            <a:endParaRPr b="0" lang="en-US" sz="1800" spc="-1" strike="noStrike">
              <a:solidFill>
                <a:srgbClr val="000000"/>
              </a:solidFill>
              <a:latin typeface="Calibri"/>
            </a:endParaRPr>
          </a:p>
        </p:txBody>
      </p:sp>
      <p:sp>
        <p:nvSpPr>
          <p:cNvPr id="76" name="PlaceHolder 2"/>
          <p:cNvSpPr>
            <a:spLocks noGrp="1"/>
          </p:cNvSpPr>
          <p:nvPr>
            <p:ph type="body"/>
          </p:nvPr>
        </p:nvSpPr>
        <p:spPr>
          <a:xfrm>
            <a:off x="838080" y="182556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77" name="PlaceHolder 3"/>
          <p:cNvSpPr>
            <a:spLocks noGrp="1"/>
          </p:cNvSpPr>
          <p:nvPr>
            <p:ph type="body"/>
          </p:nvPr>
        </p:nvSpPr>
        <p:spPr>
          <a:xfrm>
            <a:off x="4393440" y="182556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78" name="PlaceHolder 4"/>
          <p:cNvSpPr>
            <a:spLocks noGrp="1"/>
          </p:cNvSpPr>
          <p:nvPr>
            <p:ph type="body"/>
          </p:nvPr>
        </p:nvSpPr>
        <p:spPr>
          <a:xfrm>
            <a:off x="7949160" y="182556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79" name="PlaceHolder 5"/>
          <p:cNvSpPr>
            <a:spLocks noGrp="1"/>
          </p:cNvSpPr>
          <p:nvPr>
            <p:ph type="body"/>
          </p:nvPr>
        </p:nvSpPr>
        <p:spPr>
          <a:xfrm>
            <a:off x="838080" y="409824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80" name="PlaceHolder 6"/>
          <p:cNvSpPr>
            <a:spLocks noGrp="1"/>
          </p:cNvSpPr>
          <p:nvPr>
            <p:ph type="body"/>
          </p:nvPr>
        </p:nvSpPr>
        <p:spPr>
          <a:xfrm>
            <a:off x="4393440" y="409824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
        <p:nvSpPr>
          <p:cNvPr id="81" name="PlaceHolder 7"/>
          <p:cNvSpPr>
            <a:spLocks noGrp="1"/>
          </p:cNvSpPr>
          <p:nvPr>
            <p:ph type="body"/>
          </p:nvPr>
        </p:nvSpPr>
        <p:spPr>
          <a:xfrm>
            <a:off x="7949160" y="4098240"/>
            <a:ext cx="3385800" cy="2075040"/>
          </a:xfrm>
          <a:prstGeom prst="rect">
            <a:avLst/>
          </a:prstGeom>
        </p:spPr>
        <p:txBody>
          <a:bodyPr lIns="0" rIns="0" tIns="0" bIns="0">
            <a:normAutofit/>
          </a:bodyPr>
          <a:p>
            <a:endParaRPr b="0" lang="en-US" sz="2800" spc="-1" strike="noStrike">
              <a:solidFill>
                <a:srgbClr val="000000"/>
              </a:solidFill>
              <a:latin typeface="Calibri"/>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1523880" y="1122480"/>
            <a:ext cx="9143640" cy="2387160"/>
          </a:xfrm>
          <a:prstGeom prst="rect">
            <a:avLst/>
          </a:prstGeom>
        </p:spPr>
        <p:txBody>
          <a:bodyPr anchor="b">
            <a:noAutofit/>
          </a:bodyPr>
          <a:p>
            <a:pPr algn="ctr">
              <a:lnSpc>
                <a:spcPct val="90000"/>
              </a:lnSpc>
            </a:pPr>
            <a:r>
              <a:rPr b="0" lang="en-US" sz="6000" spc="-1" strike="noStrike">
                <a:solidFill>
                  <a:srgbClr val="000000"/>
                </a:solidFill>
                <a:latin typeface="Calibri Light"/>
              </a:rPr>
              <a:t>Click to edit Master title style</a:t>
            </a:r>
            <a:endParaRPr b="0" lang="en-US" sz="6000" spc="-1" strike="noStrike">
              <a:solidFill>
                <a:srgbClr val="000000"/>
              </a:solidFill>
              <a:latin typeface="Calibri"/>
            </a:endParaRPr>
          </a:p>
        </p:txBody>
      </p:sp>
      <p:sp>
        <p:nvSpPr>
          <p:cNvPr id="1" name="PlaceHolder 2"/>
          <p:cNvSpPr>
            <a:spLocks noGrp="1"/>
          </p:cNvSpPr>
          <p:nvPr>
            <p:ph type="dt"/>
          </p:nvPr>
        </p:nvSpPr>
        <p:spPr>
          <a:xfrm>
            <a:off x="838080" y="6356520"/>
            <a:ext cx="2742840" cy="364680"/>
          </a:xfrm>
          <a:prstGeom prst="rect">
            <a:avLst/>
          </a:prstGeom>
        </p:spPr>
        <p:txBody>
          <a:bodyPr anchor="ctr">
            <a:noAutofit/>
          </a:bodyPr>
          <a:p>
            <a:pPr>
              <a:lnSpc>
                <a:spcPct val="100000"/>
              </a:lnSpc>
            </a:pPr>
            <a:fld id="{0F827613-C870-4141-B9F5-75E8C29E3E40}" type="datetime">
              <a:rPr b="0" lang="en-GB" sz="1200" spc="-1" strike="noStrike">
                <a:solidFill>
                  <a:srgbClr val="8b8b8b"/>
                </a:solidFill>
                <a:latin typeface="Calibri"/>
              </a:rPr>
              <a:t>04/12/22</a:t>
            </a:fld>
            <a:endParaRPr b="0" lang="en-GB" sz="1200" spc="-1" strike="noStrike">
              <a:latin typeface="Times New Roman"/>
            </a:endParaRPr>
          </a:p>
        </p:txBody>
      </p:sp>
      <p:sp>
        <p:nvSpPr>
          <p:cNvPr id="2" name="PlaceHolder 3"/>
          <p:cNvSpPr>
            <a:spLocks noGrp="1"/>
          </p:cNvSpPr>
          <p:nvPr>
            <p:ph type="ftr"/>
          </p:nvPr>
        </p:nvSpPr>
        <p:spPr>
          <a:xfrm>
            <a:off x="4038480" y="6356520"/>
            <a:ext cx="4114440" cy="364680"/>
          </a:xfrm>
          <a:prstGeom prst="rect">
            <a:avLst/>
          </a:prstGeom>
        </p:spPr>
        <p:txBody>
          <a:bodyPr anchor="ctr">
            <a:noAutofit/>
          </a:bodyPr>
          <a:p>
            <a:endParaRPr b="0" lang="en-GB" sz="2400" spc="-1" strike="noStrike">
              <a:latin typeface="Times New Roman"/>
            </a:endParaRPr>
          </a:p>
        </p:txBody>
      </p:sp>
      <p:sp>
        <p:nvSpPr>
          <p:cNvPr id="3" name="PlaceHolder 4"/>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3A126354-4F0D-49C8-BC21-8674B83F438E}" type="slidenum">
              <a:rPr b="0" lang="en-GB" sz="1200" spc="-1" strike="noStrike">
                <a:solidFill>
                  <a:srgbClr val="8b8b8b"/>
                </a:solidFill>
                <a:latin typeface="Calibri"/>
              </a:rPr>
              <a:t>&lt;number&gt;</a:t>
            </a:fld>
            <a:endParaRPr b="0" lang="en-GB" sz="1200" spc="-1" strike="noStrike">
              <a:latin typeface="Times New Roman"/>
            </a:endParaRPr>
          </a:p>
        </p:txBody>
      </p:sp>
      <p:sp>
        <p:nvSpPr>
          <p:cNvPr id="4" name="PlaceHolder 5"/>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2800" spc="-1" strike="noStrike">
                <a:solidFill>
                  <a:srgbClr val="000000"/>
                </a:solidFill>
                <a:latin typeface="Calibri"/>
              </a:rPr>
              <a:t>Click to edit the outline text format</a:t>
            </a:r>
            <a:endParaRPr b="0" lang="en-US" sz="2800" spc="-1" strike="noStrike">
              <a:solidFill>
                <a:srgbClr val="000000"/>
              </a:solidFill>
              <a:latin typeface="Calibri"/>
            </a:endParaRPr>
          </a:p>
          <a:p>
            <a:pPr lvl="1" marL="864000" indent="-324000">
              <a:spcBef>
                <a:spcPts val="1134"/>
              </a:spcBef>
              <a:buClr>
                <a:srgbClr val="000000"/>
              </a:buClr>
              <a:buSzPct val="75000"/>
              <a:buFont typeface="Symbol" charset="2"/>
              <a:buChar char=""/>
            </a:pPr>
            <a:r>
              <a:rPr b="0" lang="en-US" sz="2000" spc="-1" strike="noStrike">
                <a:solidFill>
                  <a:srgbClr val="000000"/>
                </a:solidFill>
                <a:latin typeface="Calibri"/>
              </a:rPr>
              <a:t>Second Outline Level</a:t>
            </a:r>
            <a:endParaRPr b="0" lang="en-US" sz="2000" spc="-1" strike="noStrike">
              <a:solidFill>
                <a:srgbClr val="000000"/>
              </a:solidFill>
              <a:latin typeface="Calibri"/>
            </a:endParaRPr>
          </a:p>
          <a:p>
            <a:pPr lvl="2" marL="1296000" indent="-288000">
              <a:spcBef>
                <a:spcPts val="850"/>
              </a:spcBef>
              <a:buClr>
                <a:srgbClr val="000000"/>
              </a:buClr>
              <a:buSzPct val="45000"/>
              <a:buFont typeface="Wingdings" charset="2"/>
              <a:buChar char=""/>
            </a:pPr>
            <a:r>
              <a:rPr b="0" lang="en-US" sz="1800" spc="-1" strike="noStrike">
                <a:solidFill>
                  <a:srgbClr val="000000"/>
                </a:solidFill>
                <a:latin typeface="Calibri"/>
              </a:rPr>
              <a:t>Third Outline Level</a:t>
            </a:r>
            <a:endParaRPr b="0" lang="en-US" sz="1800" spc="-1" strike="noStrike">
              <a:solidFill>
                <a:srgbClr val="000000"/>
              </a:solidFill>
              <a:latin typeface="Calibri"/>
            </a:endParaRPr>
          </a:p>
          <a:p>
            <a:pPr lvl="3" marL="1728000" indent="-216000">
              <a:spcBef>
                <a:spcPts val="567"/>
              </a:spcBef>
              <a:buClr>
                <a:srgbClr val="000000"/>
              </a:buClr>
              <a:buSzPct val="75000"/>
              <a:buFont typeface="Symbol" charset="2"/>
              <a:buChar char=""/>
            </a:pPr>
            <a:r>
              <a:rPr b="0" lang="en-US" sz="1800" spc="-1" strike="noStrike">
                <a:solidFill>
                  <a:srgbClr val="000000"/>
                </a:solidFill>
                <a:latin typeface="Calibri"/>
              </a:rPr>
              <a:t>Fourth Outline Level</a:t>
            </a:r>
            <a:endParaRPr b="0" lang="en-US" sz="1800" spc="-1" strike="noStrike">
              <a:solidFill>
                <a:srgbClr val="000000"/>
              </a:solidFill>
              <a:latin typeface="Calibri"/>
            </a:endParaRPr>
          </a:p>
          <a:p>
            <a:pPr lvl="4" marL="2160000" indent="-216000">
              <a:spcBef>
                <a:spcPts val="283"/>
              </a:spcBef>
              <a:buClr>
                <a:srgbClr val="000000"/>
              </a:buClr>
              <a:buSzPct val="45000"/>
              <a:buFont typeface="Wingdings" charset="2"/>
              <a:buChar char=""/>
            </a:pPr>
            <a:r>
              <a:rPr b="0" lang="en-US" sz="2000" spc="-1" strike="noStrike">
                <a:solidFill>
                  <a:srgbClr val="000000"/>
                </a:solidFill>
                <a:latin typeface="Calibri"/>
              </a:rPr>
              <a:t>Fifth Outline Level</a:t>
            </a:r>
            <a:endParaRPr b="0" lang="en-US" sz="2000" spc="-1" strike="noStrike">
              <a:solidFill>
                <a:srgbClr val="000000"/>
              </a:solidFill>
              <a:latin typeface="Calibri"/>
            </a:endParaRPr>
          </a:p>
          <a:p>
            <a:pPr lvl="5" marL="2592000" indent="-216000">
              <a:spcBef>
                <a:spcPts val="283"/>
              </a:spcBef>
              <a:buClr>
                <a:srgbClr val="000000"/>
              </a:buClr>
              <a:buSzPct val="45000"/>
              <a:buFont typeface="Wingdings" charset="2"/>
              <a:buChar char=""/>
            </a:pPr>
            <a:r>
              <a:rPr b="0" lang="en-US" sz="2000" spc="-1" strike="noStrike">
                <a:solidFill>
                  <a:srgbClr val="000000"/>
                </a:solidFill>
                <a:latin typeface="Calibri"/>
              </a:rPr>
              <a:t>Sixth Outline Level</a:t>
            </a:r>
            <a:endParaRPr b="0" lang="en-US" sz="2000" spc="-1" strike="noStrike">
              <a:solidFill>
                <a:srgbClr val="000000"/>
              </a:solidFill>
              <a:latin typeface="Calibri"/>
            </a:endParaRPr>
          </a:p>
          <a:p>
            <a:pPr lvl="6" marL="3024000" indent="-216000">
              <a:spcBef>
                <a:spcPts val="283"/>
              </a:spcBef>
              <a:buClr>
                <a:srgbClr val="000000"/>
              </a:buClr>
              <a:buSzPct val="45000"/>
              <a:buFont typeface="Wingdings" charset="2"/>
              <a:buChar char=""/>
            </a:pPr>
            <a:r>
              <a:rPr b="0" lang="en-US" sz="2000" spc="-1" strike="noStrike">
                <a:solidFill>
                  <a:srgbClr val="000000"/>
                </a:solidFill>
                <a:latin typeface="Calibri"/>
              </a:rPr>
              <a:t>Seventh Outline Level</a:t>
            </a:r>
            <a:endParaRPr b="0" lang="en-US" sz="2000" spc="-1" strike="noStrike">
              <a:solidFill>
                <a:srgbClr val="000000"/>
              </a:solidFill>
              <a:latin typeface="Calibri"/>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838080" y="365040"/>
            <a:ext cx="10515240" cy="1325160"/>
          </a:xfrm>
          <a:prstGeom prst="rect">
            <a:avLst/>
          </a:prstGeom>
        </p:spPr>
        <p:txBody>
          <a:bodyPr anchor="ctr">
            <a:noAutofit/>
          </a:bodyPr>
          <a:p>
            <a:pPr>
              <a:lnSpc>
                <a:spcPct val="90000"/>
              </a:lnSpc>
            </a:pPr>
            <a:r>
              <a:rPr b="0" lang="en-US" sz="4400" spc="-1" strike="noStrike">
                <a:solidFill>
                  <a:srgbClr val="000000"/>
                </a:solidFill>
                <a:latin typeface="Calibri Light"/>
              </a:rPr>
              <a:t>Click to edit Master title style</a:t>
            </a:r>
            <a:endParaRPr b="0" lang="en-US" sz="4400" spc="-1" strike="noStrike">
              <a:solidFill>
                <a:srgbClr val="000000"/>
              </a:solidFill>
              <a:latin typeface="Calibri"/>
            </a:endParaRPr>
          </a:p>
        </p:txBody>
      </p:sp>
      <p:sp>
        <p:nvSpPr>
          <p:cNvPr id="42" name="PlaceHolder 2"/>
          <p:cNvSpPr>
            <a:spLocks noGrp="1"/>
          </p:cNvSpPr>
          <p:nvPr>
            <p:ph type="body"/>
          </p:nvPr>
        </p:nvSpPr>
        <p:spPr>
          <a:xfrm>
            <a:off x="838080" y="1825560"/>
            <a:ext cx="10515240" cy="4350960"/>
          </a:xfrm>
          <a:prstGeom prst="rect">
            <a:avLst/>
          </a:prstGeom>
        </p:spPr>
        <p:txBody>
          <a:bodyPr>
            <a:noAutofit/>
          </a:bodyPr>
          <a:p>
            <a:pPr marL="228600" indent="-228240">
              <a:lnSpc>
                <a:spcPct val="90000"/>
              </a:lnSpc>
              <a:spcBef>
                <a:spcPts val="1001"/>
              </a:spcBef>
              <a:buClr>
                <a:srgbClr val="000000"/>
              </a:buClr>
              <a:buFont typeface="Arial"/>
              <a:buChar char="•"/>
            </a:pPr>
            <a:r>
              <a:rPr b="0" lang="en-US" sz="2800" spc="-1" strike="noStrike">
                <a:solidFill>
                  <a:srgbClr val="000000"/>
                </a:solidFill>
                <a:latin typeface="Calibri"/>
              </a:rPr>
              <a:t>Click to edit Master text styles</a:t>
            </a:r>
            <a:endParaRPr b="0" lang="en-US" sz="2800" spc="-1" strike="noStrike">
              <a:solidFill>
                <a:srgbClr val="000000"/>
              </a:solidFill>
              <a:latin typeface="Calibri"/>
            </a:endParaRPr>
          </a:p>
          <a:p>
            <a:pPr lvl="1" marL="685800" indent="-228240">
              <a:lnSpc>
                <a:spcPct val="90000"/>
              </a:lnSpc>
              <a:spcBef>
                <a:spcPts val="499"/>
              </a:spcBef>
              <a:buClr>
                <a:srgbClr val="000000"/>
              </a:buClr>
              <a:buFont typeface="Arial"/>
              <a:buChar char="•"/>
            </a:pPr>
            <a:r>
              <a:rPr b="0" lang="en-US" sz="2400" spc="-1" strike="noStrike">
                <a:solidFill>
                  <a:srgbClr val="000000"/>
                </a:solidFill>
                <a:latin typeface="Calibri"/>
              </a:rPr>
              <a:t>Second level</a:t>
            </a:r>
            <a:endParaRPr b="0" lang="en-US" sz="2400" spc="-1" strike="noStrike">
              <a:solidFill>
                <a:srgbClr val="000000"/>
              </a:solidFill>
              <a:latin typeface="Calibri"/>
            </a:endParaRPr>
          </a:p>
          <a:p>
            <a:pPr lvl="2" marL="1143000" indent="-228240">
              <a:lnSpc>
                <a:spcPct val="90000"/>
              </a:lnSpc>
              <a:spcBef>
                <a:spcPts val="499"/>
              </a:spcBef>
              <a:buClr>
                <a:srgbClr val="000000"/>
              </a:buClr>
              <a:buFont typeface="Arial"/>
              <a:buChar char="•"/>
            </a:pPr>
            <a:r>
              <a:rPr b="0" lang="en-US" sz="2000" spc="-1" strike="noStrike">
                <a:solidFill>
                  <a:srgbClr val="000000"/>
                </a:solidFill>
                <a:latin typeface="Calibri"/>
              </a:rPr>
              <a:t>Third level</a:t>
            </a:r>
            <a:endParaRPr b="0" lang="en-US" sz="2000" spc="-1" strike="noStrike">
              <a:solidFill>
                <a:srgbClr val="000000"/>
              </a:solidFill>
              <a:latin typeface="Calibri"/>
            </a:endParaRPr>
          </a:p>
          <a:p>
            <a:pPr lvl="3" marL="1600200" indent="-228240">
              <a:lnSpc>
                <a:spcPct val="90000"/>
              </a:lnSpc>
              <a:spcBef>
                <a:spcPts val="499"/>
              </a:spcBef>
              <a:buClr>
                <a:srgbClr val="000000"/>
              </a:buClr>
              <a:buFont typeface="Arial"/>
              <a:buChar char="•"/>
            </a:pPr>
            <a:r>
              <a:rPr b="0" lang="en-US" sz="1800" spc="-1" strike="noStrike">
                <a:solidFill>
                  <a:srgbClr val="000000"/>
                </a:solidFill>
                <a:latin typeface="Calibri"/>
              </a:rPr>
              <a:t>Fourth level</a:t>
            </a:r>
            <a:endParaRPr b="0" lang="en-US" sz="1800" spc="-1" strike="noStrike">
              <a:solidFill>
                <a:srgbClr val="000000"/>
              </a:solidFill>
              <a:latin typeface="Calibri"/>
            </a:endParaRPr>
          </a:p>
          <a:p>
            <a:pPr lvl="4" marL="2057400" indent="-228240">
              <a:lnSpc>
                <a:spcPct val="90000"/>
              </a:lnSpc>
              <a:spcBef>
                <a:spcPts val="499"/>
              </a:spcBef>
              <a:buClr>
                <a:srgbClr val="000000"/>
              </a:buClr>
              <a:buFont typeface="Arial"/>
              <a:buChar char="•"/>
            </a:pPr>
            <a:r>
              <a:rPr b="0" lang="en-US" sz="1800" spc="-1" strike="noStrike">
                <a:solidFill>
                  <a:srgbClr val="000000"/>
                </a:solidFill>
                <a:latin typeface="Calibri"/>
              </a:rPr>
              <a:t>Fifth level</a:t>
            </a:r>
            <a:endParaRPr b="0" lang="en-US" sz="1800" spc="-1" strike="noStrike">
              <a:solidFill>
                <a:srgbClr val="000000"/>
              </a:solidFill>
              <a:latin typeface="Calibri"/>
            </a:endParaRPr>
          </a:p>
        </p:txBody>
      </p:sp>
      <p:sp>
        <p:nvSpPr>
          <p:cNvPr id="43" name="PlaceHolder 3"/>
          <p:cNvSpPr>
            <a:spLocks noGrp="1"/>
          </p:cNvSpPr>
          <p:nvPr>
            <p:ph type="dt"/>
          </p:nvPr>
        </p:nvSpPr>
        <p:spPr>
          <a:xfrm>
            <a:off x="838080" y="6356520"/>
            <a:ext cx="2742840" cy="364680"/>
          </a:xfrm>
          <a:prstGeom prst="rect">
            <a:avLst/>
          </a:prstGeom>
        </p:spPr>
        <p:txBody>
          <a:bodyPr anchor="ctr">
            <a:noAutofit/>
          </a:bodyPr>
          <a:p>
            <a:pPr>
              <a:lnSpc>
                <a:spcPct val="100000"/>
              </a:lnSpc>
            </a:pPr>
            <a:fld id="{5CA84612-3508-4FFB-AF3C-A2937128AB0C}" type="datetime">
              <a:rPr b="0" lang="en-GB" sz="1200" spc="-1" strike="noStrike">
                <a:solidFill>
                  <a:srgbClr val="8b8b8b"/>
                </a:solidFill>
                <a:latin typeface="Calibri"/>
              </a:rPr>
              <a:t>04/12/22</a:t>
            </a:fld>
            <a:endParaRPr b="0" lang="en-GB" sz="1200" spc="-1" strike="noStrike">
              <a:latin typeface="Times New Roman"/>
            </a:endParaRPr>
          </a:p>
        </p:txBody>
      </p:sp>
      <p:sp>
        <p:nvSpPr>
          <p:cNvPr id="44" name="PlaceHolder 4"/>
          <p:cNvSpPr>
            <a:spLocks noGrp="1"/>
          </p:cNvSpPr>
          <p:nvPr>
            <p:ph type="ftr"/>
          </p:nvPr>
        </p:nvSpPr>
        <p:spPr>
          <a:xfrm>
            <a:off x="4038480" y="6356520"/>
            <a:ext cx="4114440" cy="364680"/>
          </a:xfrm>
          <a:prstGeom prst="rect">
            <a:avLst/>
          </a:prstGeom>
        </p:spPr>
        <p:txBody>
          <a:bodyPr anchor="ctr">
            <a:noAutofit/>
          </a:bodyPr>
          <a:p>
            <a:endParaRPr b="0" lang="en-GB" sz="2400" spc="-1" strike="noStrike">
              <a:latin typeface="Times New Roman"/>
            </a:endParaRPr>
          </a:p>
        </p:txBody>
      </p:sp>
      <p:sp>
        <p:nvSpPr>
          <p:cNvPr id="45" name="PlaceHolder 5"/>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12055C89-B542-46CF-BCF6-98DC83DB864D}" type="slidenum">
              <a:rPr b="0" lang="en-GB" sz="1200" spc="-1" strike="noStrike">
                <a:solidFill>
                  <a:srgbClr val="8b8b8b"/>
                </a:solidFill>
                <a:latin typeface="Calibri"/>
              </a:rPr>
              <a:t>&lt;number&gt;</a:t>
            </a:fld>
            <a:endParaRPr b="0" lang="en-GB" sz="12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chart" Target="../charts/chart1.xml"/><Relationship Id="rId2" Type="http://schemas.openxmlformats.org/officeDocument/2006/relationships/slideLayout" Target="../slideLayouts/slideLayout13.xml"/><Relationship Id="rId3"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3.xml"/><Relationship Id="rId3"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3.xml"/><Relationship Id="rId3"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diagramData" Target="../diagrams/data1.xml"/><Relationship Id="rId2" Type="http://schemas.openxmlformats.org/officeDocument/2006/relationships/diagramLayout" Target="../diagrams/layout1.xml"/><Relationship Id="rId3" Type="http://schemas.openxmlformats.org/officeDocument/2006/relationships/diagramQuickStyle" Target="../diagrams/quickStyle1.xml"/><Relationship Id="rId4" Type="http://schemas.openxmlformats.org/officeDocument/2006/relationships/diagramColors" Target="../diagrams/colors1.xml"/><Relationship Id="rId5" Type="http://schemas.microsoft.com/office/2007/relationships/diagramDrawing" Target="../diagrams/drawing1.xml"/><Relationship Id="rId6" Type="http://schemas.openxmlformats.org/officeDocument/2006/relationships/slideLayout" Target="../slideLayouts/slideLayout13.xml"/><Relationship Id="rId7"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diagramData" Target="../diagrams/data2.xml"/><Relationship Id="rId2" Type="http://schemas.openxmlformats.org/officeDocument/2006/relationships/diagramLayout" Target="../diagrams/layout2.xml"/><Relationship Id="rId3" Type="http://schemas.openxmlformats.org/officeDocument/2006/relationships/diagramQuickStyle" Target="../diagrams/quickStyle2.xml"/><Relationship Id="rId4" Type="http://schemas.openxmlformats.org/officeDocument/2006/relationships/diagramColors" Target="../diagrams/colors2.xml"/><Relationship Id="rId5" Type="http://schemas.microsoft.com/office/2007/relationships/diagramDrawing" Target="../diagrams/drawing2.xml"/><Relationship Id="rId6" Type="http://schemas.openxmlformats.org/officeDocument/2006/relationships/slideLayout" Target="../slideLayouts/slideLayout13.xml"/><Relationship Id="rId7"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8"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89" name="CustomShape 2"/>
          <p:cNvSpPr/>
          <p:nvPr/>
        </p:nvSpPr>
        <p:spPr>
          <a:xfrm>
            <a:off x="0" y="0"/>
            <a:ext cx="12191760" cy="44121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90" name="CustomShape 3"/>
          <p:cNvSpPr/>
          <p:nvPr/>
        </p:nvSpPr>
        <p:spPr>
          <a:xfrm>
            <a:off x="596520" y="551880"/>
            <a:ext cx="10998720" cy="461808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91" name="TextShape 4"/>
          <p:cNvSpPr txBox="1"/>
          <p:nvPr/>
        </p:nvSpPr>
        <p:spPr>
          <a:xfrm>
            <a:off x="1523880" y="1293480"/>
            <a:ext cx="9143640" cy="3274200"/>
          </a:xfrm>
          <a:prstGeom prst="rect">
            <a:avLst/>
          </a:prstGeom>
          <a:noFill/>
          <a:ln>
            <a:noFill/>
          </a:ln>
        </p:spPr>
        <p:txBody>
          <a:bodyPr anchor="ctr">
            <a:normAutofit/>
          </a:bodyPr>
          <a:p>
            <a:pPr algn="ctr">
              <a:lnSpc>
                <a:spcPct val="90000"/>
              </a:lnSpc>
            </a:pPr>
            <a:r>
              <a:rPr b="1" lang="en-US" sz="6100" spc="-1" strike="noStrike">
                <a:solidFill>
                  <a:srgbClr val="000000"/>
                </a:solidFill>
                <a:latin typeface="Arial"/>
              </a:rPr>
              <a:t>Importance of Employee Engagement in the Success of a Hotel. </a:t>
            </a:r>
            <a:endParaRPr b="0" lang="en-US" sz="6100" spc="-1" strike="noStrike">
              <a:solidFill>
                <a:srgbClr val="000000"/>
              </a:solidFill>
              <a:latin typeface="Calibri"/>
            </a:endParaRPr>
          </a:p>
        </p:txBody>
      </p:sp>
      <p:sp>
        <p:nvSpPr>
          <p:cNvPr id="92" name="Line 5"/>
          <p:cNvSpPr/>
          <p:nvPr/>
        </p:nvSpPr>
        <p:spPr>
          <a:xfrm flipH="1">
            <a:off x="596160" y="6354360"/>
            <a:ext cx="11000520" cy="0"/>
          </a:xfrm>
          <a:prstGeom prst="line">
            <a:avLst/>
          </a:prstGeom>
          <a:ln w="101520">
            <a:solidFill>
              <a:schemeClr val="accent4"/>
            </a:solidFill>
          </a:ln>
        </p:spPr>
        <p:style>
          <a:lnRef idx="1">
            <a:schemeClr val="accent1"/>
          </a:lnRef>
          <a:fillRef idx="0">
            <a:schemeClr val="accent1"/>
          </a:fillRef>
          <a:effectRef idx="0">
            <a:schemeClr val="accent1"/>
          </a:effectRef>
          <a:fontRef idx="minor"/>
        </p:style>
      </p:sp>
      <p:sp>
        <p:nvSpPr>
          <p:cNvPr id="93" name="TextShape 6"/>
          <p:cNvSpPr txBox="1"/>
          <p:nvPr/>
        </p:nvSpPr>
        <p:spPr>
          <a:xfrm>
            <a:off x="2664000" y="4680000"/>
            <a:ext cx="4680000" cy="602280"/>
          </a:xfrm>
          <a:prstGeom prst="rect">
            <a:avLst/>
          </a:prstGeom>
          <a:noFill/>
          <a:ln>
            <a:noFill/>
          </a:ln>
        </p:spPr>
        <p:txBody>
          <a:bodyPr lIns="90000" rIns="90000" tIns="45000" bIns="45000">
            <a:spAutoFit/>
          </a:bodyPr>
          <a:p>
            <a:r>
              <a:rPr b="0" lang="en-GB" sz="1800" spc="-1" strike="noStrike">
                <a:latin typeface="Arial"/>
              </a:rPr>
              <a:t>Student name: Anamaria Gabriela Tocila</a:t>
            </a:r>
            <a:endParaRPr b="0" lang="en-GB" sz="1800" spc="-1" strike="noStrike">
              <a:latin typeface="Arial"/>
            </a:endParaRPr>
          </a:p>
          <a:p>
            <a:r>
              <a:rPr b="0" lang="en-GB" sz="1800" spc="-1" strike="noStrike">
                <a:latin typeface="Arial"/>
              </a:rPr>
              <a:t>Student id : 2120101</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4"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95" name="TextShape 2"/>
          <p:cNvSpPr txBox="1"/>
          <p:nvPr/>
        </p:nvSpPr>
        <p:spPr>
          <a:xfrm>
            <a:off x="1078920" y="1147320"/>
            <a:ext cx="6038280" cy="4713120"/>
          </a:xfrm>
          <a:prstGeom prst="rect">
            <a:avLst/>
          </a:prstGeom>
          <a:noFill/>
          <a:ln>
            <a:noFill/>
          </a:ln>
        </p:spPr>
        <p:txBody>
          <a:bodyPr anchor="ctr">
            <a:normAutofit/>
          </a:bodyPr>
          <a:p>
            <a:pPr>
              <a:lnSpc>
                <a:spcPct val="90000"/>
              </a:lnSpc>
            </a:pPr>
            <a:r>
              <a:rPr b="0" lang="en-US" sz="6000" spc="-1" strike="noStrike">
                <a:solidFill>
                  <a:srgbClr val="000000"/>
                </a:solidFill>
                <a:latin typeface="Calibri Light"/>
              </a:rPr>
              <a:t>Employee Engagement?</a:t>
            </a:r>
            <a:endParaRPr b="0" lang="en-US" sz="6000" spc="-1" strike="noStrike">
              <a:solidFill>
                <a:srgbClr val="000000"/>
              </a:solidFill>
              <a:latin typeface="Calibri"/>
            </a:endParaRPr>
          </a:p>
        </p:txBody>
      </p:sp>
      <p:grpSp>
        <p:nvGrpSpPr>
          <p:cNvPr id="96" name="Group 3"/>
          <p:cNvGrpSpPr/>
          <p:nvPr/>
        </p:nvGrpSpPr>
        <p:grpSpPr>
          <a:xfrm>
            <a:off x="0" y="3154320"/>
            <a:ext cx="731160" cy="673200"/>
            <a:chOff x="0" y="3154320"/>
            <a:chExt cx="731160" cy="673200"/>
          </a:xfrm>
        </p:grpSpPr>
        <p:sp>
          <p:nvSpPr>
            <p:cNvPr id="97" name="CustomShape 4"/>
            <p:cNvSpPr/>
            <p:nvPr/>
          </p:nvSpPr>
          <p:spPr>
            <a:xfrm>
              <a:off x="0" y="31543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98" name="CustomShape 5"/>
            <p:cNvSpPr/>
            <p:nvPr/>
          </p:nvSpPr>
          <p:spPr>
            <a:xfrm>
              <a:off x="267840" y="31543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99" name="CustomShape 6"/>
            <p:cNvSpPr/>
            <p:nvPr/>
          </p:nvSpPr>
          <p:spPr>
            <a:xfrm>
              <a:off x="535680" y="31543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grpSp>
      <p:sp>
        <p:nvSpPr>
          <p:cNvPr id="100" name="CustomShape 7"/>
          <p:cNvSpPr/>
          <p:nvPr/>
        </p:nvSpPr>
        <p:spPr>
          <a:xfrm flipH="1">
            <a:off x="10697760" y="0"/>
            <a:ext cx="1494000" cy="6857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01" name="CustomShape 8"/>
          <p:cNvSpPr/>
          <p:nvPr/>
        </p:nvSpPr>
        <p:spPr>
          <a:xfrm>
            <a:off x="7666200" y="392040"/>
            <a:ext cx="4028760" cy="601668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02" name="TextShape 9"/>
          <p:cNvSpPr txBox="1"/>
          <p:nvPr/>
        </p:nvSpPr>
        <p:spPr>
          <a:xfrm>
            <a:off x="8030520" y="1687320"/>
            <a:ext cx="3299760" cy="3636360"/>
          </a:xfrm>
          <a:prstGeom prst="rect">
            <a:avLst/>
          </a:prstGeom>
          <a:noFill/>
          <a:ln>
            <a:noFill/>
          </a:ln>
        </p:spPr>
        <p:txBody>
          <a:bodyPr anchor="ctr">
            <a:normAutofit/>
          </a:bodyPr>
          <a:p>
            <a:pPr>
              <a:lnSpc>
                <a:spcPct val="90000"/>
              </a:lnSpc>
              <a:spcBef>
                <a:spcPts val="1001"/>
              </a:spcBef>
            </a:pPr>
            <a:r>
              <a:rPr b="0" lang="en-US" sz="2400" spc="-1" strike="noStrike">
                <a:solidFill>
                  <a:srgbClr val="000000"/>
                </a:solidFill>
                <a:latin typeface="Calibri"/>
              </a:rPr>
              <a:t>A measure of how motivated, involved, and committed employees are to their jobs and their employer.</a:t>
            </a:r>
            <a:endParaRPr b="0" lang="en-US" sz="2400" spc="-1" strike="noStrike">
              <a:solidFill>
                <a:srgbClr val="000000"/>
              </a:solidFill>
              <a:latin typeface="Calibri"/>
            </a:endParaRPr>
          </a:p>
        </p:txBody>
      </p:sp>
      <p:sp>
        <p:nvSpPr>
          <p:cNvPr id="103" name="CustomShape 10"/>
          <p:cNvSpPr/>
          <p:nvPr/>
        </p:nvSpPr>
        <p:spPr>
          <a:xfrm>
            <a:off x="10689120" y="6434280"/>
            <a:ext cx="167616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Calibri"/>
              </a:rPr>
              <a:t>(Cottrell, 2019)</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4"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grpSp>
        <p:nvGrpSpPr>
          <p:cNvPr id="105" name="Group 2"/>
          <p:cNvGrpSpPr/>
          <p:nvPr/>
        </p:nvGrpSpPr>
        <p:grpSpPr>
          <a:xfrm>
            <a:off x="0" y="1062720"/>
            <a:ext cx="731160" cy="673200"/>
            <a:chOff x="0" y="1062720"/>
            <a:chExt cx="731160" cy="673200"/>
          </a:xfrm>
        </p:grpSpPr>
        <p:sp>
          <p:nvSpPr>
            <p:cNvPr id="106" name="CustomShape 3"/>
            <p:cNvSpPr/>
            <p:nvPr/>
          </p:nvSpPr>
          <p:spPr>
            <a:xfrm>
              <a:off x="0" y="10627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07" name="CustomShape 4"/>
            <p:cNvSpPr/>
            <p:nvPr/>
          </p:nvSpPr>
          <p:spPr>
            <a:xfrm>
              <a:off x="267840" y="10627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08" name="CustomShape 5"/>
            <p:cNvSpPr/>
            <p:nvPr/>
          </p:nvSpPr>
          <p:spPr>
            <a:xfrm>
              <a:off x="535680" y="10627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grpSp>
      <p:sp>
        <p:nvSpPr>
          <p:cNvPr id="109" name="CustomShape 6"/>
          <p:cNvSpPr/>
          <p:nvPr/>
        </p:nvSpPr>
        <p:spPr>
          <a:xfrm>
            <a:off x="640080" y="656280"/>
            <a:ext cx="5672160" cy="143136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10" name="TextShape 7"/>
          <p:cNvSpPr txBox="1"/>
          <p:nvPr/>
        </p:nvSpPr>
        <p:spPr>
          <a:xfrm>
            <a:off x="1043640" y="874080"/>
            <a:ext cx="5051880" cy="1035360"/>
          </a:xfrm>
          <a:prstGeom prst="rect">
            <a:avLst/>
          </a:prstGeom>
          <a:noFill/>
          <a:ln>
            <a:noFill/>
          </a:ln>
        </p:spPr>
        <p:txBody>
          <a:bodyPr anchor="ctr">
            <a:normAutofit/>
          </a:bodyPr>
          <a:p>
            <a:pPr>
              <a:lnSpc>
                <a:spcPct val="90000"/>
              </a:lnSpc>
            </a:pPr>
            <a:r>
              <a:rPr b="0" lang="en-US" sz="3600" spc="-1" strike="noStrike">
                <a:solidFill>
                  <a:srgbClr val="000000"/>
                </a:solidFill>
                <a:latin typeface="Calibri Light"/>
              </a:rPr>
              <a:t>Types of Employees</a:t>
            </a:r>
            <a:endParaRPr b="0" lang="en-US" sz="3600" spc="-1" strike="noStrike">
              <a:solidFill>
                <a:srgbClr val="000000"/>
              </a:solidFill>
              <a:latin typeface="Calibri"/>
            </a:endParaRPr>
          </a:p>
        </p:txBody>
      </p:sp>
      <p:sp>
        <p:nvSpPr>
          <p:cNvPr id="111" name="TextShape 8"/>
          <p:cNvSpPr txBox="1"/>
          <p:nvPr/>
        </p:nvSpPr>
        <p:spPr>
          <a:xfrm>
            <a:off x="1045080" y="2524680"/>
            <a:ext cx="4991400" cy="3676680"/>
          </a:xfrm>
          <a:prstGeom prst="rect">
            <a:avLst/>
          </a:prstGeom>
          <a:noFill/>
          <a:ln>
            <a:noFill/>
          </a:ln>
        </p:spPr>
        <p:txBody>
          <a:bodyPr anchor="ctr">
            <a:normAutofit/>
          </a:bodyPr>
          <a:p>
            <a:pPr indent="-228240">
              <a:lnSpc>
                <a:spcPct val="90000"/>
              </a:lnSpc>
              <a:spcAft>
                <a:spcPts val="799"/>
              </a:spcAft>
              <a:buClr>
                <a:srgbClr val="000000"/>
              </a:buClr>
              <a:buFont typeface="Arial"/>
              <a:buChar char="•"/>
            </a:pPr>
            <a:r>
              <a:rPr b="0" lang="en-US" sz="1800" spc="-1" strike="noStrike">
                <a:solidFill>
                  <a:srgbClr val="000000"/>
                </a:solidFill>
                <a:latin typeface="Calibri"/>
                <a:ea typeface="Calibri"/>
              </a:rPr>
              <a:t>Engaged 30%</a:t>
            </a:r>
            <a:endParaRPr b="0" lang="en-US" sz="1800" spc="-1" strike="noStrike">
              <a:solidFill>
                <a:srgbClr val="000000"/>
              </a:solidFill>
              <a:latin typeface="Calibri"/>
            </a:endParaRPr>
          </a:p>
          <a:p>
            <a:pPr indent="-228240">
              <a:lnSpc>
                <a:spcPct val="90000"/>
              </a:lnSpc>
              <a:spcAft>
                <a:spcPts val="799"/>
              </a:spcAft>
              <a:buClr>
                <a:srgbClr val="000000"/>
              </a:buClr>
              <a:buFont typeface="Arial"/>
              <a:buChar char="•"/>
            </a:pPr>
            <a:r>
              <a:rPr b="0" lang="en-US" sz="1800" spc="-1" strike="noStrike">
                <a:solidFill>
                  <a:srgbClr val="000000"/>
                </a:solidFill>
                <a:latin typeface="Calibri"/>
                <a:ea typeface="Calibri"/>
              </a:rPr>
              <a:t> </a:t>
            </a:r>
            <a:r>
              <a:rPr b="0" lang="en-US" sz="1800" spc="-1" strike="noStrike">
                <a:solidFill>
                  <a:srgbClr val="000000"/>
                </a:solidFill>
                <a:latin typeface="Calibri"/>
                <a:ea typeface="Calibri"/>
              </a:rPr>
              <a:t>Not engaged 50%</a:t>
            </a:r>
            <a:endParaRPr b="0" lang="en-US" sz="1800" spc="-1" strike="noStrike">
              <a:solidFill>
                <a:srgbClr val="000000"/>
              </a:solidFill>
              <a:latin typeface="Calibri"/>
            </a:endParaRPr>
          </a:p>
          <a:p>
            <a:pPr indent="-228240">
              <a:lnSpc>
                <a:spcPct val="90000"/>
              </a:lnSpc>
              <a:spcAft>
                <a:spcPts val="799"/>
              </a:spcAft>
              <a:buClr>
                <a:srgbClr val="000000"/>
              </a:buClr>
              <a:buFont typeface="Arial"/>
              <a:buChar char="•"/>
            </a:pPr>
            <a:r>
              <a:rPr b="0" lang="en-US" sz="1800" spc="-1" strike="noStrike">
                <a:solidFill>
                  <a:srgbClr val="000000"/>
                </a:solidFill>
                <a:latin typeface="Calibri"/>
                <a:ea typeface="Calibri"/>
              </a:rPr>
              <a:t>Actively disengaged 20%</a:t>
            </a:r>
            <a:endParaRPr b="0" lang="en-US" sz="1800" spc="-1" strike="noStrike">
              <a:solidFill>
                <a:srgbClr val="000000"/>
              </a:solidFill>
              <a:latin typeface="Calibri"/>
            </a:endParaRPr>
          </a:p>
        </p:txBody>
      </p:sp>
      <p:sp>
        <p:nvSpPr>
          <p:cNvPr id="112" name="CustomShape 9"/>
          <p:cNvSpPr/>
          <p:nvPr/>
        </p:nvSpPr>
        <p:spPr>
          <a:xfrm>
            <a:off x="6716160" y="608400"/>
            <a:ext cx="4637160" cy="559296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13" name="Line 10"/>
          <p:cNvSpPr/>
          <p:nvPr/>
        </p:nvSpPr>
        <p:spPr>
          <a:xfrm flipH="1">
            <a:off x="838080" y="6492240"/>
            <a:ext cx="10515600" cy="0"/>
          </a:xfrm>
          <a:prstGeom prst="line">
            <a:avLst/>
          </a:prstGeom>
          <a:ln w="57240">
            <a:solidFill>
              <a:schemeClr val="accent4"/>
            </a:solidFill>
          </a:ln>
        </p:spPr>
        <p:style>
          <a:lnRef idx="1">
            <a:schemeClr val="accent1"/>
          </a:lnRef>
          <a:fillRef idx="0">
            <a:schemeClr val="accent1"/>
          </a:fillRef>
          <a:effectRef idx="0">
            <a:schemeClr val="accent1"/>
          </a:effectRef>
          <a:fontRef idx="minor"/>
        </p:style>
      </p:sp>
      <p:graphicFrame>
        <p:nvGraphicFramePr>
          <p:cNvPr id="114" name="Chart 5"/>
          <p:cNvGraphicFramePr/>
          <p:nvPr/>
        </p:nvGraphicFramePr>
        <p:xfrm>
          <a:off x="6930360" y="901080"/>
          <a:ext cx="4222800" cy="5115960"/>
        </p:xfrm>
        <a:graphic>
          <a:graphicData uri="http://schemas.openxmlformats.org/drawingml/2006/chart">
            <c:chart xmlns:c="http://schemas.openxmlformats.org/drawingml/2006/chart" xmlns:r="http://schemas.openxmlformats.org/officeDocument/2006/relationships" r:id="rId1"/>
          </a:graphicData>
        </a:graphic>
      </p:graphicFrame>
      <p:sp>
        <p:nvSpPr>
          <p:cNvPr id="115" name="CustomShape 11"/>
          <p:cNvSpPr/>
          <p:nvPr/>
        </p:nvSpPr>
        <p:spPr>
          <a:xfrm>
            <a:off x="9622440" y="6487920"/>
            <a:ext cx="298836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ea typeface="Calibri"/>
              </a:rPr>
              <a:t>(Bridger, 2018)</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16"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117" name="TextShape 2"/>
          <p:cNvSpPr txBox="1"/>
          <p:nvPr/>
        </p:nvSpPr>
        <p:spPr>
          <a:xfrm>
            <a:off x="1113840" y="2825280"/>
            <a:ext cx="4035960" cy="2387160"/>
          </a:xfrm>
          <a:prstGeom prst="rect">
            <a:avLst/>
          </a:prstGeom>
          <a:noFill/>
          <a:ln>
            <a:noFill/>
          </a:ln>
        </p:spPr>
        <p:txBody>
          <a:bodyPr>
            <a:normAutofit/>
          </a:bodyPr>
          <a:p>
            <a:pPr>
              <a:lnSpc>
                <a:spcPct val="90000"/>
              </a:lnSpc>
            </a:pPr>
            <a:r>
              <a:rPr b="1" lang="en-US" sz="5400" spc="-1" strike="noStrike">
                <a:solidFill>
                  <a:srgbClr val="000000"/>
                </a:solidFill>
                <a:latin typeface="Calibri Light"/>
              </a:rPr>
              <a:t>The 'X’ Model of Employee Engagement </a:t>
            </a:r>
            <a:endParaRPr b="0" lang="en-US" sz="5400" spc="-1" strike="noStrike">
              <a:solidFill>
                <a:srgbClr val="000000"/>
              </a:solidFill>
              <a:latin typeface="Calibri"/>
            </a:endParaRPr>
          </a:p>
        </p:txBody>
      </p:sp>
      <p:grpSp>
        <p:nvGrpSpPr>
          <p:cNvPr id="118" name="Group 3"/>
          <p:cNvGrpSpPr/>
          <p:nvPr/>
        </p:nvGrpSpPr>
        <p:grpSpPr>
          <a:xfrm>
            <a:off x="0" y="2849400"/>
            <a:ext cx="731160" cy="673200"/>
            <a:chOff x="0" y="2849400"/>
            <a:chExt cx="731160" cy="673200"/>
          </a:xfrm>
        </p:grpSpPr>
        <p:sp>
          <p:nvSpPr>
            <p:cNvPr id="119" name="CustomShape 4"/>
            <p:cNvSpPr/>
            <p:nvPr/>
          </p:nvSpPr>
          <p:spPr>
            <a:xfrm>
              <a:off x="0" y="284940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20" name="CustomShape 5"/>
            <p:cNvSpPr/>
            <p:nvPr/>
          </p:nvSpPr>
          <p:spPr>
            <a:xfrm>
              <a:off x="267840" y="284940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21" name="CustomShape 6"/>
            <p:cNvSpPr/>
            <p:nvPr/>
          </p:nvSpPr>
          <p:spPr>
            <a:xfrm>
              <a:off x="535680" y="284940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grpSp>
      <p:sp>
        <p:nvSpPr>
          <p:cNvPr id="122" name="CustomShape 7"/>
          <p:cNvSpPr/>
          <p:nvPr/>
        </p:nvSpPr>
        <p:spPr>
          <a:xfrm>
            <a:off x="5685840" y="679680"/>
            <a:ext cx="6009120" cy="542340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pic>
        <p:nvPicPr>
          <p:cNvPr id="123" name="Picture 2" descr=""/>
          <p:cNvPicPr/>
          <p:nvPr/>
        </p:nvPicPr>
        <p:blipFill>
          <a:blip r:embed="rId1"/>
          <a:stretch/>
        </p:blipFill>
        <p:spPr>
          <a:xfrm>
            <a:off x="6150960" y="928080"/>
            <a:ext cx="5078880" cy="4926600"/>
          </a:xfrm>
          <a:prstGeom prst="rect">
            <a:avLst/>
          </a:prstGeom>
          <a:ln>
            <a:noFill/>
          </a:ln>
        </p:spPr>
      </p:pic>
      <p:sp>
        <p:nvSpPr>
          <p:cNvPr id="124" name="CustomShape 8"/>
          <p:cNvSpPr/>
          <p:nvPr/>
        </p:nvSpPr>
        <p:spPr>
          <a:xfrm flipH="1">
            <a:off x="5686920" y="6355080"/>
            <a:ext cx="6007320" cy="453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25" name="CustomShape 9"/>
          <p:cNvSpPr/>
          <p:nvPr/>
        </p:nvSpPr>
        <p:spPr>
          <a:xfrm>
            <a:off x="9637920" y="6467760"/>
            <a:ext cx="609552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Calibri"/>
              </a:rPr>
              <a:t>(Mone and London, 2018)</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26"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127" name="CustomShape 2"/>
          <p:cNvSpPr/>
          <p:nvPr/>
        </p:nvSpPr>
        <p:spPr>
          <a:xfrm>
            <a:off x="589680" y="856080"/>
            <a:ext cx="4560120" cy="1127880"/>
          </a:xfrm>
          <a:prstGeom prst="rect">
            <a:avLst/>
          </a:prstGeom>
          <a:noFill/>
          <a:ln>
            <a:noFill/>
          </a:ln>
        </p:spPr>
        <p:style>
          <a:lnRef idx="0"/>
          <a:fillRef idx="0"/>
          <a:effectRef idx="0"/>
          <a:fontRef idx="minor"/>
        </p:style>
        <p:txBody>
          <a:bodyPr anchor="ctr">
            <a:normAutofit/>
          </a:bodyPr>
          <a:p>
            <a:pPr>
              <a:lnSpc>
                <a:spcPct val="90000"/>
              </a:lnSpc>
              <a:spcAft>
                <a:spcPts val="601"/>
              </a:spcAft>
            </a:pPr>
            <a:r>
              <a:rPr b="1" lang="en-GB" sz="3400" spc="-1" strike="noStrike">
                <a:solidFill>
                  <a:srgbClr val="000000"/>
                </a:solidFill>
                <a:latin typeface="Calibri Light"/>
              </a:rPr>
              <a:t>Levels of the 'X’ Model of Employee Engagement </a:t>
            </a:r>
            <a:endParaRPr b="0" lang="en-GB" sz="3400" spc="-1" strike="noStrike">
              <a:latin typeface="Arial"/>
            </a:endParaRPr>
          </a:p>
        </p:txBody>
      </p:sp>
      <p:grpSp>
        <p:nvGrpSpPr>
          <p:cNvPr id="128" name="Group 3"/>
          <p:cNvGrpSpPr/>
          <p:nvPr/>
        </p:nvGrpSpPr>
        <p:grpSpPr>
          <a:xfrm>
            <a:off x="0" y="1083600"/>
            <a:ext cx="354960" cy="673200"/>
            <a:chOff x="0" y="1083600"/>
            <a:chExt cx="354960" cy="673200"/>
          </a:xfrm>
        </p:grpSpPr>
        <p:sp>
          <p:nvSpPr>
            <p:cNvPr id="129" name="CustomShape 4"/>
            <p:cNvSpPr/>
            <p:nvPr/>
          </p:nvSpPr>
          <p:spPr>
            <a:xfrm>
              <a:off x="0" y="1083600"/>
              <a:ext cx="8712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30" name="CustomShape 5"/>
            <p:cNvSpPr/>
            <p:nvPr/>
          </p:nvSpPr>
          <p:spPr>
            <a:xfrm>
              <a:off x="159480" y="108360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grpSp>
      <p:sp>
        <p:nvSpPr>
          <p:cNvPr id="131" name="CustomShape 6"/>
          <p:cNvSpPr/>
          <p:nvPr/>
        </p:nvSpPr>
        <p:spPr>
          <a:xfrm flipH="1">
            <a:off x="664200" y="2090520"/>
            <a:ext cx="4297320" cy="27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32" name="CustomShape 7"/>
          <p:cNvSpPr/>
          <p:nvPr/>
        </p:nvSpPr>
        <p:spPr>
          <a:xfrm>
            <a:off x="590760" y="2330640"/>
            <a:ext cx="4559040" cy="3979080"/>
          </a:xfrm>
          <a:prstGeom prst="rect">
            <a:avLst/>
          </a:prstGeom>
          <a:noFill/>
          <a:ln>
            <a:noFill/>
          </a:ln>
        </p:spPr>
        <p:style>
          <a:lnRef idx="0"/>
          <a:fillRef idx="0"/>
          <a:effectRef idx="0"/>
          <a:fontRef idx="minor"/>
        </p:style>
        <p:txBody>
          <a:bodyPr anchor="ctr">
            <a:normAutofit/>
          </a:bodyPr>
          <a:p>
            <a:pPr marL="343080" indent="-228240">
              <a:lnSpc>
                <a:spcPct val="90000"/>
              </a:lnSpc>
              <a:spcAft>
                <a:spcPts val="601"/>
              </a:spcAft>
              <a:buClr>
                <a:srgbClr val="000000"/>
              </a:buClr>
              <a:buFont typeface="Arial"/>
              <a:buChar char="•"/>
            </a:pPr>
            <a:r>
              <a:rPr b="1" lang="en-GB" sz="2000" spc="-1" strike="noStrike">
                <a:solidFill>
                  <a:srgbClr val="000000"/>
                </a:solidFill>
                <a:latin typeface="Calibri"/>
              </a:rPr>
              <a:t>The</a:t>
            </a:r>
            <a:r>
              <a:rPr b="1" lang="en-GB" sz="2000" spc="-41" strike="noStrike">
                <a:solidFill>
                  <a:srgbClr val="000000"/>
                </a:solidFill>
                <a:latin typeface="Calibri"/>
              </a:rPr>
              <a:t> </a:t>
            </a:r>
            <a:r>
              <a:rPr b="1" lang="en-GB" sz="2000" spc="-12" strike="noStrike">
                <a:solidFill>
                  <a:srgbClr val="000000"/>
                </a:solidFill>
                <a:latin typeface="Calibri"/>
              </a:rPr>
              <a:t>Engaged</a:t>
            </a:r>
            <a:endParaRPr b="0" lang="en-GB" sz="2000" spc="-1" strike="noStrike">
              <a:latin typeface="Arial"/>
            </a:endParaRPr>
          </a:p>
          <a:p>
            <a:pPr marL="343080" indent="-228240">
              <a:lnSpc>
                <a:spcPct val="90000"/>
              </a:lnSpc>
              <a:spcAft>
                <a:spcPts val="601"/>
              </a:spcAft>
              <a:buClr>
                <a:srgbClr val="000000"/>
              </a:buClr>
              <a:buFont typeface="Arial"/>
              <a:buChar char="•"/>
            </a:pPr>
            <a:r>
              <a:rPr b="1" lang="en-GB" sz="2000" spc="-1" strike="noStrike">
                <a:solidFill>
                  <a:srgbClr val="000000"/>
                </a:solidFill>
                <a:latin typeface="Calibri"/>
              </a:rPr>
              <a:t>Al</a:t>
            </a:r>
            <a:r>
              <a:rPr b="1" lang="en-GB" sz="2000" spc="-7" strike="noStrike">
                <a:solidFill>
                  <a:srgbClr val="000000"/>
                </a:solidFill>
                <a:latin typeface="Calibri"/>
              </a:rPr>
              <a:t>m</a:t>
            </a:r>
            <a:r>
              <a:rPr b="1" lang="en-GB" sz="2000" spc="-1" strike="noStrike">
                <a:solidFill>
                  <a:srgbClr val="000000"/>
                </a:solidFill>
                <a:latin typeface="Calibri"/>
              </a:rPr>
              <a:t>o</a:t>
            </a:r>
            <a:r>
              <a:rPr b="1" lang="en-GB" sz="2000" spc="-26" strike="noStrike">
                <a:solidFill>
                  <a:srgbClr val="000000"/>
                </a:solidFill>
                <a:latin typeface="Calibri"/>
              </a:rPr>
              <a:t>s</a:t>
            </a:r>
            <a:r>
              <a:rPr b="1" lang="en-GB" sz="2000" spc="-1" strike="noStrike">
                <a:solidFill>
                  <a:srgbClr val="000000"/>
                </a:solidFill>
                <a:latin typeface="Calibri"/>
              </a:rPr>
              <a:t>t</a:t>
            </a:r>
            <a:r>
              <a:rPr b="1" lang="en-GB" sz="2000" spc="-26" strike="noStrike">
                <a:solidFill>
                  <a:srgbClr val="000000"/>
                </a:solidFill>
                <a:latin typeface="Calibri"/>
              </a:rPr>
              <a:t> </a:t>
            </a:r>
            <a:r>
              <a:rPr b="1" lang="en-GB" sz="2000" spc="-7" strike="noStrike">
                <a:solidFill>
                  <a:srgbClr val="000000"/>
                </a:solidFill>
                <a:latin typeface="Calibri"/>
              </a:rPr>
              <a:t>E</a:t>
            </a:r>
            <a:r>
              <a:rPr b="1" lang="en-GB" sz="2000" spc="4" strike="noStrike">
                <a:solidFill>
                  <a:srgbClr val="000000"/>
                </a:solidFill>
                <a:latin typeface="Calibri"/>
              </a:rPr>
              <a:t>n</a:t>
            </a:r>
            <a:r>
              <a:rPr b="1" lang="en-GB" sz="2000" spc="-41" strike="noStrike">
                <a:solidFill>
                  <a:srgbClr val="000000"/>
                </a:solidFill>
                <a:latin typeface="Calibri"/>
              </a:rPr>
              <a:t>g</a:t>
            </a:r>
            <a:r>
              <a:rPr b="1" lang="en-GB" sz="2000" spc="-7" strike="noStrike">
                <a:solidFill>
                  <a:srgbClr val="000000"/>
                </a:solidFill>
                <a:latin typeface="Calibri"/>
              </a:rPr>
              <a:t>a</a:t>
            </a:r>
            <a:r>
              <a:rPr b="1" lang="en-GB" sz="2000" spc="-32" strike="noStrike">
                <a:solidFill>
                  <a:srgbClr val="000000"/>
                </a:solidFill>
                <a:latin typeface="Calibri"/>
              </a:rPr>
              <a:t>g</a:t>
            </a:r>
            <a:r>
              <a:rPr b="1" lang="en-GB" sz="2000" spc="4" strike="noStrike">
                <a:solidFill>
                  <a:srgbClr val="000000"/>
                </a:solidFill>
                <a:latin typeface="Calibri"/>
              </a:rPr>
              <a:t>ed</a:t>
            </a:r>
            <a:endParaRPr b="0" lang="en-GB" sz="2000" spc="-1" strike="noStrike">
              <a:latin typeface="Arial"/>
            </a:endParaRPr>
          </a:p>
          <a:p>
            <a:pPr marL="343080" indent="-228240">
              <a:lnSpc>
                <a:spcPct val="90000"/>
              </a:lnSpc>
              <a:spcAft>
                <a:spcPts val="601"/>
              </a:spcAft>
              <a:buClr>
                <a:srgbClr val="000000"/>
              </a:buClr>
              <a:buFont typeface="Arial"/>
              <a:buChar char="•"/>
            </a:pPr>
            <a:r>
              <a:rPr b="1" lang="en-GB" sz="2000" spc="-12" strike="noStrike">
                <a:solidFill>
                  <a:srgbClr val="000000"/>
                </a:solidFill>
                <a:latin typeface="Calibri"/>
              </a:rPr>
              <a:t>Honeymooners </a:t>
            </a:r>
            <a:r>
              <a:rPr b="1" lang="en-GB" sz="2000" spc="-1" strike="noStrike">
                <a:solidFill>
                  <a:srgbClr val="000000"/>
                </a:solidFill>
                <a:latin typeface="Calibri"/>
              </a:rPr>
              <a:t>&amp; </a:t>
            </a:r>
            <a:r>
              <a:rPr b="1" lang="en-GB" sz="2000" spc="4" strike="noStrike">
                <a:solidFill>
                  <a:srgbClr val="000000"/>
                </a:solidFill>
                <a:latin typeface="Calibri"/>
              </a:rPr>
              <a:t> </a:t>
            </a:r>
            <a:r>
              <a:rPr b="1" lang="en-GB" sz="2000" spc="-12" strike="noStrike">
                <a:solidFill>
                  <a:srgbClr val="000000"/>
                </a:solidFill>
                <a:latin typeface="Calibri"/>
              </a:rPr>
              <a:t>Hamsters</a:t>
            </a:r>
            <a:endParaRPr b="0" lang="en-GB" sz="2000" spc="-1" strike="noStrike">
              <a:latin typeface="Arial"/>
            </a:endParaRPr>
          </a:p>
          <a:p>
            <a:pPr marL="343080" indent="-228240">
              <a:lnSpc>
                <a:spcPct val="90000"/>
              </a:lnSpc>
              <a:spcAft>
                <a:spcPts val="601"/>
              </a:spcAft>
              <a:buClr>
                <a:srgbClr val="000000"/>
              </a:buClr>
              <a:buFont typeface="Arial"/>
              <a:buChar char="•"/>
            </a:pPr>
            <a:r>
              <a:rPr b="1" lang="en-GB" sz="2000" spc="-12" strike="noStrike">
                <a:solidFill>
                  <a:srgbClr val="000000"/>
                </a:solidFill>
                <a:latin typeface="Calibri"/>
              </a:rPr>
              <a:t>Crash </a:t>
            </a:r>
            <a:r>
              <a:rPr b="1" lang="en-GB" sz="2000" spc="-1" strike="noStrike">
                <a:solidFill>
                  <a:srgbClr val="000000"/>
                </a:solidFill>
                <a:latin typeface="Calibri"/>
              </a:rPr>
              <a:t>&amp; </a:t>
            </a:r>
            <a:r>
              <a:rPr b="1" lang="en-GB" sz="2000" spc="-7" strike="noStrike">
                <a:solidFill>
                  <a:srgbClr val="000000"/>
                </a:solidFill>
                <a:latin typeface="Calibri"/>
              </a:rPr>
              <a:t>Burners</a:t>
            </a:r>
            <a:endParaRPr b="0" lang="en-GB" sz="2000" spc="-1" strike="noStrike">
              <a:latin typeface="Arial"/>
            </a:endParaRPr>
          </a:p>
          <a:p>
            <a:pPr marL="343080" indent="-228240">
              <a:lnSpc>
                <a:spcPct val="90000"/>
              </a:lnSpc>
              <a:spcAft>
                <a:spcPts val="601"/>
              </a:spcAft>
              <a:buClr>
                <a:srgbClr val="000000"/>
              </a:buClr>
              <a:buFont typeface="Arial"/>
              <a:buChar char="•"/>
            </a:pPr>
            <a:r>
              <a:rPr b="1" lang="en-GB" sz="2000" spc="-1" strike="noStrike">
                <a:solidFill>
                  <a:srgbClr val="000000"/>
                </a:solidFill>
                <a:latin typeface="Calibri"/>
              </a:rPr>
              <a:t>The</a:t>
            </a:r>
            <a:r>
              <a:rPr b="1" lang="en-GB" sz="2000" spc="-75" strike="noStrike">
                <a:solidFill>
                  <a:srgbClr val="000000"/>
                </a:solidFill>
                <a:latin typeface="Calibri"/>
              </a:rPr>
              <a:t> </a:t>
            </a:r>
            <a:r>
              <a:rPr b="1" lang="en-GB" sz="2000" spc="-12" strike="noStrike">
                <a:solidFill>
                  <a:srgbClr val="000000"/>
                </a:solidFill>
                <a:latin typeface="Calibri"/>
              </a:rPr>
              <a:t>Disengaged</a:t>
            </a:r>
            <a:endParaRPr b="0" lang="en-GB" sz="2000" spc="-1" strike="noStrike">
              <a:latin typeface="Arial"/>
            </a:endParaRPr>
          </a:p>
        </p:txBody>
      </p:sp>
      <p:sp>
        <p:nvSpPr>
          <p:cNvPr id="133" name="CustomShape 8"/>
          <p:cNvSpPr/>
          <p:nvPr/>
        </p:nvSpPr>
        <p:spPr>
          <a:xfrm flipH="1">
            <a:off x="10697760" y="0"/>
            <a:ext cx="1494000" cy="6857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34" name="CustomShape 9"/>
          <p:cNvSpPr/>
          <p:nvPr/>
        </p:nvSpPr>
        <p:spPr>
          <a:xfrm>
            <a:off x="5685840" y="513720"/>
            <a:ext cx="6009120" cy="583416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pic>
        <p:nvPicPr>
          <p:cNvPr id="135" name="Picture 2" descr=""/>
          <p:cNvPicPr/>
          <p:nvPr/>
        </p:nvPicPr>
        <p:blipFill>
          <a:blip r:embed="rId1"/>
          <a:srcRect l="0" t="0" r="0" b="73"/>
          <a:stretch/>
        </p:blipFill>
        <p:spPr>
          <a:xfrm>
            <a:off x="6372720" y="1044000"/>
            <a:ext cx="4926600" cy="4779000"/>
          </a:xfrm>
          <a:prstGeom prst="rect">
            <a:avLst/>
          </a:prstGeom>
          <a:ln>
            <a:noFill/>
          </a:ln>
        </p:spPr>
      </p:pic>
      <p:sp>
        <p:nvSpPr>
          <p:cNvPr id="136" name="CustomShape 10"/>
          <p:cNvSpPr/>
          <p:nvPr/>
        </p:nvSpPr>
        <p:spPr>
          <a:xfrm>
            <a:off x="8025120" y="6486480"/>
            <a:ext cx="390276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Calibri"/>
              </a:rPr>
              <a:t>(Mone and London, 2018)</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37"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grpSp>
        <p:nvGrpSpPr>
          <p:cNvPr id="138" name="Group 2"/>
          <p:cNvGrpSpPr/>
          <p:nvPr/>
        </p:nvGrpSpPr>
        <p:grpSpPr>
          <a:xfrm>
            <a:off x="74160" y="2385000"/>
            <a:ext cx="573480" cy="2087640"/>
            <a:chOff x="74160" y="2385000"/>
            <a:chExt cx="573480" cy="2087640"/>
          </a:xfrm>
        </p:grpSpPr>
        <p:sp>
          <p:nvSpPr>
            <p:cNvPr id="139" name="CustomShape 3"/>
            <p:cNvSpPr/>
            <p:nvPr/>
          </p:nvSpPr>
          <p:spPr>
            <a:xfrm flipH="1" flipV="1">
              <a:off x="338400" y="2385000"/>
              <a:ext cx="308520" cy="20872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40" name="Line 4"/>
            <p:cNvSpPr/>
            <p:nvPr/>
          </p:nvSpPr>
          <p:spPr>
            <a:xfrm>
              <a:off x="74160" y="2385000"/>
              <a:ext cx="0" cy="2087640"/>
            </a:xfrm>
            <a:prstGeom prst="line">
              <a:avLst/>
            </a:prstGeom>
            <a:ln w="177840">
              <a:solidFill>
                <a:schemeClr val="accent4"/>
              </a:solidFill>
            </a:ln>
          </p:spPr>
          <p:style>
            <a:lnRef idx="1">
              <a:schemeClr val="accent1"/>
            </a:lnRef>
            <a:fillRef idx="0">
              <a:schemeClr val="accent1"/>
            </a:fillRef>
            <a:effectRef idx="0">
              <a:schemeClr val="accent1"/>
            </a:effectRef>
            <a:fontRef idx="minor"/>
          </p:style>
        </p:sp>
      </p:grpSp>
      <p:sp>
        <p:nvSpPr>
          <p:cNvPr id="141" name="CustomShape 5"/>
          <p:cNvSpPr/>
          <p:nvPr/>
        </p:nvSpPr>
        <p:spPr>
          <a:xfrm flipH="1">
            <a:off x="10697760" y="0"/>
            <a:ext cx="1494000" cy="6857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42" name="CustomShape 6"/>
          <p:cNvSpPr/>
          <p:nvPr/>
        </p:nvSpPr>
        <p:spPr>
          <a:xfrm>
            <a:off x="579600" y="631800"/>
            <a:ext cx="11111400" cy="575208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43" name="TextShape 7"/>
          <p:cNvSpPr txBox="1"/>
          <p:nvPr/>
        </p:nvSpPr>
        <p:spPr>
          <a:xfrm>
            <a:off x="1153440" y="1239840"/>
            <a:ext cx="4008240" cy="4680360"/>
          </a:xfrm>
          <a:prstGeom prst="rect">
            <a:avLst/>
          </a:prstGeom>
          <a:noFill/>
          <a:ln>
            <a:noFill/>
          </a:ln>
        </p:spPr>
        <p:txBody>
          <a:bodyPr anchor="ctr">
            <a:normAutofit/>
          </a:bodyPr>
          <a:p>
            <a:pPr>
              <a:lnSpc>
                <a:spcPct val="90000"/>
              </a:lnSpc>
            </a:pPr>
            <a:r>
              <a:rPr b="1" lang="en-US" sz="4800" spc="-1" strike="noStrike">
                <a:solidFill>
                  <a:srgbClr val="000000"/>
                </a:solidFill>
                <a:latin typeface="Arial"/>
              </a:rPr>
              <a:t>Importance of Employee Engagement</a:t>
            </a:r>
            <a:endParaRPr b="0" lang="en-US" sz="4800" spc="-1" strike="noStrike">
              <a:solidFill>
                <a:srgbClr val="000000"/>
              </a:solidFill>
              <a:latin typeface="Calibri"/>
            </a:endParaRPr>
          </a:p>
        </p:txBody>
      </p:sp>
      <p:graphicFrame>
        <p:nvGraphicFramePr>
          <p:cNvPr id="1" name="Diagram1"/>
          <p:cNvGraphicFramePr/>
          <p:nvPr>
            <p:extLst>
              <p:ext uri="{D42A27DB-BD31-4B8C-83A1-F6EECF244321}">
                <p14:modId xmlns:p14="http://schemas.microsoft.com/office/powerpoint/2010/main" val="2461831494"/>
              </p:ext>
            </p:extLst>
          </p:nvPr>
        </p:nvGraphicFramePr>
        <p:xfrm>
          <a:off x="6181560" y="1458720"/>
          <a:ext cx="4372200" cy="435096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144" name="CustomShape 8"/>
          <p:cNvSpPr/>
          <p:nvPr/>
        </p:nvSpPr>
        <p:spPr>
          <a:xfrm>
            <a:off x="8953560" y="6452280"/>
            <a:ext cx="609552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ea typeface="Calibri"/>
              </a:rPr>
              <a:t>(Ferdinand and Kitchin, 2017)</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45"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grpSp>
        <p:nvGrpSpPr>
          <p:cNvPr id="146" name="Group 2"/>
          <p:cNvGrpSpPr/>
          <p:nvPr/>
        </p:nvGrpSpPr>
        <p:grpSpPr>
          <a:xfrm>
            <a:off x="0" y="1216440"/>
            <a:ext cx="731160" cy="673200"/>
            <a:chOff x="0" y="1216440"/>
            <a:chExt cx="731160" cy="673200"/>
          </a:xfrm>
        </p:grpSpPr>
        <p:sp>
          <p:nvSpPr>
            <p:cNvPr id="147" name="CustomShape 3"/>
            <p:cNvSpPr/>
            <p:nvPr/>
          </p:nvSpPr>
          <p:spPr>
            <a:xfrm>
              <a:off x="0" y="121644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48" name="CustomShape 4"/>
            <p:cNvSpPr/>
            <p:nvPr/>
          </p:nvSpPr>
          <p:spPr>
            <a:xfrm>
              <a:off x="267840" y="121644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49" name="CustomShape 5"/>
            <p:cNvSpPr/>
            <p:nvPr/>
          </p:nvSpPr>
          <p:spPr>
            <a:xfrm>
              <a:off x="535680" y="121644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grpSp>
      <p:sp>
        <p:nvSpPr>
          <p:cNvPr id="150" name="CustomShape 6"/>
          <p:cNvSpPr/>
          <p:nvPr/>
        </p:nvSpPr>
        <p:spPr>
          <a:xfrm>
            <a:off x="640080" y="613800"/>
            <a:ext cx="10907280" cy="189360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51" name="CustomShape 7"/>
          <p:cNvSpPr/>
          <p:nvPr/>
        </p:nvSpPr>
        <p:spPr>
          <a:xfrm>
            <a:off x="1043640" y="810000"/>
            <a:ext cx="9942480" cy="1554120"/>
          </a:xfrm>
          <a:prstGeom prst="rect">
            <a:avLst/>
          </a:prstGeom>
          <a:noFill/>
          <a:ln>
            <a:noFill/>
          </a:ln>
        </p:spPr>
        <p:style>
          <a:lnRef idx="0"/>
          <a:fillRef idx="0"/>
          <a:effectRef idx="0"/>
          <a:fontRef idx="minor"/>
        </p:style>
        <p:txBody>
          <a:bodyPr anchor="ctr">
            <a:normAutofit/>
          </a:bodyPr>
          <a:p>
            <a:pPr>
              <a:lnSpc>
                <a:spcPct val="90000"/>
              </a:lnSpc>
              <a:spcAft>
                <a:spcPts val="601"/>
              </a:spcAft>
            </a:pPr>
            <a:r>
              <a:rPr b="1" lang="en-GB" sz="4800" spc="-1" strike="noStrike">
                <a:solidFill>
                  <a:srgbClr val="000000"/>
                </a:solidFill>
                <a:latin typeface="Calibri Light"/>
              </a:rPr>
              <a:t>Main Objectives of a Hotel</a:t>
            </a:r>
            <a:endParaRPr b="0" lang="en-GB" sz="4800" spc="-1" strike="noStrike">
              <a:latin typeface="Arial"/>
            </a:endParaRPr>
          </a:p>
        </p:txBody>
      </p:sp>
      <p:sp>
        <p:nvSpPr>
          <p:cNvPr id="152" name="CustomShape 8"/>
          <p:cNvSpPr/>
          <p:nvPr/>
        </p:nvSpPr>
        <p:spPr>
          <a:xfrm>
            <a:off x="1045080" y="3017520"/>
            <a:ext cx="9941040" cy="3124440"/>
          </a:xfrm>
          <a:prstGeom prst="rect">
            <a:avLst/>
          </a:prstGeom>
          <a:noFill/>
          <a:ln>
            <a:noFill/>
          </a:ln>
        </p:spPr>
        <p:style>
          <a:lnRef idx="0"/>
          <a:fillRef idx="0"/>
          <a:effectRef idx="0"/>
          <a:fontRef idx="minor"/>
        </p:style>
        <p:txBody>
          <a:bodyPr anchor="ctr">
            <a:normAutofit/>
          </a:bodyPr>
          <a:p>
            <a:pPr lvl="1" marL="685800" indent="-228240">
              <a:lnSpc>
                <a:spcPct val="90000"/>
              </a:lnSpc>
              <a:spcBef>
                <a:spcPts val="499"/>
              </a:spcBef>
              <a:buClr>
                <a:srgbClr val="000000"/>
              </a:buClr>
              <a:buFont typeface="Arial"/>
              <a:buChar char="•"/>
            </a:pPr>
            <a:r>
              <a:rPr b="0" lang="en-GB" sz="2400" spc="-1" strike="noStrike">
                <a:solidFill>
                  <a:srgbClr val="000000"/>
                </a:solidFill>
                <a:latin typeface="Calibri"/>
              </a:rPr>
              <a:t>Make the guest feel welcome.</a:t>
            </a:r>
            <a:endParaRPr b="0" lang="en-GB" sz="2400" spc="-1" strike="noStrike">
              <a:latin typeface="Arial"/>
            </a:endParaRPr>
          </a:p>
          <a:p>
            <a:pPr lvl="1" marL="685800" indent="-228240">
              <a:lnSpc>
                <a:spcPct val="90000"/>
              </a:lnSpc>
              <a:spcBef>
                <a:spcPts val="499"/>
              </a:spcBef>
              <a:buClr>
                <a:srgbClr val="000000"/>
              </a:buClr>
              <a:buFont typeface="Arial"/>
              <a:buChar char="•"/>
            </a:pPr>
            <a:r>
              <a:rPr b="0" lang="en-GB" sz="2400" spc="-1" strike="noStrike">
                <a:solidFill>
                  <a:srgbClr val="000000"/>
                </a:solidFill>
                <a:latin typeface="Calibri"/>
              </a:rPr>
              <a:t>Make sure all the products and services work for the guest</a:t>
            </a:r>
            <a:endParaRPr b="0" lang="en-GB" sz="2400" spc="-1" strike="noStrike">
              <a:latin typeface="Arial"/>
            </a:endParaRPr>
          </a:p>
          <a:p>
            <a:pPr lvl="1" marL="685800" indent="-228240">
              <a:lnSpc>
                <a:spcPct val="90000"/>
              </a:lnSpc>
              <a:spcBef>
                <a:spcPts val="499"/>
              </a:spcBef>
              <a:buClr>
                <a:srgbClr val="000000"/>
              </a:buClr>
              <a:buFont typeface="Arial"/>
              <a:buChar char="•"/>
            </a:pPr>
            <a:r>
              <a:rPr b="0" lang="en-GB" sz="2400" spc="-1" strike="noStrike">
                <a:solidFill>
                  <a:srgbClr val="000000"/>
                </a:solidFill>
                <a:latin typeface="Calibri"/>
              </a:rPr>
              <a:t>Make profit</a:t>
            </a:r>
            <a:endParaRPr b="0" lang="en-GB" sz="2400" spc="-1" strike="noStrike">
              <a:latin typeface="Arial"/>
            </a:endParaRPr>
          </a:p>
        </p:txBody>
      </p:sp>
      <p:sp>
        <p:nvSpPr>
          <p:cNvPr id="153" name="Line 9"/>
          <p:cNvSpPr/>
          <p:nvPr/>
        </p:nvSpPr>
        <p:spPr>
          <a:xfrm flipH="1">
            <a:off x="838080" y="6485040"/>
            <a:ext cx="10515600" cy="0"/>
          </a:xfrm>
          <a:prstGeom prst="line">
            <a:avLst/>
          </a:prstGeom>
          <a:ln w="57240">
            <a:solidFill>
              <a:schemeClr val="accent4"/>
            </a:solidFill>
          </a:ln>
        </p:spPr>
        <p:style>
          <a:lnRef idx="1">
            <a:schemeClr val="accent1"/>
          </a:lnRef>
          <a:fillRef idx="0">
            <a:schemeClr val="accent1"/>
          </a:fillRef>
          <a:effectRef idx="0">
            <a:schemeClr val="accent1"/>
          </a:effectRef>
          <a:fontRef idx="minor"/>
        </p:style>
      </p:sp>
      <p:sp>
        <p:nvSpPr>
          <p:cNvPr id="154" name="CustomShape 10"/>
          <p:cNvSpPr/>
          <p:nvPr/>
        </p:nvSpPr>
        <p:spPr>
          <a:xfrm>
            <a:off x="9829800" y="6488640"/>
            <a:ext cx="609552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ea typeface="Calibri"/>
              </a:rPr>
              <a:t>(Sharma et al., 2019)</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55"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156" name="TextShape 2"/>
          <p:cNvSpPr txBox="1"/>
          <p:nvPr/>
        </p:nvSpPr>
        <p:spPr>
          <a:xfrm>
            <a:off x="754200" y="1352160"/>
            <a:ext cx="4930920" cy="4382280"/>
          </a:xfrm>
          <a:prstGeom prst="rect">
            <a:avLst/>
          </a:prstGeom>
          <a:noFill/>
          <a:ln>
            <a:noFill/>
          </a:ln>
        </p:spPr>
        <p:txBody>
          <a:bodyPr anchor="ctr">
            <a:normAutofit/>
          </a:bodyPr>
          <a:p>
            <a:pPr>
              <a:lnSpc>
                <a:spcPct val="90000"/>
              </a:lnSpc>
            </a:pPr>
            <a:r>
              <a:rPr b="1" lang="en-US" sz="4600" spc="-1" strike="noStrike">
                <a:solidFill>
                  <a:srgbClr val="000000"/>
                </a:solidFill>
                <a:latin typeface="Calibri Light"/>
              </a:rPr>
              <a:t>Employee Engagement Makes the Guest Feel Welcome in the Hotel</a:t>
            </a:r>
            <a:endParaRPr b="0" lang="en-US" sz="4600" spc="-1" strike="noStrike">
              <a:solidFill>
                <a:srgbClr val="000000"/>
              </a:solidFill>
              <a:latin typeface="Calibri"/>
            </a:endParaRPr>
          </a:p>
        </p:txBody>
      </p:sp>
      <p:grpSp>
        <p:nvGrpSpPr>
          <p:cNvPr id="157" name="Group 3"/>
          <p:cNvGrpSpPr/>
          <p:nvPr/>
        </p:nvGrpSpPr>
        <p:grpSpPr>
          <a:xfrm>
            <a:off x="0" y="3163320"/>
            <a:ext cx="731160" cy="673200"/>
            <a:chOff x="0" y="3163320"/>
            <a:chExt cx="731160" cy="673200"/>
          </a:xfrm>
        </p:grpSpPr>
        <p:sp>
          <p:nvSpPr>
            <p:cNvPr id="158" name="CustomShape 4"/>
            <p:cNvSpPr/>
            <p:nvPr/>
          </p:nvSpPr>
          <p:spPr>
            <a:xfrm>
              <a:off x="0" y="31633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59" name="CustomShape 5"/>
            <p:cNvSpPr/>
            <p:nvPr/>
          </p:nvSpPr>
          <p:spPr>
            <a:xfrm>
              <a:off x="267840" y="31633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60" name="CustomShape 6"/>
            <p:cNvSpPr/>
            <p:nvPr/>
          </p:nvSpPr>
          <p:spPr>
            <a:xfrm>
              <a:off x="535680" y="316332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grpSp>
      <p:sp>
        <p:nvSpPr>
          <p:cNvPr id="161" name="CustomShape 7"/>
          <p:cNvSpPr/>
          <p:nvPr/>
        </p:nvSpPr>
        <p:spPr>
          <a:xfrm flipH="1">
            <a:off x="10697760" y="0"/>
            <a:ext cx="1494000" cy="6857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62" name="CustomShape 8"/>
          <p:cNvSpPr/>
          <p:nvPr/>
        </p:nvSpPr>
        <p:spPr>
          <a:xfrm>
            <a:off x="5685840" y="982800"/>
            <a:ext cx="6009120" cy="512028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63" name="TextShape 9"/>
          <p:cNvSpPr txBox="1"/>
          <p:nvPr/>
        </p:nvSpPr>
        <p:spPr>
          <a:xfrm>
            <a:off x="6095880" y="1336320"/>
            <a:ext cx="5260320" cy="4382280"/>
          </a:xfrm>
          <a:prstGeom prst="rect">
            <a:avLst/>
          </a:prstGeom>
          <a:noFill/>
          <a:ln>
            <a:noFill/>
          </a:ln>
        </p:spPr>
        <p:txBody>
          <a:bodyPr anchor="ctr">
            <a:normAutofit/>
          </a:bodyPr>
          <a:p>
            <a:pPr marL="228600" indent="-228240">
              <a:lnSpc>
                <a:spcPct val="90000"/>
              </a:lnSpc>
              <a:spcBef>
                <a:spcPts val="1001"/>
              </a:spcBef>
              <a:buClr>
                <a:srgbClr val="000000"/>
              </a:buClr>
              <a:buFont typeface="Arial"/>
              <a:buChar char="•"/>
            </a:pPr>
            <a:r>
              <a:rPr b="0" lang="en-US" sz="2000" spc="-1" strike="noStrike">
                <a:solidFill>
                  <a:srgbClr val="000000"/>
                </a:solidFill>
                <a:latin typeface="Calibri"/>
                <a:ea typeface="Calibri"/>
              </a:rPr>
              <a:t>By better service to guests</a:t>
            </a:r>
            <a:endParaRPr b="0" lang="en-US" sz="20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en-US" sz="2000" spc="-1" strike="noStrike">
                <a:solidFill>
                  <a:srgbClr val="000000"/>
                </a:solidFill>
                <a:latin typeface="Calibri"/>
                <a:ea typeface="Calibri"/>
              </a:rPr>
              <a:t>By meeting guest needs</a:t>
            </a:r>
            <a:endParaRPr b="0" lang="en-US" sz="20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en-US" sz="2000" spc="-1" strike="noStrike">
                <a:solidFill>
                  <a:srgbClr val="000000"/>
                </a:solidFill>
                <a:latin typeface="Calibri"/>
                <a:ea typeface="Calibri"/>
              </a:rPr>
              <a:t>By creating  more positive experience for guests</a:t>
            </a:r>
            <a:endParaRPr b="0" lang="en-US" sz="2000" spc="-1" strike="noStrike">
              <a:solidFill>
                <a:srgbClr val="000000"/>
              </a:solidFill>
              <a:latin typeface="Calibri"/>
            </a:endParaRPr>
          </a:p>
          <a:p>
            <a:pPr>
              <a:lnSpc>
                <a:spcPct val="90000"/>
              </a:lnSpc>
              <a:spcBef>
                <a:spcPts val="1001"/>
              </a:spcBef>
            </a:pPr>
            <a:endParaRPr b="0" lang="en-US" sz="2000" spc="-1" strike="noStrike">
              <a:solidFill>
                <a:srgbClr val="000000"/>
              </a:solidFill>
              <a:latin typeface="Calibri"/>
            </a:endParaRPr>
          </a:p>
        </p:txBody>
      </p:sp>
      <p:sp>
        <p:nvSpPr>
          <p:cNvPr id="164" name="CustomShape 10"/>
          <p:cNvSpPr/>
          <p:nvPr/>
        </p:nvSpPr>
        <p:spPr>
          <a:xfrm>
            <a:off x="8935560" y="6456960"/>
            <a:ext cx="609552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ea typeface="Calibri"/>
              </a:rPr>
              <a:t>(Sandhya and Sulphey, 2020)</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65"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166" name="TextShape 2"/>
          <p:cNvSpPr txBox="1"/>
          <p:nvPr/>
        </p:nvSpPr>
        <p:spPr>
          <a:xfrm>
            <a:off x="808560" y="387000"/>
            <a:ext cx="9236520" cy="1188720"/>
          </a:xfrm>
          <a:prstGeom prst="rect">
            <a:avLst/>
          </a:prstGeom>
          <a:noFill/>
          <a:ln>
            <a:noFill/>
          </a:ln>
        </p:spPr>
        <p:txBody>
          <a:bodyPr anchor="b">
            <a:normAutofit/>
          </a:bodyPr>
          <a:p>
            <a:pPr>
              <a:lnSpc>
                <a:spcPct val="90000"/>
              </a:lnSpc>
            </a:pPr>
            <a:r>
              <a:rPr b="1" lang="en-US" sz="2600" spc="-1" strike="noStrike">
                <a:solidFill>
                  <a:srgbClr val="000000"/>
                </a:solidFill>
                <a:latin typeface="Calibri Light (Headings)"/>
              </a:rPr>
              <a:t>Employee Engagement Make Sure All the Products And Services of the Hotel Work for the Guest</a:t>
            </a:r>
            <a:endParaRPr b="0" lang="en-US" sz="2600" spc="-1" strike="noStrike">
              <a:solidFill>
                <a:srgbClr val="000000"/>
              </a:solidFill>
              <a:latin typeface="Calibri"/>
            </a:endParaRPr>
          </a:p>
        </p:txBody>
      </p:sp>
      <p:grpSp>
        <p:nvGrpSpPr>
          <p:cNvPr id="167" name="Group 3"/>
          <p:cNvGrpSpPr/>
          <p:nvPr/>
        </p:nvGrpSpPr>
        <p:grpSpPr>
          <a:xfrm>
            <a:off x="-360" y="1998360"/>
            <a:ext cx="11695320" cy="781560"/>
            <a:chOff x="-360" y="1998360"/>
            <a:chExt cx="11695320" cy="781560"/>
          </a:xfrm>
        </p:grpSpPr>
        <p:sp>
          <p:nvSpPr>
            <p:cNvPr id="168" name="CustomShape 4"/>
            <p:cNvSpPr/>
            <p:nvPr/>
          </p:nvSpPr>
          <p:spPr>
            <a:xfrm rot="5400000">
              <a:off x="11228400" y="2313000"/>
              <a:ext cx="781200" cy="1519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69" name="CustomShape 5"/>
            <p:cNvSpPr/>
            <p:nvPr/>
          </p:nvSpPr>
          <p:spPr>
            <a:xfrm flipH="1" flipV="1">
              <a:off x="-720" y="1998720"/>
              <a:ext cx="11454120" cy="781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grpSp>
      <p:sp>
        <p:nvSpPr>
          <p:cNvPr id="170" name="CustomShape 6"/>
          <p:cNvSpPr/>
          <p:nvPr/>
        </p:nvSpPr>
        <p:spPr>
          <a:xfrm>
            <a:off x="0" y="2203200"/>
            <a:ext cx="11382840" cy="414756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71" name="TextShape 7"/>
          <p:cNvSpPr txBox="1"/>
          <p:nvPr/>
        </p:nvSpPr>
        <p:spPr>
          <a:xfrm>
            <a:off x="793800" y="2599560"/>
            <a:ext cx="10143360" cy="3435120"/>
          </a:xfrm>
          <a:prstGeom prst="rect">
            <a:avLst/>
          </a:prstGeom>
          <a:noFill/>
          <a:ln>
            <a:noFill/>
          </a:ln>
        </p:spPr>
        <p:txBody>
          <a:bodyPr anchor="ctr">
            <a:normAutofit/>
          </a:bodyPr>
          <a:p>
            <a:pPr marL="228600" indent="-228240">
              <a:lnSpc>
                <a:spcPct val="90000"/>
              </a:lnSpc>
              <a:spcBef>
                <a:spcPts val="1001"/>
              </a:spcBef>
              <a:buClr>
                <a:srgbClr val="000000"/>
              </a:buClr>
              <a:buFont typeface="Arial"/>
              <a:buChar char="•"/>
            </a:pPr>
            <a:r>
              <a:rPr b="0" lang="en-US" sz="2400" spc="-1" strike="noStrike">
                <a:solidFill>
                  <a:srgbClr val="000000"/>
                </a:solidFill>
                <a:latin typeface="Calibri"/>
                <a:ea typeface="Calibri"/>
              </a:rPr>
              <a:t>Lead to better quality service for guests.</a:t>
            </a:r>
            <a:endParaRPr b="0" lang="en-US" sz="24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en-US" sz="2400" spc="-1" strike="noStrike">
                <a:solidFill>
                  <a:srgbClr val="000000"/>
                </a:solidFill>
                <a:latin typeface="Calibri"/>
                <a:ea typeface="Calibri"/>
              </a:rPr>
              <a:t>More likely to solve problems quickly</a:t>
            </a:r>
            <a:endParaRPr b="0" lang="en-US" sz="24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en-US" sz="2400" spc="-1" strike="noStrike">
                <a:solidFill>
                  <a:srgbClr val="000000"/>
                </a:solidFill>
                <a:latin typeface="Calibri"/>
                <a:ea typeface="Calibri"/>
              </a:rPr>
              <a:t>Can give a better overall experience for guests</a:t>
            </a:r>
            <a:endParaRPr b="0" lang="en-US" sz="2400" spc="-1" strike="noStrike">
              <a:solidFill>
                <a:srgbClr val="000000"/>
              </a:solidFill>
              <a:latin typeface="Calibri"/>
            </a:endParaRPr>
          </a:p>
        </p:txBody>
      </p:sp>
      <p:sp>
        <p:nvSpPr>
          <p:cNvPr id="172" name="CustomShape 8"/>
          <p:cNvSpPr/>
          <p:nvPr/>
        </p:nvSpPr>
        <p:spPr>
          <a:xfrm>
            <a:off x="8370360" y="6461280"/>
            <a:ext cx="616788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ea typeface="Calibri"/>
              </a:rPr>
              <a:t>(Tepayakul and Rinthaisong, 2018) </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73"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grpSp>
        <p:nvGrpSpPr>
          <p:cNvPr id="174" name="Group 2"/>
          <p:cNvGrpSpPr/>
          <p:nvPr/>
        </p:nvGrpSpPr>
        <p:grpSpPr>
          <a:xfrm>
            <a:off x="209520" y="4415040"/>
            <a:ext cx="11982240" cy="2088000"/>
            <a:chOff x="209520" y="4415040"/>
            <a:chExt cx="11982240" cy="2088000"/>
          </a:xfrm>
        </p:grpSpPr>
        <p:sp>
          <p:nvSpPr>
            <p:cNvPr id="175" name="CustomShape 3"/>
            <p:cNvSpPr/>
            <p:nvPr/>
          </p:nvSpPr>
          <p:spPr>
            <a:xfrm flipH="1" flipV="1">
              <a:off x="423720" y="4415400"/>
              <a:ext cx="11767680" cy="20872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76" name="Line 4"/>
            <p:cNvSpPr/>
            <p:nvPr/>
          </p:nvSpPr>
          <p:spPr>
            <a:xfrm>
              <a:off x="209520" y="4415040"/>
              <a:ext cx="0" cy="2088000"/>
            </a:xfrm>
            <a:prstGeom prst="line">
              <a:avLst/>
            </a:prstGeom>
            <a:ln w="177840">
              <a:solidFill>
                <a:schemeClr val="accent4"/>
              </a:solidFill>
            </a:ln>
          </p:spPr>
          <p:style>
            <a:lnRef idx="1">
              <a:schemeClr val="accent1"/>
            </a:lnRef>
            <a:fillRef idx="0">
              <a:schemeClr val="accent1"/>
            </a:fillRef>
            <a:effectRef idx="0">
              <a:schemeClr val="accent1"/>
            </a:effectRef>
            <a:fontRef idx="minor"/>
          </p:style>
        </p:sp>
      </p:grpSp>
      <p:sp>
        <p:nvSpPr>
          <p:cNvPr id="177" name="CustomShape 5"/>
          <p:cNvSpPr/>
          <p:nvPr/>
        </p:nvSpPr>
        <p:spPr>
          <a:xfrm>
            <a:off x="5133600" y="587880"/>
            <a:ext cx="6504840" cy="568188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78" name="CustomShape 6"/>
          <p:cNvSpPr/>
          <p:nvPr/>
        </p:nvSpPr>
        <p:spPr>
          <a:xfrm>
            <a:off x="7962840" y="6503040"/>
            <a:ext cx="609552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ea typeface="Calibri"/>
              </a:rPr>
              <a:t>(Raghubalan and Raghubalan, 2016)</a:t>
            </a:r>
            <a:endParaRPr b="0" lang="en-GB" sz="1800" spc="-1" strike="noStrike">
              <a:latin typeface="Arial"/>
            </a:endParaRPr>
          </a:p>
        </p:txBody>
      </p:sp>
      <p:sp>
        <p:nvSpPr>
          <p:cNvPr id="179" name="TextShape 7"/>
          <p:cNvSpPr txBox="1"/>
          <p:nvPr/>
        </p:nvSpPr>
        <p:spPr>
          <a:xfrm>
            <a:off x="5343480" y="1012320"/>
            <a:ext cx="6295320" cy="5469840"/>
          </a:xfrm>
          <a:prstGeom prst="rect">
            <a:avLst/>
          </a:prstGeom>
          <a:noFill/>
          <a:ln>
            <a:noFill/>
          </a:ln>
        </p:spPr>
        <p:txBody>
          <a:bodyPr>
            <a:normAutofit/>
          </a:bodyPr>
          <a:p>
            <a:pPr algn="ctr">
              <a:lnSpc>
                <a:spcPct val="90000"/>
              </a:lnSpc>
            </a:pPr>
            <a:r>
              <a:rPr b="1" lang="en-US" sz="8000" spc="-1" strike="noStrike">
                <a:solidFill>
                  <a:srgbClr val="000000"/>
                </a:solidFill>
                <a:latin typeface="Calibri Light"/>
              </a:rPr>
              <a:t>Employee Engagement Helps Hotel to Make Profit</a:t>
            </a:r>
            <a:endParaRPr b="0" lang="en-US" sz="8000" spc="-1" strike="noStrike">
              <a:solidFill>
                <a:srgbClr val="000000"/>
              </a:solidFill>
              <a:latin typeface="Calibri"/>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80"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grpSp>
        <p:nvGrpSpPr>
          <p:cNvPr id="181" name="Group 2"/>
          <p:cNvGrpSpPr/>
          <p:nvPr/>
        </p:nvGrpSpPr>
        <p:grpSpPr>
          <a:xfrm>
            <a:off x="74160" y="2385000"/>
            <a:ext cx="573480" cy="2087640"/>
            <a:chOff x="74160" y="2385000"/>
            <a:chExt cx="573480" cy="2087640"/>
          </a:xfrm>
        </p:grpSpPr>
        <p:sp>
          <p:nvSpPr>
            <p:cNvPr id="182" name="CustomShape 3"/>
            <p:cNvSpPr/>
            <p:nvPr/>
          </p:nvSpPr>
          <p:spPr>
            <a:xfrm flipH="1" flipV="1">
              <a:off x="338400" y="2385000"/>
              <a:ext cx="308520" cy="20872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83" name="Line 4"/>
            <p:cNvSpPr/>
            <p:nvPr/>
          </p:nvSpPr>
          <p:spPr>
            <a:xfrm>
              <a:off x="74160" y="2385000"/>
              <a:ext cx="0" cy="2087640"/>
            </a:xfrm>
            <a:prstGeom prst="line">
              <a:avLst/>
            </a:prstGeom>
            <a:ln w="177840">
              <a:solidFill>
                <a:schemeClr val="accent4"/>
              </a:solidFill>
            </a:ln>
          </p:spPr>
          <p:style>
            <a:lnRef idx="1">
              <a:schemeClr val="accent1"/>
            </a:lnRef>
            <a:fillRef idx="0">
              <a:schemeClr val="accent1"/>
            </a:fillRef>
            <a:effectRef idx="0">
              <a:schemeClr val="accent1"/>
            </a:effectRef>
            <a:fontRef idx="minor"/>
          </p:style>
        </p:sp>
      </p:grpSp>
      <p:sp>
        <p:nvSpPr>
          <p:cNvPr id="184" name="CustomShape 5"/>
          <p:cNvSpPr/>
          <p:nvPr/>
        </p:nvSpPr>
        <p:spPr>
          <a:xfrm flipH="1">
            <a:off x="10697760" y="0"/>
            <a:ext cx="1494000" cy="6857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85" name="CustomShape 6"/>
          <p:cNvSpPr/>
          <p:nvPr/>
        </p:nvSpPr>
        <p:spPr>
          <a:xfrm>
            <a:off x="579600" y="631800"/>
            <a:ext cx="11111400" cy="575208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86" name="TextShape 7"/>
          <p:cNvSpPr txBox="1"/>
          <p:nvPr/>
        </p:nvSpPr>
        <p:spPr>
          <a:xfrm>
            <a:off x="1153440" y="1239840"/>
            <a:ext cx="4008240" cy="4680360"/>
          </a:xfrm>
          <a:prstGeom prst="rect">
            <a:avLst/>
          </a:prstGeom>
          <a:noFill/>
          <a:ln>
            <a:noFill/>
          </a:ln>
        </p:spPr>
        <p:txBody>
          <a:bodyPr anchor="ctr">
            <a:normAutofit/>
          </a:bodyPr>
          <a:p>
            <a:pPr>
              <a:lnSpc>
                <a:spcPct val="90000"/>
              </a:lnSpc>
            </a:pPr>
            <a:br/>
            <a:r>
              <a:rPr b="1" lang="en-US" sz="4400" spc="-1" strike="noStrike">
                <a:solidFill>
                  <a:srgbClr val="000000"/>
                </a:solidFill>
                <a:latin typeface="Calibri Light"/>
              </a:rPr>
              <a:t>The Best Practice to Engage Employees from the Hotel Industry </a:t>
            </a:r>
            <a:endParaRPr b="0" lang="en-US" sz="4400" spc="-1" strike="noStrike">
              <a:solidFill>
                <a:srgbClr val="000000"/>
              </a:solidFill>
              <a:latin typeface="Calibri"/>
            </a:endParaRPr>
          </a:p>
        </p:txBody>
      </p:sp>
      <p:sp>
        <p:nvSpPr>
          <p:cNvPr id="187" name="TextShape 8"/>
          <p:cNvSpPr txBox="1"/>
          <p:nvPr/>
        </p:nvSpPr>
        <p:spPr>
          <a:xfrm>
            <a:off x="6292080" y="1239840"/>
            <a:ext cx="4971600" cy="4680360"/>
          </a:xfrm>
          <a:prstGeom prst="rect">
            <a:avLst/>
          </a:prstGeom>
          <a:noFill/>
          <a:ln>
            <a:noFill/>
          </a:ln>
        </p:spPr>
        <p:txBody>
          <a:bodyPr anchor="ctr">
            <a:normAutofit/>
          </a:bodyPr>
          <a:p>
            <a:pPr marL="343080" indent="-342720">
              <a:lnSpc>
                <a:spcPct val="90000"/>
              </a:lnSpc>
              <a:spcBef>
                <a:spcPts val="1001"/>
              </a:spcBef>
              <a:buClr>
                <a:srgbClr val="000000"/>
              </a:buClr>
              <a:buFont typeface="Calibri Light"/>
              <a:buAutoNum type="arabicPeriod"/>
            </a:pPr>
            <a:r>
              <a:rPr b="0" lang="en-US" sz="2000" spc="-1" strike="noStrike">
                <a:solidFill>
                  <a:srgbClr val="000000"/>
                </a:solidFill>
                <a:latin typeface="Calibri"/>
                <a:ea typeface="Calibri"/>
              </a:rPr>
              <a:t>Encourage employee input and feedback</a:t>
            </a:r>
            <a:endParaRPr b="0" lang="en-US" sz="2000" spc="-1" strike="noStrike">
              <a:solidFill>
                <a:srgbClr val="000000"/>
              </a:solidFill>
              <a:latin typeface="Calibri"/>
            </a:endParaRPr>
          </a:p>
          <a:p>
            <a:pPr marL="343080" indent="-342720">
              <a:lnSpc>
                <a:spcPct val="90000"/>
              </a:lnSpc>
              <a:spcBef>
                <a:spcPts val="1001"/>
              </a:spcBef>
              <a:buClr>
                <a:srgbClr val="000000"/>
              </a:buClr>
              <a:buFont typeface="Calibri Light"/>
              <a:buAutoNum type="arabicPeriod"/>
            </a:pPr>
            <a:r>
              <a:rPr b="0" lang="en-US" sz="2000" spc="-1" strike="noStrike">
                <a:solidFill>
                  <a:srgbClr val="000000"/>
                </a:solidFill>
                <a:latin typeface="Calibri"/>
                <a:ea typeface="Calibri"/>
              </a:rPr>
              <a:t>Through communication</a:t>
            </a:r>
            <a:endParaRPr b="0" lang="en-US" sz="2000" spc="-1" strike="noStrike">
              <a:solidFill>
                <a:srgbClr val="000000"/>
              </a:solidFill>
              <a:latin typeface="Calibri"/>
            </a:endParaRPr>
          </a:p>
          <a:p>
            <a:pPr marL="343080" indent="-342720">
              <a:lnSpc>
                <a:spcPct val="90000"/>
              </a:lnSpc>
              <a:spcBef>
                <a:spcPts val="1001"/>
              </a:spcBef>
              <a:buClr>
                <a:srgbClr val="000000"/>
              </a:buClr>
              <a:buFont typeface="Calibri Light"/>
              <a:buAutoNum type="arabicPeriod"/>
            </a:pPr>
            <a:r>
              <a:rPr b="0" lang="en-US" sz="2000" spc="-1" strike="noStrike">
                <a:solidFill>
                  <a:srgbClr val="000000"/>
                </a:solidFill>
                <a:latin typeface="Calibri"/>
                <a:ea typeface="Calibri"/>
              </a:rPr>
              <a:t>Training and development</a:t>
            </a:r>
            <a:endParaRPr b="0" lang="en-US" sz="2000" spc="-1" strike="noStrike">
              <a:solidFill>
                <a:srgbClr val="000000"/>
              </a:solidFill>
              <a:latin typeface="Calibri"/>
            </a:endParaRPr>
          </a:p>
          <a:p>
            <a:pPr marL="343080" indent="-342720">
              <a:lnSpc>
                <a:spcPct val="90000"/>
              </a:lnSpc>
              <a:spcBef>
                <a:spcPts val="1001"/>
              </a:spcBef>
              <a:buClr>
                <a:srgbClr val="000000"/>
              </a:buClr>
              <a:buFont typeface="Calibri Light"/>
              <a:buAutoNum type="arabicPeriod"/>
            </a:pPr>
            <a:r>
              <a:rPr b="0" lang="en-US" sz="2000" spc="-1" strike="noStrike">
                <a:solidFill>
                  <a:srgbClr val="000000"/>
                </a:solidFill>
                <a:latin typeface="Calibri"/>
                <a:ea typeface="Calibri"/>
              </a:rPr>
              <a:t> </a:t>
            </a:r>
            <a:r>
              <a:rPr b="0" lang="en-US" sz="2000" spc="-1" strike="noStrike">
                <a:solidFill>
                  <a:srgbClr val="000000"/>
                </a:solidFill>
                <a:latin typeface="Calibri"/>
                <a:ea typeface="Calibri"/>
              </a:rPr>
              <a:t>Through fostering a team environment </a:t>
            </a:r>
            <a:endParaRPr b="0" lang="en-US" sz="2000" spc="-1" strike="noStrike">
              <a:solidFill>
                <a:srgbClr val="000000"/>
              </a:solidFill>
              <a:latin typeface="Calibri"/>
            </a:endParaRPr>
          </a:p>
          <a:p>
            <a:pPr marL="343080" indent="-342720">
              <a:lnSpc>
                <a:spcPct val="90000"/>
              </a:lnSpc>
              <a:spcBef>
                <a:spcPts val="1001"/>
              </a:spcBef>
              <a:buClr>
                <a:srgbClr val="000000"/>
              </a:buClr>
              <a:buFont typeface="Calibri Light"/>
              <a:buAutoNum type="arabicPeriod"/>
            </a:pPr>
            <a:r>
              <a:rPr b="0" lang="en-US" sz="2000" spc="-1" strike="noStrike">
                <a:solidFill>
                  <a:srgbClr val="000000"/>
                </a:solidFill>
                <a:latin typeface="Calibri"/>
                <a:ea typeface="Calibri"/>
              </a:rPr>
              <a:t>Through the work-life balance</a:t>
            </a:r>
            <a:endParaRPr b="0" lang="en-US" sz="2000" spc="-1" strike="noStrike">
              <a:solidFill>
                <a:srgbClr val="000000"/>
              </a:solidFill>
              <a:latin typeface="Calibri"/>
            </a:endParaRPr>
          </a:p>
        </p:txBody>
      </p:sp>
      <p:sp>
        <p:nvSpPr>
          <p:cNvPr id="188" name="CustomShape 9"/>
          <p:cNvSpPr/>
          <p:nvPr/>
        </p:nvSpPr>
        <p:spPr>
          <a:xfrm>
            <a:off x="8777880" y="6471720"/>
            <a:ext cx="6095520" cy="364680"/>
          </a:xfrm>
          <a:prstGeom prst="rect">
            <a:avLst/>
          </a:prstGeom>
          <a:noFill/>
          <a:ln>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ea typeface="Calibri"/>
              </a:rPr>
              <a:t> </a:t>
            </a:r>
            <a:r>
              <a:rPr b="0" lang="en-GB" sz="1800" spc="-1" strike="noStrike">
                <a:solidFill>
                  <a:srgbClr val="000000"/>
                </a:solidFill>
                <a:latin typeface="Arial"/>
                <a:ea typeface="Calibri"/>
              </a:rPr>
              <a:t>(Ferdinand and Kitchin, 2017)</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89"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grpSp>
        <p:nvGrpSpPr>
          <p:cNvPr id="190" name="Group 2"/>
          <p:cNvGrpSpPr/>
          <p:nvPr/>
        </p:nvGrpSpPr>
        <p:grpSpPr>
          <a:xfrm>
            <a:off x="0" y="1216440"/>
            <a:ext cx="731160" cy="673200"/>
            <a:chOff x="0" y="1216440"/>
            <a:chExt cx="731160" cy="673200"/>
          </a:xfrm>
        </p:grpSpPr>
        <p:sp>
          <p:nvSpPr>
            <p:cNvPr id="191" name="CustomShape 3"/>
            <p:cNvSpPr/>
            <p:nvPr/>
          </p:nvSpPr>
          <p:spPr>
            <a:xfrm>
              <a:off x="0" y="121644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92" name="CustomShape 4"/>
            <p:cNvSpPr/>
            <p:nvPr/>
          </p:nvSpPr>
          <p:spPr>
            <a:xfrm>
              <a:off x="267840" y="121644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93" name="CustomShape 5"/>
            <p:cNvSpPr/>
            <p:nvPr/>
          </p:nvSpPr>
          <p:spPr>
            <a:xfrm>
              <a:off x="535680" y="1216440"/>
              <a:ext cx="195480" cy="673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grpSp>
      <p:sp>
        <p:nvSpPr>
          <p:cNvPr id="194" name="CustomShape 6"/>
          <p:cNvSpPr/>
          <p:nvPr/>
        </p:nvSpPr>
        <p:spPr>
          <a:xfrm>
            <a:off x="640080" y="613800"/>
            <a:ext cx="10907280" cy="189360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195" name="TextShape 7"/>
          <p:cNvSpPr txBox="1"/>
          <p:nvPr/>
        </p:nvSpPr>
        <p:spPr>
          <a:xfrm>
            <a:off x="1043640" y="810000"/>
            <a:ext cx="9942480" cy="1554120"/>
          </a:xfrm>
          <a:prstGeom prst="rect">
            <a:avLst/>
          </a:prstGeom>
          <a:noFill/>
          <a:ln>
            <a:noFill/>
          </a:ln>
        </p:spPr>
        <p:txBody>
          <a:bodyPr anchor="ctr">
            <a:normAutofit/>
          </a:bodyPr>
          <a:p>
            <a:pPr>
              <a:lnSpc>
                <a:spcPct val="90000"/>
              </a:lnSpc>
            </a:pPr>
            <a:r>
              <a:rPr b="1" lang="en-US" sz="4800" spc="-1" strike="noStrike">
                <a:solidFill>
                  <a:srgbClr val="000000"/>
                </a:solidFill>
                <a:latin typeface="Arial"/>
                <a:ea typeface="Calibri"/>
              </a:rPr>
              <a:t>Conclusion</a:t>
            </a:r>
            <a:endParaRPr b="0" lang="en-US" sz="4800" spc="-1" strike="noStrike">
              <a:solidFill>
                <a:srgbClr val="000000"/>
              </a:solidFill>
              <a:latin typeface="Calibri"/>
            </a:endParaRPr>
          </a:p>
        </p:txBody>
      </p:sp>
      <p:sp>
        <p:nvSpPr>
          <p:cNvPr id="196" name="Line 8"/>
          <p:cNvSpPr/>
          <p:nvPr/>
        </p:nvSpPr>
        <p:spPr>
          <a:xfrm flipH="1">
            <a:off x="838080" y="6485040"/>
            <a:ext cx="10515600" cy="0"/>
          </a:xfrm>
          <a:prstGeom prst="line">
            <a:avLst/>
          </a:prstGeom>
          <a:ln w="57240">
            <a:solidFill>
              <a:schemeClr val="accent4"/>
            </a:solidFill>
          </a:ln>
        </p:spPr>
        <p:style>
          <a:lnRef idx="1">
            <a:schemeClr val="accent1"/>
          </a:lnRef>
          <a:fillRef idx="0">
            <a:schemeClr val="accent1"/>
          </a:fillRef>
          <a:effectRef idx="0">
            <a:schemeClr val="accent1"/>
          </a:effectRef>
          <a:fontRef idx="minor"/>
        </p:style>
      </p:sp>
      <p:graphicFrame>
        <p:nvGraphicFramePr>
          <p:cNvPr id="2" name="Diagram2"/>
          <p:cNvGraphicFramePr/>
          <p:nvPr>
            <p:extLst>
              <p:ext uri="{D42A27DB-BD31-4B8C-83A1-F6EECF244321}">
                <p14:modId xmlns:p14="http://schemas.microsoft.com/office/powerpoint/2010/main" val="1629405987"/>
              </p:ext>
            </p:extLst>
          </p:nvPr>
        </p:nvGraphicFramePr>
        <p:xfrm>
          <a:off x="2611440" y="2703960"/>
          <a:ext cx="6806880" cy="301608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97" name="CustomShape 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198" name="CustomShape 2"/>
          <p:cNvSpPr/>
          <p:nvPr/>
        </p:nvSpPr>
        <p:spPr>
          <a:xfrm>
            <a:off x="0" y="0"/>
            <a:ext cx="12191760" cy="44121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p:style>
      </p:sp>
      <p:sp>
        <p:nvSpPr>
          <p:cNvPr id="199" name="CustomShape 3"/>
          <p:cNvSpPr/>
          <p:nvPr/>
        </p:nvSpPr>
        <p:spPr>
          <a:xfrm>
            <a:off x="596520" y="551880"/>
            <a:ext cx="10998720" cy="4618080"/>
          </a:xfrm>
          <a:prstGeom prst="rect">
            <a:avLst/>
          </a:prstGeom>
          <a:solidFill>
            <a:schemeClr val="bg1"/>
          </a:solidFill>
          <a:ln>
            <a:noFill/>
          </a:ln>
          <a:effectLst>
            <a:outerShdw algn="t" blurRad="139700" dir="5400000" dist="127080" rotWithShape="0">
              <a:srgbClr val="000000">
                <a:alpha val="15000"/>
              </a:srgbClr>
            </a:outerShdw>
          </a:effectLst>
        </p:spPr>
        <p:style>
          <a:lnRef idx="2">
            <a:schemeClr val="accent1">
              <a:shade val="50000"/>
            </a:schemeClr>
          </a:lnRef>
          <a:fillRef idx="1">
            <a:schemeClr val="accent1"/>
          </a:fillRef>
          <a:effectRef idx="0">
            <a:schemeClr val="accent1"/>
          </a:effectRef>
          <a:fontRef idx="minor"/>
        </p:style>
      </p:sp>
      <p:sp>
        <p:nvSpPr>
          <p:cNvPr id="200" name="TextShape 4"/>
          <p:cNvSpPr txBox="1"/>
          <p:nvPr/>
        </p:nvSpPr>
        <p:spPr>
          <a:xfrm>
            <a:off x="3619080" y="2034000"/>
            <a:ext cx="4189680" cy="1449360"/>
          </a:xfrm>
          <a:prstGeom prst="rect">
            <a:avLst/>
          </a:prstGeom>
          <a:noFill/>
          <a:ln>
            <a:noFill/>
          </a:ln>
        </p:spPr>
        <p:txBody>
          <a:bodyPr anchor="ctr">
            <a:normAutofit/>
          </a:bodyPr>
          <a:p>
            <a:pPr algn="ctr">
              <a:lnSpc>
                <a:spcPct val="90000"/>
              </a:lnSpc>
            </a:pPr>
            <a:r>
              <a:rPr b="0" lang="en-US" sz="7200" spc="-1" strike="noStrike">
                <a:solidFill>
                  <a:srgbClr val="000000"/>
                </a:solidFill>
                <a:latin typeface="Calibri Light"/>
              </a:rPr>
              <a:t>Thank You</a:t>
            </a:r>
            <a:endParaRPr b="0" lang="en-US" sz="7200" spc="-1" strike="noStrike">
              <a:solidFill>
                <a:srgbClr val="000000"/>
              </a:solidFill>
              <a:latin typeface="Calibri"/>
            </a:endParaRPr>
          </a:p>
        </p:txBody>
      </p:sp>
      <p:sp>
        <p:nvSpPr>
          <p:cNvPr id="201" name="Line 5"/>
          <p:cNvSpPr/>
          <p:nvPr/>
        </p:nvSpPr>
        <p:spPr>
          <a:xfrm flipH="1">
            <a:off x="596160" y="6354360"/>
            <a:ext cx="11000520" cy="0"/>
          </a:xfrm>
          <a:prstGeom prst="line">
            <a:avLst/>
          </a:prstGeom>
          <a:ln w="101520">
            <a:solidFill>
              <a:schemeClr val="accent4"/>
            </a:solidFill>
          </a:ln>
        </p:spPr>
        <p:style>
          <a:lnRef idx="1">
            <a:schemeClr val="accent1"/>
          </a:lnRef>
          <a:fillRef idx="0">
            <a:schemeClr val="accent1"/>
          </a:fillRef>
          <a:effectRef idx="0">
            <a:schemeClr val="accent1"/>
          </a:effectRef>
          <a:fontRef idx="minor"/>
        </p:style>
      </p:sp>
    </p:spTree>
  </p:cSld>
  <mc:AlternateContent>
    <mc:Choice Requires="p14">
      <p:transition spd="slow" p14:dur="2000"/>
    </mc:Choice>
    <mc:Fallback>
      <p:transition spd="slow"/>
    </mc:Fallback>
  </mc:AlternateContent>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nodeType="withEffect" fill="hold" presetClass="entr" presetID="10">
                                  <p:stCondLst>
                                    <p:cond delay="500"/>
                                  </p:stCondLst>
                                  <p:iterate type="el">
                                    <p:tmAbs val="100"/>
                                  </p:iterate>
                                  <p:childTnLst>
                                    <p:set>
                                      <p:cBhvr>
                                        <p:cTn id="6" dur="1" fill="hold">
                                          <p:stCondLst>
                                            <p:cond delay="0"/>
                                          </p:stCondLst>
                                        </p:cTn>
                                        <p:tgtEl>
                                          <p:spTgt spid="200"/>
                                        </p:tgtEl>
                                        <p:attrNameLst>
                                          <p:attrName>style.visibility</p:attrName>
                                        </p:attrNameLst>
                                      </p:cBhvr>
                                      <p:to>
                                        <p:strVal val="visible"/>
                                      </p:to>
                                    </p:set>
                                    <p:animEffect filter="fade" transition="in">
                                      <p:cBhvr additive="repl">
                                        <p:cTn id="7" dur="700"/>
                                        <p:tgtEl>
                                          <p:spTgt spid="200"/>
                                        </p:tgtEl>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2" name="CustomShape 1"/>
          <p:cNvSpPr/>
          <p:nvPr/>
        </p:nvSpPr>
        <p:spPr>
          <a:xfrm>
            <a:off x="0" y="0"/>
            <a:ext cx="12039120" cy="6690600"/>
          </a:xfrm>
          <a:prstGeom prst="rect">
            <a:avLst/>
          </a:prstGeom>
          <a:noFill/>
          <a:ln>
            <a:noFill/>
          </a:ln>
        </p:spPr>
        <p:style>
          <a:lnRef idx="0"/>
          <a:fillRef idx="0"/>
          <a:effectRef idx="0"/>
          <a:fontRef idx="minor"/>
        </p:style>
        <p:txBody>
          <a:bodyPr lIns="90000" rIns="90000" tIns="45000" bIns="45000">
            <a:spAutoFit/>
          </a:bodyPr>
          <a:p>
            <a:pPr algn="just">
              <a:lnSpc>
                <a:spcPct val="150000"/>
              </a:lnSpc>
            </a:pPr>
            <a:r>
              <a:rPr b="1" lang="en-GB" sz="2000" spc="-1" strike="noStrike">
                <a:solidFill>
                  <a:srgbClr val="2f5496"/>
                </a:solidFill>
                <a:latin typeface="Arial"/>
                <a:ea typeface="Times New Roman"/>
              </a:rPr>
              <a:t>Reference</a:t>
            </a:r>
            <a:endParaRPr b="0" lang="en-GB" sz="20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Arifin, Z., Nirwanto, N. and Manan, A., 2019. Improving the effect of work satisfaction on job performance through employee engagement. International Journal of Multi-Discipline Science (IJ-MDS), 2(1), pp.1-9.</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Bridger, E. (2018) Employee engagement: a practical introduction. 2nd ed. HR Fundamentals. London: CIPD</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Cottrell, S. (2019) The Study Skills Handbook. 5th ed. London: Red Globe Press.</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Ferdinand, N. and Kitchin, P. (2017) Events Management - An International Approach. 2nd ed. London:</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Kwon, K. and Kim, T., 2020. An integrative literature review of employee engagement and innovative behavior: Revisiting the JD-R model. Human Resource Management Review, 30(2), p.100704.</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Lee, J.Y., Rocco, T.S. and Shuck, B., 2020. What is a resource: Toward a taxonomy of resources for employee engagement. Human Resource Development Review, 19(1), pp.5-38.</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Quick, L. (2020) Managing Events. Real Challenges, Real Outcomes. London: SAGE Publications Ltd.</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Raghubalan, G. and Raghubalan, S. (2016) Hotel Housekeeping - Operations And Management. 3rd ed.</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Sandhya, S. and Sulphey, M.M., 2020. Influence of empowerment, psychological contract and employee engagement on voluntary turnover intentions. International Journal of Productivity and Performance Management.</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Sharma, N., Chaudhary, N. and Singh, V. (2019) Management Techniques For Employee Engagement In</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Sun, L. and Bunchapattanasakda, C., 2019. Employee engagement: A literature review. International Journal of Human Resource Studies, 9(1), pp.63-80.</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Tepayakul, R. and Rinthaisong, I., 2018. Job Satisfaction and Employee Engagement among Human Resources Staff of Thai Private Higher Education Institutions. International Journal of Behavioral Science, 13(2).</a:t>
            </a:r>
            <a:endParaRPr b="0" lang="en-GB" sz="1200" spc="-1" strike="noStrike">
              <a:latin typeface="Arial"/>
            </a:endParaRPr>
          </a:p>
          <a:p>
            <a:pPr algn="just">
              <a:lnSpc>
                <a:spcPct val="150000"/>
              </a:lnSpc>
              <a:spcAft>
                <a:spcPts val="799"/>
              </a:spcAft>
            </a:pPr>
            <a:r>
              <a:rPr b="0" lang="en-GB" sz="1200" spc="-1" strike="noStrike">
                <a:solidFill>
                  <a:srgbClr val="000000"/>
                </a:solidFill>
                <a:latin typeface="Arial"/>
                <a:ea typeface="Calibri"/>
              </a:rPr>
              <a:t>Turner, P., 2019. Employee engagement in contemporary organizations: Maintaining high productivity and sustained competitiveness. Springer Nature.</a:t>
            </a:r>
            <a:endParaRPr b="0" lang="en-GB" sz="1200" spc="-1" strike="noStrike">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285</TotalTime>
  <Application>Neat_Office/6.2.8.2$Windows_x86 LibreOffice_project/</Application>
  <Words>2436</Words>
  <Paragraphs>126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2022-11-22T15:00:38Z</dcterms:created>
  <dc:creator>ASH</dc:creator>
  <dc:description/>
  <dc:language>en-GB</dc:language>
  <cp:lastModifiedBy/>
  <cp:lastPrinted>2022-11-23T15:15:26Z</cp:lastPrinted>
  <dcterms:modified xsi:type="dcterms:W3CDTF">2022-12-04T19:27:49Z</dcterms:modified>
  <cp:revision>39</cp:revision>
  <dc:subject/>
  <dc:title>Importance of employee engagement in the success of a hotel. </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12</vt:i4>
  </property>
  <property fmtid="{D5CDD505-2E9C-101B-9397-08002B2CF9AE}" pid="8" name="PresentationFormat">
    <vt:lpwstr>Widescreen</vt:lpwstr>
  </property>
  <property fmtid="{D5CDD505-2E9C-101B-9397-08002B2CF9AE}" pid="9" name="ScaleCrop">
    <vt:bool>0</vt:bool>
  </property>
  <property fmtid="{D5CDD505-2E9C-101B-9397-08002B2CF9AE}" pid="10" name="ShareDoc">
    <vt:bool>0</vt:bool>
  </property>
  <property fmtid="{D5CDD505-2E9C-101B-9397-08002B2CF9AE}" pid="11" name="Slides">
    <vt:i4>14</vt:i4>
  </property>
</Properties>
</file>