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22"/>
  </p:notesMasterIdLst>
  <p:sldIdLst>
    <p:sldId id="256" r:id="rId2"/>
    <p:sldId id="296" r:id="rId3"/>
    <p:sldId id="323" r:id="rId4"/>
    <p:sldId id="320" r:id="rId5"/>
    <p:sldId id="309" r:id="rId6"/>
    <p:sldId id="297" r:id="rId7"/>
    <p:sldId id="298" r:id="rId8"/>
    <p:sldId id="299" r:id="rId9"/>
    <p:sldId id="310" r:id="rId10"/>
    <p:sldId id="301" r:id="rId11"/>
    <p:sldId id="307" r:id="rId12"/>
    <p:sldId id="312" r:id="rId13"/>
    <p:sldId id="321" r:id="rId14"/>
    <p:sldId id="322" r:id="rId15"/>
    <p:sldId id="308" r:id="rId16"/>
    <p:sldId id="316" r:id="rId17"/>
    <p:sldId id="314" r:id="rId18"/>
    <p:sldId id="317" r:id="rId19"/>
    <p:sldId id="318" r:id="rId20"/>
    <p:sldId id="306" r:id="rId21"/>
  </p:sldIdLst>
  <p:sldSz cx="9144000" cy="5143500" type="screen16x9"/>
  <p:notesSz cx="6858000" cy="9144000"/>
  <p:embeddedFontLst>
    <p:embeddedFont>
      <p:font typeface="Bitter Medium" panose="020B0604020202020204" charset="0"/>
      <p:regular r:id="rId23"/>
      <p:bold r:id="rId24"/>
      <p:italic r:id="rId25"/>
      <p:boldItalic r:id="rId26"/>
    </p:embeddedFont>
    <p:embeddedFont>
      <p:font typeface="Calibri" panose="020F0502020204030204" pitchFamily="34" charset="0"/>
      <p:regular r:id="rId27"/>
      <p:bold r:id="rId28"/>
      <p:italic r:id="rId29"/>
      <p:boldItalic r:id="rId30"/>
    </p:embeddedFont>
    <p:embeddedFont>
      <p:font typeface="Raleway" panose="020B0604020202020204" charset="0"/>
      <p:regular r:id="rId31"/>
      <p:bold r:id="rId32"/>
      <p:italic r:id="rId33"/>
      <p:boldItalic r:id="rId34"/>
    </p:embeddedFont>
    <p:embeddedFont>
      <p:font typeface="Open Sans" panose="020B0604020202020204" charset="0"/>
      <p:regular r:id="rId35"/>
      <p:bold r:id="rId36"/>
      <p:italic r:id="rId37"/>
      <p:boldItalic r:id="rId38"/>
    </p:embeddedFont>
    <p:embeddedFont>
      <p:font typeface="Noto Sans" panose="020B0604020202020204" charset="0"/>
      <p:regular r:id="rId39"/>
      <p:bold r:id="rId40"/>
      <p:italic r:id="rId41"/>
      <p:boldItalic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16A2A86-F754-4BFB-83E4-94B19860E7DF}">
  <a:tblStyle styleId="{316A2A86-F754-4BFB-83E4-94B19860E7D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DF48E54-FA51-43A4-82FC-E30F682EBB53}"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95226" autoAdjust="0"/>
  </p:normalViewPr>
  <p:slideViewPr>
    <p:cSldViewPr snapToGrid="0">
      <p:cViewPr varScale="1">
        <p:scale>
          <a:sx n="110" d="100"/>
          <a:sy n="110" d="100"/>
        </p:scale>
        <p:origin x="696"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font" Target="fonts/font17.fntdata"/><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font" Target="fonts/font2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font" Target="fonts/font18.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1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Most states in the world, including the UK, have a rapidly ageing population, and this has resulted in an increased demand for services that seek to ensure that the older population is capable of having their care and support needs met. This type of demographic shift creates numerous challenges to the healthcare system as well as the society in general, including the maintenance of the independence, functioning capacity and overall life quality of the older generation. As the life expectancy grows, the need in specific care style increases. In this report, the care, empowerment and support needs of older people are critically examined, and the current provisions and interventions in the UK are reviewed. It also addresses the problem of older people making attempts to maintain their independence and functioning abilities, and provides recommendations on how the service can be enhanced.</a:t>
            </a:r>
            <a:endParaRPr dirty="0"/>
          </a:p>
        </p:txBody>
      </p:sp>
    </p:spTree>
    <p:extLst>
      <p:ext uri="{BB962C8B-B14F-4D97-AF65-F5344CB8AC3E}">
        <p14:creationId xmlns:p14="http://schemas.microsoft.com/office/powerpoint/2010/main" val="463527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600"/>
              </a:spcBef>
              <a:spcAft>
                <a:spcPts val="600"/>
              </a:spcAft>
              <a:buNone/>
            </a:pPr>
            <a:r>
              <a:rPr lang="en-GB" sz="1100" dirty="0" smtClean="0">
                <a:effectLst/>
                <a:latin typeface="Times New Roman" panose="02020603050405020304" pitchFamily="18" charset="0"/>
                <a:ea typeface="Calibri" panose="020F0502020204030204" pitchFamily="34" charset="0"/>
                <a:cs typeface="Times New Roman" panose="02020603050405020304" pitchFamily="18" charset="0"/>
              </a:rPr>
              <a:t>The UK possesses several laws that could be applied to address the needs of older people, and the Care Act 2014 is one of the most salient legislative tools that can be used to ensure a person-centred care. In this Act, the local authorities have been mandated to provide support to the older people based on their interests and needs (Westwood and Daly, 2016). The National Health Service (NHS) is also a highly significant institution in the healthcare of older adults, where it provides services to assist in the management of chronic diseases, rehabilitation services and emergency services. The local governments assist with social services such as home help, personal care and respite services to the caregivers. It has different care models, including home care that advocates care to individuals who prefer to remain in their homes and residential care that entails taking care of individuals who require more comprehensive care (Zhou, 2018). </a:t>
            </a:r>
          </a:p>
          <a:p>
            <a:pPr marL="0" lvl="0" indent="0" algn="l" rtl="0">
              <a:spcBef>
                <a:spcPts val="0"/>
              </a:spcBef>
              <a:spcAft>
                <a:spcPts val="0"/>
              </a:spcAft>
              <a:buNone/>
            </a:pPr>
            <a:endParaRPr lang="en-GB" dirty="0" smtClean="0"/>
          </a:p>
          <a:p>
            <a:pPr marL="158750" indent="0">
              <a:buNone/>
            </a:pPr>
            <a:endParaRPr lang="en-GB" dirty="0"/>
          </a:p>
        </p:txBody>
      </p:sp>
    </p:spTree>
    <p:extLst>
      <p:ext uri="{BB962C8B-B14F-4D97-AF65-F5344CB8AC3E}">
        <p14:creationId xmlns:p14="http://schemas.microsoft.com/office/powerpoint/2010/main" val="1725055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most significant lateral issues of individuals is functional ability because elderly people should be able to continue their daily routine on their own, as long as they can. This will require a comprehensive strategy towards physical care requirements, such as the management of chronic illnesses, such as arthritis, heart disease and diabetes (Johansson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 rate at which such rehabilitation facilities are important so that the older people can heal or sustain their physical performance (physical therapy, mobility aids, or strength-building exercises). Moreover, supportive environments, including convenient access to the home and assistive technology, such as walking aids or home automation systems, can make a vital contribution to independence. Often, health observation is necessary to talk about all physical limitations at the earliest opportunity and prevent their further deterioration. Attention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care plans is a key component of functional ability, whereby the specific person is treated on a case-by-case basis, and the rate of recovery is considered (Kendrick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5676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most significant lateral issues of individuals is functional ability because elderly people should be able to continue their daily routine on their own, as long as they can. This will require a comprehensive strategy towards physical care requirements, such as the management of chronic illnesses, such as arthritis, heart disease and diabetes (Johansson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 rate at which such rehabilitation facilities are important so that the older people can heal or sustain their physical performance (physical therapy, mobility aids, or strength-building exercises). Moreover, supportive environments, including convenient access to the home and assistive technology, such as walking aids or home automation systems, can make a vital contribution to independence. Often, health observation is necessary to talk about all physical limitations at the earliest opportunity and prevent their further deterioration. Attention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care plans is a key component of functional ability, whereby the specific person is treated on a case-by-case basis, and the rate of recovery is considered (Kendrick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77291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Independence is one of the care needs of the older person. When one is allowed to decide on his or her care and day-to-day activities, dignity and well-being are promoted. One of the most effective ways of enhancing independence is through home-based care because older people can reside in their homes and be surrounded by familiar places. The approach also reduces the reliance on institutional care, which is not necessarily the best for the old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There must be easy access to support services such as personal care services, transportation and meal services so that the elderly people can carry out their normal daily activities, so that they do not overstretch the services of others. In addition, preventive health and education to avert dependency come in handy in making sure that an individual can live independently longer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The aged would also have greater control over their lives as a result of proactive strategies, and this would boost their self-esteem and self-direction.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91938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Empowerment of the old to live meaningful lives entails freedom and choice. The old people should be provided with an option of the kind of care they want, the individuals to provide them with the care and the kind of environment that would be comfortable to them. This entails the selection of different care options, home care, assisted living or residential care to suit their needs and desires (Nord, 2016). The awareness of personal preferences in everyday life, social life, and lifestyle also ensures that the elderly have control over their life. Besides, the flexibility in provision of the care provides the aged people with an opportunity to choose a wide range of services that address their individual needs. The other aspect of liberty and choice is promoting social interaction. The necessity to participate in the community, community clubs, or volunteer services is critical in making the elderly people not feel isolated, since they feel that they have a purpose and can do those things that they actually need to survive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Steffansson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85968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899781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of these theoretical frameworks assist in guiding the care and support given to older people, and these aim at improving their quality of life and ensuring their needs are met. A case in point is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which concentrates on individual needs, preferences and goals and the need to offer individual-specific care. This will also lead to multidisciplinary care that preconditions the more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as the healthcare providers and the patients collaborate. Focusing not on the weaknesses of the older adults but on their talents, the strengths-based approach helps with the process of building confidence and encouraging independence. The concept of empowerment theory promotes the right of older adults to make their own choices concerning their own care, as well as promotes self-determination and autonomy (Tao and Wang, 2023). The bio-psycho-social model provides interrelations between physical, psychological and social activation in the process of remaining healthy and well; thus, care should be integrated in its entirety, taking into account the whole spectrum of needs of an individual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85147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elderly faces a number of issues that make them unable to be independent and functional. The ageing changes in physical conditions, such as arthritis, osteoporosis, and cognitive impairment, make older adults unable to cope with their daily chores and remain mobile (Sharma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It is also affected in its independence by the fact that infrastructure, such as poor housing, means of transport, and recreational amenities are not available. The other major issue is financial constraints because most of the older people are living on a fixed income, and it is difficult to seek the care required or make adjustments in the house. Another growing issue is social isolation, and most of the aged lack social networks or community, which leads to loneliness and depression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 Lastly, the caregivers are likely to be physically, emotionally, and financially burdened, caring for older adults, and this can influence the quality of care and the family relations.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9680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2677568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of these theoretical frameworks assist in guiding the care and support given to older people, and these aim at improving their quality of life and ensuring their needs are met. A case in point is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which concentrates on individual needs, preferences and goals and the need to offer individual-specific care. This will also lead to multidisciplinary care that preconditions the more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as the healthcare providers and the patients collaborate. Focusing not on the weaknesses of the older adults but on their talents, the strengths-based approach helps with the process of building confidence and encouraging independence. The concept of empowerment theory promotes the right of older adults to make their own choices concerning their own care, as well as promotes self-determination and autonomy (Tao and Wang, 2023). The bio-psycho-social model provides interrelations between physical, psychological and social activation in the process of remaining healthy and well; thus, care should be integrated in its entirety, taking into account the whole spectrum of needs of an individual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14770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3056321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elderly faces a number of issues that make them unable to be independent and functional. The ageing changes in physical conditions, such as arthritis, osteoporosis, and cognitive impairment, make older adults unable to cope with their daily chores and remain mobile (Sharma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It is also affected in its independence by the fact that infrastructure, such as poor housing, means of transport, and recreational amenities are not available. The other major issue is financial constraints because most of the older people are living on a fixed income, and it is difficult to seek the care required or make adjustments in the house. Another growing issue is social isolation, and most of the aged lack social networks or community, which leads to loneliness and depression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 Lastly, the caregivers are likely to be physically, emotionally, and financially burdened, caring for older adults, and this can influence the quality of care and the family relations.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74044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15254122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In conclusion, the social care and support requirements of older individuals are multifaceted and require a complex approach to ensure the health and autonomy of older adults. Even though the current provisions in the UK form a starting point upon which the needs can be fulfilled, it is clear that there is a need to keep on improving. Older people can be empowered to maintain their functional capacity and be able to live on their own by concentrating on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care, increasing accessibility, and encouraging community and social participation. Moreover, making policies and societal encouragement is of the essence, as far as the old adults are concerned, in terms of the high quality of life, currently, and in the future.</a:t>
            </a:r>
            <a:endParaRPr dirty="0"/>
          </a:p>
        </p:txBody>
      </p:sp>
    </p:spTree>
    <p:extLst>
      <p:ext uri="{BB962C8B-B14F-4D97-AF65-F5344CB8AC3E}">
        <p14:creationId xmlns:p14="http://schemas.microsoft.com/office/powerpoint/2010/main" val="1974579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Independence’among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older people receiving support at home: the meaning of daily care practices.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Ageing &amp; Society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pp.518-540.</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2024. Caring for older adults: bio-psycho-social assessment and well-being in nursing homes.</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Buffel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and Phillipson, C., 2018. Preventing social isolation in older people.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Maturitas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pp.80-84.</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Fadzil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S.M., Osman, I., Ismail, S., Hashim, M.M. and Khamis, M.R., 2021, July. Does financial support improve the well-being of the elderly?. In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(Vol. 2347, No. 1, p. 020182). AIP Publishing LLC.</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Johansson, M.M.,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Marcusson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Wressle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2019. Maintaining health-related quality of life from 85 to 93 years of age despite decreased functional ability.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British Journal of Occupational Therapy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pp.348-356.</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Kendrick, D., Orton, E., Lafond, 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Audsley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Maula, A., Morris, 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Vedhara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Iliffe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2018. Keeping active: maintenance of physical activity after exercise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older adults.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Public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pp.118-127.</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Love, J.G. and Lynch, R., 2018. Enablement and positive ageing: a human rights-based approach to older people and changing demographics.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Rights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pp.90-107.</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E.A.L.M.,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Barten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Velde, S., Van Der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Schoot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Bleijenberg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De Wit, N.J. and Veenhof, C., 2023. Functional independence in the community dwelling older people: a scoping review.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Population Ageing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pp.243-262.</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Newbould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Samsi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and Wilberforce, M., 2022. Developing effective workforce training to support the long‐term care of older adults: a review of reviews.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Health &amp; Social Care in the Community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pp.2202-2217.</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Nord, C., 2016. Free choice in residential care for older people—A philosophical reflection.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Aging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pp.59-68.</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Sharma,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 2022. Common mental and physical health issues with elderly: a narrative review.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ASEAN Journal of Psychiatry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pp.1-11.</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Steffansson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Pulliainen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Kettunen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Linnosmaa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Halonen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2016. The association between freedom of choice and effectiveness of home care services.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Integrated Care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p.5.</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Tao, Y. and Wang, Y., 2023. Effect of empowerment theory health education on disease control level and compliance of elderly T2DM.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Pakistan Journal of Pharmaceutical Sciences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Walker, A., 2018. Why the UK needs a social policy on ageing.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social policy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pp.253-273.</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Westwood, S. and Daly, M., 2016. Social care and older people in home and community contexts: A review of existing research and evidence.</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Zhou, W.,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Housing adaptations for ageing in the UK: policy, legislation and 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Heriot-Watt University).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95582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33200" y="150750"/>
            <a:ext cx="8877600" cy="4842000"/>
            <a:chOff x="133200" y="150750"/>
            <a:chExt cx="8877600" cy="4842000"/>
          </a:xfrm>
        </p:grpSpPr>
        <p:sp>
          <p:nvSpPr>
            <p:cNvPr id="10" name="Google Shape;10;p2"/>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1" name="Google Shape;11;p2"/>
            <p:cNvGrpSpPr/>
            <p:nvPr/>
          </p:nvGrpSpPr>
          <p:grpSpPr>
            <a:xfrm>
              <a:off x="133200" y="535000"/>
              <a:ext cx="8877600" cy="4073500"/>
              <a:chOff x="133200" y="535000"/>
              <a:chExt cx="8877600" cy="4073500"/>
            </a:xfrm>
          </p:grpSpPr>
          <p:cxnSp>
            <p:nvCxnSpPr>
              <p:cNvPr id="12" name="Google Shape;12;p2"/>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3" name="Google Shape;13;p2"/>
              <p:cNvCxnSpPr/>
              <p:nvPr/>
            </p:nvCxnSpPr>
            <p:spPr>
              <a:xfrm rot="10800000">
                <a:off x="2172900" y="4608500"/>
                <a:ext cx="6837900" cy="0"/>
              </a:xfrm>
              <a:prstGeom prst="straightConnector1">
                <a:avLst/>
              </a:prstGeom>
              <a:noFill/>
              <a:ln w="9525" cap="flat" cmpd="sng">
                <a:solidFill>
                  <a:schemeClr val="lt2"/>
                </a:solidFill>
                <a:prstDash val="solid"/>
                <a:round/>
                <a:headEnd type="none" w="sm" len="sm"/>
                <a:tailEnd type="oval" w="sm" len="sm"/>
              </a:ln>
            </p:spPr>
          </p:cxnSp>
        </p:grpSp>
      </p:grpSp>
      <p:sp>
        <p:nvSpPr>
          <p:cNvPr id="14" name="Google Shape;14;p2"/>
          <p:cNvSpPr txBox="1">
            <a:spLocks noGrp="1"/>
          </p:cNvSpPr>
          <p:nvPr>
            <p:ph type="ctrTitle"/>
          </p:nvPr>
        </p:nvSpPr>
        <p:spPr>
          <a:xfrm>
            <a:off x="715250" y="1438925"/>
            <a:ext cx="7713600" cy="15756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5" name="Google Shape;15;p2"/>
          <p:cNvSpPr txBox="1">
            <a:spLocks noGrp="1"/>
          </p:cNvSpPr>
          <p:nvPr>
            <p:ph type="subTitle" idx="1"/>
          </p:nvPr>
        </p:nvSpPr>
        <p:spPr>
          <a:xfrm>
            <a:off x="1446450" y="3058082"/>
            <a:ext cx="6251100" cy="409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7"/>
        <p:cNvGrpSpPr/>
        <p:nvPr/>
      </p:nvGrpSpPr>
      <p:grpSpPr>
        <a:xfrm>
          <a:off x="0" y="0"/>
          <a:ext cx="0" cy="0"/>
          <a:chOff x="0" y="0"/>
          <a:chExt cx="0" cy="0"/>
        </a:xfrm>
      </p:grpSpPr>
      <p:sp>
        <p:nvSpPr>
          <p:cNvPr id="58" name="Google Shape;58;p8"/>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9" name="Google Shape;59;p8"/>
          <p:cNvSpPr txBox="1">
            <a:spLocks noGrp="1"/>
          </p:cNvSpPr>
          <p:nvPr>
            <p:ph type="title"/>
          </p:nvPr>
        </p:nvSpPr>
        <p:spPr>
          <a:xfrm>
            <a:off x="1463850" y="1307100"/>
            <a:ext cx="62163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0"/>
        <p:cNvGrpSpPr/>
        <p:nvPr/>
      </p:nvGrpSpPr>
      <p:grpSpPr>
        <a:xfrm>
          <a:off x="0" y="0"/>
          <a:ext cx="0" cy="0"/>
          <a:chOff x="0" y="0"/>
          <a:chExt cx="0" cy="0"/>
        </a:xfrm>
      </p:grpSpPr>
      <p:sp>
        <p:nvSpPr>
          <p:cNvPr id="61" name="Google Shape;61;p9"/>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2" name="Google Shape;62;p9"/>
          <p:cNvSpPr txBox="1">
            <a:spLocks noGrp="1"/>
          </p:cNvSpPr>
          <p:nvPr>
            <p:ph type="title"/>
          </p:nvPr>
        </p:nvSpPr>
        <p:spPr>
          <a:xfrm>
            <a:off x="2201850" y="1584874"/>
            <a:ext cx="47403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3" name="Google Shape;63;p9"/>
          <p:cNvSpPr txBox="1">
            <a:spLocks noGrp="1"/>
          </p:cNvSpPr>
          <p:nvPr>
            <p:ph type="subTitle" idx="1"/>
          </p:nvPr>
        </p:nvSpPr>
        <p:spPr>
          <a:xfrm>
            <a:off x="2201925" y="2427926"/>
            <a:ext cx="4740300" cy="113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4"/>
        <p:cNvGrpSpPr/>
        <p:nvPr/>
      </p:nvGrpSpPr>
      <p:grpSpPr>
        <a:xfrm>
          <a:off x="0" y="0"/>
          <a:ext cx="0" cy="0"/>
          <a:chOff x="0" y="0"/>
          <a:chExt cx="0" cy="0"/>
        </a:xfrm>
      </p:grpSpPr>
      <p:sp>
        <p:nvSpPr>
          <p:cNvPr id="65" name="Google Shape;65;p10"/>
          <p:cNvSpPr>
            <a:spLocks noGrp="1"/>
          </p:cNvSpPr>
          <p:nvPr>
            <p:ph type="pic" idx="2"/>
          </p:nvPr>
        </p:nvSpPr>
        <p:spPr>
          <a:xfrm>
            <a:off x="-6875" y="0"/>
            <a:ext cx="9144000" cy="5157300"/>
          </a:xfrm>
          <a:prstGeom prst="rect">
            <a:avLst/>
          </a:prstGeom>
          <a:noFill/>
          <a:ln>
            <a:noFill/>
          </a:ln>
        </p:spPr>
      </p:sp>
      <p:sp>
        <p:nvSpPr>
          <p:cNvPr id="66" name="Google Shape;66;p10"/>
          <p:cNvSpPr txBox="1">
            <a:spLocks noGrp="1"/>
          </p:cNvSpPr>
          <p:nvPr>
            <p:ph type="title"/>
          </p:nvPr>
        </p:nvSpPr>
        <p:spPr>
          <a:xfrm>
            <a:off x="720000" y="4038000"/>
            <a:ext cx="7704000" cy="572700"/>
          </a:xfrm>
          <a:prstGeom prst="rect">
            <a:avLst/>
          </a:prstGeom>
          <a:solidFill>
            <a:schemeClr val="dk2"/>
          </a:solidFill>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8">
    <p:spTree>
      <p:nvGrpSpPr>
        <p:cNvPr id="1" name="Shape 121"/>
        <p:cNvGrpSpPr/>
        <p:nvPr/>
      </p:nvGrpSpPr>
      <p:grpSpPr>
        <a:xfrm>
          <a:off x="0" y="0"/>
          <a:ext cx="0" cy="0"/>
          <a:chOff x="0" y="0"/>
          <a:chExt cx="0" cy="0"/>
        </a:xfrm>
      </p:grpSpPr>
      <p:grpSp>
        <p:nvGrpSpPr>
          <p:cNvPr id="122" name="Google Shape;122;p17"/>
          <p:cNvGrpSpPr/>
          <p:nvPr/>
        </p:nvGrpSpPr>
        <p:grpSpPr>
          <a:xfrm>
            <a:off x="133200" y="150750"/>
            <a:ext cx="8883255" cy="4842000"/>
            <a:chOff x="133200" y="150750"/>
            <a:chExt cx="8883255" cy="4842000"/>
          </a:xfrm>
        </p:grpSpPr>
        <p:sp>
          <p:nvSpPr>
            <p:cNvPr id="123" name="Google Shape;123;p17"/>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24" name="Google Shape;124;p17"/>
            <p:cNvGrpSpPr/>
            <p:nvPr/>
          </p:nvGrpSpPr>
          <p:grpSpPr>
            <a:xfrm flipH="1">
              <a:off x="138441" y="535000"/>
              <a:ext cx="8878014" cy="4073500"/>
              <a:chOff x="133200" y="535000"/>
              <a:chExt cx="25959106" cy="4073500"/>
            </a:xfrm>
          </p:grpSpPr>
          <p:cxnSp>
            <p:nvCxnSpPr>
              <p:cNvPr id="125" name="Google Shape;125;p17"/>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26" name="Google Shape;126;p17"/>
              <p:cNvCxnSpPr/>
              <p:nvPr/>
            </p:nvCxnSpPr>
            <p:spPr>
              <a:xfrm rot="10800000">
                <a:off x="19254406" y="4608500"/>
                <a:ext cx="6837900" cy="0"/>
              </a:xfrm>
              <a:prstGeom prst="straightConnector1">
                <a:avLst/>
              </a:prstGeom>
              <a:noFill/>
              <a:ln w="9525" cap="flat" cmpd="sng">
                <a:solidFill>
                  <a:schemeClr val="lt2"/>
                </a:solidFill>
                <a:prstDash val="solid"/>
                <a:round/>
                <a:headEnd type="none" w="sm" len="sm"/>
                <a:tailEnd type="oval" w="sm" len="sm"/>
              </a:ln>
            </p:spPr>
          </p:cxnSp>
        </p:grpSp>
      </p:grpSp>
      <p:sp>
        <p:nvSpPr>
          <p:cNvPr id="127" name="Google Shape;127;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8" name="Google Shape;128;p17"/>
          <p:cNvSpPr txBox="1">
            <a:spLocks noGrp="1"/>
          </p:cNvSpPr>
          <p:nvPr>
            <p:ph type="subTitle" idx="1"/>
          </p:nvPr>
        </p:nvSpPr>
        <p:spPr>
          <a:xfrm>
            <a:off x="715100" y="1608602"/>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29" name="Google Shape;129;p17"/>
          <p:cNvSpPr txBox="1">
            <a:spLocks noGrp="1"/>
          </p:cNvSpPr>
          <p:nvPr>
            <p:ph type="subTitle" idx="2"/>
          </p:nvPr>
        </p:nvSpPr>
        <p:spPr>
          <a:xfrm>
            <a:off x="715100" y="2752101"/>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30" name="Google Shape;130;p17"/>
          <p:cNvSpPr txBox="1">
            <a:spLocks noGrp="1"/>
          </p:cNvSpPr>
          <p:nvPr>
            <p:ph type="subTitle" idx="3"/>
          </p:nvPr>
        </p:nvSpPr>
        <p:spPr>
          <a:xfrm>
            <a:off x="715100" y="3895600"/>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31" name="Google Shape;131;p17"/>
          <p:cNvSpPr txBox="1">
            <a:spLocks noGrp="1"/>
          </p:cNvSpPr>
          <p:nvPr>
            <p:ph type="subTitle" idx="4"/>
          </p:nvPr>
        </p:nvSpPr>
        <p:spPr>
          <a:xfrm>
            <a:off x="715100" y="1211225"/>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2" name="Google Shape;132;p17"/>
          <p:cNvSpPr txBox="1">
            <a:spLocks noGrp="1"/>
          </p:cNvSpPr>
          <p:nvPr>
            <p:ph type="subTitle" idx="5"/>
          </p:nvPr>
        </p:nvSpPr>
        <p:spPr>
          <a:xfrm>
            <a:off x="715100" y="2354729"/>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3" name="Google Shape;133;p17"/>
          <p:cNvSpPr txBox="1">
            <a:spLocks noGrp="1"/>
          </p:cNvSpPr>
          <p:nvPr>
            <p:ph type="subTitle" idx="6"/>
          </p:nvPr>
        </p:nvSpPr>
        <p:spPr>
          <a:xfrm>
            <a:off x="715100" y="3498232"/>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47"/>
        <p:cNvGrpSpPr/>
        <p:nvPr/>
      </p:nvGrpSpPr>
      <p:grpSpPr>
        <a:xfrm>
          <a:off x="0" y="0"/>
          <a:ext cx="0" cy="0"/>
          <a:chOff x="0" y="0"/>
          <a:chExt cx="0" cy="0"/>
        </a:xfrm>
      </p:grpSpPr>
      <p:grpSp>
        <p:nvGrpSpPr>
          <p:cNvPr id="148" name="Google Shape;148;p19"/>
          <p:cNvGrpSpPr/>
          <p:nvPr/>
        </p:nvGrpSpPr>
        <p:grpSpPr>
          <a:xfrm>
            <a:off x="133200" y="150750"/>
            <a:ext cx="8877600" cy="4842000"/>
            <a:chOff x="133200" y="150750"/>
            <a:chExt cx="8877600" cy="4842000"/>
          </a:xfrm>
        </p:grpSpPr>
        <p:sp>
          <p:nvSpPr>
            <p:cNvPr id="149" name="Google Shape;149;p19"/>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50" name="Google Shape;150;p19"/>
            <p:cNvGrpSpPr/>
            <p:nvPr/>
          </p:nvGrpSpPr>
          <p:grpSpPr>
            <a:xfrm>
              <a:off x="425225" y="150750"/>
              <a:ext cx="8293550" cy="4842000"/>
              <a:chOff x="534900" y="150750"/>
              <a:chExt cx="8293550" cy="4842000"/>
            </a:xfrm>
          </p:grpSpPr>
          <p:cxnSp>
            <p:nvCxnSpPr>
              <p:cNvPr id="151" name="Google Shape;151;p19"/>
              <p:cNvCxnSpPr/>
              <p:nvPr/>
            </p:nvCxnSpPr>
            <p:spPr>
              <a:xfrm>
                <a:off x="534900" y="150750"/>
                <a:ext cx="0" cy="1437300"/>
              </a:xfrm>
              <a:prstGeom prst="straightConnector1">
                <a:avLst/>
              </a:prstGeom>
              <a:noFill/>
              <a:ln w="9525" cap="flat" cmpd="sng">
                <a:solidFill>
                  <a:schemeClr val="lt2"/>
                </a:solidFill>
                <a:prstDash val="solid"/>
                <a:round/>
                <a:headEnd type="none" w="sm" len="sm"/>
                <a:tailEnd type="oval" w="sm" len="sm"/>
              </a:ln>
            </p:spPr>
          </p:cxnSp>
          <p:cxnSp>
            <p:nvCxnSpPr>
              <p:cNvPr id="152" name="Google Shape;152;p19"/>
              <p:cNvCxnSpPr/>
              <p:nvPr/>
            </p:nvCxnSpPr>
            <p:spPr>
              <a:xfrm rot="10800000">
                <a:off x="8828450" y="3555450"/>
                <a:ext cx="0" cy="1437300"/>
              </a:xfrm>
              <a:prstGeom prst="straightConnector1">
                <a:avLst/>
              </a:prstGeom>
              <a:noFill/>
              <a:ln w="9525" cap="flat" cmpd="sng">
                <a:solidFill>
                  <a:schemeClr val="lt2"/>
                </a:solidFill>
                <a:prstDash val="solid"/>
                <a:round/>
                <a:headEnd type="none" w="sm" len="sm"/>
                <a:tailEnd type="oval" w="sm" len="sm"/>
              </a:ln>
            </p:spPr>
          </p:cxnSp>
        </p:grpSp>
      </p:grpSp>
      <p:sp>
        <p:nvSpPr>
          <p:cNvPr id="153" name="Google Shape;153;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19"/>
          <p:cNvSpPr txBox="1">
            <a:spLocks noGrp="1"/>
          </p:cNvSpPr>
          <p:nvPr>
            <p:ph type="subTitle" idx="1"/>
          </p:nvPr>
        </p:nvSpPr>
        <p:spPr>
          <a:xfrm>
            <a:off x="936041" y="125550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55" name="Google Shape;155;p19"/>
          <p:cNvSpPr txBox="1">
            <a:spLocks noGrp="1"/>
          </p:cNvSpPr>
          <p:nvPr>
            <p:ph type="subTitle" idx="2"/>
          </p:nvPr>
        </p:nvSpPr>
        <p:spPr>
          <a:xfrm>
            <a:off x="936043" y="170520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6" name="Google Shape;156;p19"/>
          <p:cNvSpPr txBox="1">
            <a:spLocks noGrp="1"/>
          </p:cNvSpPr>
          <p:nvPr>
            <p:ph type="subTitle" idx="3"/>
          </p:nvPr>
        </p:nvSpPr>
        <p:spPr>
          <a:xfrm>
            <a:off x="4723159" y="170520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7" name="Google Shape;157;p19"/>
          <p:cNvSpPr txBox="1">
            <a:spLocks noGrp="1"/>
          </p:cNvSpPr>
          <p:nvPr>
            <p:ph type="subTitle" idx="4"/>
          </p:nvPr>
        </p:nvSpPr>
        <p:spPr>
          <a:xfrm>
            <a:off x="936043" y="337705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8" name="Google Shape;158;p19"/>
          <p:cNvSpPr txBox="1">
            <a:spLocks noGrp="1"/>
          </p:cNvSpPr>
          <p:nvPr>
            <p:ph type="subTitle" idx="5"/>
          </p:nvPr>
        </p:nvSpPr>
        <p:spPr>
          <a:xfrm>
            <a:off x="4723159" y="337705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9" name="Google Shape;159;p19"/>
          <p:cNvSpPr txBox="1">
            <a:spLocks noGrp="1"/>
          </p:cNvSpPr>
          <p:nvPr>
            <p:ph type="subTitle" idx="6"/>
          </p:nvPr>
        </p:nvSpPr>
        <p:spPr>
          <a:xfrm>
            <a:off x="936041" y="292735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60" name="Google Shape;160;p19"/>
          <p:cNvSpPr txBox="1">
            <a:spLocks noGrp="1"/>
          </p:cNvSpPr>
          <p:nvPr>
            <p:ph type="subTitle" idx="7"/>
          </p:nvPr>
        </p:nvSpPr>
        <p:spPr>
          <a:xfrm>
            <a:off x="4723157" y="125550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61" name="Google Shape;161;p19"/>
          <p:cNvSpPr txBox="1">
            <a:spLocks noGrp="1"/>
          </p:cNvSpPr>
          <p:nvPr>
            <p:ph type="subTitle" idx="8"/>
          </p:nvPr>
        </p:nvSpPr>
        <p:spPr>
          <a:xfrm>
            <a:off x="4723157" y="292735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90"/>
        <p:cNvGrpSpPr/>
        <p:nvPr/>
      </p:nvGrpSpPr>
      <p:grpSpPr>
        <a:xfrm>
          <a:off x="0" y="0"/>
          <a:ext cx="0" cy="0"/>
          <a:chOff x="0" y="0"/>
          <a:chExt cx="0" cy="0"/>
        </a:xfrm>
      </p:grpSpPr>
      <p:grpSp>
        <p:nvGrpSpPr>
          <p:cNvPr id="191" name="Google Shape;191;p22"/>
          <p:cNvGrpSpPr/>
          <p:nvPr/>
        </p:nvGrpSpPr>
        <p:grpSpPr>
          <a:xfrm>
            <a:off x="133200" y="150750"/>
            <a:ext cx="8877600" cy="4842000"/>
            <a:chOff x="133200" y="150750"/>
            <a:chExt cx="8877600" cy="4842000"/>
          </a:xfrm>
        </p:grpSpPr>
        <p:sp>
          <p:nvSpPr>
            <p:cNvPr id="192" name="Google Shape;192;p22"/>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93" name="Google Shape;193;p22"/>
            <p:cNvGrpSpPr/>
            <p:nvPr/>
          </p:nvGrpSpPr>
          <p:grpSpPr>
            <a:xfrm>
              <a:off x="133200" y="535000"/>
              <a:ext cx="8877600" cy="4073500"/>
              <a:chOff x="133200" y="535000"/>
              <a:chExt cx="8877600" cy="4073500"/>
            </a:xfrm>
          </p:grpSpPr>
          <p:cxnSp>
            <p:nvCxnSpPr>
              <p:cNvPr id="194" name="Google Shape;194;p22"/>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95" name="Google Shape;195;p22"/>
              <p:cNvCxnSpPr/>
              <p:nvPr/>
            </p:nvCxnSpPr>
            <p:spPr>
              <a:xfrm rot="10800000">
                <a:off x="2172900" y="4608500"/>
                <a:ext cx="6837900" cy="0"/>
              </a:xfrm>
              <a:prstGeom prst="straightConnector1">
                <a:avLst/>
              </a:prstGeom>
              <a:noFill/>
              <a:ln w="9525" cap="flat" cmpd="sng">
                <a:solidFill>
                  <a:schemeClr val="lt2"/>
                </a:solidFill>
                <a:prstDash val="solid"/>
                <a:round/>
                <a:headEnd type="none" w="sm" len="sm"/>
                <a:tailEnd type="oval" w="sm" len="sm"/>
              </a:ln>
            </p:spPr>
          </p:cxn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96"/>
        <p:cNvGrpSpPr/>
        <p:nvPr/>
      </p:nvGrpSpPr>
      <p:grpSpPr>
        <a:xfrm>
          <a:off x="0" y="0"/>
          <a:ext cx="0" cy="0"/>
          <a:chOff x="0" y="0"/>
          <a:chExt cx="0" cy="0"/>
        </a:xfrm>
      </p:grpSpPr>
      <p:grpSp>
        <p:nvGrpSpPr>
          <p:cNvPr id="197" name="Google Shape;197;p23"/>
          <p:cNvGrpSpPr/>
          <p:nvPr/>
        </p:nvGrpSpPr>
        <p:grpSpPr>
          <a:xfrm>
            <a:off x="133200" y="150750"/>
            <a:ext cx="8877600" cy="4842000"/>
            <a:chOff x="133200" y="150750"/>
            <a:chExt cx="8877600" cy="4842000"/>
          </a:xfrm>
        </p:grpSpPr>
        <p:sp>
          <p:nvSpPr>
            <p:cNvPr id="198" name="Google Shape;198;p23"/>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99" name="Google Shape;199;p23"/>
            <p:cNvGrpSpPr/>
            <p:nvPr/>
          </p:nvGrpSpPr>
          <p:grpSpPr>
            <a:xfrm>
              <a:off x="425225" y="150750"/>
              <a:ext cx="8293550" cy="4842000"/>
              <a:chOff x="534900" y="150750"/>
              <a:chExt cx="8293550" cy="4842000"/>
            </a:xfrm>
          </p:grpSpPr>
          <p:cxnSp>
            <p:nvCxnSpPr>
              <p:cNvPr id="200" name="Google Shape;200;p23"/>
              <p:cNvCxnSpPr/>
              <p:nvPr/>
            </p:nvCxnSpPr>
            <p:spPr>
              <a:xfrm>
                <a:off x="534900" y="150750"/>
                <a:ext cx="0" cy="1437300"/>
              </a:xfrm>
              <a:prstGeom prst="straightConnector1">
                <a:avLst/>
              </a:prstGeom>
              <a:noFill/>
              <a:ln w="9525" cap="flat" cmpd="sng">
                <a:solidFill>
                  <a:schemeClr val="lt2"/>
                </a:solidFill>
                <a:prstDash val="solid"/>
                <a:round/>
                <a:headEnd type="none" w="sm" len="sm"/>
                <a:tailEnd type="oval" w="sm" len="sm"/>
              </a:ln>
            </p:spPr>
          </p:cxnSp>
          <p:cxnSp>
            <p:nvCxnSpPr>
              <p:cNvPr id="201" name="Google Shape;201;p23"/>
              <p:cNvCxnSpPr/>
              <p:nvPr/>
            </p:nvCxnSpPr>
            <p:spPr>
              <a:xfrm rot="10800000">
                <a:off x="8828450" y="3555450"/>
                <a:ext cx="0" cy="1437300"/>
              </a:xfrm>
              <a:prstGeom prst="straightConnector1">
                <a:avLst/>
              </a:prstGeom>
              <a:noFill/>
              <a:ln w="9525" cap="flat" cmpd="sng">
                <a:solidFill>
                  <a:schemeClr val="lt2"/>
                </a:solidFill>
                <a:prstDash val="solid"/>
                <a:round/>
                <a:headEnd type="none" w="sm" len="sm"/>
                <a:tailEnd type="oval" w="sm" len="sm"/>
              </a:ln>
            </p:spPr>
          </p:cxn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Bitter Medium"/>
              <a:buNone/>
              <a:defRPr sz="3000">
                <a:solidFill>
                  <a:schemeClr val="dk1"/>
                </a:solidFill>
                <a:latin typeface="Bitter Medium"/>
                <a:ea typeface="Bitter Medium"/>
                <a:cs typeface="Bitter Medium"/>
                <a:sym typeface="Bitter Medium"/>
              </a:defRPr>
            </a:lvl1pPr>
            <a:lvl2pPr lvl="1"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2pPr>
            <a:lvl3pPr lvl="2"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3pPr>
            <a:lvl4pPr lvl="3"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4pPr>
            <a:lvl5pPr lvl="4"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5pPr>
            <a:lvl6pPr lvl="5"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6pPr>
            <a:lvl7pPr lvl="6"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7pPr>
            <a:lvl8pPr lvl="7"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8pPr>
            <a:lvl9pPr lvl="8"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1pPr>
            <a:lvl2pPr marL="914400" lvl="1"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2pPr>
            <a:lvl3pPr marL="1371600" lvl="2"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3pPr>
            <a:lvl4pPr marL="1828800" lvl="3"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4pPr>
            <a:lvl5pPr marL="2286000" lvl="4"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5pPr>
            <a:lvl6pPr marL="2743200" lvl="5"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6pPr>
            <a:lvl7pPr marL="3200400" lvl="6"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7pPr>
            <a:lvl8pPr marL="3657600" lvl="7"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8pPr>
            <a:lvl9pPr marL="4114800" lvl="8"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4" r:id="rId2"/>
    <p:sldLayoutId id="2147483655" r:id="rId3"/>
    <p:sldLayoutId id="2147483656" r:id="rId4"/>
    <p:sldLayoutId id="2147483658" r:id="rId5"/>
    <p:sldLayoutId id="2147483663" r:id="rId6"/>
    <p:sldLayoutId id="2147483665" r:id="rId7"/>
    <p:sldLayoutId id="2147483668" r:id="rId8"/>
    <p:sldLayoutId id="2147483669"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doi.org/10.1093/bmb/ldn003" TargetMode="External"/><Relationship Id="rId5" Type="http://schemas.openxmlformats.org/officeDocument/2006/relationships/hyperlink" Target="https://doi.org/10.1111/j.1365-2524.2007.00742.x" TargetMode="External"/><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7"/>
          <p:cNvSpPr txBox="1">
            <a:spLocks noGrp="1"/>
          </p:cNvSpPr>
          <p:nvPr>
            <p:ph type="ctrTitle"/>
          </p:nvPr>
        </p:nvSpPr>
        <p:spPr>
          <a:xfrm>
            <a:off x="715200" y="1763018"/>
            <a:ext cx="7713600" cy="1040918"/>
          </a:xfrm>
          <a:prstGeom prst="rect">
            <a:avLst/>
          </a:prstGeom>
        </p:spPr>
        <p:txBody>
          <a:bodyPr spcFirstLastPara="1" wrap="square" lIns="91425" tIns="91425" rIns="91425" bIns="91425" anchor="b" anchorCtr="0">
            <a:noAutofit/>
          </a:bodyPr>
          <a:lstStyle/>
          <a:p>
            <a:pPr lvl="0"/>
            <a:r>
              <a:rPr lang="en-US" sz="2400" dirty="0"/>
              <a:t>Older </a:t>
            </a:r>
            <a:r>
              <a:rPr lang="en-US" sz="2400" dirty="0" smtClean="0"/>
              <a:t>People’s </a:t>
            </a:r>
            <a:r>
              <a:rPr lang="en-US" sz="2400" dirty="0"/>
              <a:t>Care and Support </a:t>
            </a:r>
            <a:r>
              <a:rPr lang="en-US" sz="2400" dirty="0" smtClean="0"/>
              <a:t>Needs </a:t>
            </a:r>
            <a:r>
              <a:rPr lang="en-US" sz="2400" dirty="0"/>
              <a:t>: </a:t>
            </a:r>
            <a:r>
              <a:rPr lang="en-US" sz="2400" dirty="0" smtClean="0"/>
              <a:t>Recommendations, Empowerment</a:t>
            </a:r>
            <a:r>
              <a:rPr lang="en-US" sz="2400" dirty="0"/>
              <a:t>, </a:t>
            </a:r>
            <a:r>
              <a:rPr lang="en-US" sz="2400" dirty="0" smtClean="0"/>
              <a:t>&amp; Challenges</a:t>
            </a:r>
            <a:endParaRPr sz="2400" dirty="0"/>
          </a:p>
        </p:txBody>
      </p:sp>
      <p:sp>
        <p:nvSpPr>
          <p:cNvPr id="213" name="Google Shape;213;p27"/>
          <p:cNvSpPr txBox="1">
            <a:spLocks noGrp="1"/>
          </p:cNvSpPr>
          <p:nvPr>
            <p:ph type="subTitle" idx="1"/>
          </p:nvPr>
        </p:nvSpPr>
        <p:spPr>
          <a:xfrm>
            <a:off x="1446450" y="3047692"/>
            <a:ext cx="6251100" cy="742290"/>
          </a:xfrm>
          <a:prstGeom prst="rect">
            <a:avLst/>
          </a:prstGeom>
        </p:spPr>
        <p:txBody>
          <a:bodyPr spcFirstLastPara="1" wrap="square" lIns="91425" tIns="91425" rIns="91425" bIns="91425" anchor="t" anchorCtr="0">
            <a:noAutofit/>
          </a:bodyPr>
          <a:lstStyle/>
          <a:p>
            <a:pPr marL="0" lvl="0" indent="0"/>
            <a:r>
              <a:rPr lang="pt-BR" b="1" dirty="0"/>
              <a:t>Student Name:  </a:t>
            </a:r>
            <a:r>
              <a:rPr lang="pt-BR" b="1" dirty="0" smtClean="0"/>
              <a:t>Doris Akoto Acheampong                                              </a:t>
            </a:r>
            <a:r>
              <a:rPr lang="pt-BR" b="1" dirty="0"/>
              <a:t>Student Number</a:t>
            </a:r>
            <a:r>
              <a:rPr lang="pt-BR" b="1" dirty="0" smtClean="0"/>
              <a:t>: 2236939 </a:t>
            </a:r>
            <a:endParaRPr lang="pt-BR" b="1" dirty="0"/>
          </a:p>
          <a:p>
            <a:pPr marL="0" lvl="0" indent="0" algn="ctr" rtl="0">
              <a:spcBef>
                <a:spcPts val="0"/>
              </a:spcBef>
              <a:spcAft>
                <a:spcPts val="0"/>
              </a:spcAft>
              <a:buNone/>
            </a:pPr>
            <a:endParaRPr lang="pt-BR" b="1" dirty="0"/>
          </a:p>
          <a:p>
            <a:pPr marL="0" lvl="0" indent="0" algn="ctr" rtl="0">
              <a:spcBef>
                <a:spcPts val="0"/>
              </a:spcBef>
              <a:spcAft>
                <a:spcPts val="0"/>
              </a:spcAft>
              <a:buNone/>
            </a:pPr>
            <a:r>
              <a:rPr lang="pt-BR" b="1" dirty="0"/>
              <a:t>Lecturer Name: </a:t>
            </a:r>
            <a:r>
              <a:rPr lang="pt-BR" b="1" dirty="0" smtClean="0"/>
              <a:t>Rizwan Nadim</a:t>
            </a:r>
            <a:endParaRPr b="1" dirty="0"/>
          </a:p>
        </p:txBody>
      </p:sp>
      <p:sp>
        <p:nvSpPr>
          <p:cNvPr id="4" name="Google Shape;213;p27">
            <a:extLst>
              <a:ext uri="{FF2B5EF4-FFF2-40B4-BE49-F238E27FC236}">
                <a16:creationId xmlns:a16="http://schemas.microsoft.com/office/drawing/2014/main" id="{9F6E26E5-B83E-4B7C-BD70-17C33CC023D0}"/>
              </a:ext>
            </a:extLst>
          </p:cNvPr>
          <p:cNvSpPr txBox="1">
            <a:spLocks/>
          </p:cNvSpPr>
          <p:nvPr/>
        </p:nvSpPr>
        <p:spPr>
          <a:xfrm>
            <a:off x="1446450" y="1519262"/>
            <a:ext cx="6251100" cy="409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Noto Sans"/>
              <a:buNone/>
              <a:defRPr sz="14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9pPr>
          </a:lstStyle>
          <a:p>
            <a:pPr marL="0" indent="0"/>
            <a:r>
              <a:rPr lang="pt-BR" dirty="0"/>
              <a:t>BMHP6027 </a:t>
            </a:r>
            <a:r>
              <a:rPr lang="en-US" dirty="0"/>
              <a:t>Empowering the Older Person</a:t>
            </a:r>
            <a:endParaRPr lang="pt-BR" dirty="0"/>
          </a:p>
        </p:txBody>
      </p:sp>
      <p:pic>
        <p:nvPicPr>
          <p:cNvPr id="2052" name="Picture 4" descr="University of Wales Trinity Saint David and Tata Steel - National Centre  for Universities &amp; Business">
            <a:extLst>
              <a:ext uri="{FF2B5EF4-FFF2-40B4-BE49-F238E27FC236}">
                <a16:creationId xmlns:a16="http://schemas.microsoft.com/office/drawing/2014/main" id="{1E2D9A7E-FAD6-458A-959D-253C45C482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97023" y="651790"/>
            <a:ext cx="1749954" cy="70042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020"/>
    </mc:Choice>
    <mc:Fallback xmlns="">
      <p:transition spd="slow" advTm="22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Introduction</a:t>
            </a:r>
          </a:p>
        </p:txBody>
      </p:sp>
      <p:sp>
        <p:nvSpPr>
          <p:cNvPr id="394" name="Google Shape;394;p43"/>
          <p:cNvSpPr txBox="1">
            <a:spLocks noGrp="1"/>
          </p:cNvSpPr>
          <p:nvPr>
            <p:ph type="subTitle" idx="4"/>
          </p:nvPr>
        </p:nvSpPr>
        <p:spPr>
          <a:xfrm>
            <a:off x="720000" y="1198418"/>
            <a:ext cx="5122000" cy="2414154"/>
          </a:xfrm>
          <a:prstGeom prst="rect">
            <a:avLst/>
          </a:prstGeom>
        </p:spPr>
        <p:txBody>
          <a:bodyPr spcFirstLastPara="1" wrap="square" lIns="91425" tIns="91425" rIns="91425" bIns="91425" anchor="b" anchorCtr="0">
            <a:noAutofit/>
          </a:bodyPr>
          <a:lstStyle/>
          <a:p>
            <a:pPr marL="0" indent="0" algn="just">
              <a:lnSpc>
                <a:spcPct val="150000"/>
              </a:lnSpc>
              <a:spcBef>
                <a:spcPts val="600"/>
              </a:spcBef>
              <a:spcAft>
                <a:spcPts val="600"/>
              </a:spcAft>
            </a:pPr>
            <a:endParaRPr lang="en-US" dirty="0" smtClean="0"/>
          </a:p>
          <a:p>
            <a:pPr marL="285750" indent="-285750" algn="just">
              <a:lnSpc>
                <a:spcPct val="150000"/>
              </a:lnSpc>
              <a:spcBef>
                <a:spcPts val="600"/>
              </a:spcBef>
              <a:spcAft>
                <a:spcPts val="600"/>
              </a:spcAft>
              <a:buFont typeface="Arial" panose="020B0604020202020204" pitchFamily="34" charset="0"/>
              <a:buChar char="•"/>
            </a:pPr>
            <a:r>
              <a:rPr lang="en-US" dirty="0" smtClean="0"/>
              <a:t>The concept of old age varies with countries and societies </a:t>
            </a:r>
          </a:p>
          <a:p>
            <a:pPr marL="285750" indent="-285750" algn="just">
              <a:lnSpc>
                <a:spcPct val="150000"/>
              </a:lnSpc>
              <a:spcBef>
                <a:spcPts val="600"/>
              </a:spcBef>
              <a:spcAft>
                <a:spcPts val="600"/>
              </a:spcAft>
              <a:buFont typeface="Arial" panose="020B0604020202020204" pitchFamily="34" charset="0"/>
              <a:buChar char="•"/>
            </a:pPr>
            <a:r>
              <a:rPr lang="en-US" dirty="0" smtClean="0"/>
              <a:t>In the U.K. someone over the age of 65 years might be considered an old person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Rapidly </a:t>
            </a:r>
            <a:r>
              <a:rPr lang="en-US" dirty="0"/>
              <a:t>aging population increases demand for services</a:t>
            </a:r>
            <a:r>
              <a:rPr lang="en-US" dirty="0" smtClean="0"/>
              <a:t>. (Centre for Ageing Better, 2023)</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Creates challenges for healthcare systems and society</a:t>
            </a:r>
            <a:r>
              <a:rPr lang="en-US" dirty="0" smtClean="0"/>
              <a:t>.</a:t>
            </a: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42000" y="1530927"/>
            <a:ext cx="2775527" cy="20816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47364" y="4503738"/>
            <a:ext cx="644236" cy="487362"/>
          </a:xfrm>
          <a:prstGeom prst="rect">
            <a:avLst/>
          </a:prstGeom>
        </p:spPr>
      </p:pic>
    </p:spTree>
    <p:extLst>
      <p:ext uri="{BB962C8B-B14F-4D97-AF65-F5344CB8AC3E}">
        <p14:creationId xmlns:p14="http://schemas.microsoft.com/office/powerpoint/2010/main" val="2532965297"/>
      </p:ext>
    </p:extLst>
  </p:cSld>
  <p:clrMapOvr>
    <a:masterClrMapping/>
  </p:clrMapOvr>
  <mc:AlternateContent xmlns:mc="http://schemas.openxmlformats.org/markup-compatibility/2006" xmlns:p14="http://schemas.microsoft.com/office/powerpoint/2010/main">
    <mc:Choice Requires="p14">
      <p:transition spd="slow" p14:dur="2000" advTm="99383"/>
    </mc:Choice>
    <mc:Fallback xmlns="">
      <p:transition spd="slow" advTm="9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3783" y="602674"/>
            <a:ext cx="4502727" cy="553998"/>
          </a:xfrm>
          <a:prstGeom prst="rect">
            <a:avLst/>
          </a:prstGeom>
          <a:noFill/>
        </p:spPr>
        <p:txBody>
          <a:bodyPr wrap="square" rtlCol="0">
            <a:spAutoFit/>
          </a:bodyPr>
          <a:lstStyle/>
          <a:p>
            <a:r>
              <a:rPr lang="en-GB" sz="3000" dirty="0" smtClean="0">
                <a:solidFill>
                  <a:schemeClr val="dk1"/>
                </a:solidFill>
                <a:latin typeface="Bitter Medium"/>
                <a:ea typeface="Bitter Medium"/>
                <a:cs typeface="Bitter Medium"/>
                <a:sym typeface="Bitter Medium"/>
              </a:rPr>
              <a:t>Theoretical </a:t>
            </a:r>
            <a:r>
              <a:rPr lang="en-GB" sz="3000" dirty="0">
                <a:solidFill>
                  <a:schemeClr val="dk1"/>
                </a:solidFill>
                <a:latin typeface="Bitter Medium"/>
                <a:ea typeface="Bitter Medium"/>
                <a:cs typeface="Bitter Medium"/>
                <a:sym typeface="Bitter Medium"/>
              </a:rPr>
              <a:t>Frame work </a:t>
            </a:r>
          </a:p>
        </p:txBody>
      </p:sp>
      <p:sp>
        <p:nvSpPr>
          <p:cNvPr id="4" name="TextBox 3"/>
          <p:cNvSpPr txBox="1"/>
          <p:nvPr/>
        </p:nvSpPr>
        <p:spPr>
          <a:xfrm>
            <a:off x="616528" y="1648691"/>
            <a:ext cx="5049982" cy="1815882"/>
          </a:xfrm>
          <a:prstGeom prst="rect">
            <a:avLst/>
          </a:prstGeom>
          <a:noFill/>
        </p:spPr>
        <p:txBody>
          <a:bodyPr wrap="square" rtlCol="0">
            <a:spAutoFit/>
          </a:bodyPr>
          <a:lstStyle/>
          <a:p>
            <a:r>
              <a:rPr lang="en-GB" dirty="0">
                <a:solidFill>
                  <a:schemeClr val="dk1"/>
                </a:solidFill>
                <a:latin typeface="Noto Sans" panose="020B0604020202020204" charset="0"/>
                <a:ea typeface="Noto Sans" panose="020B0604020202020204" charset="0"/>
                <a:cs typeface="Noto Sans"/>
              </a:rPr>
              <a:t>Factors that contribute to old age:</a:t>
            </a:r>
          </a:p>
          <a:p>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Biological Theory: Decline due to changes in the body</a:t>
            </a:r>
          </a:p>
          <a:p>
            <a:pPr marL="285750" indent="-285750">
              <a:buFont typeface="Arial" panose="020B0604020202020204" pitchFamily="34" charset="0"/>
              <a:buChar char="•"/>
            </a:pPr>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Physical Theory: Wear and Tear in muscles overtime</a:t>
            </a:r>
          </a:p>
          <a:p>
            <a:pPr marL="285750" indent="-285750">
              <a:buFont typeface="Arial" panose="020B0604020202020204" pitchFamily="34" charset="0"/>
              <a:buChar char="•"/>
            </a:pPr>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Disengagement Theory: Disassociate from social role and interaction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44465" y="1648691"/>
            <a:ext cx="2825461" cy="20181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994832581"/>
      </p:ext>
    </p:extLst>
  </p:cSld>
  <p:clrMapOvr>
    <a:masterClrMapping/>
  </p:clrMapOvr>
  <mc:AlternateContent xmlns:mc="http://schemas.openxmlformats.org/markup-compatibility/2006" xmlns:p14="http://schemas.microsoft.com/office/powerpoint/2010/main">
    <mc:Choice Requires="p14">
      <p:transition spd="slow" p14:dur="2000" advTm="121113"/>
    </mc:Choice>
    <mc:Fallback xmlns="">
      <p:transition spd="slow" advTm="121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2090" y="540328"/>
            <a:ext cx="2930237" cy="461665"/>
          </a:xfrm>
          <a:prstGeom prst="rect">
            <a:avLst/>
          </a:prstGeom>
          <a:noFill/>
        </p:spPr>
        <p:txBody>
          <a:bodyPr wrap="square" rtlCol="0">
            <a:spAutoFit/>
          </a:bodyPr>
          <a:lstStyle/>
          <a:p>
            <a:r>
              <a:rPr lang="en-GB" sz="2400" dirty="0">
                <a:solidFill>
                  <a:schemeClr val="dk1"/>
                </a:solidFill>
                <a:latin typeface="Bitter Medium" panose="020B0604020202020204" charset="0"/>
                <a:ea typeface="Bitter Medium"/>
                <a:cs typeface="Bitter Medium"/>
                <a:sym typeface="Bitter Medium"/>
              </a:rPr>
              <a:t>Relevant Policies</a:t>
            </a:r>
          </a:p>
        </p:txBody>
      </p:sp>
      <p:sp>
        <p:nvSpPr>
          <p:cNvPr id="3" name="TextBox 2"/>
          <p:cNvSpPr txBox="1"/>
          <p:nvPr/>
        </p:nvSpPr>
        <p:spPr>
          <a:xfrm>
            <a:off x="568037" y="928254"/>
            <a:ext cx="5472545" cy="3570208"/>
          </a:xfrm>
          <a:prstGeom prst="rect">
            <a:avLst/>
          </a:prstGeom>
          <a:noFill/>
        </p:spPr>
        <p:txBody>
          <a:bodyPr wrap="square" rtlCol="0">
            <a:spAutoFit/>
          </a:bodyPr>
          <a:lstStyle/>
          <a:p>
            <a:r>
              <a:rPr lang="en-GB" dirty="0">
                <a:solidFill>
                  <a:schemeClr val="dk1"/>
                </a:solidFill>
                <a:latin typeface="Noto Sans" panose="020B0604020202020204" charset="0"/>
                <a:ea typeface="Noto Sans" panose="020B0604020202020204" charset="0"/>
                <a:cs typeface="Noto Sans"/>
                <a:sym typeface="Noto Sans"/>
              </a:rPr>
              <a:t>Equality Act 2010: Protect individuals from discrimination</a:t>
            </a:r>
          </a:p>
          <a:p>
            <a:r>
              <a:rPr lang="en-GB" dirty="0">
                <a:solidFill>
                  <a:schemeClr val="dk1"/>
                </a:solidFill>
                <a:latin typeface="Noto Sans" panose="020B0604020202020204" charset="0"/>
                <a:ea typeface="Noto Sans" panose="020B0604020202020204" charset="0"/>
                <a:cs typeface="Noto Sans"/>
                <a:sym typeface="Noto Sans"/>
              </a:rPr>
              <a:t> </a:t>
            </a:r>
          </a:p>
          <a:p>
            <a:r>
              <a:rPr lang="en-GB" dirty="0">
                <a:solidFill>
                  <a:schemeClr val="dk1"/>
                </a:solidFill>
                <a:latin typeface="Noto Sans" panose="020B0604020202020204" charset="0"/>
                <a:ea typeface="Noto Sans" panose="020B0604020202020204" charset="0"/>
                <a:cs typeface="Noto Sans"/>
                <a:sym typeface="Noto Sans"/>
              </a:rPr>
              <a:t>NHS Long Term Plan: Early Intervention, Community Base Care, Digital Transformation</a:t>
            </a:r>
          </a:p>
          <a:p>
            <a:endParaRPr lang="en-GB" dirty="0">
              <a:solidFill>
                <a:schemeClr val="dk1"/>
              </a:solidFill>
              <a:latin typeface="Noto Sans" panose="020B0604020202020204" charset="0"/>
              <a:ea typeface="Noto Sans" panose="020B0604020202020204" charset="0"/>
              <a:cs typeface="Noto Sans"/>
              <a:sym typeface="Noto Sans"/>
            </a:endParaRPr>
          </a:p>
          <a:p>
            <a:r>
              <a:rPr lang="en-GB" dirty="0">
                <a:solidFill>
                  <a:schemeClr val="dk1"/>
                </a:solidFill>
                <a:latin typeface="Noto Sans" panose="020B0604020202020204" charset="0"/>
                <a:ea typeface="Noto Sans" panose="020B0604020202020204" charset="0"/>
                <a:cs typeface="Noto Sans"/>
                <a:sym typeface="Noto Sans"/>
              </a:rPr>
              <a:t>The care Act 2014: Upgrading previous care laws for Adults in </a:t>
            </a:r>
            <a:r>
              <a:rPr lang="en-GB" dirty="0" smtClean="0">
                <a:solidFill>
                  <a:schemeClr val="dk1"/>
                </a:solidFill>
                <a:latin typeface="Noto Sans" panose="020B0604020202020204" charset="0"/>
                <a:ea typeface="Noto Sans" panose="020B0604020202020204" charset="0"/>
                <a:cs typeface="Noto Sans"/>
                <a:sym typeface="Noto Sans"/>
              </a:rPr>
              <a:t>England</a:t>
            </a:r>
            <a:endParaRPr lang="en-US" b="1" dirty="0" smtClean="0">
              <a:solidFill>
                <a:schemeClr val="dk1"/>
              </a:solidFill>
              <a:latin typeface="Noto Sans" panose="020B0604020202020204" charset="0"/>
              <a:ea typeface="Noto Sans" panose="020B0604020202020204" charset="0"/>
              <a:cs typeface="Noto Sans"/>
            </a:endParaRPr>
          </a:p>
          <a:p>
            <a:pPr marL="0" indent="0" algn="just">
              <a:lnSpc>
                <a:spcPct val="150000"/>
              </a:lnSpc>
              <a:spcBef>
                <a:spcPts val="600"/>
              </a:spcBef>
              <a:spcAft>
                <a:spcPts val="600"/>
              </a:spcAft>
            </a:pPr>
            <a:r>
              <a:rPr lang="en-US" b="1" dirty="0" smtClean="0">
                <a:solidFill>
                  <a:schemeClr val="dk1"/>
                </a:solidFill>
                <a:latin typeface="Noto Sans" panose="020B0604020202020204" charset="0"/>
                <a:ea typeface="Noto Sans" panose="020B0604020202020204" charset="0"/>
                <a:cs typeface="Noto Sans"/>
              </a:rPr>
              <a:t>Key </a:t>
            </a:r>
            <a:r>
              <a:rPr lang="en-US" b="1" dirty="0">
                <a:solidFill>
                  <a:schemeClr val="dk1"/>
                </a:solidFill>
                <a:latin typeface="Noto Sans" panose="020B0604020202020204" charset="0"/>
                <a:ea typeface="Noto Sans" panose="020B0604020202020204" charset="0"/>
                <a:cs typeface="Noto Sans"/>
              </a:rPr>
              <a:t>Institutions:</a:t>
            </a:r>
          </a:p>
          <a:p>
            <a:pPr marL="285750" indent="-285750" algn="just">
              <a:lnSpc>
                <a:spcPct val="150000"/>
              </a:lnSpc>
              <a:spcBef>
                <a:spcPts val="600"/>
              </a:spcBef>
              <a:spcAft>
                <a:spcPts val="600"/>
              </a:spcAft>
              <a:buFont typeface="Arial" panose="020B0604020202020204" pitchFamily="34" charset="0"/>
              <a:buChar char="•"/>
            </a:pPr>
            <a:r>
              <a:rPr lang="en-US" dirty="0">
                <a:solidFill>
                  <a:schemeClr val="dk1"/>
                </a:solidFill>
                <a:latin typeface="Noto Sans" panose="020B0604020202020204" charset="0"/>
                <a:ea typeface="Noto Sans" panose="020B0604020202020204" charset="0"/>
                <a:cs typeface="Noto Sans"/>
              </a:rPr>
              <a:t>National Health Service (NHS) provides chronic disease </a:t>
            </a:r>
            <a:r>
              <a:rPr lang="en-US" dirty="0" smtClean="0">
                <a:solidFill>
                  <a:schemeClr val="dk1"/>
                </a:solidFill>
                <a:latin typeface="Noto Sans" panose="020B0604020202020204" charset="0"/>
                <a:ea typeface="Noto Sans" panose="020B0604020202020204" charset="0"/>
                <a:cs typeface="Noto Sans"/>
              </a:rPr>
              <a:t>management, rehabilitation</a:t>
            </a:r>
            <a:r>
              <a:rPr lang="en-US" dirty="0">
                <a:solidFill>
                  <a:schemeClr val="dk1"/>
                </a:solidFill>
                <a:latin typeface="Noto Sans" panose="020B0604020202020204" charset="0"/>
                <a:ea typeface="Noto Sans" panose="020B0604020202020204" charset="0"/>
                <a:cs typeface="Noto Sans"/>
              </a:rPr>
              <a:t>, and emergency services.</a:t>
            </a:r>
          </a:p>
          <a:p>
            <a:pPr marL="285750" indent="-285750" algn="just">
              <a:lnSpc>
                <a:spcPct val="150000"/>
              </a:lnSpc>
              <a:spcBef>
                <a:spcPts val="600"/>
              </a:spcBef>
              <a:spcAft>
                <a:spcPts val="600"/>
              </a:spcAft>
              <a:buFont typeface="Arial" panose="020B0604020202020204" pitchFamily="34" charset="0"/>
              <a:buChar char="•"/>
            </a:pPr>
            <a:r>
              <a:rPr lang="en-US" dirty="0">
                <a:solidFill>
                  <a:schemeClr val="dk1"/>
                </a:solidFill>
                <a:latin typeface="Noto Sans" panose="020B0604020202020204" charset="0"/>
                <a:ea typeface="Noto Sans" panose="020B0604020202020204" charset="0"/>
                <a:cs typeface="Noto Sans"/>
              </a:rPr>
              <a:t>Local governments offer social services (Zhou, 2018).</a:t>
            </a:r>
          </a:p>
          <a:p>
            <a:endParaRPr lang="en-GB" dirty="0">
              <a:solidFill>
                <a:schemeClr val="dk1"/>
              </a:solidFill>
              <a:latin typeface="Noto Sans"/>
              <a:ea typeface="Noto Sans"/>
              <a:cs typeface="Noto Sans"/>
              <a:sym typeface="Noto Sans"/>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09855" y="1884217"/>
            <a:ext cx="2729346" cy="20781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998220594"/>
      </p:ext>
    </p:extLst>
  </p:cSld>
  <p:clrMapOvr>
    <a:masterClrMapping/>
  </p:clrMapOvr>
  <mc:AlternateContent xmlns:mc="http://schemas.openxmlformats.org/markup-compatibility/2006" xmlns:p14="http://schemas.microsoft.com/office/powerpoint/2010/main">
    <mc:Choice Requires="p14">
      <p:transition spd="slow" p14:dur="2000" advTm="56182"/>
    </mc:Choice>
    <mc:Fallback xmlns="">
      <p:transition spd="slow" advTm="5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Supporting the needs of older people</a:t>
            </a:r>
            <a:endParaRPr lang="en-US" dirty="0"/>
          </a:p>
        </p:txBody>
      </p:sp>
      <p:sp>
        <p:nvSpPr>
          <p:cNvPr id="394" name="Google Shape;394;p43"/>
          <p:cNvSpPr txBox="1">
            <a:spLocks noGrp="1"/>
          </p:cNvSpPr>
          <p:nvPr>
            <p:ph type="subTitle" idx="4"/>
          </p:nvPr>
        </p:nvSpPr>
        <p:spPr>
          <a:xfrm>
            <a:off x="720000" y="2223655"/>
            <a:ext cx="5172800" cy="271549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endParaRPr lang="en-US" b="1" dirty="0" smtClean="0"/>
          </a:p>
          <a:p>
            <a:pPr marL="152400" indent="0" algn="just">
              <a:lnSpc>
                <a:spcPct val="150000"/>
              </a:lnSpc>
              <a:spcBef>
                <a:spcPts val="600"/>
              </a:spcBef>
              <a:spcAft>
                <a:spcPts val="600"/>
              </a:spcAft>
            </a:pPr>
            <a:endParaRPr lang="en-US" b="1" dirty="0"/>
          </a:p>
          <a:p>
            <a:pPr marL="152400" indent="0" algn="just">
              <a:lnSpc>
                <a:spcPct val="150000"/>
              </a:lnSpc>
              <a:spcBef>
                <a:spcPts val="600"/>
              </a:spcBef>
              <a:spcAft>
                <a:spcPts val="600"/>
              </a:spcAft>
            </a:pPr>
            <a:endParaRPr lang="en-US" b="1" dirty="0" smtClean="0"/>
          </a:p>
          <a:p>
            <a:pPr marL="152400" indent="0" algn="just">
              <a:lnSpc>
                <a:spcPct val="150000"/>
              </a:lnSpc>
              <a:spcBef>
                <a:spcPts val="600"/>
              </a:spcBef>
              <a:spcAft>
                <a:spcPts val="600"/>
              </a:spcAft>
            </a:pPr>
            <a:r>
              <a:rPr lang="en-US" b="1" dirty="0" smtClean="0"/>
              <a:t>Key </a:t>
            </a:r>
            <a:r>
              <a:rPr lang="en-US" b="1" dirty="0"/>
              <a:t>Focus Areas: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The </a:t>
            </a:r>
            <a:r>
              <a:rPr lang="en-US" dirty="0"/>
              <a:t>increasing challenge of ensuring functional ability</a:t>
            </a:r>
            <a:r>
              <a:rPr lang="en-US" dirty="0" smtClean="0"/>
              <a:t>.</a:t>
            </a:r>
          </a:p>
          <a:p>
            <a:pPr marL="285750" indent="-285750" algn="just">
              <a:lnSpc>
                <a:spcPct val="150000"/>
              </a:lnSpc>
              <a:spcBef>
                <a:spcPts val="600"/>
              </a:spcBef>
              <a:spcAft>
                <a:spcPts val="600"/>
              </a:spcAft>
              <a:buFont typeface="Arial" panose="020B0604020202020204" pitchFamily="34" charset="0"/>
              <a:buChar char="•"/>
            </a:pPr>
            <a:r>
              <a:rPr lang="en-US" dirty="0"/>
              <a:t>Focus on maintaining independence, functional ability, and quality of life.</a:t>
            </a:r>
          </a:p>
          <a:p>
            <a:pPr marL="285750" indent="-285750" algn="just">
              <a:lnSpc>
                <a:spcPct val="150000"/>
              </a:lnSpc>
              <a:spcBef>
                <a:spcPts val="600"/>
              </a:spcBef>
              <a:spcAft>
                <a:spcPts val="600"/>
              </a:spcAft>
              <a:buFont typeface="Arial" panose="020B0604020202020204" pitchFamily="34" charset="0"/>
              <a:buChar char="•"/>
            </a:pPr>
            <a:r>
              <a:rPr lang="en-US" dirty="0"/>
              <a:t>The need for specific care styles increases as life expectancy grows.</a:t>
            </a:r>
          </a:p>
          <a:p>
            <a:pPr marL="285750" indent="-285750" algn="just">
              <a:lnSpc>
                <a:spcPct val="150000"/>
              </a:lnSpc>
              <a:spcBef>
                <a:spcPts val="600"/>
              </a:spcBef>
              <a:spcAft>
                <a:spcPts val="600"/>
              </a:spcAft>
              <a:buFont typeface="Arial" panose="020B0604020202020204" pitchFamily="34" charset="0"/>
              <a:buChar char="•"/>
            </a:pP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1418" y="1651670"/>
            <a:ext cx="2777836" cy="20756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552870590"/>
      </p:ext>
    </p:extLst>
  </p:cSld>
  <p:clrMapOvr>
    <a:masterClrMapping/>
  </p:clrMapOvr>
  <mc:AlternateContent xmlns:mc="http://schemas.openxmlformats.org/markup-compatibility/2006" xmlns:p14="http://schemas.microsoft.com/office/powerpoint/2010/main">
    <mc:Choice Requires="p14">
      <p:transition spd="slow" p14:dur="2000" advTm="37677"/>
    </mc:Choice>
    <mc:Fallback xmlns="">
      <p:transition spd="slow" advTm="37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Maintaining Functional Ability</a:t>
            </a:r>
            <a:endParaRPr lang="pt-BR" dirty="0"/>
          </a:p>
        </p:txBody>
      </p:sp>
      <p:sp>
        <p:nvSpPr>
          <p:cNvPr id="394" name="Google Shape;394;p43"/>
          <p:cNvSpPr txBox="1">
            <a:spLocks noGrp="1"/>
          </p:cNvSpPr>
          <p:nvPr>
            <p:ph type="subTitle" idx="4"/>
          </p:nvPr>
        </p:nvSpPr>
        <p:spPr>
          <a:xfrm>
            <a:off x="666791" y="3956831"/>
            <a:ext cx="5480008"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Challenges in Functional Ability:</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Older people should remain independent as long as possible.</a:t>
            </a:r>
          </a:p>
          <a:p>
            <a:pPr marL="285750" indent="-285750" algn="just">
              <a:lnSpc>
                <a:spcPct val="150000"/>
              </a:lnSpc>
              <a:spcBef>
                <a:spcPts val="600"/>
              </a:spcBef>
              <a:spcAft>
                <a:spcPts val="600"/>
              </a:spcAft>
              <a:buFont typeface="Arial" panose="020B0604020202020204" pitchFamily="34" charset="0"/>
              <a:buChar char="•"/>
            </a:pPr>
            <a:r>
              <a:rPr lang="en-US" dirty="0"/>
              <a:t>Chronic illnesses like arthritis, heart disease, and diabetes require management.</a:t>
            </a:r>
          </a:p>
          <a:p>
            <a:pPr marL="285750" indent="-285750" algn="just">
              <a:lnSpc>
                <a:spcPct val="150000"/>
              </a:lnSpc>
              <a:spcBef>
                <a:spcPts val="600"/>
              </a:spcBef>
              <a:spcAft>
                <a:spcPts val="600"/>
              </a:spcAft>
              <a:buFont typeface="Arial" panose="020B0604020202020204" pitchFamily="34" charset="0"/>
              <a:buChar char="•"/>
            </a:pPr>
            <a:r>
              <a:rPr lang="en-US" dirty="0"/>
              <a:t>Importance of rehabilitation facilities and supportive environments.</a:t>
            </a:r>
          </a:p>
          <a:p>
            <a:pPr marL="152400" indent="0" algn="just">
              <a:lnSpc>
                <a:spcPct val="150000"/>
              </a:lnSpc>
              <a:spcBef>
                <a:spcPts val="600"/>
              </a:spcBef>
              <a:spcAft>
                <a:spcPts val="600"/>
              </a:spcAft>
            </a:pPr>
            <a:r>
              <a:rPr lang="en-US" b="1" dirty="0"/>
              <a:t>Key Interventions: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Mobility aids, home automation systems, physical therapy (Johansson </a:t>
            </a:r>
            <a:r>
              <a:rPr lang="en-US" i="1" dirty="0"/>
              <a:t>et al., </a:t>
            </a:r>
            <a:r>
              <a:rPr lang="en-US" dirty="0"/>
              <a:t>2019).</a:t>
            </a:r>
          </a:p>
        </p:txBody>
      </p:sp>
      <p:pic>
        <p:nvPicPr>
          <p:cNvPr id="3074" name="Picture 2" descr="Miami Jewish Health">
            <a:extLst>
              <a:ext uri="{FF2B5EF4-FFF2-40B4-BE49-F238E27FC236}">
                <a16:creationId xmlns:a16="http://schemas.microsoft.com/office/drawing/2014/main" id="{5954B1C3-47DC-40F6-9D91-B92DD6AD72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8093" y="1943100"/>
            <a:ext cx="2482220" cy="16309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950282764"/>
      </p:ext>
    </p:extLst>
  </p:cSld>
  <p:clrMapOvr>
    <a:masterClrMapping/>
  </p:clrMapOvr>
  <mc:AlternateContent xmlns:mc="http://schemas.openxmlformats.org/markup-compatibility/2006" xmlns:p14="http://schemas.microsoft.com/office/powerpoint/2010/main">
    <mc:Choice Requires="p14">
      <p:transition spd="slow" p14:dur="2000" advTm="24498"/>
    </mc:Choice>
    <mc:Fallback xmlns="">
      <p:transition spd="slow" advTm="24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Independence of Older People</a:t>
            </a:r>
            <a:endParaRPr dirty="0"/>
          </a:p>
        </p:txBody>
      </p:sp>
      <p:sp>
        <p:nvSpPr>
          <p:cNvPr id="394" name="Google Shape;394;p43"/>
          <p:cNvSpPr txBox="1">
            <a:spLocks noGrp="1"/>
          </p:cNvSpPr>
          <p:nvPr>
            <p:ph type="subTitle" idx="4"/>
          </p:nvPr>
        </p:nvSpPr>
        <p:spPr>
          <a:xfrm>
            <a:off x="720000" y="3879543"/>
            <a:ext cx="5132807"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Promoting Independence: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Home-based care enhances dignity and well-being.</a:t>
            </a:r>
          </a:p>
          <a:p>
            <a:pPr marL="285750" indent="-285750" algn="just">
              <a:lnSpc>
                <a:spcPct val="150000"/>
              </a:lnSpc>
              <a:spcBef>
                <a:spcPts val="600"/>
              </a:spcBef>
              <a:spcAft>
                <a:spcPts val="600"/>
              </a:spcAft>
              <a:buFont typeface="Arial" panose="020B0604020202020204" pitchFamily="34" charset="0"/>
              <a:buChar char="•"/>
            </a:pPr>
            <a:r>
              <a:rPr lang="en-US" dirty="0"/>
              <a:t>Reduces reliance on institutional care.</a:t>
            </a:r>
          </a:p>
          <a:p>
            <a:pPr marL="152400" indent="0" algn="just">
              <a:lnSpc>
                <a:spcPct val="150000"/>
              </a:lnSpc>
              <a:spcBef>
                <a:spcPts val="600"/>
              </a:spcBef>
              <a:spcAft>
                <a:spcPts val="600"/>
              </a:spcAft>
            </a:pPr>
            <a:r>
              <a:rPr lang="en-US" b="1" dirty="0"/>
              <a:t>Supporting Independence: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Easy access to personal care, transportation, and meal services (</a:t>
            </a:r>
            <a:r>
              <a:rPr lang="en-US" dirty="0" err="1"/>
              <a:t>Barken</a:t>
            </a:r>
            <a:r>
              <a:rPr lang="en-US" dirty="0"/>
              <a:t>, 2019).</a:t>
            </a:r>
          </a:p>
          <a:p>
            <a:pPr marL="285750" indent="-285750" algn="just">
              <a:lnSpc>
                <a:spcPct val="150000"/>
              </a:lnSpc>
              <a:spcBef>
                <a:spcPts val="600"/>
              </a:spcBef>
              <a:spcAft>
                <a:spcPts val="600"/>
              </a:spcAft>
              <a:buFont typeface="Arial" panose="020B0604020202020204" pitchFamily="34" charset="0"/>
              <a:buChar char="•"/>
            </a:pPr>
            <a:r>
              <a:rPr lang="en-US" dirty="0"/>
              <a:t>Preventive health measures and education to avert dependency (</a:t>
            </a:r>
            <a:r>
              <a:rPr lang="en-US" dirty="0" err="1"/>
              <a:t>Molenaar</a:t>
            </a:r>
            <a:r>
              <a:rPr lang="en-US" dirty="0"/>
              <a:t> et al., 2023).</a:t>
            </a:r>
          </a:p>
        </p:txBody>
      </p:sp>
      <p:pic>
        <p:nvPicPr>
          <p:cNvPr id="4098" name="Picture 2" descr="The Needs of Aging Parents: Balancing Independence and Care">
            <a:extLst>
              <a:ext uri="{FF2B5EF4-FFF2-40B4-BE49-F238E27FC236}">
                <a16:creationId xmlns:a16="http://schemas.microsoft.com/office/drawing/2014/main" id="{88B3AB90-2D84-4AFF-927F-A9F840F091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45200" y="1749822"/>
            <a:ext cx="2757488" cy="19120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525066133"/>
      </p:ext>
    </p:extLst>
  </p:cSld>
  <p:clrMapOvr>
    <a:masterClrMapping/>
  </p:clrMapOvr>
  <mc:AlternateContent xmlns:mc="http://schemas.openxmlformats.org/markup-compatibility/2006" xmlns:p14="http://schemas.microsoft.com/office/powerpoint/2010/main">
    <mc:Choice Requires="p14">
      <p:transition spd="slow" p14:dur="2000" advTm="58153"/>
    </mc:Choice>
    <mc:Fallback xmlns="">
      <p:transition spd="slow" advTm="5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Freedom and Choice</a:t>
            </a:r>
            <a:endParaRPr dirty="0"/>
          </a:p>
        </p:txBody>
      </p:sp>
      <p:sp>
        <p:nvSpPr>
          <p:cNvPr id="394" name="Google Shape;394;p43"/>
          <p:cNvSpPr txBox="1">
            <a:spLocks noGrp="1"/>
          </p:cNvSpPr>
          <p:nvPr>
            <p:ph type="subTitle" idx="4"/>
          </p:nvPr>
        </p:nvSpPr>
        <p:spPr>
          <a:xfrm>
            <a:off x="654685" y="3842414"/>
            <a:ext cx="4962686"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Empowering the Elderly:</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Offering choices for care types (home care, assisted living, etc.).</a:t>
            </a:r>
          </a:p>
          <a:p>
            <a:pPr marL="285750" indent="-285750" algn="just">
              <a:lnSpc>
                <a:spcPct val="150000"/>
              </a:lnSpc>
              <a:spcBef>
                <a:spcPts val="600"/>
              </a:spcBef>
              <a:spcAft>
                <a:spcPts val="600"/>
              </a:spcAft>
              <a:buFont typeface="Arial" panose="020B0604020202020204" pitchFamily="34" charset="0"/>
              <a:buChar char="•"/>
            </a:pPr>
            <a:r>
              <a:rPr lang="en-US" dirty="0"/>
              <a:t>Flexibility in care services ensures comfort and control (Nord, 2016).</a:t>
            </a:r>
          </a:p>
          <a:p>
            <a:pPr marL="152400" indent="0" algn="just">
              <a:lnSpc>
                <a:spcPct val="150000"/>
              </a:lnSpc>
              <a:spcBef>
                <a:spcPts val="600"/>
              </a:spcBef>
              <a:spcAft>
                <a:spcPts val="600"/>
              </a:spcAft>
            </a:pPr>
            <a:r>
              <a:rPr lang="en-US" b="1" dirty="0"/>
              <a:t>Social Interaction: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Encouraging participation in community clubs and volunteer services (</a:t>
            </a:r>
            <a:r>
              <a:rPr lang="en-US" dirty="0" err="1"/>
              <a:t>Steffansson</a:t>
            </a:r>
            <a:r>
              <a:rPr lang="en-US" dirty="0"/>
              <a:t> </a:t>
            </a:r>
            <a:r>
              <a:rPr lang="en-US" i="1" dirty="0"/>
              <a:t>et al., </a:t>
            </a:r>
            <a:r>
              <a:rPr lang="en-US" dirty="0"/>
              <a:t>2016).</a:t>
            </a:r>
          </a:p>
        </p:txBody>
      </p:sp>
      <p:pic>
        <p:nvPicPr>
          <p:cNvPr id="5122" name="Picture 2" descr="What Is The Best Age To Move Into Independent Living?">
            <a:extLst>
              <a:ext uri="{FF2B5EF4-FFF2-40B4-BE49-F238E27FC236}">
                <a16:creationId xmlns:a16="http://schemas.microsoft.com/office/drawing/2014/main" id="{75E56E21-0C8A-404B-B239-698C6DD05C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80100" y="1914131"/>
            <a:ext cx="2892424" cy="19282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864217875"/>
      </p:ext>
    </p:extLst>
  </p:cSld>
  <p:clrMapOvr>
    <a:masterClrMapping/>
  </p:clrMapOvr>
  <mc:AlternateContent xmlns:mc="http://schemas.openxmlformats.org/markup-compatibility/2006" xmlns:p14="http://schemas.microsoft.com/office/powerpoint/2010/main">
    <mc:Choice Requires="p14">
      <p:transition spd="slow" p14:dur="2000" advTm="23790"/>
    </mc:Choice>
    <mc:Fallback xmlns="">
      <p:transition spd="slow" advTm="23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Critical Evaluation of The Effectiveness and Benefit of Approaches and Interventions</a:t>
            </a:r>
          </a:p>
        </p:txBody>
      </p:sp>
      <p:sp>
        <p:nvSpPr>
          <p:cNvPr id="394" name="Google Shape;394;p43"/>
          <p:cNvSpPr txBox="1">
            <a:spLocks noGrp="1"/>
          </p:cNvSpPr>
          <p:nvPr>
            <p:ph type="subTitle" idx="4"/>
          </p:nvPr>
        </p:nvSpPr>
        <p:spPr>
          <a:xfrm>
            <a:off x="720000" y="2803979"/>
            <a:ext cx="4962686" cy="4587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r>
              <a:rPr lang="en-US" b="1" dirty="0"/>
              <a:t>Effectiveness of Current Care Models: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Reviewing the UK’s current care provisions for older adults</a:t>
            </a:r>
            <a:r>
              <a:rPr lang="en-US" dirty="0" smtClean="0"/>
              <a:t>.</a:t>
            </a:r>
          </a:p>
          <a:p>
            <a:pPr marL="285750" indent="-285750" algn="just">
              <a:lnSpc>
                <a:spcPct val="150000"/>
              </a:lnSpc>
              <a:spcBef>
                <a:spcPts val="600"/>
              </a:spcBef>
              <a:spcAft>
                <a:spcPts val="600"/>
              </a:spcAft>
              <a:buFont typeface="Arial" panose="020B0604020202020204" pitchFamily="34" charset="0"/>
              <a:buChar char="•"/>
            </a:pP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7235" y="1794328"/>
            <a:ext cx="3068783" cy="22951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118743579"/>
      </p:ext>
    </p:extLst>
  </p:cSld>
  <p:clrMapOvr>
    <a:masterClrMapping/>
  </p:clrMapOvr>
  <mc:AlternateContent xmlns:mc="http://schemas.openxmlformats.org/markup-compatibility/2006" xmlns:p14="http://schemas.microsoft.com/office/powerpoint/2010/main">
    <mc:Choice Requires="p14">
      <p:transition spd="slow" p14:dur="2000" advTm="22986"/>
    </mc:Choice>
    <mc:Fallback xmlns="">
      <p:transition spd="slow" advTm="22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a:t>Theoretical Approaches</a:t>
            </a:r>
            <a:endParaRPr lang="pt-BR" sz="2800" dirty="0"/>
          </a:p>
        </p:txBody>
      </p:sp>
      <p:sp>
        <p:nvSpPr>
          <p:cNvPr id="27" name="Google Shape;394;p43">
            <a:extLst>
              <a:ext uri="{FF2B5EF4-FFF2-40B4-BE49-F238E27FC236}">
                <a16:creationId xmlns:a16="http://schemas.microsoft.com/office/drawing/2014/main" id="{A50A0B7D-38B6-4090-8066-4C44009C735C}"/>
              </a:ext>
            </a:extLst>
          </p:cNvPr>
          <p:cNvSpPr txBox="1">
            <a:spLocks/>
          </p:cNvSpPr>
          <p:nvPr/>
        </p:nvSpPr>
        <p:spPr>
          <a:xfrm>
            <a:off x="720000" y="3837050"/>
            <a:ext cx="4569282"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152400" indent="0" algn="just">
              <a:lnSpc>
                <a:spcPct val="150000"/>
              </a:lnSpc>
              <a:spcBef>
                <a:spcPts val="600"/>
              </a:spcBef>
              <a:spcAft>
                <a:spcPts val="600"/>
              </a:spcAft>
            </a:pPr>
            <a:r>
              <a:rPr lang="en-US" b="1" dirty="0" smtClean="0"/>
              <a:t>Individual Care</a:t>
            </a:r>
            <a:r>
              <a:rPr lang="en-US" b="1" dirty="0"/>
              <a:t>:</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a:t>
            </a:r>
            <a:r>
              <a:rPr lang="en-US" dirty="0" smtClean="0"/>
              <a:t>ld adult’s wishes and choice.</a:t>
            </a:r>
            <a:endParaRPr lang="en-US" dirty="0"/>
          </a:p>
          <a:p>
            <a:pPr marL="152400" indent="0" algn="just">
              <a:lnSpc>
                <a:spcPct val="150000"/>
              </a:lnSpc>
              <a:spcBef>
                <a:spcPts val="600"/>
              </a:spcBef>
              <a:spcAft>
                <a:spcPts val="600"/>
              </a:spcAft>
            </a:pPr>
            <a:r>
              <a:rPr lang="en-US" b="1" dirty="0"/>
              <a:t>Strengths-Based Approach:</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Focuses on older adults' strengths to build confidence.</a:t>
            </a:r>
          </a:p>
          <a:p>
            <a:pPr marL="152400" indent="0" algn="just">
              <a:lnSpc>
                <a:spcPct val="150000"/>
              </a:lnSpc>
              <a:spcBef>
                <a:spcPts val="600"/>
              </a:spcBef>
              <a:spcAft>
                <a:spcPts val="600"/>
              </a:spcAft>
            </a:pPr>
            <a:r>
              <a:rPr lang="en-US" b="1" dirty="0"/>
              <a:t>Empowerment Theory:</a:t>
            </a:r>
            <a:endParaRPr lang="en-US" dirty="0"/>
          </a:p>
          <a:p>
            <a:pPr marL="171450" indent="-171450" algn="just">
              <a:lnSpc>
                <a:spcPct val="150000"/>
              </a:lnSpc>
              <a:spcBef>
                <a:spcPts val="600"/>
              </a:spcBef>
              <a:spcAft>
                <a:spcPts val="600"/>
              </a:spcAft>
              <a:buFont typeface="Arial" panose="020B0604020202020204" pitchFamily="34" charset="0"/>
              <a:buChar char="•"/>
            </a:pPr>
            <a:r>
              <a:rPr lang="en-US" dirty="0"/>
              <a:t>Promotes self-determination and autonomy (Tao and Wang, 2023).</a:t>
            </a:r>
          </a:p>
        </p:txBody>
      </p:sp>
      <p:pic>
        <p:nvPicPr>
          <p:cNvPr id="7170" name="Picture 2" descr="How can I help my older loved one feel empowered while ... | Aged Care Guide">
            <a:extLst>
              <a:ext uri="{FF2B5EF4-FFF2-40B4-BE49-F238E27FC236}">
                <a16:creationId xmlns:a16="http://schemas.microsoft.com/office/drawing/2014/main" id="{CBF2DD8D-CCD0-4169-B096-43DD32A4BB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4425" y="1611868"/>
            <a:ext cx="3148088" cy="236216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989846179"/>
      </p:ext>
    </p:extLst>
  </p:cSld>
  <p:clrMapOvr>
    <a:masterClrMapping/>
  </p:clrMapOvr>
  <mc:AlternateContent xmlns:mc="http://schemas.openxmlformats.org/markup-compatibility/2006" xmlns:p14="http://schemas.microsoft.com/office/powerpoint/2010/main">
    <mc:Choice Requires="p14">
      <p:transition spd="slow" p14:dur="2000" advTm="36297"/>
    </mc:Choice>
    <mc:Fallback xmlns="">
      <p:transition spd="slow" advTm="3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663555"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Challenges Encountered by Older People</a:t>
            </a:r>
            <a:endParaRPr dirty="0"/>
          </a:p>
        </p:txBody>
      </p:sp>
      <p:sp>
        <p:nvSpPr>
          <p:cNvPr id="394" name="Google Shape;394;p43"/>
          <p:cNvSpPr txBox="1">
            <a:spLocks noGrp="1"/>
          </p:cNvSpPr>
          <p:nvPr>
            <p:ph type="subTitle" idx="4"/>
          </p:nvPr>
        </p:nvSpPr>
        <p:spPr>
          <a:xfrm>
            <a:off x="663555" y="3364000"/>
            <a:ext cx="4962686"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Physical Limitations: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Arthritis, osteoporosis, and cognitive impairment prevent mobility (Sharma and </a:t>
            </a:r>
            <a:r>
              <a:rPr lang="en-US" dirty="0" err="1"/>
              <a:t>Morishetty</a:t>
            </a:r>
            <a:r>
              <a:rPr lang="en-US" dirty="0"/>
              <a:t>, 2022).</a:t>
            </a:r>
          </a:p>
          <a:p>
            <a:pPr marL="152400" indent="0" algn="just">
              <a:lnSpc>
                <a:spcPct val="150000"/>
              </a:lnSpc>
              <a:spcBef>
                <a:spcPts val="600"/>
              </a:spcBef>
              <a:spcAft>
                <a:spcPts val="600"/>
              </a:spcAft>
            </a:pPr>
            <a:r>
              <a:rPr lang="en-US" b="1" dirty="0"/>
              <a:t>Social Isolation: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Lack of community and social networks leads to loneliness and depression (</a:t>
            </a:r>
            <a:r>
              <a:rPr lang="en-US" dirty="0" err="1"/>
              <a:t>Cotterell</a:t>
            </a:r>
            <a:r>
              <a:rPr lang="en-US" dirty="0"/>
              <a:t> </a:t>
            </a:r>
            <a:r>
              <a:rPr lang="en-US" i="1" dirty="0"/>
              <a:t>et al., </a:t>
            </a:r>
            <a:r>
              <a:rPr lang="en-US" dirty="0"/>
              <a:t>2018).</a:t>
            </a:r>
          </a:p>
        </p:txBody>
      </p:sp>
      <p:pic>
        <p:nvPicPr>
          <p:cNvPr id="9218" name="Picture 2" descr="The health impact of social isolation and loneliness in older adults">
            <a:extLst>
              <a:ext uri="{FF2B5EF4-FFF2-40B4-BE49-F238E27FC236}">
                <a16:creationId xmlns:a16="http://schemas.microsoft.com/office/drawing/2014/main" id="{061DE31D-9791-4D1F-8D8F-6AB7DC1F02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166" r="24145"/>
          <a:stretch/>
        </p:blipFill>
        <p:spPr bwMode="auto">
          <a:xfrm>
            <a:off x="5778499" y="1823280"/>
            <a:ext cx="3026150" cy="199942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858030850"/>
      </p:ext>
    </p:extLst>
  </p:cSld>
  <p:clrMapOvr>
    <a:masterClrMapping/>
  </p:clrMapOvr>
  <mc:AlternateContent xmlns:mc="http://schemas.openxmlformats.org/markup-compatibility/2006" xmlns:p14="http://schemas.microsoft.com/office/powerpoint/2010/main">
    <mc:Choice Requires="p14">
      <p:transition spd="slow" p14:dur="2000" advTm="31799"/>
    </mc:Choice>
    <mc:Fallback xmlns="">
      <p:transition spd="slow" advTm="31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663555"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Financial Constraints</a:t>
            </a:r>
            <a:endParaRPr dirty="0"/>
          </a:p>
        </p:txBody>
      </p:sp>
      <p:sp>
        <p:nvSpPr>
          <p:cNvPr id="394" name="Google Shape;394;p43"/>
          <p:cNvSpPr txBox="1">
            <a:spLocks noGrp="1"/>
          </p:cNvSpPr>
          <p:nvPr>
            <p:ph type="subTitle" idx="4"/>
          </p:nvPr>
        </p:nvSpPr>
        <p:spPr>
          <a:xfrm>
            <a:off x="531937" y="4577311"/>
            <a:ext cx="4962686" cy="855287"/>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Budget Issues: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Many elderly people live on fixed incomes, making care unaffordable</a:t>
            </a:r>
            <a:r>
              <a:rPr lang="en-US" dirty="0" smtClean="0"/>
              <a:t>.</a:t>
            </a:r>
          </a:p>
          <a:p>
            <a:pPr marL="152400" indent="0" algn="just">
              <a:lnSpc>
                <a:spcPct val="150000"/>
              </a:lnSpc>
              <a:spcBef>
                <a:spcPts val="600"/>
              </a:spcBef>
              <a:spcAft>
                <a:spcPts val="600"/>
              </a:spcAft>
            </a:pPr>
            <a:r>
              <a:rPr lang="en-US" b="1" dirty="0" smtClean="0"/>
              <a:t>Impact </a:t>
            </a:r>
            <a:r>
              <a:rPr lang="en-US" b="1" dirty="0"/>
              <a:t>on Caregivers: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Physical, emotional, and financial burdens on caregivers affect the quality of care.</a:t>
            </a:r>
          </a:p>
          <a:p>
            <a:pPr marL="0" indent="0" algn="just">
              <a:lnSpc>
                <a:spcPct val="150000"/>
              </a:lnSpc>
              <a:spcBef>
                <a:spcPts val="600"/>
              </a:spcBef>
              <a:spcAft>
                <a:spcPts val="600"/>
              </a:spcAft>
            </a:pPr>
            <a:r>
              <a:rPr lang="en-US" b="1" dirty="0" smtClean="0"/>
              <a:t>Addressing Budgetary Concerns:</a:t>
            </a:r>
          </a:p>
          <a:p>
            <a:pPr marL="171450" indent="-171450" algn="just">
              <a:lnSpc>
                <a:spcPct val="150000"/>
              </a:lnSpc>
              <a:spcBef>
                <a:spcPts val="600"/>
              </a:spcBef>
              <a:spcAft>
                <a:spcPts val="600"/>
              </a:spcAft>
              <a:buFont typeface="Arial" panose="020B0604020202020204" pitchFamily="34" charset="0"/>
              <a:buChar char="•"/>
            </a:pPr>
            <a:r>
              <a:rPr lang="en-US" dirty="0" smtClean="0"/>
              <a:t>Improved </a:t>
            </a:r>
            <a:r>
              <a:rPr lang="en-US" dirty="0"/>
              <a:t>Pension </a:t>
            </a:r>
            <a:r>
              <a:rPr lang="en-US" dirty="0" smtClean="0"/>
              <a:t>Schemes i.e. raising </a:t>
            </a:r>
            <a:r>
              <a:rPr lang="en-US" dirty="0"/>
              <a:t>pension schemes and social security for older people.</a:t>
            </a:r>
          </a:p>
          <a:p>
            <a:pPr marL="0" indent="0" algn="just">
              <a:lnSpc>
                <a:spcPct val="150000"/>
              </a:lnSpc>
              <a:spcBef>
                <a:spcPts val="600"/>
              </a:spcBef>
              <a:spcAft>
                <a:spcPts val="600"/>
              </a:spcAft>
            </a:pPr>
            <a:endParaRPr lang="en-US" b="1" dirty="0" smtClean="0"/>
          </a:p>
          <a:p>
            <a:pPr marL="0" indent="0" algn="just">
              <a:lnSpc>
                <a:spcPct val="150000"/>
              </a:lnSpc>
              <a:spcBef>
                <a:spcPts val="600"/>
              </a:spcBef>
              <a:spcAft>
                <a:spcPts val="600"/>
              </a:spcAft>
            </a:pPr>
            <a:endParaRPr lang="en-US" b="1" dirty="0"/>
          </a:p>
        </p:txBody>
      </p:sp>
      <p:pic>
        <p:nvPicPr>
          <p:cNvPr id="4098" name="Picture 2" descr="5,300+ Elderly Money Problems Stock Photos, Pictures &amp; Royalty-Free Images  - iStock">
            <a:extLst>
              <a:ext uri="{FF2B5EF4-FFF2-40B4-BE49-F238E27FC236}">
                <a16:creationId xmlns:a16="http://schemas.microsoft.com/office/drawing/2014/main" id="{0CAE07FA-7638-4AC0-9C68-D44F46C2D5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1636" y="1687285"/>
            <a:ext cx="2653393" cy="17689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829841561"/>
      </p:ext>
    </p:extLst>
  </p:cSld>
  <p:clrMapOvr>
    <a:masterClrMapping/>
  </p:clrMapOvr>
  <mc:AlternateContent xmlns:mc="http://schemas.openxmlformats.org/markup-compatibility/2006" xmlns:p14="http://schemas.microsoft.com/office/powerpoint/2010/main">
    <mc:Choice Requires="p14">
      <p:transition spd="slow" p14:dur="2000" advTm="34644"/>
    </mc:Choice>
    <mc:Fallback xmlns="">
      <p:transition spd="slow" advTm="3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96836" y="588818"/>
            <a:ext cx="2500746" cy="553998"/>
          </a:xfrm>
          <a:prstGeom prst="rect">
            <a:avLst/>
          </a:prstGeom>
          <a:noFill/>
        </p:spPr>
        <p:txBody>
          <a:bodyPr wrap="square" rtlCol="0">
            <a:spAutoFit/>
          </a:bodyPr>
          <a:lstStyle/>
          <a:p>
            <a:r>
              <a:rPr lang="en-GB" sz="3000" dirty="0">
                <a:solidFill>
                  <a:schemeClr val="dk1"/>
                </a:solidFill>
                <a:latin typeface="Bitter Medium"/>
                <a:ea typeface="Bitter Medium"/>
                <a:cs typeface="Bitter Medium"/>
                <a:sym typeface="Bitter Medium"/>
              </a:rPr>
              <a:t>Technology </a:t>
            </a:r>
          </a:p>
        </p:txBody>
      </p:sp>
      <p:sp>
        <p:nvSpPr>
          <p:cNvPr id="3" name="TextBox 2"/>
          <p:cNvSpPr txBox="1"/>
          <p:nvPr/>
        </p:nvSpPr>
        <p:spPr>
          <a:xfrm>
            <a:off x="671946" y="1073727"/>
            <a:ext cx="4883728" cy="4078039"/>
          </a:xfrm>
          <a:prstGeom prst="rect">
            <a:avLst/>
          </a:prstGeom>
          <a:noFill/>
        </p:spPr>
        <p:txBody>
          <a:bodyPr wrap="square" rtlCol="0">
            <a:spAutoFit/>
          </a:bodyPr>
          <a:lstStyle/>
          <a:p>
            <a:pPr algn="just">
              <a:lnSpc>
                <a:spcPct val="150000"/>
              </a:lnSpc>
              <a:spcBef>
                <a:spcPts val="600"/>
              </a:spcBef>
              <a:spcAft>
                <a:spcPts val="600"/>
              </a:spcAft>
              <a:buClr>
                <a:schemeClr val="dk1"/>
              </a:buClr>
              <a:buSzPts val="1400"/>
            </a:pPr>
            <a:r>
              <a:rPr lang="en-GB" sz="1200" b="1" dirty="0">
                <a:solidFill>
                  <a:schemeClr val="dk1"/>
                </a:solidFill>
                <a:latin typeface="Noto Sans"/>
                <a:ea typeface="Noto Sans"/>
                <a:cs typeface="Noto Sans"/>
                <a:sym typeface="Noto Sans"/>
              </a:rPr>
              <a:t>Electric </a:t>
            </a:r>
            <a:r>
              <a:rPr lang="en-GB" sz="1200" b="1" dirty="0" smtClean="0">
                <a:solidFill>
                  <a:schemeClr val="dk1"/>
                </a:solidFill>
                <a:latin typeface="Noto Sans"/>
                <a:ea typeface="Noto Sans"/>
                <a:cs typeface="Noto Sans"/>
                <a:sym typeface="Noto Sans"/>
              </a:rPr>
              <a:t>Wheelchair</a:t>
            </a:r>
            <a:r>
              <a:rPr lang="en-GB" sz="1200" dirty="0" smtClean="0">
                <a:solidFill>
                  <a:schemeClr val="dk1"/>
                </a:solidFill>
                <a:latin typeface="Noto Sans"/>
                <a:ea typeface="Noto Sans"/>
                <a:cs typeface="Noto Sans"/>
                <a:sym typeface="Noto Sans"/>
              </a:rPr>
              <a:t>:</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Accessibility</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Independence </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Comfort </a:t>
            </a:r>
            <a:endParaRPr lang="en-GB" sz="1200" dirty="0">
              <a:solidFill>
                <a:schemeClr val="dk1"/>
              </a:solidFill>
              <a:latin typeface="Noto Sans"/>
              <a:ea typeface="Noto Sans"/>
              <a:cs typeface="Noto Sans"/>
              <a:sym typeface="Noto Sans"/>
            </a:endParaRPr>
          </a:p>
          <a:p>
            <a:pPr algn="just">
              <a:lnSpc>
                <a:spcPct val="150000"/>
              </a:lnSpc>
              <a:spcBef>
                <a:spcPts val="600"/>
              </a:spcBef>
              <a:spcAft>
                <a:spcPts val="600"/>
              </a:spcAft>
              <a:buClr>
                <a:schemeClr val="dk1"/>
              </a:buClr>
              <a:buSzPts val="1400"/>
            </a:pPr>
            <a:r>
              <a:rPr lang="en-GB" sz="1200" b="1" dirty="0" smtClean="0">
                <a:solidFill>
                  <a:schemeClr val="dk1"/>
                </a:solidFill>
                <a:latin typeface="Noto Sans"/>
                <a:ea typeface="Noto Sans"/>
                <a:cs typeface="Noto Sans"/>
                <a:sym typeface="Noto Sans"/>
              </a:rPr>
              <a:t>Emergency </a:t>
            </a:r>
            <a:r>
              <a:rPr lang="en-GB" sz="1200" b="1" dirty="0">
                <a:solidFill>
                  <a:schemeClr val="dk1"/>
                </a:solidFill>
                <a:latin typeface="Noto Sans"/>
                <a:ea typeface="Noto Sans"/>
                <a:cs typeface="Noto Sans"/>
                <a:sym typeface="Noto Sans"/>
              </a:rPr>
              <a:t>response systems</a:t>
            </a:r>
            <a:r>
              <a:rPr lang="en-GB" sz="1200" dirty="0">
                <a:solidFill>
                  <a:schemeClr val="dk1"/>
                </a:solidFill>
                <a:latin typeface="Noto Sans"/>
                <a:ea typeface="Noto Sans"/>
                <a:cs typeface="Noto Sans"/>
                <a:sym typeface="Noto Sans"/>
              </a:rPr>
              <a:t>: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Two-way voice communication</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Fast response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Independence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Peace of mind</a:t>
            </a:r>
            <a:r>
              <a:rPr lang="en-GB" dirty="0" smtClean="0"/>
              <a:t> </a:t>
            </a:r>
            <a:endParaRPr lang="en-GB" dirty="0"/>
          </a:p>
          <a:p>
            <a:endParaRPr lang="en-GB" dirty="0" smtClean="0"/>
          </a:p>
          <a:p>
            <a:endParaRPr lang="en-GB" dirty="0" smtClean="0"/>
          </a:p>
          <a:p>
            <a:r>
              <a:rPr lang="en-GB" dirty="0" smtClean="0"/>
              <a:t>  </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5545" y="2847109"/>
            <a:ext cx="2355209" cy="17248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5545" y="999015"/>
            <a:ext cx="2355209" cy="18480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25370609"/>
      </p:ext>
    </p:extLst>
  </p:cSld>
  <p:clrMapOvr>
    <a:masterClrMapping/>
  </p:clrMapOvr>
  <mc:AlternateContent xmlns:mc="http://schemas.openxmlformats.org/markup-compatibility/2006" xmlns:p14="http://schemas.microsoft.com/office/powerpoint/2010/main">
    <mc:Choice Requires="p14">
      <p:transition spd="slow" p14:dur="2000" advTm="49189"/>
    </mc:Choice>
    <mc:Fallback xmlns="">
      <p:transition spd="slow" advTm="49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38400" y="762000"/>
            <a:ext cx="4481945" cy="553998"/>
          </a:xfrm>
          <a:prstGeom prst="rect">
            <a:avLst/>
          </a:prstGeom>
          <a:noFill/>
        </p:spPr>
        <p:txBody>
          <a:bodyPr wrap="square" rtlCol="0">
            <a:spAutoFit/>
          </a:bodyPr>
          <a:lstStyle/>
          <a:p>
            <a:r>
              <a:rPr lang="en-GB" sz="3000" dirty="0">
                <a:solidFill>
                  <a:schemeClr val="dk1"/>
                </a:solidFill>
                <a:latin typeface="Bitter Medium"/>
                <a:ea typeface="Bitter Medium"/>
                <a:cs typeface="Bitter Medium"/>
              </a:rPr>
              <a:t>Case Study </a:t>
            </a:r>
          </a:p>
        </p:txBody>
      </p:sp>
      <p:sp>
        <p:nvSpPr>
          <p:cNvPr id="3" name="TextBox 2"/>
          <p:cNvSpPr txBox="1"/>
          <p:nvPr/>
        </p:nvSpPr>
        <p:spPr>
          <a:xfrm>
            <a:off x="526472" y="1773381"/>
            <a:ext cx="6144491" cy="1569660"/>
          </a:xfrm>
          <a:prstGeom prst="rect">
            <a:avLst/>
          </a:prstGeom>
          <a:noFill/>
        </p:spPr>
        <p:txBody>
          <a:bodyPr wrap="square" rtlCol="0">
            <a:spAutoFit/>
          </a:bodyPr>
          <a:lstStyle/>
          <a:p>
            <a:r>
              <a:rPr lang="en-GB" sz="1200" dirty="0">
                <a:solidFill>
                  <a:schemeClr val="dk1"/>
                </a:solidFill>
                <a:latin typeface="Noto Sans"/>
                <a:ea typeface="Noto Sans"/>
                <a:cs typeface="Noto Sans"/>
              </a:rPr>
              <a:t>An elderly man of 70 years transferred to a care home</a:t>
            </a:r>
          </a:p>
          <a:p>
            <a:endParaRPr lang="en-GB" dirty="0"/>
          </a:p>
          <a:p>
            <a:r>
              <a:rPr lang="en-GB" sz="1200" b="1" dirty="0">
                <a:solidFill>
                  <a:schemeClr val="dk1"/>
                </a:solidFill>
                <a:latin typeface="Noto Sans"/>
                <a:ea typeface="Noto Sans"/>
                <a:cs typeface="Noto Sans"/>
              </a:rPr>
              <a:t>Disengagement:</a:t>
            </a:r>
            <a:r>
              <a:rPr lang="en-GB" dirty="0" smtClean="0"/>
              <a:t> </a:t>
            </a:r>
            <a:r>
              <a:rPr lang="en-GB" sz="1200" dirty="0" smtClean="0">
                <a:solidFill>
                  <a:schemeClr val="dk1"/>
                </a:solidFill>
                <a:latin typeface="Noto Sans"/>
                <a:ea typeface="Noto Sans"/>
                <a:cs typeface="Noto Sans"/>
              </a:rPr>
              <a:t>Loneliness</a:t>
            </a:r>
            <a:r>
              <a:rPr lang="en-GB" sz="1200" dirty="0">
                <a:solidFill>
                  <a:schemeClr val="dk1"/>
                </a:solidFill>
                <a:latin typeface="Noto Sans"/>
                <a:ea typeface="Noto Sans"/>
                <a:cs typeface="Noto Sans"/>
              </a:rPr>
              <a:t>, depressions, mental issues</a:t>
            </a:r>
          </a:p>
          <a:p>
            <a:endParaRPr lang="en-GB" dirty="0"/>
          </a:p>
          <a:p>
            <a:r>
              <a:rPr lang="en-GB" sz="1200" b="1" dirty="0">
                <a:solidFill>
                  <a:schemeClr val="dk1"/>
                </a:solidFill>
                <a:latin typeface="Noto Sans"/>
                <a:ea typeface="Noto Sans"/>
                <a:cs typeface="Noto Sans"/>
              </a:rPr>
              <a:t>Activities:</a:t>
            </a:r>
            <a:r>
              <a:rPr lang="en-GB" dirty="0" smtClean="0"/>
              <a:t> </a:t>
            </a:r>
            <a:r>
              <a:rPr lang="en-GB" sz="1200" dirty="0">
                <a:solidFill>
                  <a:schemeClr val="dk1"/>
                </a:solidFill>
                <a:latin typeface="Noto Sans"/>
                <a:ea typeface="Noto Sans"/>
                <a:cs typeface="Noto Sans"/>
              </a:rPr>
              <a:t>Empowerment given by care providers</a:t>
            </a:r>
          </a:p>
          <a:p>
            <a:endParaRPr lang="en-GB" dirty="0"/>
          </a:p>
          <a:p>
            <a:r>
              <a:rPr lang="en-GB" sz="1200" b="1" dirty="0">
                <a:solidFill>
                  <a:schemeClr val="dk1"/>
                </a:solidFill>
                <a:latin typeface="Noto Sans"/>
                <a:ea typeface="Noto Sans"/>
                <a:cs typeface="Noto Sans"/>
              </a:rPr>
              <a:t>Continuity:</a:t>
            </a:r>
            <a:r>
              <a:rPr lang="en-GB" dirty="0" smtClean="0"/>
              <a:t> </a:t>
            </a:r>
            <a:r>
              <a:rPr lang="en-GB" sz="1200" dirty="0">
                <a:solidFill>
                  <a:schemeClr val="dk1"/>
                </a:solidFill>
                <a:latin typeface="Noto Sans"/>
                <a:ea typeface="Noto Sans"/>
                <a:cs typeface="Noto Sans"/>
              </a:rPr>
              <a:t>Higher satisfaction, successful aging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085044260"/>
      </p:ext>
    </p:extLst>
  </p:cSld>
  <p:clrMapOvr>
    <a:masterClrMapping/>
  </p:clrMapOvr>
  <mc:AlternateContent xmlns:mc="http://schemas.openxmlformats.org/markup-compatibility/2006" xmlns:p14="http://schemas.microsoft.com/office/powerpoint/2010/main">
    <mc:Choice Requires="p14">
      <p:transition spd="slow" p14:dur="2000" advTm="36070"/>
    </mc:Choice>
    <mc:Fallback xmlns="">
      <p:transition spd="slow" advTm="3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Recommendations for Improvement</a:t>
            </a:r>
          </a:p>
        </p:txBody>
      </p:sp>
      <p:sp>
        <p:nvSpPr>
          <p:cNvPr id="394" name="Google Shape;394;p43"/>
          <p:cNvSpPr txBox="1">
            <a:spLocks noGrp="1"/>
          </p:cNvSpPr>
          <p:nvPr>
            <p:ph type="subTitle" idx="4"/>
          </p:nvPr>
        </p:nvSpPr>
        <p:spPr>
          <a:xfrm>
            <a:off x="720000" y="2058308"/>
            <a:ext cx="5075433" cy="18232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Improvement in Home Care: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Funding for home-based services should be increased and made affordable (</a:t>
            </a:r>
            <a:r>
              <a:rPr lang="en-US" dirty="0" err="1"/>
              <a:t>Fadzil</a:t>
            </a:r>
            <a:r>
              <a:rPr lang="en-US" dirty="0"/>
              <a:t> </a:t>
            </a:r>
            <a:r>
              <a:rPr lang="en-US" i="1" dirty="0"/>
              <a:t>et al., </a:t>
            </a:r>
            <a:r>
              <a:rPr lang="en-US" dirty="0"/>
              <a:t>2021).</a:t>
            </a:r>
          </a:p>
          <a:p>
            <a:pPr marL="152400" indent="0" algn="just">
              <a:lnSpc>
                <a:spcPct val="150000"/>
              </a:lnSpc>
              <a:spcBef>
                <a:spcPts val="600"/>
              </a:spcBef>
              <a:spcAft>
                <a:spcPts val="600"/>
              </a:spcAft>
            </a:pPr>
            <a:r>
              <a:rPr lang="en-US" b="1" dirty="0"/>
              <a:t>Training for Healthcare Workers: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Healthcare employees should receive more empathetic, person-</a:t>
            </a:r>
            <a:r>
              <a:rPr lang="en-US" dirty="0" err="1"/>
              <a:t>centred</a:t>
            </a:r>
            <a:r>
              <a:rPr lang="en-US" dirty="0"/>
              <a:t> training (</a:t>
            </a:r>
            <a:r>
              <a:rPr lang="en-US" dirty="0" err="1"/>
              <a:t>Newbould</a:t>
            </a:r>
            <a:r>
              <a:rPr lang="en-US" dirty="0"/>
              <a:t> </a:t>
            </a:r>
            <a:r>
              <a:rPr lang="en-US" i="1" dirty="0"/>
              <a:t>et al., </a:t>
            </a:r>
            <a:r>
              <a:rPr lang="en-US" dirty="0"/>
              <a:t>2022).</a:t>
            </a:r>
          </a:p>
        </p:txBody>
      </p:sp>
      <p:pic>
        <p:nvPicPr>
          <p:cNvPr id="10242" name="Picture 2" descr="Personal Training for Older Adults: A ...">
            <a:extLst>
              <a:ext uri="{FF2B5EF4-FFF2-40B4-BE49-F238E27FC236}">
                <a16:creationId xmlns:a16="http://schemas.microsoft.com/office/drawing/2014/main" id="{B4AE43DB-5105-44F2-B8E2-162D017BFD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9800" y="1874013"/>
            <a:ext cx="2739782" cy="1823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941661119"/>
      </p:ext>
    </p:extLst>
  </p:cSld>
  <p:clrMapOvr>
    <a:masterClrMapping/>
  </p:clrMapOvr>
  <mc:AlternateContent xmlns:mc="http://schemas.openxmlformats.org/markup-compatibility/2006" xmlns:p14="http://schemas.microsoft.com/office/powerpoint/2010/main">
    <mc:Choice Requires="p14">
      <p:transition spd="slow" p14:dur="2000" advTm="24578"/>
    </mc:Choice>
    <mc:Fallback xmlns="">
      <p:transition spd="slow" advTm="24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Recommendations for Service Enhancement</a:t>
            </a:r>
          </a:p>
        </p:txBody>
      </p:sp>
      <p:sp>
        <p:nvSpPr>
          <p:cNvPr id="394" name="Google Shape;394;p43"/>
          <p:cNvSpPr txBox="1">
            <a:spLocks noGrp="1"/>
          </p:cNvSpPr>
          <p:nvPr>
            <p:ph type="subTitle" idx="4"/>
          </p:nvPr>
        </p:nvSpPr>
        <p:spPr>
          <a:xfrm>
            <a:off x="720000" y="1768022"/>
            <a:ext cx="5075433" cy="18232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endParaRPr lang="en-US" b="1" dirty="0"/>
          </a:p>
          <a:p>
            <a:pPr marL="152400" indent="0" algn="just">
              <a:lnSpc>
                <a:spcPct val="150000"/>
              </a:lnSpc>
              <a:spcBef>
                <a:spcPts val="600"/>
              </a:spcBef>
              <a:spcAft>
                <a:spcPts val="600"/>
              </a:spcAft>
            </a:pPr>
            <a:r>
              <a:rPr lang="en-US" b="1" dirty="0"/>
              <a:t>Key Recommendations: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Increase funding for home-based services.</a:t>
            </a:r>
          </a:p>
          <a:p>
            <a:pPr marL="285750" indent="-285750" algn="just">
              <a:lnSpc>
                <a:spcPct val="150000"/>
              </a:lnSpc>
              <a:spcBef>
                <a:spcPts val="600"/>
              </a:spcBef>
              <a:spcAft>
                <a:spcPts val="600"/>
              </a:spcAft>
              <a:buFont typeface="Arial" panose="020B0604020202020204" pitchFamily="34" charset="0"/>
              <a:buChar char="•"/>
            </a:pPr>
            <a:r>
              <a:rPr lang="en-US" dirty="0"/>
              <a:t>Improve caregiver training and community involvement.</a:t>
            </a:r>
          </a:p>
          <a:p>
            <a:pPr marL="285750" indent="-285750" algn="just">
              <a:lnSpc>
                <a:spcPct val="150000"/>
              </a:lnSpc>
              <a:spcBef>
                <a:spcPts val="600"/>
              </a:spcBef>
              <a:spcAft>
                <a:spcPts val="600"/>
              </a:spcAft>
              <a:buFont typeface="Arial" panose="020B0604020202020204" pitchFamily="34" charset="0"/>
              <a:buChar char="•"/>
            </a:pPr>
            <a:r>
              <a:rPr lang="en-US" dirty="0"/>
              <a:t>Address financial barriers and social isolation.</a:t>
            </a:r>
          </a:p>
        </p:txBody>
      </p:sp>
      <p:pic>
        <p:nvPicPr>
          <p:cNvPr id="7170" name="Picture 2" descr="Helping elderly Images - Free Download on Freepik">
            <a:extLst>
              <a:ext uri="{FF2B5EF4-FFF2-40B4-BE49-F238E27FC236}">
                <a16:creationId xmlns:a16="http://schemas.microsoft.com/office/drawing/2014/main" id="{1E3AA6B9-4D2D-4705-A35A-7A51FDECD1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1" y="1456339"/>
            <a:ext cx="1458686" cy="21880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551287199"/>
      </p:ext>
    </p:extLst>
  </p:cSld>
  <p:clrMapOvr>
    <a:masterClrMapping/>
  </p:clrMapOvr>
  <mc:AlternateContent xmlns:mc="http://schemas.openxmlformats.org/markup-compatibility/2006" xmlns:p14="http://schemas.microsoft.com/office/powerpoint/2010/main">
    <mc:Choice Requires="p14">
      <p:transition spd="slow" p14:dur="2000" advTm="37070"/>
    </mc:Choice>
    <mc:Fallback xmlns="">
      <p:transition spd="slow" advTm="37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Reducing Social Isolation</a:t>
            </a:r>
          </a:p>
        </p:txBody>
      </p:sp>
      <p:sp>
        <p:nvSpPr>
          <p:cNvPr id="394" name="Google Shape;394;p43"/>
          <p:cNvSpPr txBox="1">
            <a:spLocks noGrp="1"/>
          </p:cNvSpPr>
          <p:nvPr>
            <p:ph type="subTitle" idx="4"/>
          </p:nvPr>
        </p:nvSpPr>
        <p:spPr>
          <a:xfrm>
            <a:off x="720000" y="1354364"/>
            <a:ext cx="5075433" cy="18232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endParaRPr lang="en-US" b="1" dirty="0"/>
          </a:p>
          <a:p>
            <a:pPr marL="152400" indent="0" algn="just">
              <a:lnSpc>
                <a:spcPct val="150000"/>
              </a:lnSpc>
              <a:spcBef>
                <a:spcPts val="600"/>
              </a:spcBef>
              <a:spcAft>
                <a:spcPts val="600"/>
              </a:spcAft>
            </a:pPr>
            <a:r>
              <a:rPr lang="en-US" b="1" dirty="0"/>
              <a:t>Encouraging Engagement:</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Programs to ensure elderly people are active members of society.</a:t>
            </a:r>
          </a:p>
        </p:txBody>
      </p:sp>
      <p:pic>
        <p:nvPicPr>
          <p:cNvPr id="8194" name="Picture 2" descr="3 evidence-based strategies for reducing loneliness and social isolation">
            <a:extLst>
              <a:ext uri="{FF2B5EF4-FFF2-40B4-BE49-F238E27FC236}">
                <a16:creationId xmlns:a16="http://schemas.microsoft.com/office/drawing/2014/main" id="{FAC420F0-AC05-403A-A809-76472D6A25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5711" y="1839749"/>
            <a:ext cx="2200003" cy="1464002"/>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16936680"/>
      </p:ext>
    </p:extLst>
  </p:cSld>
  <p:clrMapOvr>
    <a:masterClrMapping/>
  </p:clrMapOvr>
  <mc:AlternateContent xmlns:mc="http://schemas.openxmlformats.org/markup-compatibility/2006" xmlns:p14="http://schemas.microsoft.com/office/powerpoint/2010/main">
    <mc:Choice Requires="p14">
      <p:transition spd="slow" p14:dur="2000" advTm="45137"/>
    </mc:Choice>
    <mc:Fallback xmlns="">
      <p:transition spd="slow" advTm="45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Empowering Older People to Maintain Independence</a:t>
            </a:r>
          </a:p>
        </p:txBody>
      </p:sp>
      <p:sp>
        <p:nvSpPr>
          <p:cNvPr id="394" name="Google Shape;394;p43"/>
          <p:cNvSpPr txBox="1">
            <a:spLocks noGrp="1"/>
          </p:cNvSpPr>
          <p:nvPr>
            <p:ph type="subTitle" idx="4"/>
          </p:nvPr>
        </p:nvSpPr>
        <p:spPr>
          <a:xfrm>
            <a:off x="720000" y="1760764"/>
            <a:ext cx="5075433" cy="18232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Key Areas of Focus: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Person-</a:t>
            </a:r>
            <a:r>
              <a:rPr lang="en-US" dirty="0" err="1"/>
              <a:t>centred</a:t>
            </a:r>
            <a:r>
              <a:rPr lang="en-US" dirty="0"/>
              <a:t> care, accessibility, and community engagement.</a:t>
            </a:r>
          </a:p>
          <a:p>
            <a:pPr marL="152400" indent="0" algn="just">
              <a:lnSpc>
                <a:spcPct val="150000"/>
              </a:lnSpc>
              <a:spcBef>
                <a:spcPts val="600"/>
              </a:spcBef>
              <a:spcAft>
                <a:spcPts val="600"/>
              </a:spcAft>
            </a:pPr>
            <a:r>
              <a:rPr lang="en-US" b="1" dirty="0"/>
              <a:t>Future Goals: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Life satisfaction now and in the future. </a:t>
            </a:r>
            <a:endParaRPr lang="en-US" dirty="0"/>
          </a:p>
        </p:txBody>
      </p:sp>
      <p:pic>
        <p:nvPicPr>
          <p:cNvPr id="2" name="Picture 2" descr="Promoting Independence: Empowering Seniors in Integrated Community Care |  Integrated Care Communities">
            <a:extLst>
              <a:ext uri="{FF2B5EF4-FFF2-40B4-BE49-F238E27FC236}">
                <a16:creationId xmlns:a16="http://schemas.microsoft.com/office/drawing/2014/main" id="{F3837891-5CBC-4652-8C3A-71AAAC23EC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4057" y="1791982"/>
            <a:ext cx="2495258" cy="155953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504345254"/>
      </p:ext>
    </p:extLst>
  </p:cSld>
  <p:clrMapOvr>
    <a:masterClrMapping/>
  </p:clrMapOvr>
  <mc:AlternateContent xmlns:mc="http://schemas.openxmlformats.org/markup-compatibility/2006" xmlns:p14="http://schemas.microsoft.com/office/powerpoint/2010/main">
    <mc:Choice Requires="p14">
      <p:transition spd="slow" p14:dur="2000" advTm="42076"/>
    </mc:Choice>
    <mc:Fallback xmlns="">
      <p:transition spd="slow" advTm="42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a:t>Conclusion</a:t>
            </a:r>
            <a:endParaRPr lang="pt-BR" sz="2800" dirty="0"/>
          </a:p>
        </p:txBody>
      </p:sp>
      <p:sp>
        <p:nvSpPr>
          <p:cNvPr id="27" name="Google Shape;394;p43">
            <a:extLst>
              <a:ext uri="{FF2B5EF4-FFF2-40B4-BE49-F238E27FC236}">
                <a16:creationId xmlns:a16="http://schemas.microsoft.com/office/drawing/2014/main" id="{A50A0B7D-38B6-4090-8066-4C44009C735C}"/>
              </a:ext>
            </a:extLst>
          </p:cNvPr>
          <p:cNvSpPr txBox="1">
            <a:spLocks/>
          </p:cNvSpPr>
          <p:nvPr/>
        </p:nvSpPr>
        <p:spPr>
          <a:xfrm>
            <a:off x="618400" y="3397946"/>
            <a:ext cx="4898891"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152400" indent="0" algn="just">
              <a:lnSpc>
                <a:spcPct val="150000"/>
              </a:lnSpc>
              <a:spcBef>
                <a:spcPts val="600"/>
              </a:spcBef>
              <a:spcAft>
                <a:spcPts val="600"/>
              </a:spcAft>
            </a:pPr>
            <a:r>
              <a:rPr lang="en-US" b="1" dirty="0"/>
              <a:t>Summary of Key Issues: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The ageing population requires multifaceted solutions.</a:t>
            </a:r>
          </a:p>
          <a:p>
            <a:pPr marL="285750" indent="-285750" algn="just">
              <a:lnSpc>
                <a:spcPct val="150000"/>
              </a:lnSpc>
              <a:spcBef>
                <a:spcPts val="600"/>
              </a:spcBef>
              <a:spcAft>
                <a:spcPts val="600"/>
              </a:spcAft>
              <a:buFont typeface="Arial" panose="020B0604020202020204" pitchFamily="34" charset="0"/>
              <a:buChar char="•"/>
            </a:pPr>
            <a:r>
              <a:rPr lang="en-US" dirty="0"/>
              <a:t>Care and support need continuous improvement.</a:t>
            </a:r>
          </a:p>
          <a:p>
            <a:pPr marL="152400" indent="0" algn="just">
              <a:lnSpc>
                <a:spcPct val="150000"/>
              </a:lnSpc>
              <a:spcBef>
                <a:spcPts val="600"/>
              </a:spcBef>
              <a:spcAft>
                <a:spcPts val="600"/>
              </a:spcAft>
            </a:pPr>
            <a:r>
              <a:rPr lang="en-US" b="1" dirty="0"/>
              <a:t>Role of Policy and Care Models: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Policies </a:t>
            </a:r>
            <a:r>
              <a:rPr lang="en-US" dirty="0" smtClean="0"/>
              <a:t>should adhere to the requirements of old adults  </a:t>
            </a:r>
            <a:r>
              <a:rPr lang="en-US" dirty="0"/>
              <a:t>(Love and Lynch, 2018).</a:t>
            </a:r>
          </a:p>
        </p:txBody>
      </p:sp>
      <p:pic>
        <p:nvPicPr>
          <p:cNvPr id="12290" name="Picture 2" descr="Aging Population Problems: 5 Crucial Issues Affecting the World - Liv  Hospital">
            <a:extLst>
              <a:ext uri="{FF2B5EF4-FFF2-40B4-BE49-F238E27FC236}">
                <a16:creationId xmlns:a16="http://schemas.microsoft.com/office/drawing/2014/main" id="{FB161FEB-995B-4A16-A635-44DDBDA462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66971" y="1809750"/>
            <a:ext cx="2286000" cy="15240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832110311"/>
      </p:ext>
    </p:extLst>
  </p:cSld>
  <p:clrMapOvr>
    <a:masterClrMapping/>
  </p:clrMapOvr>
  <mc:AlternateContent xmlns:mc="http://schemas.openxmlformats.org/markup-compatibility/2006" xmlns:p14="http://schemas.microsoft.com/office/powerpoint/2010/main">
    <mc:Choice Requires="p14">
      <p:transition spd="slow" p14:dur="2000" advTm="61444"/>
    </mc:Choice>
    <mc:Fallback xmlns="">
      <p:transition spd="slow" advTm="61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64024"/>
            <a:ext cx="7704000" cy="2407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smtClean="0"/>
              <a:t>Reference</a:t>
            </a:r>
            <a:endParaRPr lang="pt-BR" sz="2800" dirty="0"/>
          </a:p>
        </p:txBody>
      </p:sp>
      <p:sp>
        <p:nvSpPr>
          <p:cNvPr id="4" name="Google Shape;394;p43">
            <a:extLst>
              <a:ext uri="{FF2B5EF4-FFF2-40B4-BE49-F238E27FC236}">
                <a16:creationId xmlns:a16="http://schemas.microsoft.com/office/drawing/2014/main" id="{8421A03F-8227-464E-9F8A-C1F25EFEB533}"/>
              </a:ext>
            </a:extLst>
          </p:cNvPr>
          <p:cNvSpPr txBox="1">
            <a:spLocks/>
          </p:cNvSpPr>
          <p:nvPr/>
        </p:nvSpPr>
        <p:spPr>
          <a:xfrm>
            <a:off x="498327" y="4160837"/>
            <a:ext cx="7403274"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0" marR="0" algn="just">
              <a:lnSpc>
                <a:spcPct val="150000"/>
              </a:lnSpc>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Independence’among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older people receiving support at home: the meaning of daily care practices.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Ageing &amp; Society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(3), pp.518-540</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Baxter, K., </a:t>
            </a:r>
            <a:r>
              <a:rPr lang="en-GB" sz="700" dirty="0" err="1">
                <a:latin typeface="Times New Roman" panose="02020603050405020304" pitchFamily="18" charset="0"/>
                <a:ea typeface="Calibri" panose="020F0502020204030204" pitchFamily="34" charset="0"/>
                <a:cs typeface="Times New Roman" panose="02020603050405020304" pitchFamily="18" charset="0"/>
              </a:rPr>
              <a:t>Glendinning</a:t>
            </a:r>
            <a:r>
              <a:rPr lang="en-GB" sz="700" dirty="0">
                <a:latin typeface="Times New Roman" panose="02020603050405020304" pitchFamily="18" charset="0"/>
                <a:ea typeface="Calibri" panose="020F0502020204030204" pitchFamily="34" charset="0"/>
                <a:cs typeface="Times New Roman" panose="02020603050405020304" pitchFamily="18" charset="0"/>
              </a:rPr>
              <a:t>, C., &amp; Clarke, S. (2008). Making informed choices in social care: The importance of accessible information. Health &amp; Social Care in the Community, 16(2), 197–207. </a:t>
            </a:r>
            <a:r>
              <a:rPr lang="en-GB" sz="700" dirty="0">
                <a:latin typeface="Times New Roman" panose="02020603050405020304" pitchFamily="18" charset="0"/>
                <a:ea typeface="Calibri" panose="020F0502020204030204" pitchFamily="34" charset="0"/>
                <a:cs typeface="Times New Roman" panose="02020603050405020304" pitchFamily="18" charset="0"/>
                <a:hlinkClick r:id="rId5"/>
              </a:rPr>
              <a:t>https://doi.org/10.1111/j.1365-2524.2007.00742.x</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err="1" smtClean="0">
                <a:effectLst/>
                <a:latin typeface="Times New Roman" panose="02020603050405020304" pitchFamily="18" charset="0"/>
                <a:ea typeface="Calibri" panose="020F0502020204030204" pitchFamily="34" charset="0"/>
                <a:cs typeface="Times New Roman" panose="02020603050405020304" pitchFamily="18" charset="0"/>
              </a:rPr>
              <a:t>Fadzil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S.M., Osman, I., Ismail, S., Hashim, M.M. and Khamis, M.R., 2021, July. Does financial support improve the well-being of the elderly?. In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(Vol. 2347, No. 1, p. 020182). AIP Publishing LLC</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err="1">
                <a:latin typeface="Times New Roman" panose="02020603050405020304" pitchFamily="18" charset="0"/>
                <a:ea typeface="Calibri" panose="020F0502020204030204" pitchFamily="34" charset="0"/>
                <a:cs typeface="Times New Roman" panose="02020603050405020304" pitchFamily="18" charset="0"/>
              </a:rPr>
              <a:t>Gopalakrishnan</a:t>
            </a:r>
            <a:r>
              <a:rPr lang="en-GB" sz="700" dirty="0">
                <a:latin typeface="Times New Roman" panose="02020603050405020304" pitchFamily="18" charset="0"/>
                <a:ea typeface="Calibri" panose="020F0502020204030204" pitchFamily="34" charset="0"/>
                <a:cs typeface="Times New Roman" panose="02020603050405020304" pitchFamily="18" charset="0"/>
              </a:rPr>
              <a:t> </a:t>
            </a:r>
            <a:r>
              <a:rPr lang="en-GB" sz="700" dirty="0" err="1">
                <a:latin typeface="Times New Roman" panose="02020603050405020304" pitchFamily="18" charset="0"/>
                <a:ea typeface="Calibri" panose="020F0502020204030204" pitchFamily="34" charset="0"/>
                <a:cs typeface="Times New Roman" panose="02020603050405020304" pitchFamily="18" charset="0"/>
              </a:rPr>
              <a:t>Netuveli</a:t>
            </a:r>
            <a:r>
              <a:rPr lang="en-GB" sz="700" dirty="0">
                <a:latin typeface="Times New Roman" panose="02020603050405020304" pitchFamily="18" charset="0"/>
                <a:ea typeface="Calibri" panose="020F0502020204030204" pitchFamily="34" charset="0"/>
                <a:cs typeface="Times New Roman" panose="02020603050405020304" pitchFamily="18" charset="0"/>
              </a:rPr>
              <a:t>, David Blane, Quality of life in older ages, British Medical Bulletin, Volume 85, Issue 1, March 2008, Pages 113–126, </a:t>
            </a:r>
            <a:r>
              <a:rPr lang="en-GB" sz="700" dirty="0">
                <a:latin typeface="Times New Roman" panose="02020603050405020304" pitchFamily="18" charset="0"/>
                <a:ea typeface="Calibri" panose="020F0502020204030204" pitchFamily="34" charset="0"/>
                <a:cs typeface="Times New Roman" panose="02020603050405020304" pitchFamily="18" charset="0"/>
                <a:hlinkClick r:id="rId6"/>
              </a:rPr>
              <a:t>https://</a:t>
            </a:r>
            <a:r>
              <a:rPr lang="en-GB" sz="700" dirty="0" smtClean="0">
                <a:latin typeface="Times New Roman" panose="02020603050405020304" pitchFamily="18" charset="0"/>
                <a:ea typeface="Calibri" panose="020F0502020204030204" pitchFamily="34" charset="0"/>
                <a:cs typeface="Times New Roman" panose="02020603050405020304" pitchFamily="18" charset="0"/>
                <a:hlinkClick r:id="rId6"/>
              </a:rPr>
              <a:t>doi.org/10.1093/bmb/ldn003</a:t>
            </a:r>
            <a:endParaRPr lang="en-GB" sz="700" dirty="0" smtClean="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Hawley, H. (2009). Older adults’ perspectives on home exercise after falls rehabilitation: Understanding the importance of promoting healthy, active ageing. Health Education Journal, 68(3), 207–218.</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Kendrick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Orton, E., Lafond, N.,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Audsley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Maula, A., Morris, 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Vedhara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Iliffe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2018. Keeping active: maintenance of physical activity after exercise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for older adults.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Public health</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164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pp.118-127.</a:t>
            </a:r>
          </a:p>
          <a:p>
            <a:pPr marL="0" marR="0" algn="just">
              <a:lnSpc>
                <a:spcPct val="150000"/>
              </a:lnSpc>
            </a:pPr>
            <a:r>
              <a:rPr lang="en-US" sz="700" dirty="0" err="1" smtClean="0">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E.A.L.M.,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Barten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Te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Velde, S., Van Der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Schoot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Bleijenberg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N., De Wit, N.J. and Veenhof, C., 2023. Functional independence in the community dwelling older people: a scoping review.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Population Ageing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(1), pp.243-262.</a:t>
            </a:r>
          </a:p>
          <a:p>
            <a:pPr marL="0" marR="0" algn="just">
              <a:lnSpc>
                <a:spcPct val="150000"/>
              </a:lnSpc>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Newbould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Samsi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K. and Wilberforce, M., 2022. Developing effective workforce training to support the long‐term care of older adults: a review of reviews.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Health &amp; Social Care in the Community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(6), pp.2202-2217.</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Nord, C., 2016. Free choice in residential care for older people—A philosophical reflection.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Aging Studies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pp.59-68</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O'Neill, M., Ryan, A., Slater, P. F., Ferry, F. R., &amp; Bunting, B. (2020). Mental Health, Quality of Life and Medication Use Among Care Home Residents and Community Dwelling Older People. International Journal of Research in Nursing, 10(1), 10-23. Advance online publication. https://doi.org/10.3844/ijrnsp.2019.10.23</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US" sz="700" dirty="0">
                <a:latin typeface="Times New Roman" panose="02020603050405020304" pitchFamily="18" charset="0"/>
                <a:ea typeface="Calibri" panose="020F0502020204030204" pitchFamily="34" charset="0"/>
                <a:cs typeface="Times New Roman" panose="02020603050405020304" pitchFamily="18" charset="0"/>
              </a:rPr>
              <a:t>Schumacher, Karen PhD, RN; Beck, Claudia A. MS, ANP, RN; </a:t>
            </a:r>
            <a:r>
              <a:rPr lang="en-US" sz="700" dirty="0" err="1">
                <a:latin typeface="Times New Roman" panose="02020603050405020304" pitchFamily="18" charset="0"/>
                <a:ea typeface="Calibri" panose="020F0502020204030204" pitchFamily="34" charset="0"/>
                <a:cs typeface="Times New Roman" panose="02020603050405020304" pitchFamily="18" charset="0"/>
              </a:rPr>
              <a:t>Marren</a:t>
            </a:r>
            <a:r>
              <a:rPr lang="en-US" sz="700" dirty="0">
                <a:latin typeface="Times New Roman" panose="02020603050405020304" pitchFamily="18" charset="0"/>
                <a:ea typeface="Calibri" panose="020F0502020204030204" pitchFamily="34" charset="0"/>
                <a:cs typeface="Times New Roman" panose="02020603050405020304" pitchFamily="18" charset="0"/>
              </a:rPr>
              <a:t>, Joan M. MEd, MA, RN. FAMILY CAREGIVERS: Caring for older adults, working with their families.. AJN, American Journal of Nursing 106(8):p 40-49, August 2006. </a:t>
            </a:r>
            <a:endParaRPr lang="en-US" sz="700" dirty="0" smtClean="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Small, N., Bower, P., Chew-Graham, C.A. et al. Patient empowerment in long-term conditions: development and preliminary testing of a new measure. BMC Health </a:t>
            </a:r>
            <a:r>
              <a:rPr lang="en-GB" sz="700" dirty="0" err="1">
                <a:latin typeface="Times New Roman" panose="02020603050405020304" pitchFamily="18" charset="0"/>
                <a:ea typeface="Calibri" panose="020F0502020204030204" pitchFamily="34" charset="0"/>
                <a:cs typeface="Times New Roman" panose="02020603050405020304" pitchFamily="18" charset="0"/>
              </a:rPr>
              <a:t>Serv</a:t>
            </a:r>
            <a:r>
              <a:rPr lang="en-GB" sz="700" dirty="0">
                <a:latin typeface="Times New Roman" panose="02020603050405020304" pitchFamily="18" charset="0"/>
                <a:ea typeface="Calibri" panose="020F0502020204030204" pitchFamily="34" charset="0"/>
                <a:cs typeface="Times New Roman" panose="02020603050405020304" pitchFamily="18" charset="0"/>
              </a:rPr>
              <a:t> Res 13, 263 (2013). https://doi.org/10.1186/1472-6963-13-263</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smtClean="0">
                <a:latin typeface="Times New Roman" panose="02020603050405020304" pitchFamily="18" charset="0"/>
                <a:ea typeface="Calibri" panose="020F0502020204030204" pitchFamily="34" charset="0"/>
                <a:cs typeface="Times New Roman" panose="02020603050405020304" pitchFamily="18" charset="0"/>
              </a:rPr>
              <a:t>UK </a:t>
            </a:r>
            <a:r>
              <a:rPr lang="en-GB" sz="700" dirty="0">
                <a:latin typeface="Times New Roman" panose="02020603050405020304" pitchFamily="18" charset="0"/>
                <a:ea typeface="Calibri" panose="020F0502020204030204" pitchFamily="34" charset="0"/>
                <a:cs typeface="Times New Roman" panose="02020603050405020304" pitchFamily="18" charset="0"/>
              </a:rPr>
              <a:t>Department for Work &amp; Pensions (2014) Fuller Working Lives—A Framework for Action. </a:t>
            </a:r>
            <a:r>
              <a:rPr lang="en-GB" sz="700" dirty="0">
                <a:latin typeface="Times New Roman" panose="02020603050405020304" pitchFamily="18" charset="0"/>
                <a:ea typeface="Calibri" panose="020F0502020204030204" pitchFamily="34" charset="0"/>
                <a:cs typeface="Times New Roman" panose="02020603050405020304" pitchFamily="18" charset="0"/>
              </a:rPr>
              <a:t>ISBN 978-1-78425-184-0</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Walker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 2018. Why the UK needs a social policy on ageing.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social policy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(2), pp.253-273.</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Westwood, S. and Daly, M., 2016. Social care and older people in home and community contexts: A review of existing research and evidence.</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Zhou, W.,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Housing adaptations for ageing in the UK: policy, legislation and practice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Heriot-Watt University).</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319055853"/>
      </p:ext>
    </p:extLst>
  </p:cSld>
  <p:clrMapOvr>
    <a:masterClrMapping/>
  </p:clrMapOvr>
  <mc:AlternateContent xmlns:mc="http://schemas.openxmlformats.org/markup-compatibility/2006" xmlns:p14="http://schemas.microsoft.com/office/powerpoint/2010/main">
    <mc:Choice Requires="p14">
      <p:transition spd="slow" p14:dur="2000" advTm="4576"/>
    </mc:Choice>
    <mc:Fallback xmlns="">
      <p:transition spd="slow" advTm="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Clean and Simple Style Breakthrough by Slidesgo">
  <a:themeElements>
    <a:clrScheme name="Simple Light">
      <a:dk1>
        <a:srgbClr val="315963"/>
      </a:dk1>
      <a:lt1>
        <a:srgbClr val="C7DFE5"/>
      </a:lt1>
      <a:dk2>
        <a:srgbClr val="F5FAFF"/>
      </a:dk2>
      <a:lt2>
        <a:srgbClr val="538996"/>
      </a:lt2>
      <a:accent1>
        <a:srgbClr val="FFFFFF"/>
      </a:accent1>
      <a:accent2>
        <a:srgbClr val="FFFFFF"/>
      </a:accent2>
      <a:accent3>
        <a:srgbClr val="FFFFFF"/>
      </a:accent3>
      <a:accent4>
        <a:srgbClr val="FFFFFF"/>
      </a:accent4>
      <a:accent5>
        <a:srgbClr val="FFFFFF"/>
      </a:accent5>
      <a:accent6>
        <a:srgbClr val="FFFFFF"/>
      </a:accent6>
      <a:hlink>
        <a:srgbClr val="3159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657</TotalTime>
  <Words>3315</Words>
  <Application>Microsoft Office PowerPoint</Application>
  <PresentationFormat>On-screen Show (16:9)</PresentationFormat>
  <Paragraphs>173</Paragraphs>
  <Slides>20</Slides>
  <Notes>17</Notes>
  <HiddenSlides>0</HiddenSlides>
  <MMClips>20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Bitter Medium</vt:lpstr>
      <vt:lpstr>Calibri</vt:lpstr>
      <vt:lpstr>Arial</vt:lpstr>
      <vt:lpstr>Times New Roman</vt:lpstr>
      <vt:lpstr>Raleway</vt:lpstr>
      <vt:lpstr>Open Sans</vt:lpstr>
      <vt:lpstr>Noto Sans</vt:lpstr>
      <vt:lpstr>Clean and Simple Style Breakthrough by Slidesgo</vt:lpstr>
      <vt:lpstr>Older People’s Care and Support Needs : Recommendations, Empowerment, &amp; Challenges</vt:lpstr>
      <vt:lpstr>Introduction</vt:lpstr>
      <vt:lpstr>PowerPoint Presentation</vt:lpstr>
      <vt:lpstr>PowerPoint Presentation</vt:lpstr>
      <vt:lpstr>Supporting the needs of older people</vt:lpstr>
      <vt:lpstr>Maintaining Functional Ability</vt:lpstr>
      <vt:lpstr>Independence of Older People</vt:lpstr>
      <vt:lpstr>Freedom and Choice</vt:lpstr>
      <vt:lpstr>A Critical Evaluation of The Effectiveness and Benefit of Approaches and Interventions</vt:lpstr>
      <vt:lpstr>Theoretical Approaches</vt:lpstr>
      <vt:lpstr>Challenges Encountered by Older People</vt:lpstr>
      <vt:lpstr>Financial Constraints</vt:lpstr>
      <vt:lpstr>PowerPoint Presentation</vt:lpstr>
      <vt:lpstr>PowerPoint Presentation</vt:lpstr>
      <vt:lpstr>Recommendations for Improvement</vt:lpstr>
      <vt:lpstr>Recommendations for Service Enhancement</vt:lpstr>
      <vt:lpstr>Reducing Social Isolation</vt:lpstr>
      <vt:lpstr>Empowering Older People to Maintain Independence</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Care and Support Needs of Older People: Empowerment, Challenges, and Recommendations</dc:title>
  <cp:lastModifiedBy>Emmanuel Mensah</cp:lastModifiedBy>
  <cp:revision>47</cp:revision>
  <dcterms:modified xsi:type="dcterms:W3CDTF">2026-02-28T08:48:41Z</dcterms:modified>
</cp:coreProperties>
</file>