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3.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8"/>
  </p:notesMasterIdLst>
  <p:sldIdLst>
    <p:sldId id="257" r:id="rId2"/>
    <p:sldId id="272" r:id="rId3"/>
    <p:sldId id="1056" r:id="rId4"/>
    <p:sldId id="259" r:id="rId5"/>
    <p:sldId id="2134960161" r:id="rId6"/>
    <p:sldId id="273" r:id="rId7"/>
    <p:sldId id="1051" r:id="rId8"/>
    <p:sldId id="1052" r:id="rId9"/>
    <p:sldId id="2134960164" r:id="rId10"/>
    <p:sldId id="2134960165" r:id="rId11"/>
    <p:sldId id="256" r:id="rId12"/>
    <p:sldId id="1055" r:id="rId13"/>
    <p:sldId id="316" r:id="rId14"/>
    <p:sldId id="284" r:id="rId15"/>
    <p:sldId id="1057" r:id="rId16"/>
    <p:sldId id="2134960166"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09" autoAdjust="0"/>
    <p:restoredTop sz="92818" autoAdjust="0"/>
  </p:normalViewPr>
  <p:slideViewPr>
    <p:cSldViewPr snapToGrid="0">
      <p:cViewPr varScale="1">
        <p:scale>
          <a:sx n="59" d="100"/>
          <a:sy n="59" d="100"/>
        </p:scale>
        <p:origin x="148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3600" dirty="0"/>
              <a:t>Revenue</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B&amp;M</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Sheet1!$B$2:$B$10</c:f>
              <c:numCache>
                <c:formatCode>#,##0.00</c:formatCode>
                <c:ptCount val="9"/>
                <c:pt idx="0">
                  <c:v>10321.799999999999</c:v>
                </c:pt>
                <c:pt idx="1">
                  <c:v>9541.2000000000007</c:v>
                </c:pt>
                <c:pt idx="2">
                  <c:v>8402.5</c:v>
                </c:pt>
                <c:pt idx="3">
                  <c:v>7231.8</c:v>
                </c:pt>
                <c:pt idx="4">
                  <c:v>6421.5</c:v>
                </c:pt>
                <c:pt idx="5">
                  <c:v>5732.1</c:v>
                </c:pt>
                <c:pt idx="6">
                  <c:v>5142.7</c:v>
                </c:pt>
                <c:pt idx="7">
                  <c:v>4627.8</c:v>
                </c:pt>
                <c:pt idx="8">
                  <c:v>4178.5</c:v>
                </c:pt>
              </c:numCache>
            </c:numRef>
          </c:val>
          <c:smooth val="0"/>
          <c:extLst>
            <c:ext xmlns:c16="http://schemas.microsoft.com/office/drawing/2014/chart" uri="{C3380CC4-5D6E-409C-BE32-E72D297353CC}">
              <c16:uniqueId val="{00000000-9606-47B2-A69B-8B51C10BF15F}"/>
            </c:ext>
          </c:extLst>
        </c:ser>
        <c:ser>
          <c:idx val="1"/>
          <c:order val="1"/>
          <c:tx>
            <c:strRef>
              <c:f>Sheet1!$C$1</c:f>
              <c:strCache>
                <c:ptCount val="1"/>
                <c:pt idx="0">
                  <c:v>Poundland</c:v>
                </c:pt>
              </c:strCache>
            </c:strRef>
          </c:tx>
          <c:spPr>
            <a:ln w="34925" cap="rnd">
              <a:solidFill>
                <a:schemeClr val="accent2"/>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Sheet1!$C$2:$C$10</c:f>
              <c:numCache>
                <c:formatCode>#,##0.00</c:formatCode>
                <c:ptCount val="9"/>
                <c:pt idx="0">
                  <c:v>5231.5</c:v>
                </c:pt>
                <c:pt idx="1">
                  <c:v>4923.3999999999996</c:v>
                </c:pt>
                <c:pt idx="2">
                  <c:v>4521.3</c:v>
                </c:pt>
                <c:pt idx="3">
                  <c:v>4142.7</c:v>
                </c:pt>
                <c:pt idx="4">
                  <c:v>3827.4</c:v>
                </c:pt>
                <c:pt idx="5">
                  <c:v>3542.8</c:v>
                </c:pt>
                <c:pt idx="6">
                  <c:v>3285.4</c:v>
                </c:pt>
                <c:pt idx="7">
                  <c:v>3042.1</c:v>
                </c:pt>
                <c:pt idx="8">
                  <c:v>2821.8</c:v>
                </c:pt>
              </c:numCache>
            </c:numRef>
          </c:val>
          <c:smooth val="0"/>
          <c:extLst>
            <c:ext xmlns:c16="http://schemas.microsoft.com/office/drawing/2014/chart" uri="{C3380CC4-5D6E-409C-BE32-E72D297353CC}">
              <c16:uniqueId val="{00000001-9606-47B2-A69B-8B51C10BF15F}"/>
            </c:ext>
          </c:extLst>
        </c:ser>
        <c:ser>
          <c:idx val="2"/>
          <c:order val="2"/>
          <c:tx>
            <c:strRef>
              <c:f>Sheet1!$D$1</c:f>
              <c:strCache>
                <c:ptCount val="1"/>
                <c:pt idx="0">
                  <c:v>Wilko</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Sheet1!$D$2:$D$10</c:f>
              <c:numCache>
                <c:formatCode>#,##0.00</c:formatCode>
                <c:ptCount val="9"/>
                <c:pt idx="0">
                  <c:v>3542.1</c:v>
                </c:pt>
                <c:pt idx="1">
                  <c:v>3317.5</c:v>
                </c:pt>
                <c:pt idx="2">
                  <c:v>3025.4</c:v>
                </c:pt>
                <c:pt idx="3">
                  <c:v>2754.2</c:v>
                </c:pt>
                <c:pt idx="4">
                  <c:v>2508.3000000000002</c:v>
                </c:pt>
                <c:pt idx="5">
                  <c:v>2287.5</c:v>
                </c:pt>
                <c:pt idx="6">
                  <c:v>2083.1999999999998</c:v>
                </c:pt>
                <c:pt idx="7">
                  <c:v>1902.7</c:v>
                </c:pt>
                <c:pt idx="8">
                  <c:v>1737.5</c:v>
                </c:pt>
              </c:numCache>
            </c:numRef>
          </c:val>
          <c:smooth val="0"/>
          <c:extLst>
            <c:ext xmlns:c16="http://schemas.microsoft.com/office/drawing/2014/chart" uri="{C3380CC4-5D6E-409C-BE32-E72D297353CC}">
              <c16:uniqueId val="{00000002-9606-47B2-A69B-8B51C10BF15F}"/>
            </c:ext>
          </c:extLst>
        </c:ser>
        <c:dLbls>
          <c:showLegendKey val="0"/>
          <c:showVal val="1"/>
          <c:showCatName val="0"/>
          <c:showSerName val="0"/>
          <c:showPercent val="0"/>
          <c:showBubbleSize val="0"/>
        </c:dLbls>
        <c:smooth val="0"/>
        <c:axId val="462227376"/>
        <c:axId val="462225736"/>
      </c:lineChart>
      <c:catAx>
        <c:axId val="462227376"/>
        <c:scaling>
          <c:orientation val="minMax"/>
        </c:scaling>
        <c:delete val="0"/>
        <c:axPos val="b"/>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62225736"/>
        <c:crosses val="autoZero"/>
        <c:auto val="1"/>
        <c:lblAlgn val="ctr"/>
        <c:lblOffset val="100"/>
        <c:noMultiLvlLbl val="0"/>
      </c:catAx>
      <c:valAx>
        <c:axId val="462225736"/>
        <c:scaling>
          <c:orientation val="minMax"/>
        </c:scaling>
        <c:delete val="0"/>
        <c:axPos val="l"/>
        <c:majorGridlines>
          <c:spPr>
            <a:ln w="9525" cap="flat" cmpd="sng" algn="ctr">
              <a:solidFill>
                <a:schemeClr val="lt1">
                  <a:lumMod val="95000"/>
                  <a:alpha val="10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crossAx val="46222737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D6BF9D">
        <a:lumMod val="50000"/>
      </a:srgbClr>
    </a:solid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2000" dirty="0">
                <a:latin typeface="Arial Black" panose="020B0A04020102020204" pitchFamily="34" charset="0"/>
              </a:rPr>
              <a:t>Net Profit (£ Million)</a:t>
            </a:r>
          </a:p>
        </c:rich>
      </c:tx>
      <c:layout>
        <c:manualLayout>
          <c:xMode val="edge"/>
          <c:yMode val="edge"/>
          <c:x val="0.35439231554389028"/>
          <c:y val="2.3809523809523808E-2"/>
        </c:manualLayout>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B&amp;M</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Sheet1!$B$2:$B$10</c:f>
              <c:numCache>
                <c:formatCode>General</c:formatCode>
                <c:ptCount val="9"/>
                <c:pt idx="0">
                  <c:v>665.4</c:v>
                </c:pt>
                <c:pt idx="1">
                  <c:v>623.79999999999995</c:v>
                </c:pt>
                <c:pt idx="2">
                  <c:v>551.20000000000005</c:v>
                </c:pt>
                <c:pt idx="3">
                  <c:v>451.7</c:v>
                </c:pt>
                <c:pt idx="4">
                  <c:v>402.3</c:v>
                </c:pt>
                <c:pt idx="5">
                  <c:v>359.6</c:v>
                </c:pt>
                <c:pt idx="6">
                  <c:v>321.5</c:v>
                </c:pt>
                <c:pt idx="7">
                  <c:v>289.39999999999998</c:v>
                </c:pt>
                <c:pt idx="8">
                  <c:v>260.7</c:v>
                </c:pt>
              </c:numCache>
            </c:numRef>
          </c:val>
          <c:extLst>
            <c:ext xmlns:c16="http://schemas.microsoft.com/office/drawing/2014/chart" uri="{C3380CC4-5D6E-409C-BE32-E72D297353CC}">
              <c16:uniqueId val="{00000000-718B-44DD-80CB-708DC3E813BE}"/>
            </c:ext>
          </c:extLst>
        </c:ser>
        <c:ser>
          <c:idx val="1"/>
          <c:order val="1"/>
          <c:tx>
            <c:strRef>
              <c:f>Sheet1!$C$1</c:f>
              <c:strCache>
                <c:ptCount val="1"/>
                <c:pt idx="0">
                  <c:v>Poundland</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Sheet1!$C$2:$C$10</c:f>
              <c:numCache>
                <c:formatCode>General</c:formatCode>
                <c:ptCount val="9"/>
                <c:pt idx="0">
                  <c:v>142.1</c:v>
                </c:pt>
                <c:pt idx="1">
                  <c:v>135.19999999999999</c:v>
                </c:pt>
                <c:pt idx="2">
                  <c:v>112.5</c:v>
                </c:pt>
                <c:pt idx="3">
                  <c:v>87.3</c:v>
                </c:pt>
                <c:pt idx="4">
                  <c:v>74.5</c:v>
                </c:pt>
                <c:pt idx="5">
                  <c:v>62.1</c:v>
                </c:pt>
                <c:pt idx="6">
                  <c:v>50.2</c:v>
                </c:pt>
                <c:pt idx="7">
                  <c:v>38.700000000000003</c:v>
                </c:pt>
                <c:pt idx="8">
                  <c:v>33.200000000000003</c:v>
                </c:pt>
              </c:numCache>
            </c:numRef>
          </c:val>
          <c:extLst>
            <c:ext xmlns:c16="http://schemas.microsoft.com/office/drawing/2014/chart" uri="{C3380CC4-5D6E-409C-BE32-E72D297353CC}">
              <c16:uniqueId val="{00000001-718B-44DD-80CB-708DC3E813BE}"/>
            </c:ext>
          </c:extLst>
        </c:ser>
        <c:ser>
          <c:idx val="2"/>
          <c:order val="2"/>
          <c:tx>
            <c:strRef>
              <c:f>Sheet1!$D$1</c:f>
              <c:strCache>
                <c:ptCount val="1"/>
                <c:pt idx="0">
                  <c:v>Wilko</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Sheet1!$D$2:$D$10</c:f>
              <c:numCache>
                <c:formatCode>General</c:formatCode>
                <c:ptCount val="9"/>
                <c:pt idx="0">
                  <c:v>-24.1</c:v>
                </c:pt>
                <c:pt idx="1">
                  <c:v>-31.7</c:v>
                </c:pt>
                <c:pt idx="2">
                  <c:v>-42.8</c:v>
                </c:pt>
                <c:pt idx="3">
                  <c:v>-58.1</c:v>
                </c:pt>
                <c:pt idx="4">
                  <c:v>-67.2</c:v>
                </c:pt>
                <c:pt idx="5">
                  <c:v>-79.400000000000006</c:v>
                </c:pt>
                <c:pt idx="6">
                  <c:v>-92.3</c:v>
                </c:pt>
                <c:pt idx="7">
                  <c:v>-107.8</c:v>
                </c:pt>
                <c:pt idx="8">
                  <c:v>-124.5</c:v>
                </c:pt>
              </c:numCache>
            </c:numRef>
          </c:val>
          <c:extLst>
            <c:ext xmlns:c16="http://schemas.microsoft.com/office/drawing/2014/chart" uri="{C3380CC4-5D6E-409C-BE32-E72D297353CC}">
              <c16:uniqueId val="{00000002-718B-44DD-80CB-708DC3E813BE}"/>
            </c:ext>
          </c:extLst>
        </c:ser>
        <c:dLbls>
          <c:showLegendKey val="0"/>
          <c:showVal val="0"/>
          <c:showCatName val="0"/>
          <c:showSerName val="0"/>
          <c:showPercent val="0"/>
          <c:showBubbleSize val="0"/>
        </c:dLbls>
        <c:gapWidth val="100"/>
        <c:overlap val="-24"/>
        <c:axId val="262523480"/>
        <c:axId val="262518232"/>
      </c:barChart>
      <c:catAx>
        <c:axId val="26252348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62518232"/>
        <c:crosses val="autoZero"/>
        <c:auto val="1"/>
        <c:lblAlgn val="ctr"/>
        <c:lblOffset val="100"/>
        <c:noMultiLvlLbl val="0"/>
      </c:catAx>
      <c:valAx>
        <c:axId val="262518232"/>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625234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D6BF9D">
        <a:lumMod val="50000"/>
      </a:srgbClr>
    </a:solidFill>
    <a:ln>
      <a:noFill/>
    </a:ln>
    <a:effectLst/>
  </c:spPr>
  <c:txPr>
    <a:bodyPr/>
    <a:lstStyle/>
    <a:p>
      <a:pPr>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latin typeface="Arial Black" panose="020B0A04020102020204" pitchFamily="34" charset="0"/>
              </a:rPr>
              <a:t>Profit Margin</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stacked"/>
        <c:varyColors val="0"/>
        <c:ser>
          <c:idx val="0"/>
          <c:order val="0"/>
          <c:tx>
            <c:strRef>
              <c:f>Sheet1!$B$1</c:f>
              <c:strCache>
                <c:ptCount val="1"/>
                <c:pt idx="0">
                  <c:v>B&amp;M</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Sheet1!$A$2:$A$7</c:f>
              <c:numCache>
                <c:formatCode>General</c:formatCode>
                <c:ptCount val="6"/>
                <c:pt idx="0">
                  <c:v>2023</c:v>
                </c:pt>
                <c:pt idx="1">
                  <c:v>2022</c:v>
                </c:pt>
                <c:pt idx="2">
                  <c:v>2021</c:v>
                </c:pt>
                <c:pt idx="3">
                  <c:v>2020</c:v>
                </c:pt>
                <c:pt idx="4">
                  <c:v>2019</c:v>
                </c:pt>
              </c:numCache>
            </c:numRef>
          </c:cat>
          <c:val>
            <c:numRef>
              <c:f>Sheet1!$B$2:$B$7</c:f>
              <c:numCache>
                <c:formatCode>0.00%</c:formatCode>
                <c:ptCount val="6"/>
                <c:pt idx="0">
                  <c:v>6.5000000000000002E-2</c:v>
                </c:pt>
                <c:pt idx="1">
                  <c:v>6.5000000000000002E-2</c:v>
                </c:pt>
                <c:pt idx="2">
                  <c:v>6.3E-2</c:v>
                </c:pt>
                <c:pt idx="3">
                  <c:v>6.2E-2</c:v>
                </c:pt>
                <c:pt idx="4">
                  <c:v>6.2E-2</c:v>
                </c:pt>
              </c:numCache>
            </c:numRef>
          </c:val>
          <c:extLst>
            <c:ext xmlns:c16="http://schemas.microsoft.com/office/drawing/2014/chart" uri="{C3380CC4-5D6E-409C-BE32-E72D297353CC}">
              <c16:uniqueId val="{00000000-C59F-4A7A-9E33-198790910F89}"/>
            </c:ext>
          </c:extLst>
        </c:ser>
        <c:ser>
          <c:idx val="1"/>
          <c:order val="1"/>
          <c:tx>
            <c:strRef>
              <c:f>Sheet1!$C$1</c:f>
              <c:strCache>
                <c:ptCount val="1"/>
                <c:pt idx="0">
                  <c:v>Poundland</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Sheet1!$A$2:$A$7</c:f>
              <c:numCache>
                <c:formatCode>General</c:formatCode>
                <c:ptCount val="6"/>
                <c:pt idx="0">
                  <c:v>2023</c:v>
                </c:pt>
                <c:pt idx="1">
                  <c:v>2022</c:v>
                </c:pt>
                <c:pt idx="2">
                  <c:v>2021</c:v>
                </c:pt>
                <c:pt idx="3">
                  <c:v>2020</c:v>
                </c:pt>
                <c:pt idx="4">
                  <c:v>2019</c:v>
                </c:pt>
              </c:numCache>
            </c:numRef>
          </c:cat>
          <c:val>
            <c:numRef>
              <c:f>Sheet1!$C$2:$C$7</c:f>
              <c:numCache>
                <c:formatCode>0.00%</c:formatCode>
                <c:ptCount val="6"/>
                <c:pt idx="0">
                  <c:v>2.7E-2</c:v>
                </c:pt>
                <c:pt idx="1">
                  <c:v>2.7E-2</c:v>
                </c:pt>
                <c:pt idx="2">
                  <c:v>2.5000000000000001E-2</c:v>
                </c:pt>
                <c:pt idx="3">
                  <c:v>2.1000000000000001E-2</c:v>
                </c:pt>
                <c:pt idx="4">
                  <c:v>1.9E-2</c:v>
                </c:pt>
              </c:numCache>
            </c:numRef>
          </c:val>
          <c:extLst>
            <c:ext xmlns:c16="http://schemas.microsoft.com/office/drawing/2014/chart" uri="{C3380CC4-5D6E-409C-BE32-E72D297353CC}">
              <c16:uniqueId val="{00000001-C59F-4A7A-9E33-198790910F89}"/>
            </c:ext>
          </c:extLst>
        </c:ser>
        <c:ser>
          <c:idx val="2"/>
          <c:order val="2"/>
          <c:tx>
            <c:strRef>
              <c:f>Sheet1!$D$1</c:f>
              <c:strCache>
                <c:ptCount val="1"/>
                <c:pt idx="0">
                  <c:v>Wilko</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Sheet1!$A$2:$A$7</c:f>
              <c:numCache>
                <c:formatCode>General</c:formatCode>
                <c:ptCount val="6"/>
                <c:pt idx="0">
                  <c:v>2023</c:v>
                </c:pt>
                <c:pt idx="1">
                  <c:v>2022</c:v>
                </c:pt>
                <c:pt idx="2">
                  <c:v>2021</c:v>
                </c:pt>
                <c:pt idx="3">
                  <c:v>2020</c:v>
                </c:pt>
                <c:pt idx="4">
                  <c:v>2019</c:v>
                </c:pt>
              </c:numCache>
            </c:numRef>
          </c:cat>
          <c:val>
            <c:numRef>
              <c:f>Sheet1!$D$2:$D$7</c:f>
              <c:numCache>
                <c:formatCode>0.00%</c:formatCode>
                <c:ptCount val="6"/>
                <c:pt idx="0">
                  <c:v>-9.0999999999999998E-2</c:v>
                </c:pt>
                <c:pt idx="1">
                  <c:v>-0.107</c:v>
                </c:pt>
                <c:pt idx="2">
                  <c:v>-0.126</c:v>
                </c:pt>
                <c:pt idx="3">
                  <c:v>-0.21099999999999999</c:v>
                </c:pt>
                <c:pt idx="4">
                  <c:v>-0.26800000000000002</c:v>
                </c:pt>
              </c:numCache>
            </c:numRef>
          </c:val>
          <c:extLst>
            <c:ext xmlns:c16="http://schemas.microsoft.com/office/drawing/2014/chart" uri="{C3380CC4-5D6E-409C-BE32-E72D297353CC}">
              <c16:uniqueId val="{00000002-C59F-4A7A-9E33-198790910F89}"/>
            </c:ext>
          </c:extLst>
        </c:ser>
        <c:dLbls>
          <c:showLegendKey val="0"/>
          <c:showVal val="0"/>
          <c:showCatName val="0"/>
          <c:showSerName val="0"/>
          <c:showPercent val="0"/>
          <c:showBubbleSize val="0"/>
        </c:dLbls>
        <c:gapWidth val="150"/>
        <c:overlap val="100"/>
        <c:axId val="548389112"/>
        <c:axId val="548389440"/>
      </c:barChart>
      <c:catAx>
        <c:axId val="548389112"/>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48389440"/>
        <c:crosses val="autoZero"/>
        <c:auto val="1"/>
        <c:lblAlgn val="ctr"/>
        <c:lblOffset val="100"/>
        <c:noMultiLvlLbl val="0"/>
      </c:catAx>
      <c:valAx>
        <c:axId val="548389440"/>
        <c:scaling>
          <c:orientation val="minMax"/>
        </c:scaling>
        <c:delete val="0"/>
        <c:axPos val="l"/>
        <c:majorGridlines>
          <c:spPr>
            <a:ln w="9525" cap="flat" cmpd="sng" algn="ctr">
              <a:solidFill>
                <a:schemeClr val="lt1">
                  <a:lumMod val="95000"/>
                  <a:alpha val="10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483891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accent1">
        <a:lumMod val="50000"/>
      </a:schemeClr>
    </a:solid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latin typeface="Arial Black" panose="020B0A04020102020204" pitchFamily="34" charset="0"/>
              </a:rPr>
              <a:t>Gross </a:t>
            </a:r>
            <a:r>
              <a:rPr lang="en-GB" dirty="0" err="1">
                <a:latin typeface="Arial Black" panose="020B0A04020102020204" pitchFamily="34" charset="0"/>
              </a:rPr>
              <a:t>Proft</a:t>
            </a:r>
            <a:r>
              <a:rPr lang="en-GB" dirty="0">
                <a:latin typeface="Arial Black" panose="020B0A04020102020204" pitchFamily="34" charset="0"/>
              </a:rPr>
              <a:t> /Loss (£ Million)</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B&amp;M</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Sheet1!$A$2:$A$5</c:f>
              <c:numCache>
                <c:formatCode>General</c:formatCode>
                <c:ptCount val="4"/>
                <c:pt idx="0">
                  <c:v>2023</c:v>
                </c:pt>
                <c:pt idx="1">
                  <c:v>2022</c:v>
                </c:pt>
                <c:pt idx="2">
                  <c:v>2021</c:v>
                </c:pt>
              </c:numCache>
            </c:numRef>
          </c:cat>
          <c:val>
            <c:numRef>
              <c:f>Sheet1!$B$2:$B$5</c:f>
              <c:numCache>
                <c:formatCode>#,##0.00</c:formatCode>
                <c:ptCount val="4"/>
                <c:pt idx="0">
                  <c:v>2214.3000000000002</c:v>
                </c:pt>
                <c:pt idx="1">
                  <c:v>2042.8</c:v>
                </c:pt>
                <c:pt idx="2">
                  <c:v>1827.5</c:v>
                </c:pt>
              </c:numCache>
            </c:numRef>
          </c:val>
          <c:extLst>
            <c:ext xmlns:c16="http://schemas.microsoft.com/office/drawing/2014/chart" uri="{C3380CC4-5D6E-409C-BE32-E72D297353CC}">
              <c16:uniqueId val="{00000000-0E84-4BF9-B53C-B16B374E2F4C}"/>
            </c:ext>
          </c:extLst>
        </c:ser>
        <c:ser>
          <c:idx val="1"/>
          <c:order val="1"/>
          <c:tx>
            <c:strRef>
              <c:f>Sheet1!$C$1</c:f>
              <c:strCache>
                <c:ptCount val="1"/>
                <c:pt idx="0">
                  <c:v>Poundland</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Sheet1!$A$2:$A$5</c:f>
              <c:numCache>
                <c:formatCode>General</c:formatCode>
                <c:ptCount val="4"/>
                <c:pt idx="0">
                  <c:v>2023</c:v>
                </c:pt>
                <c:pt idx="1">
                  <c:v>2022</c:v>
                </c:pt>
                <c:pt idx="2">
                  <c:v>2021</c:v>
                </c:pt>
              </c:numCache>
            </c:numRef>
          </c:cat>
          <c:val>
            <c:numRef>
              <c:f>Sheet1!$C$2:$C$5</c:f>
              <c:numCache>
                <c:formatCode>General</c:formatCode>
                <c:ptCount val="4"/>
                <c:pt idx="0">
                  <c:v>712.5</c:v>
                </c:pt>
                <c:pt idx="1">
                  <c:v>681.2</c:v>
                </c:pt>
                <c:pt idx="2">
                  <c:v>614.70000000000005</c:v>
                </c:pt>
              </c:numCache>
            </c:numRef>
          </c:val>
          <c:extLst>
            <c:ext xmlns:c16="http://schemas.microsoft.com/office/drawing/2014/chart" uri="{C3380CC4-5D6E-409C-BE32-E72D297353CC}">
              <c16:uniqueId val="{00000001-0E84-4BF9-B53C-B16B374E2F4C}"/>
            </c:ext>
          </c:extLst>
        </c:ser>
        <c:ser>
          <c:idx val="2"/>
          <c:order val="2"/>
          <c:tx>
            <c:strRef>
              <c:f>Sheet1!$D$1</c:f>
              <c:strCache>
                <c:ptCount val="1"/>
                <c:pt idx="0">
                  <c:v>Wilko</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Sheet1!$A$2:$A$5</c:f>
              <c:numCache>
                <c:formatCode>General</c:formatCode>
                <c:ptCount val="4"/>
                <c:pt idx="0">
                  <c:v>2023</c:v>
                </c:pt>
                <c:pt idx="1">
                  <c:v>2022</c:v>
                </c:pt>
                <c:pt idx="2">
                  <c:v>2021</c:v>
                </c:pt>
              </c:numCache>
            </c:numRef>
          </c:cat>
          <c:val>
            <c:numRef>
              <c:f>Sheet1!$D$2:$D$5</c:f>
              <c:numCache>
                <c:formatCode>General</c:formatCode>
                <c:ptCount val="4"/>
                <c:pt idx="0">
                  <c:v>-321.7</c:v>
                </c:pt>
                <c:pt idx="1">
                  <c:v>-354.8</c:v>
                </c:pt>
                <c:pt idx="2">
                  <c:v>-392.1</c:v>
                </c:pt>
              </c:numCache>
            </c:numRef>
          </c:val>
          <c:extLst>
            <c:ext xmlns:c16="http://schemas.microsoft.com/office/drawing/2014/chart" uri="{C3380CC4-5D6E-409C-BE32-E72D297353CC}">
              <c16:uniqueId val="{00000002-0E84-4BF9-B53C-B16B374E2F4C}"/>
            </c:ext>
          </c:extLst>
        </c:ser>
        <c:dLbls>
          <c:showLegendKey val="0"/>
          <c:showVal val="1"/>
          <c:showCatName val="0"/>
          <c:showSerName val="0"/>
          <c:showPercent val="0"/>
          <c:showBubbleSize val="0"/>
        </c:dLbls>
        <c:gapWidth val="150"/>
        <c:shape val="box"/>
        <c:axId val="465819952"/>
        <c:axId val="465820608"/>
        <c:axId val="0"/>
      </c:bar3DChart>
      <c:catAx>
        <c:axId val="46581995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65820608"/>
        <c:crosses val="autoZero"/>
        <c:auto val="1"/>
        <c:lblAlgn val="ctr"/>
        <c:lblOffset val="100"/>
        <c:noMultiLvlLbl val="0"/>
      </c:catAx>
      <c:valAx>
        <c:axId val="465820608"/>
        <c:scaling>
          <c:orientation val="minMax"/>
        </c:scaling>
        <c:delete val="0"/>
        <c:axPos val="l"/>
        <c:majorGridlines>
          <c:spPr>
            <a:ln w="9525" cap="flat" cmpd="sng" algn="ctr">
              <a:solidFill>
                <a:schemeClr val="dk1">
                  <a:lumMod val="50000"/>
                  <a:lumOff val="50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658199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accent1">
        <a:lumMod val="50000"/>
      </a:schemeClr>
    </a:solid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3600"/>
              <a:t>Debt to Asset Ratio</a:t>
            </a:r>
          </a:p>
        </c:rich>
      </c:tx>
      <c:overlay val="0"/>
      <c:spPr>
        <a:noFill/>
        <a:ln>
          <a:noFill/>
        </a:ln>
        <a:effectLst/>
      </c:spPr>
      <c:txPr>
        <a:bodyPr rot="0" spcFirstLastPara="1" vertOverflow="ellipsis" vert="horz" wrap="square" anchor="ctr" anchorCtr="1"/>
        <a:lstStyle/>
        <a:p>
          <a:pPr>
            <a:defRPr sz="3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B&amp;M</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Sheet1!$B$2:$B$10</c:f>
              <c:numCache>
                <c:formatCode>General</c:formatCode>
                <c:ptCount val="9"/>
                <c:pt idx="0">
                  <c:v>0.42</c:v>
                </c:pt>
                <c:pt idx="1">
                  <c:v>0.45</c:v>
                </c:pt>
                <c:pt idx="2">
                  <c:v>0.48</c:v>
                </c:pt>
                <c:pt idx="3">
                  <c:v>0.52</c:v>
                </c:pt>
                <c:pt idx="4">
                  <c:v>0.56000000000000005</c:v>
                </c:pt>
                <c:pt idx="5">
                  <c:v>0.6</c:v>
                </c:pt>
                <c:pt idx="6">
                  <c:v>0.64</c:v>
                </c:pt>
                <c:pt idx="7">
                  <c:v>0.68</c:v>
                </c:pt>
                <c:pt idx="8">
                  <c:v>0.72</c:v>
                </c:pt>
              </c:numCache>
            </c:numRef>
          </c:val>
          <c:smooth val="0"/>
          <c:extLst>
            <c:ext xmlns:c16="http://schemas.microsoft.com/office/drawing/2014/chart" uri="{C3380CC4-5D6E-409C-BE32-E72D297353CC}">
              <c16:uniqueId val="{00000000-AE5B-4D9C-AF09-2BC6E69CFD3D}"/>
            </c:ext>
          </c:extLst>
        </c:ser>
        <c:ser>
          <c:idx val="1"/>
          <c:order val="1"/>
          <c:tx>
            <c:strRef>
              <c:f>Sheet1!$C$1</c:f>
              <c:strCache>
                <c:ptCount val="1"/>
                <c:pt idx="0">
                  <c:v>Poundland</c:v>
                </c:pt>
              </c:strCache>
            </c:strRef>
          </c:tx>
          <c:spPr>
            <a:ln w="34925" cap="rnd">
              <a:solidFill>
                <a:schemeClr val="accent2"/>
              </a:solidFill>
              <a:round/>
            </a:ln>
            <a:effectLst>
              <a:outerShdw blurRad="57150" dist="19050" dir="5400000" algn="ctr" rotWithShape="0">
                <a:srgbClr val="000000">
                  <a:alpha val="63000"/>
                </a:srgbClr>
              </a:outerShdw>
            </a:effectLst>
          </c:spPr>
          <c:marker>
            <c:symbol val="none"/>
          </c:marker>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Sheet1!$C$2:$C$10</c:f>
              <c:numCache>
                <c:formatCode>General</c:formatCode>
                <c:ptCount val="9"/>
                <c:pt idx="0">
                  <c:v>0.38</c:v>
                </c:pt>
                <c:pt idx="1">
                  <c:v>0.39</c:v>
                </c:pt>
                <c:pt idx="2">
                  <c:v>0.41</c:v>
                </c:pt>
                <c:pt idx="3">
                  <c:v>0.43</c:v>
                </c:pt>
                <c:pt idx="4">
                  <c:v>0.45</c:v>
                </c:pt>
                <c:pt idx="5">
                  <c:v>0.47</c:v>
                </c:pt>
                <c:pt idx="6">
                  <c:v>0.49</c:v>
                </c:pt>
                <c:pt idx="7">
                  <c:v>0.51</c:v>
                </c:pt>
                <c:pt idx="8">
                  <c:v>0.53</c:v>
                </c:pt>
              </c:numCache>
            </c:numRef>
          </c:val>
          <c:smooth val="0"/>
          <c:extLst>
            <c:ext xmlns:c16="http://schemas.microsoft.com/office/drawing/2014/chart" uri="{C3380CC4-5D6E-409C-BE32-E72D297353CC}">
              <c16:uniqueId val="{00000001-AE5B-4D9C-AF09-2BC6E69CFD3D}"/>
            </c:ext>
          </c:extLst>
        </c:ser>
        <c:ser>
          <c:idx val="2"/>
          <c:order val="2"/>
          <c:tx>
            <c:strRef>
              <c:f>Sheet1!$D$1</c:f>
              <c:strCache>
                <c:ptCount val="1"/>
                <c:pt idx="0">
                  <c:v>Wilko</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Sheet1!$D$2:$D$10</c:f>
              <c:numCache>
                <c:formatCode>General</c:formatCode>
                <c:ptCount val="9"/>
                <c:pt idx="0">
                  <c:v>0.69</c:v>
                </c:pt>
                <c:pt idx="1">
                  <c:v>0.72</c:v>
                </c:pt>
                <c:pt idx="2">
                  <c:v>0.75</c:v>
                </c:pt>
                <c:pt idx="3">
                  <c:v>0.78</c:v>
                </c:pt>
                <c:pt idx="4">
                  <c:v>0.81</c:v>
                </c:pt>
                <c:pt idx="5">
                  <c:v>0.84</c:v>
                </c:pt>
                <c:pt idx="6">
                  <c:v>0.87</c:v>
                </c:pt>
                <c:pt idx="7">
                  <c:v>0.9</c:v>
                </c:pt>
                <c:pt idx="8">
                  <c:v>0.93</c:v>
                </c:pt>
              </c:numCache>
            </c:numRef>
          </c:val>
          <c:smooth val="0"/>
          <c:extLst>
            <c:ext xmlns:c16="http://schemas.microsoft.com/office/drawing/2014/chart" uri="{C3380CC4-5D6E-409C-BE32-E72D297353CC}">
              <c16:uniqueId val="{00000002-AE5B-4D9C-AF09-2BC6E69CFD3D}"/>
            </c:ext>
          </c:extLst>
        </c:ser>
        <c:dLbls>
          <c:showLegendKey val="0"/>
          <c:showVal val="0"/>
          <c:showCatName val="0"/>
          <c:showSerName val="0"/>
          <c:showPercent val="0"/>
          <c:showBubbleSize val="0"/>
        </c:dLbls>
        <c:smooth val="0"/>
        <c:axId val="468234288"/>
        <c:axId val="468225760"/>
      </c:lineChart>
      <c:catAx>
        <c:axId val="468234288"/>
        <c:scaling>
          <c:orientation val="minMax"/>
        </c:scaling>
        <c:delete val="0"/>
        <c:axPos val="b"/>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68225760"/>
        <c:crosses val="autoZero"/>
        <c:auto val="1"/>
        <c:lblAlgn val="ctr"/>
        <c:lblOffset val="100"/>
        <c:noMultiLvlLbl val="0"/>
      </c:catAx>
      <c:valAx>
        <c:axId val="468225760"/>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lt1">
                    <a:lumMod val="85000"/>
                  </a:schemeClr>
                </a:solidFill>
                <a:latin typeface="+mn-lt"/>
                <a:ea typeface="+mn-ea"/>
                <a:cs typeface="+mn-cs"/>
              </a:defRPr>
            </a:pPr>
            <a:endParaRPr lang="en-US"/>
          </a:p>
        </c:txPr>
        <c:crossAx val="468234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accent1">
        <a:lumMod val="50000"/>
      </a:schemeClr>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30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798C84-9494-469A-94F1-7736193DACA4}" type="datetimeFigureOut">
              <a:rPr lang="en-US" smtClean="0"/>
              <a:t>2/27/2024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988937-3EE5-46C7-ABB5-DC60A90EDBB1}" type="slidenum">
              <a:rPr lang="en-US" smtClean="0"/>
              <a:t>‹#›</a:t>
            </a:fld>
            <a:endParaRPr lang="en-US"/>
          </a:p>
        </p:txBody>
      </p:sp>
    </p:spTree>
    <p:extLst>
      <p:ext uri="{BB962C8B-B14F-4D97-AF65-F5344CB8AC3E}">
        <p14:creationId xmlns:p14="http://schemas.microsoft.com/office/powerpoint/2010/main" val="1043310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Wilko's strategic positioning is due to its wide product variety and great brand recognition. Editors (2023) recommend introducing more products to the company's online store to attract more customers and simplify things 24/7. Wilko collapsed because it lacked a digital footprint, e-commerce, and adequate supply chain and inventory management. Byun et al., (2020) advise Wilko improve its online shopping experience and supply chain and merchandise management. </a:t>
            </a:r>
          </a:p>
          <a:p>
            <a:pPr algn="just">
              <a:lnSpc>
                <a:spcPct val="150000"/>
              </a:lnSpc>
            </a:pPr>
            <a:r>
              <a:rPr lang="en-US" dirty="0">
                <a:latin typeface="Times New Roman" panose="02020603050405020304" pitchFamily="18" charset="0"/>
                <a:cs typeface="Times New Roman" panose="02020603050405020304" pitchFamily="18" charset="0"/>
              </a:rPr>
              <a:t>E-commerce has boomed due to the COVID-19 pandemic, giving Wilko the option to expand online. Wilko's brand may gain from more people buying eco-friendly goods, according to </a:t>
            </a:r>
            <a:r>
              <a:rPr lang="en-US" sz="1200" kern="1200" dirty="0">
                <a:solidFill>
                  <a:schemeClr val="tx1"/>
                </a:solidFill>
                <a:effectLst/>
                <a:latin typeface="+mn-lt"/>
                <a:ea typeface="+mn-ea"/>
                <a:cs typeface="+mn-cs"/>
              </a:rPr>
              <a:t>Davey </a:t>
            </a:r>
            <a:r>
              <a:rPr lang="en-US" dirty="0">
                <a:latin typeface="Times New Roman" panose="02020603050405020304" pitchFamily="18" charset="0"/>
                <a:cs typeface="Times New Roman" panose="02020603050405020304" pitchFamily="18" charset="0"/>
              </a:rPr>
              <a:t>(2023). Today's market requires a distinctive technique to compete with budget stores and internet marketplaces. Economic constraints and Brexit uncertainty have reduced consumer spending and market demand (</a:t>
            </a:r>
            <a:r>
              <a:rPr lang="en-US" sz="1200" kern="1200" dirty="0" err="1">
                <a:solidFill>
                  <a:schemeClr val="tx1"/>
                </a:solidFill>
                <a:effectLst/>
                <a:latin typeface="+mn-lt"/>
                <a:ea typeface="+mn-ea"/>
                <a:cs typeface="+mn-cs"/>
              </a:rPr>
              <a:t>Cloughton</a:t>
            </a:r>
            <a:r>
              <a:rPr lang="en-US" dirty="0">
                <a:latin typeface="Times New Roman" panose="02020603050405020304" pitchFamily="18" charset="0"/>
                <a:cs typeface="Times New Roman" panose="02020603050405020304" pitchFamily="18" charset="0"/>
              </a:rPr>
              <a:t>, 2020). </a:t>
            </a:r>
          </a:p>
          <a:p>
            <a:pPr algn="just">
              <a:lnSpc>
                <a:spcPct val="150000"/>
              </a:lnSpc>
            </a:pPr>
            <a:r>
              <a:rPr lang="en-US" dirty="0">
                <a:latin typeface="Times New Roman" panose="02020603050405020304" pitchFamily="18" charset="0"/>
                <a:cs typeface="Times New Roman" panose="02020603050405020304" pitchFamily="18" charset="0"/>
              </a:rPr>
              <a:t>Wilko's five-year strategy review concludes with retail company recovery and growth. SWOT and PESTLE studies provide strengths, weaknesses, opportunities, and issues. The company's strong name and vast product range help customers find it online. Digital skills and rapid supply chains are crucial in a weak economy. Online shopping and eco-friendly purchases can help you succeed. Wilko can survive by monitoring these research and success measures.</a:t>
            </a:r>
          </a:p>
        </p:txBody>
      </p:sp>
      <p:sp>
        <p:nvSpPr>
          <p:cNvPr id="4" name="Slide Number Placeholder 3"/>
          <p:cNvSpPr>
            <a:spLocks noGrp="1"/>
          </p:cNvSpPr>
          <p:nvPr>
            <p:ph type="sldNum" sz="quarter" idx="5"/>
          </p:nvPr>
        </p:nvSpPr>
        <p:spPr/>
        <p:txBody>
          <a:bodyPr/>
          <a:lstStyle/>
          <a:p>
            <a:fld id="{60988937-3EE5-46C7-ABB5-DC60A90EDBB1}" type="slidenum">
              <a:rPr lang="en-US" smtClean="0"/>
              <a:t>4</a:t>
            </a:fld>
            <a:endParaRPr lang="en-US"/>
          </a:p>
        </p:txBody>
      </p:sp>
    </p:spTree>
    <p:extLst>
      <p:ext uri="{BB962C8B-B14F-4D97-AF65-F5344CB8AC3E}">
        <p14:creationId xmlns:p14="http://schemas.microsoft.com/office/powerpoint/2010/main" val="2955389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F0E484-ADE9-4D36-AAD5-D05E2DDC112C}" type="slidenum">
              <a:rPr lang="en-US" smtClean="0"/>
              <a:t>5</a:t>
            </a:fld>
            <a:endParaRPr lang="en-US"/>
          </a:p>
        </p:txBody>
      </p:sp>
    </p:spTree>
    <p:extLst>
      <p:ext uri="{BB962C8B-B14F-4D97-AF65-F5344CB8AC3E}">
        <p14:creationId xmlns:p14="http://schemas.microsoft.com/office/powerpoint/2010/main" val="510971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F0E484-ADE9-4D36-AAD5-D05E2DDC112C}" type="slidenum">
              <a:rPr lang="en-US" smtClean="0"/>
              <a:t>9</a:t>
            </a:fld>
            <a:endParaRPr lang="en-US"/>
          </a:p>
        </p:txBody>
      </p:sp>
    </p:spTree>
    <p:extLst>
      <p:ext uri="{BB962C8B-B14F-4D97-AF65-F5344CB8AC3E}">
        <p14:creationId xmlns:p14="http://schemas.microsoft.com/office/powerpoint/2010/main" val="2168594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Arial" panose="020B0604020202020204" pitchFamily="34" charset="0"/>
                <a:cs typeface="Arial" panose="020B0604020202020204" pitchFamily="34" charset="0"/>
              </a:rPr>
              <a:t>Wilko must make smart moves to navigate the PESTEL analysis's complex landscape.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Effective cost structures and supply network diversification enable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to adapt to political and economic shocks like Brexit, maintaining stability and resilience (Harris et al., 2020). You need competent financial management to handle consumer spending shifts and recessions (</a:t>
            </a:r>
            <a:r>
              <a:rPr lang="en-US" sz="1200" kern="1200" dirty="0" err="1">
                <a:solidFill>
                  <a:schemeClr val="tx1"/>
                </a:solidFill>
                <a:effectLst/>
                <a:latin typeface="+mn-lt"/>
                <a:ea typeface="+mn-ea"/>
                <a:cs typeface="+mn-cs"/>
              </a:rPr>
              <a:t>Purcărea</a:t>
            </a:r>
            <a:r>
              <a:rPr lang="en-US" dirty="0">
                <a:latin typeface="Arial" panose="020B0604020202020204" pitchFamily="34" charset="0"/>
                <a:cs typeface="Arial" panose="020B0604020202020204" pitchFamily="34" charset="0"/>
              </a:rPr>
              <a:t>, 2020).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Social trends show that businesses must match customer demand for health and wellness products, ethical shopping, and community involvement. Jones (2023) claims this relationship fits client wants and makes Wilko's brand more desirable and competitive.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Technology improves corporate efficiency and client engagement. Eclipse Group (2023) recommends investing in e-commerce, digital marketing, and automation to adapt to market and customer changes.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Legal compliance helps maintain confidence and operational integrity and avoid legal issues, particularly in employment and data security (DNB, 2023). Regulators and customers are demanding sustainable environmental practices. According to Jones (2023), Wilko may address these objectives by </a:t>
            </a:r>
            <a:r>
              <a:rPr lang="en-US" dirty="0" err="1">
                <a:latin typeface="Arial" panose="020B0604020202020204" pitchFamily="34" charset="0"/>
                <a:cs typeface="Arial" panose="020B0604020202020204" pitchFamily="34" charset="0"/>
              </a:rPr>
              <a:t>prioritising</a:t>
            </a:r>
            <a:r>
              <a:rPr lang="en-US" dirty="0">
                <a:latin typeface="Arial" panose="020B0604020202020204" pitchFamily="34" charset="0"/>
                <a:cs typeface="Arial" panose="020B0604020202020204" pitchFamily="34" charset="0"/>
              </a:rPr>
              <a:t> eco-friendly sourcing, packaging, and processes. This will boost the company's image and marketability.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Wilko adapts to political and economic volatility, social trends, technology, the law, and environmental sustainability to manage PESTEL findings. These techniques help Wilko maintain and improve its market position in the competitive retail industry (</a:t>
            </a:r>
            <a:r>
              <a:rPr lang="en-US" sz="1200" kern="1200" dirty="0">
                <a:solidFill>
                  <a:schemeClr val="tx1"/>
                </a:solidFill>
                <a:effectLst/>
                <a:latin typeface="+mn-lt"/>
                <a:ea typeface="+mn-ea"/>
                <a:cs typeface="+mn-cs"/>
              </a:rPr>
              <a:t>Santo and Barbosa, 2024)</a:t>
            </a:r>
            <a:r>
              <a:rPr lang="en-US"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82F821D6-4EAF-4164-8B21-32A8226C864B}" type="slidenum">
              <a:rPr lang="en-US" smtClean="0"/>
              <a:t>10</a:t>
            </a:fld>
            <a:endParaRPr lang="en-US"/>
          </a:p>
        </p:txBody>
      </p:sp>
    </p:spTree>
    <p:extLst>
      <p:ext uri="{BB962C8B-B14F-4D97-AF65-F5344CB8AC3E}">
        <p14:creationId xmlns:p14="http://schemas.microsoft.com/office/powerpoint/2010/main" val="3699315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E-commerce analytics tools can boost online sales, supply chain and inventory management software can cut costs, social media customer happiness scores can inform strategy, and surveys can aid in making decisions. CRM systems can </a:t>
            </a:r>
            <a:r>
              <a:rPr lang="en-US" dirty="0" err="1">
                <a:latin typeface="Times New Roman" panose="02020603050405020304" pitchFamily="18" charset="0"/>
                <a:cs typeface="Times New Roman" panose="02020603050405020304" pitchFamily="18" charset="0"/>
              </a:rPr>
              <a:t>analyse</a:t>
            </a:r>
            <a:r>
              <a:rPr lang="en-US" dirty="0">
                <a:latin typeface="Times New Roman" panose="02020603050405020304" pitchFamily="18" charset="0"/>
                <a:cs typeface="Times New Roman" panose="02020603050405020304" pitchFamily="18" charset="0"/>
              </a:rPr>
              <a:t> customer interactions, while sustainability reporting tools can </a:t>
            </a:r>
            <a:r>
              <a:rPr lang="en-US" dirty="0" err="1">
                <a:latin typeface="Times New Roman" panose="02020603050405020304" pitchFamily="18" charset="0"/>
                <a:cs typeface="Times New Roman" panose="02020603050405020304" pitchFamily="18" charset="0"/>
              </a:rPr>
              <a:t>analyse</a:t>
            </a:r>
            <a:r>
              <a:rPr lang="en-US" dirty="0">
                <a:latin typeface="Times New Roman" panose="02020603050405020304" pitchFamily="18" charset="0"/>
                <a:cs typeface="Times New Roman" panose="02020603050405020304" pitchFamily="18" charset="0"/>
              </a:rPr>
              <a:t> carbon emissions and waste. Business intelligence tools </a:t>
            </a:r>
            <a:r>
              <a:rPr lang="en-US" dirty="0" err="1">
                <a:latin typeface="Times New Roman" panose="02020603050405020304" pitchFamily="18" charset="0"/>
                <a:cs typeface="Times New Roman" panose="02020603050405020304" pitchFamily="18" charset="0"/>
              </a:rPr>
              <a:t>analyse</a:t>
            </a:r>
            <a:r>
              <a:rPr lang="en-US" dirty="0">
                <a:latin typeface="Times New Roman" panose="02020603050405020304" pitchFamily="18" charset="0"/>
                <a:cs typeface="Times New Roman" panose="02020603050405020304" pitchFamily="18" charset="0"/>
              </a:rPr>
              <a:t> KPI data for trends (</a:t>
            </a:r>
            <a:r>
              <a:rPr lang="en-US" sz="1200" kern="1200" dirty="0" err="1">
                <a:solidFill>
                  <a:schemeClr val="tx1"/>
                </a:solidFill>
                <a:effectLst/>
                <a:latin typeface="+mn-lt"/>
                <a:ea typeface="+mn-ea"/>
                <a:cs typeface="+mn-cs"/>
              </a:rPr>
              <a:t>Mehedintu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Soava</a:t>
            </a:r>
            <a:r>
              <a:rPr lang="en-US" sz="1200" kern="1200" dirty="0">
                <a:solidFill>
                  <a:schemeClr val="tx1"/>
                </a:solidFill>
                <a:effectLst/>
                <a:latin typeface="+mn-lt"/>
                <a:ea typeface="+mn-ea"/>
                <a:cs typeface="+mn-cs"/>
              </a:rPr>
              <a:t>, 2023)</a:t>
            </a:r>
            <a:r>
              <a:rPr lang="en-US" dirty="0">
                <a:latin typeface="Times New Roman" panose="02020603050405020304" pitchFamily="18" charset="0"/>
                <a:cs typeface="Times New Roman" panose="02020603050405020304" pitchFamily="18" charset="0"/>
              </a:rPr>
              <a:t>. Cross-functional teams discuss KPI data and determine the next steps at regular planning meetings. Real-time dashboard information enables quick decisions and strategy changes.</a:t>
            </a:r>
          </a:p>
        </p:txBody>
      </p:sp>
      <p:sp>
        <p:nvSpPr>
          <p:cNvPr id="4" name="Slide Number Placeholder 3"/>
          <p:cNvSpPr>
            <a:spLocks noGrp="1"/>
          </p:cNvSpPr>
          <p:nvPr>
            <p:ph type="sldNum" sz="quarter" idx="5"/>
          </p:nvPr>
        </p:nvSpPr>
        <p:spPr/>
        <p:txBody>
          <a:bodyPr/>
          <a:lstStyle/>
          <a:p>
            <a:fld id="{60988937-3EE5-46C7-ABB5-DC60A90EDBB1}" type="slidenum">
              <a:rPr lang="en-US" smtClean="0"/>
              <a:t>11</a:t>
            </a:fld>
            <a:endParaRPr lang="en-US"/>
          </a:p>
        </p:txBody>
      </p:sp>
    </p:spTree>
    <p:extLst>
      <p:ext uri="{BB962C8B-B14F-4D97-AF65-F5344CB8AC3E}">
        <p14:creationId xmlns:p14="http://schemas.microsoft.com/office/powerpoint/2010/main" val="93089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Key Performance Indicators (KPIs) measure solution effectiveness. Operations Cost Reduction illustrates how much less money is spent on operations due to superior supply chain management, whereas Online Sales Growth shows how much more money is made online. Customer Satisfaction Scores quantify customer satisfaction with online shopping and products, following health, fitness, and ethical consumption trends (</a:t>
            </a:r>
            <a:r>
              <a:rPr lang="en-US" sz="1200" kern="1200" dirty="0">
                <a:solidFill>
                  <a:schemeClr val="tx1"/>
                </a:solidFill>
                <a:effectLst/>
                <a:latin typeface="+mn-lt"/>
                <a:ea typeface="+mn-ea"/>
                <a:cs typeface="+mn-cs"/>
              </a:rPr>
              <a:t>Yousaf et al., 2021)</a:t>
            </a:r>
            <a:r>
              <a:rPr lang="en-US" dirty="0">
                <a:latin typeface="Times New Roman" panose="02020603050405020304" pitchFamily="18" charset="0"/>
                <a:cs typeface="Times New Roman" panose="02020603050405020304" pitchFamily="18" charset="0"/>
              </a:rPr>
              <a:t>. Environmental Impact Metrics quantify a company's ecological responsibility by measuring its carbon footprint and sustainable sourcing, packaging, and operations.</a:t>
            </a:r>
          </a:p>
        </p:txBody>
      </p:sp>
      <p:sp>
        <p:nvSpPr>
          <p:cNvPr id="4" name="Slide Number Placeholder 3"/>
          <p:cNvSpPr>
            <a:spLocks noGrp="1"/>
          </p:cNvSpPr>
          <p:nvPr>
            <p:ph type="sldNum" sz="quarter" idx="5"/>
          </p:nvPr>
        </p:nvSpPr>
        <p:spPr/>
        <p:txBody>
          <a:bodyPr/>
          <a:lstStyle/>
          <a:p>
            <a:fld id="{60988937-3EE5-46C7-ABB5-DC60A90EDBB1}" type="slidenum">
              <a:rPr lang="en-US" smtClean="0"/>
              <a:t>12</a:t>
            </a:fld>
            <a:endParaRPr lang="en-US"/>
          </a:p>
        </p:txBody>
      </p:sp>
    </p:spTree>
    <p:extLst>
      <p:ext uri="{BB962C8B-B14F-4D97-AF65-F5344CB8AC3E}">
        <p14:creationId xmlns:p14="http://schemas.microsoft.com/office/powerpoint/2010/main" val="37027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t>Wilko is spreading its recovery plan throughout the </a:t>
            </a:r>
            <a:r>
              <a:rPr lang="en-US" dirty="0" err="1"/>
              <a:t>organisation</a:t>
            </a:r>
            <a:r>
              <a:rPr lang="en-US" dirty="0"/>
              <a:t> through extensive communication. Employees receive updates on plan goals and implementation via internal platforms, email newsletters, and meetings (</a:t>
            </a:r>
            <a:r>
              <a:rPr lang="en-US" dirty="0" err="1"/>
              <a:t>Yaroson</a:t>
            </a:r>
            <a:r>
              <a:rPr lang="en-US" dirty="0"/>
              <a:t> et al., 202 3). Wilko will inform clients of updates and new projects to </a:t>
            </a:r>
            <a:r>
              <a:rPr lang="en-US" dirty="0" err="1"/>
              <a:t>emphasise</a:t>
            </a:r>
            <a:r>
              <a:rPr lang="en-US" dirty="0"/>
              <a:t> its eco-friendliness and usability. Company websites contain investor relations information, news announcements, and annual reports. Bennett et al. (2022) suggest investor meetings and webinars foster trust and transparency. We will create feedback loops across all channels so stakeholders can provide feedback. This comprehensive strategy keeps everyone informed about Wilko's issues and prospects (Taylor and </a:t>
            </a:r>
            <a:r>
              <a:rPr lang="en-US" dirty="0" err="1"/>
              <a:t>Bronstone</a:t>
            </a:r>
            <a:r>
              <a:rPr lang="en-US" dirty="0"/>
              <a:t>, 2022). </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 </a:t>
            </a:r>
            <a:br>
              <a:rPr lang="en-US" dirty="0">
                <a:latin typeface="Arial" panose="020B0604020202020204" pitchFamily="34" charset="0"/>
                <a:cs typeface="Arial" panose="020B0604020202020204" pitchFamily="34" charset="0"/>
              </a:rPr>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823DF15-96F5-4DB9-AC02-CA4B21348E98}" type="slidenum">
              <a:rPr lang="en-US" smtClean="0"/>
              <a:t>13</a:t>
            </a:fld>
            <a:endParaRPr lang="en-US"/>
          </a:p>
        </p:txBody>
      </p:sp>
    </p:spTree>
    <p:extLst>
      <p:ext uri="{BB962C8B-B14F-4D97-AF65-F5344CB8AC3E}">
        <p14:creationId xmlns:p14="http://schemas.microsoft.com/office/powerpoint/2010/main" val="1638401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ADA0-E22A-D613-1CAF-4FACFA12574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1CA07BB6-6A2B-31A5-2A40-686CD488C893}"/>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7ACCA58C-2024-7EEE-E163-B8C59F16FF32}"/>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5" name="Footer Placeholder 4">
            <a:extLst>
              <a:ext uri="{FF2B5EF4-FFF2-40B4-BE49-F238E27FC236}">
                <a16:creationId xmlns:a16="http://schemas.microsoft.com/office/drawing/2014/main" id="{E89D1D3A-2DD9-1D35-452F-D7292B1BB0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400D58-DCE0-26CC-D5CF-7B5E8AB7B870}"/>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4283469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F1110-73FD-0970-8992-1169FA6A738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2B733ED-69A4-53F2-3B39-A0ADD19752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86854F-42E0-7AEF-00F6-A3AB0DF4A07C}"/>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5" name="Footer Placeholder 4">
            <a:extLst>
              <a:ext uri="{FF2B5EF4-FFF2-40B4-BE49-F238E27FC236}">
                <a16:creationId xmlns:a16="http://schemas.microsoft.com/office/drawing/2014/main" id="{7951E0ED-E697-5FCC-1CE0-68D0953CFB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AF5ACD-B42A-0369-DB29-7593DEBEBD2F}"/>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1571424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E3625-746D-45BA-E943-E31FA36669E0}"/>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E2239138-A967-E94A-9E93-C5D79B7001CD}"/>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558A0E-73FC-494B-FBE9-8C3731649F6C}"/>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5" name="Footer Placeholder 4">
            <a:extLst>
              <a:ext uri="{FF2B5EF4-FFF2-40B4-BE49-F238E27FC236}">
                <a16:creationId xmlns:a16="http://schemas.microsoft.com/office/drawing/2014/main" id="{A6FE39EE-776E-D263-510B-0CD56F2C39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DB1069-52A5-E8FF-815B-38D385C1F9CE}"/>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2802692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10165-021D-87A2-3A7F-0687C080D4E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BBB7778-43AD-7428-10AD-2B42A336542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032B73-D284-6FD7-097B-7C6511ADC25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8B4DC00-44E2-2C03-7A95-36880EE2DABE}"/>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6" name="Footer Placeholder 5">
            <a:extLst>
              <a:ext uri="{FF2B5EF4-FFF2-40B4-BE49-F238E27FC236}">
                <a16:creationId xmlns:a16="http://schemas.microsoft.com/office/drawing/2014/main" id="{7C2F508F-9215-80D1-B167-A3F330366F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87FCBF-C6BC-E5DA-C96C-B0C9B4237132}"/>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493944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F7FB-A949-4D3C-397E-4DECBCC17648}"/>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0C9AC0A-1DEC-01A4-A790-EC869E6184D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C5DFB8D-4784-198A-28EC-42E20EAAE348}"/>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E0CDF34-B63E-529F-E4AC-65273BAD56E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F8D7086-1B21-4FD0-2A53-2D343503ECC4}"/>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A56D6A5-CD12-DF49-DFAA-DCFBFE81290E}"/>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8" name="Footer Placeholder 7">
            <a:extLst>
              <a:ext uri="{FF2B5EF4-FFF2-40B4-BE49-F238E27FC236}">
                <a16:creationId xmlns:a16="http://schemas.microsoft.com/office/drawing/2014/main" id="{D011C48C-6525-5715-0419-051556FB581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6D71F4-220F-EA6C-7662-D7CA5F90D856}"/>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3168867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EBF2E-3DB3-4EC2-9316-8AA4E4EF68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DAA963-DD26-B87B-CD4C-B40768352F98}"/>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4" name="Footer Placeholder 3">
            <a:extLst>
              <a:ext uri="{FF2B5EF4-FFF2-40B4-BE49-F238E27FC236}">
                <a16:creationId xmlns:a16="http://schemas.microsoft.com/office/drawing/2014/main" id="{C88B4616-C3CD-7C93-F608-CCDE003C29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90942C-3B09-15BA-AFF9-2BD41B34D69C}"/>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233950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94D135-A720-295F-E69B-520554889E46}"/>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3" name="Footer Placeholder 2">
            <a:extLst>
              <a:ext uri="{FF2B5EF4-FFF2-40B4-BE49-F238E27FC236}">
                <a16:creationId xmlns:a16="http://schemas.microsoft.com/office/drawing/2014/main" id="{3003CB55-DFD5-F932-F570-4185026D843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A83DB3-01ED-E802-4386-DA83142EDDC3}"/>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1613565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9E55A-4972-6D45-32A0-2ACDE5294AF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D07811A-2195-7FFD-EB4E-7D1CE01301B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9305A06-6386-7E2E-9711-024ABD91B68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8D18CDB-0CE4-7046-0FA5-AE6AE8A5E8F1}"/>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6" name="Footer Placeholder 5">
            <a:extLst>
              <a:ext uri="{FF2B5EF4-FFF2-40B4-BE49-F238E27FC236}">
                <a16:creationId xmlns:a16="http://schemas.microsoft.com/office/drawing/2014/main" id="{7FC194C0-10E2-69EE-AF76-3838C06461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1F3E49-F732-BE80-7241-55DC4558871B}"/>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4067531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1E429-6A83-4546-F965-6F7086842FD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237BFB48-79FD-5CF9-C7DC-A8291D0278C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79571CF-A9D3-0F4E-125D-ABCDDFA676C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EE9208A-B7E8-A7FA-ED22-B46D0D2060F1}"/>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6" name="Footer Placeholder 5">
            <a:extLst>
              <a:ext uri="{FF2B5EF4-FFF2-40B4-BE49-F238E27FC236}">
                <a16:creationId xmlns:a16="http://schemas.microsoft.com/office/drawing/2014/main" id="{115D57F5-C1BF-5D3C-6D16-7ADDD2491B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22CAE9-F286-D9DF-3D94-D86EB5F36CA7}"/>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1806386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FCADA-C578-044C-FD25-6FDE3F4A5E9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9CF318-3071-9A7C-D112-EF81BD1562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E41F2C-9F16-C1FD-BD00-F516AAAD115F}"/>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5" name="Footer Placeholder 4">
            <a:extLst>
              <a:ext uri="{FF2B5EF4-FFF2-40B4-BE49-F238E27FC236}">
                <a16:creationId xmlns:a16="http://schemas.microsoft.com/office/drawing/2014/main" id="{6B0A2D65-2148-CC5F-636C-1E8EEDC917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95967E-63B3-6C7F-2967-DC1A307FC932}"/>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660432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73879E-BF39-A8CD-7B3E-26CE80F3609B}"/>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50071AE-A593-ED55-FD4B-BD976486365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2382BD-EAA8-CC49-69D7-1C4DE2A70C36}"/>
              </a:ext>
            </a:extLst>
          </p:cNvPr>
          <p:cNvSpPr>
            <a:spLocks noGrp="1"/>
          </p:cNvSpPr>
          <p:nvPr>
            <p:ph type="dt" sz="half" idx="10"/>
          </p:nvPr>
        </p:nvSpPr>
        <p:spPr/>
        <p:txBody>
          <a:bodyPr/>
          <a:lstStyle/>
          <a:p>
            <a:fld id="{3057E245-88FC-4F49-9AF5-536993CAA553}" type="datetimeFigureOut">
              <a:rPr lang="en-US" smtClean="0"/>
              <a:t>2/27/2024</a:t>
            </a:fld>
            <a:endParaRPr lang="en-US"/>
          </a:p>
        </p:txBody>
      </p:sp>
      <p:sp>
        <p:nvSpPr>
          <p:cNvPr id="5" name="Footer Placeholder 4">
            <a:extLst>
              <a:ext uri="{FF2B5EF4-FFF2-40B4-BE49-F238E27FC236}">
                <a16:creationId xmlns:a16="http://schemas.microsoft.com/office/drawing/2014/main" id="{2E6C385C-1D41-216E-D3FA-325BA1C3BF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0B3B0D-FEF9-82B9-4116-C31757DDB33E}"/>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2529245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982423-1749-A983-8634-BF451497CE8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4DCDF98-954B-6319-12AD-DED44F5470E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4DD0C23-50BA-2675-2215-A4B773CE605E}"/>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057E245-88FC-4F49-9AF5-536993CAA553}" type="datetimeFigureOut">
              <a:rPr lang="en-US" smtClean="0"/>
              <a:t>2/27/2024</a:t>
            </a:fld>
            <a:endParaRPr lang="en-US"/>
          </a:p>
        </p:txBody>
      </p:sp>
      <p:sp>
        <p:nvSpPr>
          <p:cNvPr id="5" name="Footer Placeholder 4">
            <a:extLst>
              <a:ext uri="{FF2B5EF4-FFF2-40B4-BE49-F238E27FC236}">
                <a16:creationId xmlns:a16="http://schemas.microsoft.com/office/drawing/2014/main" id="{61232356-CA66-B21D-7F55-1E9013B7234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79678EA-E08B-8B23-86FC-B8FA125B3A7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9157CC8-3707-4184-8E0F-682263B8720E}" type="slidenum">
              <a:rPr lang="en-US" smtClean="0"/>
              <a:t>‹#›</a:t>
            </a:fld>
            <a:endParaRPr lang="en-US"/>
          </a:p>
        </p:txBody>
      </p:sp>
    </p:spTree>
    <p:extLst>
      <p:ext uri="{BB962C8B-B14F-4D97-AF65-F5344CB8AC3E}">
        <p14:creationId xmlns:p14="http://schemas.microsoft.com/office/powerpoint/2010/main" val="35365549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bin"/><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5.png"/><Relationship Id="rId10" Type="http://schemas.microsoft.com/office/2007/relationships/hdphoto" Target="../media/hdphoto4.wdp"/><Relationship Id="rId4" Type="http://schemas.microsoft.com/office/2007/relationships/hdphoto" Target="../media/hdphoto1.wdp"/><Relationship Id="rId9"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bin"/><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E6C305F-E9FA-F2BB-34BA-DF1C1247DCE5}"/>
              </a:ext>
            </a:extLst>
          </p:cNvPr>
          <p:cNvSpPr/>
          <p:nvPr/>
        </p:nvSpPr>
        <p:spPr>
          <a:xfrm>
            <a:off x="304801" y="857250"/>
            <a:ext cx="4786052" cy="5143500"/>
          </a:xfrm>
          <a:prstGeom prst="rect">
            <a:avLst/>
          </a:prstGeom>
          <a:pattFill prst="pct30">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4" name="Rectangle: Diagonal Corners Snipped 3">
            <a:extLst>
              <a:ext uri="{FF2B5EF4-FFF2-40B4-BE49-F238E27FC236}">
                <a16:creationId xmlns:a16="http://schemas.microsoft.com/office/drawing/2014/main" id="{DB04BC9C-740F-C611-0773-AA2FD28FF989}"/>
              </a:ext>
            </a:extLst>
          </p:cNvPr>
          <p:cNvSpPr/>
          <p:nvPr/>
        </p:nvSpPr>
        <p:spPr>
          <a:xfrm>
            <a:off x="4354286" y="1520657"/>
            <a:ext cx="4169228" cy="1970315"/>
          </a:xfrm>
          <a:prstGeom prst="snip2DiagRect">
            <a:avLst/>
          </a:prstGeom>
          <a:solidFill>
            <a:schemeClr val="accent1"/>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 name="TextBox 1">
            <a:extLst>
              <a:ext uri="{FF2B5EF4-FFF2-40B4-BE49-F238E27FC236}">
                <a16:creationId xmlns:a16="http://schemas.microsoft.com/office/drawing/2014/main" id="{03B09998-51AD-D0D2-CE39-4327A1EC30CA}"/>
              </a:ext>
            </a:extLst>
          </p:cNvPr>
          <p:cNvSpPr txBox="1"/>
          <p:nvPr/>
        </p:nvSpPr>
        <p:spPr>
          <a:xfrm>
            <a:off x="4773386" y="1963358"/>
            <a:ext cx="3331028" cy="1200329"/>
          </a:xfrm>
          <a:prstGeom prst="rect">
            <a:avLst/>
          </a:prstGeom>
          <a:noFill/>
        </p:spPr>
        <p:txBody>
          <a:bodyPr wrap="square">
            <a:spAutoFit/>
          </a:bodyPr>
          <a:lstStyle/>
          <a:p>
            <a:pPr algn="ctr" defTabSz="685800"/>
            <a:r>
              <a:rPr lang="en-US" sz="3600" b="1" dirty="0">
                <a:solidFill>
                  <a:prstClr val="white"/>
                </a:solidFill>
                <a:latin typeface="Arial Black" panose="020B0A04020102020204" pitchFamily="34" charset="0"/>
                <a:cs typeface="Arial" panose="020B0604020202020204" pitchFamily="34" charset="0"/>
              </a:rPr>
              <a:t>Wilko Case Study</a:t>
            </a:r>
          </a:p>
        </p:txBody>
      </p:sp>
      <p:sp>
        <p:nvSpPr>
          <p:cNvPr id="5" name="Rectangle: Diagonal Corners Snipped 4">
            <a:extLst>
              <a:ext uri="{FF2B5EF4-FFF2-40B4-BE49-F238E27FC236}">
                <a16:creationId xmlns:a16="http://schemas.microsoft.com/office/drawing/2014/main" id="{CAFC22CC-28E6-4A30-DDEE-E6D0287412E2}"/>
              </a:ext>
            </a:extLst>
          </p:cNvPr>
          <p:cNvSpPr/>
          <p:nvPr/>
        </p:nvSpPr>
        <p:spPr>
          <a:xfrm>
            <a:off x="5118066" y="3929360"/>
            <a:ext cx="3650376" cy="1003937"/>
          </a:xfrm>
          <a:prstGeom prst="snip2DiagRect">
            <a:avLst/>
          </a:prstGeom>
          <a:solidFill>
            <a:schemeClr val="bg1"/>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7" name="TextBox 6">
            <a:extLst>
              <a:ext uri="{FF2B5EF4-FFF2-40B4-BE49-F238E27FC236}">
                <a16:creationId xmlns:a16="http://schemas.microsoft.com/office/drawing/2014/main" id="{3AB7ECB3-177D-7441-2784-7F205288CE03}"/>
              </a:ext>
            </a:extLst>
          </p:cNvPr>
          <p:cNvSpPr txBox="1"/>
          <p:nvPr/>
        </p:nvSpPr>
        <p:spPr>
          <a:xfrm>
            <a:off x="5316179" y="4200495"/>
            <a:ext cx="3254150" cy="2677656"/>
          </a:xfrm>
          <a:prstGeom prst="rect">
            <a:avLst/>
          </a:prstGeom>
          <a:noFill/>
        </p:spPr>
        <p:txBody>
          <a:bodyPr wrap="square">
            <a:spAutoFit/>
          </a:bodyPr>
          <a:lstStyle/>
          <a:p>
            <a:pPr algn="ctr" defTabSz="685800"/>
            <a:r>
              <a:rPr lang="en-US" sz="2400" dirty="0">
                <a:solidFill>
                  <a:srgbClr val="E1A36C">
                    <a:lumMod val="75000"/>
                  </a:srgbClr>
                </a:solidFill>
                <a:latin typeface="Arial Black" panose="020B0A04020102020204" pitchFamily="34" charset="0"/>
                <a:cs typeface="Arial" panose="020B0604020202020204" pitchFamily="34" charset="0"/>
              </a:rPr>
              <a:t>Group Names: Kevin Tomko</a:t>
            </a:r>
          </a:p>
          <a:p>
            <a:pPr algn="ctr" defTabSz="685800"/>
            <a:r>
              <a:rPr lang="en-US" sz="2400" dirty="0">
                <a:solidFill>
                  <a:srgbClr val="E1A36C">
                    <a:lumMod val="75000"/>
                  </a:srgbClr>
                </a:solidFill>
                <a:latin typeface="Arial Black" panose="020B0A04020102020204" pitchFamily="34" charset="0"/>
                <a:cs typeface="Arial" panose="020B0604020202020204" pitchFamily="34" charset="0"/>
              </a:rPr>
              <a:t>Marek </a:t>
            </a:r>
            <a:r>
              <a:rPr lang="en-US" sz="2400" dirty="0" err="1">
                <a:solidFill>
                  <a:srgbClr val="E1A36C">
                    <a:lumMod val="75000"/>
                  </a:srgbClr>
                </a:solidFill>
                <a:latin typeface="Arial Black" panose="020B0A04020102020204" pitchFamily="34" charset="0"/>
                <a:cs typeface="Arial" panose="020B0604020202020204" pitchFamily="34" charset="0"/>
              </a:rPr>
              <a:t>Tiser</a:t>
            </a:r>
            <a:endParaRPr lang="en-US" sz="2400" dirty="0">
              <a:solidFill>
                <a:srgbClr val="E1A36C">
                  <a:lumMod val="75000"/>
                </a:srgbClr>
              </a:solidFill>
              <a:latin typeface="Arial Black" panose="020B0A04020102020204" pitchFamily="34" charset="0"/>
              <a:cs typeface="Arial" panose="020B0604020202020204" pitchFamily="34" charset="0"/>
            </a:endParaRPr>
          </a:p>
          <a:p>
            <a:pPr algn="ctr" defTabSz="685800"/>
            <a:r>
              <a:rPr lang="en-US" sz="2400" dirty="0">
                <a:solidFill>
                  <a:srgbClr val="E1A36C">
                    <a:lumMod val="75000"/>
                  </a:srgbClr>
                </a:solidFill>
                <a:latin typeface="Arial Black" panose="020B0A04020102020204" pitchFamily="34" charset="0"/>
                <a:cs typeface="Arial" panose="020B0604020202020204" pitchFamily="34" charset="0"/>
              </a:rPr>
              <a:t>Dianna </a:t>
            </a:r>
            <a:r>
              <a:rPr lang="en-US" sz="2400" dirty="0" err="1">
                <a:solidFill>
                  <a:srgbClr val="E1A36C">
                    <a:lumMod val="75000"/>
                  </a:srgbClr>
                </a:solidFill>
                <a:latin typeface="Arial Black" panose="020B0A04020102020204" pitchFamily="34" charset="0"/>
                <a:cs typeface="Arial" panose="020B0604020202020204" pitchFamily="34" charset="0"/>
              </a:rPr>
              <a:t>Karolova</a:t>
            </a:r>
            <a:endParaRPr lang="en-US" sz="2400" dirty="0">
              <a:solidFill>
                <a:srgbClr val="E1A36C">
                  <a:lumMod val="75000"/>
                </a:srgbClr>
              </a:solidFill>
              <a:latin typeface="Arial Black" panose="020B0A04020102020204" pitchFamily="34" charset="0"/>
              <a:cs typeface="Arial" panose="020B0604020202020204" pitchFamily="34" charset="0"/>
            </a:endParaRPr>
          </a:p>
          <a:p>
            <a:pPr algn="ctr" defTabSz="685800"/>
            <a:endParaRPr lang="en-US" sz="2400" dirty="0">
              <a:solidFill>
                <a:srgbClr val="E1A36C">
                  <a:lumMod val="75000"/>
                </a:srgbClr>
              </a:solidFill>
              <a:latin typeface="Arial Black" panose="020B0A04020102020204" pitchFamily="34" charset="0"/>
              <a:cs typeface="Arial" panose="020B0604020202020204" pitchFamily="34" charset="0"/>
            </a:endParaRPr>
          </a:p>
          <a:p>
            <a:pPr algn="ctr" defTabSz="685800"/>
            <a:r>
              <a:rPr lang="en-US" sz="2400" dirty="0">
                <a:solidFill>
                  <a:srgbClr val="E1A36C">
                    <a:lumMod val="75000"/>
                  </a:srgbClr>
                </a:solidFill>
                <a:latin typeface="Arial Black" panose="020B0A04020102020204" pitchFamily="34" charset="0"/>
                <a:cs typeface="Arial" panose="020B0604020202020204" pitchFamily="34" charset="0"/>
              </a:rPr>
              <a:t>Team Leader: Sandra </a:t>
            </a:r>
            <a:r>
              <a:rPr lang="en-US" sz="2400" dirty="0" err="1">
                <a:solidFill>
                  <a:srgbClr val="E1A36C">
                    <a:lumMod val="75000"/>
                  </a:srgbClr>
                </a:solidFill>
                <a:latin typeface="Arial Black" panose="020B0A04020102020204" pitchFamily="34" charset="0"/>
                <a:cs typeface="Arial" panose="020B0604020202020204" pitchFamily="34" charset="0"/>
              </a:rPr>
              <a:t>Gorolova</a:t>
            </a:r>
            <a:endParaRPr lang="en-US" sz="2400" dirty="0">
              <a:solidFill>
                <a:srgbClr val="E1A36C">
                  <a:lumMod val="75000"/>
                </a:srgbClr>
              </a:solidFill>
              <a:latin typeface="Arial Black" panose="020B0A040201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0109C240-2019-130A-6CD4-788DECE417FD}"/>
              </a:ext>
            </a:extLst>
          </p:cNvPr>
          <p:cNvCxnSpPr>
            <a:cxnSpLocks/>
          </p:cNvCxnSpPr>
          <p:nvPr/>
        </p:nvCxnSpPr>
        <p:spPr>
          <a:xfrm>
            <a:off x="4267200" y="3810242"/>
            <a:ext cx="4343401" cy="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8812BE7B-FDC2-6EF2-BBEB-04E588A0DC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558" y="857249"/>
            <a:ext cx="3733799" cy="5143499"/>
          </a:xfrm>
          <a:prstGeom prst="rect">
            <a:avLst/>
          </a:prstGeom>
        </p:spPr>
      </p:pic>
      <p:sp>
        <p:nvSpPr>
          <p:cNvPr id="16" name="Rectangle 15">
            <a:extLst>
              <a:ext uri="{FF2B5EF4-FFF2-40B4-BE49-F238E27FC236}">
                <a16:creationId xmlns:a16="http://schemas.microsoft.com/office/drawing/2014/main" id="{F314746C-75BE-6276-436B-50972B750C56}"/>
              </a:ext>
            </a:extLst>
          </p:cNvPr>
          <p:cNvSpPr/>
          <p:nvPr/>
        </p:nvSpPr>
        <p:spPr>
          <a:xfrm>
            <a:off x="3935185" y="857250"/>
            <a:ext cx="244928" cy="51435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Tree>
    <p:extLst>
      <p:ext uri="{BB962C8B-B14F-4D97-AF65-F5344CB8AC3E}">
        <p14:creationId xmlns:p14="http://schemas.microsoft.com/office/powerpoint/2010/main" val="3768540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DF88EB-60A7-13A4-B481-277780249139}"/>
              </a:ext>
            </a:extLst>
          </p:cNvPr>
          <p:cNvSpPr/>
          <p:nvPr/>
        </p:nvSpPr>
        <p:spPr>
          <a:xfrm>
            <a:off x="0" y="0"/>
            <a:ext cx="61177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badi" panose="020B0604020104020204" pitchFamily="34" charset="0"/>
            </a:endParaRPr>
          </a:p>
        </p:txBody>
      </p:sp>
      <p:sp>
        <p:nvSpPr>
          <p:cNvPr id="6" name="TextBox 5">
            <a:extLst>
              <a:ext uri="{FF2B5EF4-FFF2-40B4-BE49-F238E27FC236}">
                <a16:creationId xmlns:a16="http://schemas.microsoft.com/office/drawing/2014/main" id="{D98D1F34-43A4-A6D4-3776-EF0C2A531F13}"/>
              </a:ext>
            </a:extLst>
          </p:cNvPr>
          <p:cNvSpPr txBox="1"/>
          <p:nvPr/>
        </p:nvSpPr>
        <p:spPr>
          <a:xfrm>
            <a:off x="206828" y="2828836"/>
            <a:ext cx="2851816" cy="1200329"/>
          </a:xfrm>
          <a:prstGeom prst="rect">
            <a:avLst/>
          </a:prstGeom>
          <a:noFill/>
        </p:spPr>
        <p:txBody>
          <a:bodyPr wrap="square">
            <a:spAutoFit/>
          </a:bodyPr>
          <a:lstStyle/>
          <a:p>
            <a:pPr defTabSz="685800"/>
            <a:r>
              <a:rPr lang="en-US" sz="3600" b="1" dirty="0">
                <a:solidFill>
                  <a:prstClr val="white"/>
                </a:solidFill>
                <a:latin typeface="Arial Black" panose="020B0A04020102020204" pitchFamily="34" charset="0"/>
                <a:cs typeface="Arial" panose="020B0604020202020204" pitchFamily="34" charset="0"/>
              </a:rPr>
              <a:t>Table Of Contents</a:t>
            </a:r>
          </a:p>
        </p:txBody>
      </p:sp>
      <p:pic>
        <p:nvPicPr>
          <p:cNvPr id="37" name="Picture 36">
            <a:extLst>
              <a:ext uri="{FF2B5EF4-FFF2-40B4-BE49-F238E27FC236}">
                <a16:creationId xmlns:a16="http://schemas.microsoft.com/office/drawing/2014/main" id="{C8E43937-4B40-DD02-79BD-4C1BD4183B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27699" y="0"/>
            <a:ext cx="6016301" cy="6858000"/>
          </a:xfrm>
          <a:custGeom>
            <a:avLst/>
            <a:gdLst>
              <a:gd name="connsiteX0" fmla="*/ 1244444 w 8682803"/>
              <a:gd name="connsiteY0" fmla="*/ 0 h 6858000"/>
              <a:gd name="connsiteX1" fmla="*/ 8682803 w 8682803"/>
              <a:gd name="connsiteY1" fmla="*/ 245 h 6858000"/>
              <a:gd name="connsiteX2" fmla="*/ 8682803 w 8682803"/>
              <a:gd name="connsiteY2" fmla="*/ 6858000 h 6858000"/>
              <a:gd name="connsiteX3" fmla="*/ 1281625 w 8682803"/>
              <a:gd name="connsiteY3" fmla="*/ 6858000 h 6858000"/>
              <a:gd name="connsiteX4" fmla="*/ 1269528 w 8682803"/>
              <a:gd name="connsiteY4" fmla="*/ 6848849 h 6858000"/>
              <a:gd name="connsiteX5" fmla="*/ 1244444 w 8682803"/>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82803" h="6858000">
                <a:moveTo>
                  <a:pt x="1244444" y="0"/>
                </a:moveTo>
                <a:lnTo>
                  <a:pt x="8682803" y="245"/>
                </a:lnTo>
                <a:lnTo>
                  <a:pt x="8682803" y="6858000"/>
                </a:lnTo>
                <a:lnTo>
                  <a:pt x="1281625" y="6858000"/>
                </a:lnTo>
                <a:lnTo>
                  <a:pt x="1269528" y="6848849"/>
                </a:lnTo>
                <a:cubicBezTo>
                  <a:pt x="-983150" y="4981661"/>
                  <a:pt x="250733" y="1111440"/>
                  <a:pt x="1244444" y="0"/>
                </a:cubicBezTo>
                <a:close/>
              </a:path>
            </a:pathLst>
          </a:custGeom>
        </p:spPr>
      </p:pic>
      <p:sp>
        <p:nvSpPr>
          <p:cNvPr id="35" name="Freeform: Shape 34">
            <a:extLst>
              <a:ext uri="{FF2B5EF4-FFF2-40B4-BE49-F238E27FC236}">
                <a16:creationId xmlns:a16="http://schemas.microsoft.com/office/drawing/2014/main" id="{11A53E44-EB86-FC3F-A815-E9E4B47D0B7D}"/>
              </a:ext>
            </a:extLst>
          </p:cNvPr>
          <p:cNvSpPr/>
          <p:nvPr/>
        </p:nvSpPr>
        <p:spPr>
          <a:xfrm>
            <a:off x="3026228" y="0"/>
            <a:ext cx="6117772" cy="6893048"/>
          </a:xfrm>
          <a:custGeom>
            <a:avLst/>
            <a:gdLst>
              <a:gd name="connsiteX0" fmla="*/ 1244443 w 8682802"/>
              <a:gd name="connsiteY0" fmla="*/ 0 h 6858000"/>
              <a:gd name="connsiteX1" fmla="*/ 8682802 w 8682802"/>
              <a:gd name="connsiteY1" fmla="*/ 245 h 6858000"/>
              <a:gd name="connsiteX2" fmla="*/ 8682802 w 8682802"/>
              <a:gd name="connsiteY2" fmla="*/ 6858000 h 6858000"/>
              <a:gd name="connsiteX3" fmla="*/ 1281624 w 8682802"/>
              <a:gd name="connsiteY3" fmla="*/ 6858000 h 6858000"/>
              <a:gd name="connsiteX4" fmla="*/ 1269527 w 8682802"/>
              <a:gd name="connsiteY4" fmla="*/ 6848849 h 6858000"/>
              <a:gd name="connsiteX5" fmla="*/ 1244443 w 8682802"/>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82802" h="6858000">
                <a:moveTo>
                  <a:pt x="1244443" y="0"/>
                </a:moveTo>
                <a:lnTo>
                  <a:pt x="8682802" y="245"/>
                </a:lnTo>
                <a:lnTo>
                  <a:pt x="8682802" y="6858000"/>
                </a:lnTo>
                <a:lnTo>
                  <a:pt x="1281624" y="6858000"/>
                </a:lnTo>
                <a:lnTo>
                  <a:pt x="1269527" y="6848849"/>
                </a:lnTo>
                <a:cubicBezTo>
                  <a:pt x="-983151" y="4981661"/>
                  <a:pt x="250732" y="1111440"/>
                  <a:pt x="1244443" y="0"/>
                </a:cubicBezTo>
                <a:close/>
              </a:path>
            </a:pathLst>
          </a:custGeom>
          <a:solidFill>
            <a:srgbClr val="002060">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dirty="0">
              <a:solidFill>
                <a:prstClr val="white"/>
              </a:solidFill>
              <a:latin typeface="Abadi" panose="020B0604020104020204" pitchFamily="34" charset="0"/>
            </a:endParaRPr>
          </a:p>
        </p:txBody>
      </p:sp>
      <p:grpSp>
        <p:nvGrpSpPr>
          <p:cNvPr id="120" name="Group 119">
            <a:extLst>
              <a:ext uri="{FF2B5EF4-FFF2-40B4-BE49-F238E27FC236}">
                <a16:creationId xmlns:a16="http://schemas.microsoft.com/office/drawing/2014/main" id="{77E0F15C-0FDA-7BBB-ABA7-62B3E4441B2F}"/>
              </a:ext>
            </a:extLst>
          </p:cNvPr>
          <p:cNvGrpSpPr/>
          <p:nvPr/>
        </p:nvGrpSpPr>
        <p:grpSpPr>
          <a:xfrm>
            <a:off x="5023460" y="1451272"/>
            <a:ext cx="1781580" cy="307777"/>
            <a:chOff x="7710677" y="665028"/>
            <a:chExt cx="2375441" cy="410369"/>
          </a:xfrm>
        </p:grpSpPr>
        <p:sp>
          <p:nvSpPr>
            <p:cNvPr id="39" name="TextBox 38">
              <a:extLst>
                <a:ext uri="{FF2B5EF4-FFF2-40B4-BE49-F238E27FC236}">
                  <a16:creationId xmlns:a16="http://schemas.microsoft.com/office/drawing/2014/main" id="{5930E081-5FB9-1311-A8D7-61EFFBBEFF17}"/>
                </a:ext>
              </a:extLst>
            </p:cNvPr>
            <p:cNvSpPr txBox="1"/>
            <p:nvPr/>
          </p:nvSpPr>
          <p:spPr>
            <a:xfrm>
              <a:off x="8220221" y="665028"/>
              <a:ext cx="1865897" cy="410369"/>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Introduction</a:t>
              </a:r>
            </a:p>
          </p:txBody>
        </p:sp>
        <p:grpSp>
          <p:nvGrpSpPr>
            <p:cNvPr id="93" name="Group 92">
              <a:extLst>
                <a:ext uri="{FF2B5EF4-FFF2-40B4-BE49-F238E27FC236}">
                  <a16:creationId xmlns:a16="http://schemas.microsoft.com/office/drawing/2014/main" id="{FF02B62D-72C5-0DFB-847E-AFE95F6F8A12}"/>
                </a:ext>
              </a:extLst>
            </p:cNvPr>
            <p:cNvGrpSpPr/>
            <p:nvPr/>
          </p:nvGrpSpPr>
          <p:grpSpPr>
            <a:xfrm>
              <a:off x="7710677" y="730291"/>
              <a:ext cx="279844" cy="279842"/>
              <a:chOff x="7710677" y="1309511"/>
              <a:chExt cx="279844" cy="279842"/>
            </a:xfrm>
          </p:grpSpPr>
          <p:sp>
            <p:nvSpPr>
              <p:cNvPr id="63" name="Oval 62">
                <a:extLst>
                  <a:ext uri="{FF2B5EF4-FFF2-40B4-BE49-F238E27FC236}">
                    <a16:creationId xmlns:a16="http://schemas.microsoft.com/office/drawing/2014/main" id="{539C52D5-B9E2-06D0-7981-3D4E36B09BAF}"/>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64" name="Freeform 5">
                <a:extLst>
                  <a:ext uri="{FF2B5EF4-FFF2-40B4-BE49-F238E27FC236}">
                    <a16:creationId xmlns:a16="http://schemas.microsoft.com/office/drawing/2014/main" id="{C28014D3-FE90-00B2-F861-703F779D79D2}"/>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1" name="Group 120">
            <a:extLst>
              <a:ext uri="{FF2B5EF4-FFF2-40B4-BE49-F238E27FC236}">
                <a16:creationId xmlns:a16="http://schemas.microsoft.com/office/drawing/2014/main" id="{11132B50-F975-BD70-855D-BB329D3E2B26}"/>
              </a:ext>
            </a:extLst>
          </p:cNvPr>
          <p:cNvGrpSpPr/>
          <p:nvPr/>
        </p:nvGrpSpPr>
        <p:grpSpPr>
          <a:xfrm>
            <a:off x="5023463" y="2030063"/>
            <a:ext cx="4120537" cy="523220"/>
            <a:chOff x="7710677" y="1436749"/>
            <a:chExt cx="6468513" cy="697626"/>
          </a:xfrm>
        </p:grpSpPr>
        <p:sp>
          <p:nvSpPr>
            <p:cNvPr id="42" name="TextBox 41">
              <a:extLst>
                <a:ext uri="{FF2B5EF4-FFF2-40B4-BE49-F238E27FC236}">
                  <a16:creationId xmlns:a16="http://schemas.microsoft.com/office/drawing/2014/main" id="{6B4F844E-6270-B0E3-F60D-EF0F3EB6030F}"/>
                </a:ext>
              </a:extLst>
            </p:cNvPr>
            <p:cNvSpPr txBox="1"/>
            <p:nvPr/>
          </p:nvSpPr>
          <p:spPr>
            <a:xfrm>
              <a:off x="8313425" y="1436749"/>
              <a:ext cx="5865765" cy="697626"/>
            </a:xfrm>
            <a:prstGeom prst="rect">
              <a:avLst/>
            </a:prstGeom>
            <a:noFill/>
          </p:spPr>
          <p:txBody>
            <a:bodyPr wrap="square" rtlCol="0">
              <a:spAutoFit/>
            </a:bodyPr>
            <a:lstStyle/>
            <a:p>
              <a:r>
                <a:rPr lang="en-US" sz="1400" b="1" dirty="0">
                  <a:solidFill>
                    <a:schemeClr val="bg1"/>
                  </a:solidFill>
                  <a:latin typeface="Arial Black" panose="020B0A04020102020204" pitchFamily="34" charset="0"/>
                </a:rPr>
                <a:t>Recommended Solutions Aligned with SWOT Analysis</a:t>
              </a:r>
            </a:p>
          </p:txBody>
        </p:sp>
        <p:grpSp>
          <p:nvGrpSpPr>
            <p:cNvPr id="94" name="Group 93">
              <a:extLst>
                <a:ext uri="{FF2B5EF4-FFF2-40B4-BE49-F238E27FC236}">
                  <a16:creationId xmlns:a16="http://schemas.microsoft.com/office/drawing/2014/main" id="{466CA9A8-11E6-95D5-0B17-2148AB62530E}"/>
                </a:ext>
              </a:extLst>
            </p:cNvPr>
            <p:cNvGrpSpPr/>
            <p:nvPr/>
          </p:nvGrpSpPr>
          <p:grpSpPr>
            <a:xfrm>
              <a:off x="7710677" y="1604605"/>
              <a:ext cx="279844" cy="279842"/>
              <a:chOff x="7710677" y="1309511"/>
              <a:chExt cx="279844" cy="279842"/>
            </a:xfrm>
          </p:grpSpPr>
          <p:sp>
            <p:nvSpPr>
              <p:cNvPr id="95" name="Oval 94">
                <a:extLst>
                  <a:ext uri="{FF2B5EF4-FFF2-40B4-BE49-F238E27FC236}">
                    <a16:creationId xmlns:a16="http://schemas.microsoft.com/office/drawing/2014/main" id="{392115ED-EAE7-CF73-0676-41A3D092F169}"/>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96" name="Freeform 5">
                <a:extLst>
                  <a:ext uri="{FF2B5EF4-FFF2-40B4-BE49-F238E27FC236}">
                    <a16:creationId xmlns:a16="http://schemas.microsoft.com/office/drawing/2014/main" id="{8292234A-7F07-39A6-AE21-D40E82DC3DEE}"/>
                  </a:ext>
                </a:extLst>
              </p:cNvPr>
              <p:cNvSpPr>
                <a:spLocks/>
              </p:cNvSpPr>
              <p:nvPr/>
            </p:nvSpPr>
            <p:spPr bwMode="auto">
              <a:xfrm rot="5400000">
                <a:off x="7773906"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2" name="Group 121">
            <a:extLst>
              <a:ext uri="{FF2B5EF4-FFF2-40B4-BE49-F238E27FC236}">
                <a16:creationId xmlns:a16="http://schemas.microsoft.com/office/drawing/2014/main" id="{D63A062E-8185-A96B-189F-B3D4066BE1F5}"/>
              </a:ext>
            </a:extLst>
          </p:cNvPr>
          <p:cNvGrpSpPr/>
          <p:nvPr/>
        </p:nvGrpSpPr>
        <p:grpSpPr>
          <a:xfrm>
            <a:off x="5023463" y="2652969"/>
            <a:ext cx="3513211" cy="523220"/>
            <a:chOff x="7710677" y="2267291"/>
            <a:chExt cx="4684281" cy="697626"/>
          </a:xfrm>
        </p:grpSpPr>
        <p:sp>
          <p:nvSpPr>
            <p:cNvPr id="45" name="TextBox 44">
              <a:extLst>
                <a:ext uri="{FF2B5EF4-FFF2-40B4-BE49-F238E27FC236}">
                  <a16:creationId xmlns:a16="http://schemas.microsoft.com/office/drawing/2014/main" id="{919157B9-8DFB-386A-7EC8-41D9DE61FEE6}"/>
                </a:ext>
              </a:extLst>
            </p:cNvPr>
            <p:cNvSpPr txBox="1"/>
            <p:nvPr/>
          </p:nvSpPr>
          <p:spPr>
            <a:xfrm>
              <a:off x="8222618" y="2267291"/>
              <a:ext cx="4172340" cy="697626"/>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Recommended Solutions </a:t>
              </a:r>
            </a:p>
            <a:p>
              <a:pPr defTabSz="685800"/>
              <a:r>
                <a:rPr lang="en-US" sz="1400" dirty="0">
                  <a:solidFill>
                    <a:prstClr val="white"/>
                  </a:solidFill>
                  <a:latin typeface="Arial Black" panose="020B0A04020102020204" pitchFamily="34" charset="0"/>
                  <a:cs typeface="Arial" panose="020B0604020202020204" pitchFamily="34" charset="0"/>
                </a:rPr>
                <a:t>Aligned with PESTLE Analysis</a:t>
              </a:r>
            </a:p>
          </p:txBody>
        </p:sp>
        <p:grpSp>
          <p:nvGrpSpPr>
            <p:cNvPr id="105" name="Group 104">
              <a:extLst>
                <a:ext uri="{FF2B5EF4-FFF2-40B4-BE49-F238E27FC236}">
                  <a16:creationId xmlns:a16="http://schemas.microsoft.com/office/drawing/2014/main" id="{4A5C61F3-014E-1B97-7BA8-52B5940EFF56}"/>
                </a:ext>
              </a:extLst>
            </p:cNvPr>
            <p:cNvGrpSpPr/>
            <p:nvPr/>
          </p:nvGrpSpPr>
          <p:grpSpPr>
            <a:xfrm>
              <a:off x="7710677" y="2478919"/>
              <a:ext cx="279844" cy="279842"/>
              <a:chOff x="7710677" y="1309511"/>
              <a:chExt cx="279844" cy="279842"/>
            </a:xfrm>
          </p:grpSpPr>
          <p:sp>
            <p:nvSpPr>
              <p:cNvPr id="106" name="Oval 105">
                <a:extLst>
                  <a:ext uri="{FF2B5EF4-FFF2-40B4-BE49-F238E27FC236}">
                    <a16:creationId xmlns:a16="http://schemas.microsoft.com/office/drawing/2014/main" id="{9EEEB1AF-27F3-A204-296E-00D9B451EC7B}"/>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107" name="Freeform 5">
                <a:extLst>
                  <a:ext uri="{FF2B5EF4-FFF2-40B4-BE49-F238E27FC236}">
                    <a16:creationId xmlns:a16="http://schemas.microsoft.com/office/drawing/2014/main" id="{A8056145-37E8-FA0F-0406-8C6BA54368EA}"/>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3" name="Group 122">
            <a:extLst>
              <a:ext uri="{FF2B5EF4-FFF2-40B4-BE49-F238E27FC236}">
                <a16:creationId xmlns:a16="http://schemas.microsoft.com/office/drawing/2014/main" id="{37C3B9F7-FE3F-E878-49FB-50A2DA687819}"/>
              </a:ext>
            </a:extLst>
          </p:cNvPr>
          <p:cNvGrpSpPr/>
          <p:nvPr/>
        </p:nvGrpSpPr>
        <p:grpSpPr>
          <a:xfrm>
            <a:off x="5023463" y="3377429"/>
            <a:ext cx="2851228" cy="892552"/>
            <a:chOff x="7710677" y="3233236"/>
            <a:chExt cx="3801638" cy="1190068"/>
          </a:xfrm>
        </p:grpSpPr>
        <p:sp>
          <p:nvSpPr>
            <p:cNvPr id="48" name="TextBox 47">
              <a:extLst>
                <a:ext uri="{FF2B5EF4-FFF2-40B4-BE49-F238E27FC236}">
                  <a16:creationId xmlns:a16="http://schemas.microsoft.com/office/drawing/2014/main" id="{550CA68E-18BE-3DF1-8CDE-9BE5992B6419}"/>
                </a:ext>
              </a:extLst>
            </p:cNvPr>
            <p:cNvSpPr txBox="1"/>
            <p:nvPr/>
          </p:nvSpPr>
          <p:spPr>
            <a:xfrm>
              <a:off x="8220216" y="3233236"/>
              <a:ext cx="3292099" cy="1190068"/>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Methods for Collecting </a:t>
              </a:r>
            </a:p>
            <a:p>
              <a:pPr defTabSz="685800"/>
              <a:r>
                <a:rPr lang="en-US" sz="1400" dirty="0">
                  <a:solidFill>
                    <a:prstClr val="white"/>
                  </a:solidFill>
                  <a:latin typeface="Arial Black" panose="020B0A04020102020204" pitchFamily="34" charset="0"/>
                  <a:cs typeface="Arial" panose="020B0604020202020204" pitchFamily="34" charset="0"/>
                </a:rPr>
                <a:t>and Analyzing Data</a:t>
              </a:r>
            </a:p>
            <a:p>
              <a:pPr defTabSz="685800"/>
              <a:endParaRPr lang="en-US" sz="2400" dirty="0">
                <a:solidFill>
                  <a:prstClr val="white"/>
                </a:solidFill>
                <a:latin typeface="Arial" panose="020B0604020202020204" pitchFamily="34" charset="0"/>
                <a:cs typeface="Arial" panose="020B0604020202020204" pitchFamily="34" charset="0"/>
              </a:endParaRPr>
            </a:p>
          </p:txBody>
        </p:sp>
        <p:grpSp>
          <p:nvGrpSpPr>
            <p:cNvPr id="108" name="Group 107">
              <a:extLst>
                <a:ext uri="{FF2B5EF4-FFF2-40B4-BE49-F238E27FC236}">
                  <a16:creationId xmlns:a16="http://schemas.microsoft.com/office/drawing/2014/main" id="{4CCFD1D6-7599-7D9C-920C-166ECEC3E0FD}"/>
                </a:ext>
              </a:extLst>
            </p:cNvPr>
            <p:cNvGrpSpPr/>
            <p:nvPr/>
          </p:nvGrpSpPr>
          <p:grpSpPr>
            <a:xfrm>
              <a:off x="7710677" y="3353233"/>
              <a:ext cx="279844" cy="279842"/>
              <a:chOff x="7710677" y="1309511"/>
              <a:chExt cx="279844" cy="279842"/>
            </a:xfrm>
          </p:grpSpPr>
          <p:sp>
            <p:nvSpPr>
              <p:cNvPr id="109" name="Oval 108">
                <a:extLst>
                  <a:ext uri="{FF2B5EF4-FFF2-40B4-BE49-F238E27FC236}">
                    <a16:creationId xmlns:a16="http://schemas.microsoft.com/office/drawing/2014/main" id="{B783DD89-228A-87FD-7554-7BD7E1517EB7}"/>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110" name="Freeform 5">
                <a:extLst>
                  <a:ext uri="{FF2B5EF4-FFF2-40B4-BE49-F238E27FC236}">
                    <a16:creationId xmlns:a16="http://schemas.microsoft.com/office/drawing/2014/main" id="{0E369126-F0A5-5713-F992-766B2913F902}"/>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4" name="Group 123">
            <a:extLst>
              <a:ext uri="{FF2B5EF4-FFF2-40B4-BE49-F238E27FC236}">
                <a16:creationId xmlns:a16="http://schemas.microsoft.com/office/drawing/2014/main" id="{738755DA-EC82-4E09-8D2B-88406EFFB21F}"/>
              </a:ext>
            </a:extLst>
          </p:cNvPr>
          <p:cNvGrpSpPr/>
          <p:nvPr/>
        </p:nvGrpSpPr>
        <p:grpSpPr>
          <a:xfrm>
            <a:off x="5023464" y="4072599"/>
            <a:ext cx="3806972" cy="307777"/>
            <a:chOff x="7710677" y="4160132"/>
            <a:chExt cx="5075963" cy="410369"/>
          </a:xfrm>
        </p:grpSpPr>
        <p:sp>
          <p:nvSpPr>
            <p:cNvPr id="51" name="TextBox 50">
              <a:extLst>
                <a:ext uri="{FF2B5EF4-FFF2-40B4-BE49-F238E27FC236}">
                  <a16:creationId xmlns:a16="http://schemas.microsoft.com/office/drawing/2014/main" id="{D476D095-3B21-FD92-DE63-D44863C99100}"/>
                </a:ext>
              </a:extLst>
            </p:cNvPr>
            <p:cNvSpPr txBox="1"/>
            <p:nvPr/>
          </p:nvSpPr>
          <p:spPr>
            <a:xfrm>
              <a:off x="8168965" y="4160132"/>
              <a:ext cx="4617675" cy="410369"/>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KPIs for Recommended Solutions</a:t>
              </a:r>
            </a:p>
          </p:txBody>
        </p:sp>
        <p:grpSp>
          <p:nvGrpSpPr>
            <p:cNvPr id="111" name="Group 110">
              <a:extLst>
                <a:ext uri="{FF2B5EF4-FFF2-40B4-BE49-F238E27FC236}">
                  <a16:creationId xmlns:a16="http://schemas.microsoft.com/office/drawing/2014/main" id="{5484CF97-8184-033D-F664-4C41289007FA}"/>
                </a:ext>
              </a:extLst>
            </p:cNvPr>
            <p:cNvGrpSpPr/>
            <p:nvPr/>
          </p:nvGrpSpPr>
          <p:grpSpPr>
            <a:xfrm>
              <a:off x="7710677" y="4227547"/>
              <a:ext cx="279844" cy="279842"/>
              <a:chOff x="7710677" y="1309511"/>
              <a:chExt cx="279844" cy="279842"/>
            </a:xfrm>
          </p:grpSpPr>
          <p:sp>
            <p:nvSpPr>
              <p:cNvPr id="112" name="Oval 111">
                <a:extLst>
                  <a:ext uri="{FF2B5EF4-FFF2-40B4-BE49-F238E27FC236}">
                    <a16:creationId xmlns:a16="http://schemas.microsoft.com/office/drawing/2014/main" id="{3FA16B3E-1842-F4CD-C886-E30635D51B19}"/>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113" name="Freeform 5">
                <a:extLst>
                  <a:ext uri="{FF2B5EF4-FFF2-40B4-BE49-F238E27FC236}">
                    <a16:creationId xmlns:a16="http://schemas.microsoft.com/office/drawing/2014/main" id="{C658D08D-8BE2-5D8A-814B-11D5B0A6E97F}"/>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6" name="Group 125">
            <a:extLst>
              <a:ext uri="{FF2B5EF4-FFF2-40B4-BE49-F238E27FC236}">
                <a16:creationId xmlns:a16="http://schemas.microsoft.com/office/drawing/2014/main" id="{D5360EE9-78DF-D2AD-F014-C3BB56244785}"/>
              </a:ext>
            </a:extLst>
          </p:cNvPr>
          <p:cNvGrpSpPr/>
          <p:nvPr/>
        </p:nvGrpSpPr>
        <p:grpSpPr>
          <a:xfrm>
            <a:off x="5047115" y="5262799"/>
            <a:ext cx="1652449" cy="324231"/>
            <a:chOff x="7710677" y="5823708"/>
            <a:chExt cx="2203264" cy="432308"/>
          </a:xfrm>
        </p:grpSpPr>
        <p:sp>
          <p:nvSpPr>
            <p:cNvPr id="57" name="TextBox 56">
              <a:extLst>
                <a:ext uri="{FF2B5EF4-FFF2-40B4-BE49-F238E27FC236}">
                  <a16:creationId xmlns:a16="http://schemas.microsoft.com/office/drawing/2014/main" id="{9BDDA587-125E-F14F-A325-2CE6890CD35B}"/>
                </a:ext>
              </a:extLst>
            </p:cNvPr>
            <p:cNvSpPr txBox="1"/>
            <p:nvPr/>
          </p:nvSpPr>
          <p:spPr>
            <a:xfrm>
              <a:off x="8222623" y="5823708"/>
              <a:ext cx="1691318" cy="410369"/>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Conclusion</a:t>
              </a:r>
            </a:p>
          </p:txBody>
        </p:sp>
        <p:grpSp>
          <p:nvGrpSpPr>
            <p:cNvPr id="117" name="Group 116">
              <a:extLst>
                <a:ext uri="{FF2B5EF4-FFF2-40B4-BE49-F238E27FC236}">
                  <a16:creationId xmlns:a16="http://schemas.microsoft.com/office/drawing/2014/main" id="{840C0598-4EC0-41A3-32F3-AE79A1EA71C4}"/>
                </a:ext>
              </a:extLst>
            </p:cNvPr>
            <p:cNvGrpSpPr/>
            <p:nvPr/>
          </p:nvGrpSpPr>
          <p:grpSpPr>
            <a:xfrm>
              <a:off x="7710677" y="5976174"/>
              <a:ext cx="279844" cy="279842"/>
              <a:chOff x="7710677" y="1309511"/>
              <a:chExt cx="279844" cy="279842"/>
            </a:xfrm>
          </p:grpSpPr>
          <p:sp>
            <p:nvSpPr>
              <p:cNvPr id="118" name="Oval 117">
                <a:extLst>
                  <a:ext uri="{FF2B5EF4-FFF2-40B4-BE49-F238E27FC236}">
                    <a16:creationId xmlns:a16="http://schemas.microsoft.com/office/drawing/2014/main" id="{60BC6D40-E594-669F-B12D-4471FCD1C61B}"/>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119" name="Freeform 5">
                <a:extLst>
                  <a:ext uri="{FF2B5EF4-FFF2-40B4-BE49-F238E27FC236}">
                    <a16:creationId xmlns:a16="http://schemas.microsoft.com/office/drawing/2014/main" id="{49CB0FF3-66DE-F08D-E3F2-938B8E56E40F}"/>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36" name="Group 35">
            <a:extLst>
              <a:ext uri="{FF2B5EF4-FFF2-40B4-BE49-F238E27FC236}">
                <a16:creationId xmlns:a16="http://schemas.microsoft.com/office/drawing/2014/main" id="{BA74CA98-6A86-4268-9508-1A7C8165A1BC}"/>
              </a:ext>
            </a:extLst>
          </p:cNvPr>
          <p:cNvGrpSpPr/>
          <p:nvPr/>
        </p:nvGrpSpPr>
        <p:grpSpPr>
          <a:xfrm>
            <a:off x="5023460" y="4767769"/>
            <a:ext cx="2971038" cy="307777"/>
            <a:chOff x="7710677" y="4160132"/>
            <a:chExt cx="3961384" cy="410369"/>
          </a:xfrm>
        </p:grpSpPr>
        <p:sp>
          <p:nvSpPr>
            <p:cNvPr id="38" name="TextBox 37">
              <a:extLst>
                <a:ext uri="{FF2B5EF4-FFF2-40B4-BE49-F238E27FC236}">
                  <a16:creationId xmlns:a16="http://schemas.microsoft.com/office/drawing/2014/main" id="{E60D6AC4-C4D2-4220-9A68-52F596FE5060}"/>
                </a:ext>
              </a:extLst>
            </p:cNvPr>
            <p:cNvSpPr txBox="1"/>
            <p:nvPr/>
          </p:nvSpPr>
          <p:spPr>
            <a:xfrm>
              <a:off x="8168965" y="4160132"/>
              <a:ext cx="3503096" cy="410369"/>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Communication Strategy</a:t>
              </a:r>
            </a:p>
          </p:txBody>
        </p:sp>
        <p:grpSp>
          <p:nvGrpSpPr>
            <p:cNvPr id="40" name="Group 39">
              <a:extLst>
                <a:ext uri="{FF2B5EF4-FFF2-40B4-BE49-F238E27FC236}">
                  <a16:creationId xmlns:a16="http://schemas.microsoft.com/office/drawing/2014/main" id="{F5BC6B25-F48C-4F7C-A642-B4559C63ECC9}"/>
                </a:ext>
              </a:extLst>
            </p:cNvPr>
            <p:cNvGrpSpPr/>
            <p:nvPr/>
          </p:nvGrpSpPr>
          <p:grpSpPr>
            <a:xfrm>
              <a:off x="7710677" y="4227547"/>
              <a:ext cx="279844" cy="279842"/>
              <a:chOff x="7710677" y="1309511"/>
              <a:chExt cx="279844" cy="279842"/>
            </a:xfrm>
          </p:grpSpPr>
          <p:sp>
            <p:nvSpPr>
              <p:cNvPr id="41" name="Oval 40">
                <a:extLst>
                  <a:ext uri="{FF2B5EF4-FFF2-40B4-BE49-F238E27FC236}">
                    <a16:creationId xmlns:a16="http://schemas.microsoft.com/office/drawing/2014/main" id="{25711507-0A1E-45E3-AE5D-24E1284A6FBD}"/>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43" name="Freeform 5">
                <a:extLst>
                  <a:ext uri="{FF2B5EF4-FFF2-40B4-BE49-F238E27FC236}">
                    <a16:creationId xmlns:a16="http://schemas.microsoft.com/office/drawing/2014/main" id="{B6F877C6-44C1-48E2-9D0B-365708B48085}"/>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spTree>
    <p:extLst>
      <p:ext uri="{BB962C8B-B14F-4D97-AF65-F5344CB8AC3E}">
        <p14:creationId xmlns:p14="http://schemas.microsoft.com/office/powerpoint/2010/main" val="1682360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2" name="Group 2"/>
          <p:cNvGrpSpPr/>
          <p:nvPr/>
        </p:nvGrpSpPr>
        <p:grpSpPr>
          <a:xfrm>
            <a:off x="0" y="5356"/>
            <a:ext cx="9130639" cy="1805259"/>
            <a:chOff x="0" y="0"/>
            <a:chExt cx="6661764" cy="1317126"/>
          </a:xfrm>
        </p:grpSpPr>
        <p:sp>
          <p:nvSpPr>
            <p:cNvPr id="3" name="Freeform 3"/>
            <p:cNvSpPr/>
            <p:nvPr/>
          </p:nvSpPr>
          <p:spPr>
            <a:xfrm>
              <a:off x="0" y="0"/>
              <a:ext cx="6661764" cy="1317126"/>
            </a:xfrm>
            <a:custGeom>
              <a:avLst/>
              <a:gdLst/>
              <a:ahLst/>
              <a:cxnLst/>
              <a:rect l="l" t="t" r="r" b="b"/>
              <a:pathLst>
                <a:path w="6661764" h="1317126">
                  <a:moveTo>
                    <a:pt x="0" y="0"/>
                  </a:moveTo>
                  <a:lnTo>
                    <a:pt x="6661764" y="0"/>
                  </a:lnTo>
                  <a:lnTo>
                    <a:pt x="6661764" y="1317126"/>
                  </a:lnTo>
                  <a:lnTo>
                    <a:pt x="0" y="1317126"/>
                  </a:lnTo>
                  <a:close/>
                </a:path>
              </a:pathLst>
            </a:custGeom>
            <a:solidFill>
              <a:srgbClr val="203965"/>
            </a:solidFill>
          </p:spPr>
          <p:txBody>
            <a:bodyPr/>
            <a:lstStyle/>
            <a:p>
              <a:endParaRPr lang="en-GB"/>
            </a:p>
          </p:txBody>
        </p:sp>
      </p:grpSp>
      <p:sp>
        <p:nvSpPr>
          <p:cNvPr id="4" name="Freeform 4"/>
          <p:cNvSpPr/>
          <p:nvPr/>
        </p:nvSpPr>
        <p:spPr>
          <a:xfrm>
            <a:off x="13361" y="5356"/>
            <a:ext cx="9144000" cy="1805259"/>
          </a:xfrm>
          <a:custGeom>
            <a:avLst/>
            <a:gdLst/>
            <a:ahLst/>
            <a:cxnLst/>
            <a:rect l="l" t="t" r="r" b="b"/>
            <a:pathLst>
              <a:path w="18288000" h="3610517">
                <a:moveTo>
                  <a:pt x="0" y="0"/>
                </a:moveTo>
                <a:lnTo>
                  <a:pt x="18288000" y="0"/>
                </a:lnTo>
                <a:lnTo>
                  <a:pt x="18288000" y="3610517"/>
                </a:lnTo>
                <a:lnTo>
                  <a:pt x="0" y="3610517"/>
                </a:lnTo>
                <a:lnTo>
                  <a:pt x="0" y="0"/>
                </a:lnTo>
                <a:close/>
              </a:path>
            </a:pathLst>
          </a:custGeom>
          <a:blipFill>
            <a:blip r:embed="rId2">
              <a:alphaModFix amt="9999"/>
            </a:blip>
            <a:stretch>
              <a:fillRect t="-196077" b="-42024"/>
            </a:stretch>
          </a:blipFill>
        </p:spPr>
        <p:txBody>
          <a:bodyPr/>
          <a:lstStyle/>
          <a:p>
            <a:endParaRPr lang="en-GB"/>
          </a:p>
        </p:txBody>
      </p:sp>
      <p:sp>
        <p:nvSpPr>
          <p:cNvPr id="5" name="AutoShape 5"/>
          <p:cNvSpPr/>
          <p:nvPr/>
        </p:nvSpPr>
        <p:spPr>
          <a:xfrm>
            <a:off x="514350" y="2906880"/>
            <a:ext cx="627105" cy="0"/>
          </a:xfrm>
          <a:prstGeom prst="line">
            <a:avLst/>
          </a:prstGeom>
          <a:ln w="38100" cap="flat">
            <a:solidFill>
              <a:srgbClr val="FEBF0E"/>
            </a:solidFill>
            <a:prstDash val="solid"/>
            <a:headEnd type="none" w="sm" len="sm"/>
            <a:tailEnd type="none" w="sm" len="sm"/>
          </a:ln>
        </p:spPr>
        <p:txBody>
          <a:bodyPr/>
          <a:lstStyle/>
          <a:p>
            <a:endParaRPr lang="en-GB"/>
          </a:p>
        </p:txBody>
      </p:sp>
      <p:sp>
        <p:nvSpPr>
          <p:cNvPr id="6" name="AutoShape 6"/>
          <p:cNvSpPr/>
          <p:nvPr/>
        </p:nvSpPr>
        <p:spPr>
          <a:xfrm>
            <a:off x="514350" y="4661598"/>
            <a:ext cx="627105" cy="0"/>
          </a:xfrm>
          <a:prstGeom prst="line">
            <a:avLst/>
          </a:prstGeom>
          <a:ln w="38100" cap="flat">
            <a:solidFill>
              <a:srgbClr val="FEBF0E"/>
            </a:solidFill>
            <a:prstDash val="solid"/>
            <a:headEnd type="none" w="sm" len="sm"/>
            <a:tailEnd type="none" w="sm" len="sm"/>
          </a:ln>
        </p:spPr>
        <p:txBody>
          <a:bodyPr/>
          <a:lstStyle/>
          <a:p>
            <a:endParaRPr lang="en-GB"/>
          </a:p>
        </p:txBody>
      </p:sp>
      <p:sp>
        <p:nvSpPr>
          <p:cNvPr id="7" name="AutoShape 7"/>
          <p:cNvSpPr/>
          <p:nvPr/>
        </p:nvSpPr>
        <p:spPr>
          <a:xfrm>
            <a:off x="5603154" y="4661598"/>
            <a:ext cx="627105" cy="0"/>
          </a:xfrm>
          <a:prstGeom prst="line">
            <a:avLst/>
          </a:prstGeom>
          <a:ln w="38100" cap="flat">
            <a:solidFill>
              <a:srgbClr val="FEBF0E"/>
            </a:solidFill>
            <a:prstDash val="solid"/>
            <a:headEnd type="none" w="sm" len="sm"/>
            <a:tailEnd type="none" w="sm" len="sm"/>
          </a:ln>
        </p:spPr>
        <p:txBody>
          <a:bodyPr/>
          <a:lstStyle/>
          <a:p>
            <a:endParaRPr lang="en-GB"/>
          </a:p>
        </p:txBody>
      </p:sp>
      <p:grpSp>
        <p:nvGrpSpPr>
          <p:cNvPr id="8" name="Group 8"/>
          <p:cNvGrpSpPr>
            <a:grpSpLocks noChangeAspect="1"/>
          </p:cNvGrpSpPr>
          <p:nvPr/>
        </p:nvGrpSpPr>
        <p:grpSpPr>
          <a:xfrm>
            <a:off x="6145530" y="1285069"/>
            <a:ext cx="1168220" cy="1168220"/>
            <a:chOff x="0" y="0"/>
            <a:chExt cx="6350000" cy="6350000"/>
          </a:xfrm>
        </p:grpSpPr>
        <p:sp>
          <p:nvSpPr>
            <p:cNvPr id="9" name="Freeform 9"/>
            <p:cNvSpPr/>
            <p:nvPr/>
          </p:nvSpPr>
          <p:spPr>
            <a:xfrm>
              <a:off x="124460" y="124460"/>
              <a:ext cx="6101080" cy="6101080"/>
            </a:xfrm>
            <a:custGeom>
              <a:avLst/>
              <a:gdLst/>
              <a:ahLst/>
              <a:cxnLst/>
              <a:rect l="l" t="t" r="r" b="b"/>
              <a:pathLst>
                <a:path w="6101080" h="6101080">
                  <a:moveTo>
                    <a:pt x="0" y="0"/>
                  </a:moveTo>
                  <a:lnTo>
                    <a:pt x="6101080" y="0"/>
                  </a:lnTo>
                  <a:lnTo>
                    <a:pt x="6101080" y="6101080"/>
                  </a:lnTo>
                  <a:lnTo>
                    <a:pt x="0" y="6101080"/>
                  </a:lnTo>
                  <a:close/>
                </a:path>
              </a:pathLst>
            </a:custGeom>
            <a:solidFill>
              <a:srgbClr val="FEBF0E"/>
            </a:solidFill>
            <a:ln w="12700">
              <a:solidFill>
                <a:srgbClr val="000000"/>
              </a:solidFill>
            </a:ln>
          </p:spPr>
          <p:txBody>
            <a:bodyPr/>
            <a:lstStyle/>
            <a:p>
              <a:endParaRPr lang="en-GB"/>
            </a:p>
          </p:txBody>
        </p:sp>
        <p:sp>
          <p:nvSpPr>
            <p:cNvPr id="10" name="Freeform 10"/>
            <p:cNvSpPr/>
            <p:nvPr/>
          </p:nvSpPr>
          <p:spPr>
            <a:xfrm>
              <a:off x="0" y="0"/>
              <a:ext cx="6350000" cy="6350000"/>
            </a:xfrm>
            <a:custGeom>
              <a:avLst/>
              <a:gdLst/>
              <a:ahLst/>
              <a:cxnLst/>
              <a:rect l="l" t="t" r="r" b="b"/>
              <a:pathLst>
                <a:path w="6350000" h="6350000">
                  <a:moveTo>
                    <a:pt x="6350000" y="6350000"/>
                  </a:moveTo>
                  <a:lnTo>
                    <a:pt x="0" y="6350000"/>
                  </a:lnTo>
                  <a:lnTo>
                    <a:pt x="0" y="0"/>
                  </a:lnTo>
                  <a:lnTo>
                    <a:pt x="6350000" y="0"/>
                  </a:lnTo>
                  <a:lnTo>
                    <a:pt x="6350000" y="6350000"/>
                  </a:lnTo>
                  <a:close/>
                  <a:moveTo>
                    <a:pt x="248920" y="6101080"/>
                  </a:moveTo>
                  <a:lnTo>
                    <a:pt x="6099810" y="6101080"/>
                  </a:lnTo>
                  <a:lnTo>
                    <a:pt x="6099810" y="248920"/>
                  </a:lnTo>
                  <a:lnTo>
                    <a:pt x="248920" y="248920"/>
                  </a:lnTo>
                  <a:lnTo>
                    <a:pt x="248920" y="6101080"/>
                  </a:lnTo>
                  <a:close/>
                </a:path>
              </a:pathLst>
            </a:custGeom>
            <a:solidFill>
              <a:srgbClr val="FFFFFF"/>
            </a:solidFill>
          </p:spPr>
          <p:txBody>
            <a:bodyPr/>
            <a:lstStyle/>
            <a:p>
              <a:endParaRPr lang="en-GB"/>
            </a:p>
          </p:txBody>
        </p:sp>
      </p:grpSp>
      <p:grpSp>
        <p:nvGrpSpPr>
          <p:cNvPr id="11" name="Group 11"/>
          <p:cNvGrpSpPr>
            <a:grpSpLocks noChangeAspect="1"/>
          </p:cNvGrpSpPr>
          <p:nvPr/>
        </p:nvGrpSpPr>
        <p:grpSpPr>
          <a:xfrm>
            <a:off x="7509628" y="1303929"/>
            <a:ext cx="1168220" cy="1168220"/>
            <a:chOff x="0" y="0"/>
            <a:chExt cx="6350000" cy="6350000"/>
          </a:xfrm>
        </p:grpSpPr>
        <p:sp>
          <p:nvSpPr>
            <p:cNvPr id="12" name="Freeform 12"/>
            <p:cNvSpPr/>
            <p:nvPr/>
          </p:nvSpPr>
          <p:spPr>
            <a:xfrm>
              <a:off x="124460" y="124460"/>
              <a:ext cx="6101080" cy="6101080"/>
            </a:xfrm>
            <a:custGeom>
              <a:avLst/>
              <a:gdLst/>
              <a:ahLst/>
              <a:cxnLst/>
              <a:rect l="l" t="t" r="r" b="b"/>
              <a:pathLst>
                <a:path w="6101080" h="6101080">
                  <a:moveTo>
                    <a:pt x="0" y="0"/>
                  </a:moveTo>
                  <a:lnTo>
                    <a:pt x="6101080" y="0"/>
                  </a:lnTo>
                  <a:lnTo>
                    <a:pt x="6101080" y="6101080"/>
                  </a:lnTo>
                  <a:lnTo>
                    <a:pt x="0" y="6101080"/>
                  </a:lnTo>
                  <a:close/>
                </a:path>
              </a:pathLst>
            </a:custGeom>
            <a:solidFill>
              <a:srgbClr val="FEBF0E"/>
            </a:solidFill>
            <a:ln w="12700">
              <a:solidFill>
                <a:srgbClr val="000000"/>
              </a:solidFill>
            </a:ln>
          </p:spPr>
          <p:txBody>
            <a:bodyPr/>
            <a:lstStyle/>
            <a:p>
              <a:endParaRPr lang="en-GB"/>
            </a:p>
          </p:txBody>
        </p:sp>
        <p:sp>
          <p:nvSpPr>
            <p:cNvPr id="13" name="Freeform 13"/>
            <p:cNvSpPr/>
            <p:nvPr/>
          </p:nvSpPr>
          <p:spPr>
            <a:xfrm>
              <a:off x="0" y="0"/>
              <a:ext cx="6350000" cy="6350000"/>
            </a:xfrm>
            <a:custGeom>
              <a:avLst/>
              <a:gdLst/>
              <a:ahLst/>
              <a:cxnLst/>
              <a:rect l="l" t="t" r="r" b="b"/>
              <a:pathLst>
                <a:path w="6350000" h="6350000">
                  <a:moveTo>
                    <a:pt x="6350000" y="6350000"/>
                  </a:moveTo>
                  <a:lnTo>
                    <a:pt x="0" y="6350000"/>
                  </a:lnTo>
                  <a:lnTo>
                    <a:pt x="0" y="0"/>
                  </a:lnTo>
                  <a:lnTo>
                    <a:pt x="6350000" y="0"/>
                  </a:lnTo>
                  <a:lnTo>
                    <a:pt x="6350000" y="6350000"/>
                  </a:lnTo>
                  <a:close/>
                  <a:moveTo>
                    <a:pt x="248920" y="6101080"/>
                  </a:moveTo>
                  <a:lnTo>
                    <a:pt x="6099810" y="6101080"/>
                  </a:lnTo>
                  <a:lnTo>
                    <a:pt x="6099810" y="248920"/>
                  </a:lnTo>
                  <a:lnTo>
                    <a:pt x="248920" y="248920"/>
                  </a:lnTo>
                  <a:lnTo>
                    <a:pt x="248920" y="6101080"/>
                  </a:lnTo>
                  <a:close/>
                </a:path>
              </a:pathLst>
            </a:custGeom>
            <a:solidFill>
              <a:srgbClr val="FFFFFF"/>
            </a:solidFill>
          </p:spPr>
          <p:txBody>
            <a:bodyPr/>
            <a:lstStyle/>
            <a:p>
              <a:endParaRPr lang="en-GB"/>
            </a:p>
          </p:txBody>
        </p:sp>
      </p:grpSp>
      <p:sp>
        <p:nvSpPr>
          <p:cNvPr id="16" name="TextBox 16"/>
          <p:cNvSpPr txBox="1"/>
          <p:nvPr/>
        </p:nvSpPr>
        <p:spPr>
          <a:xfrm>
            <a:off x="514350" y="2623608"/>
            <a:ext cx="1665334" cy="181973"/>
          </a:xfrm>
          <a:prstGeom prst="rect">
            <a:avLst/>
          </a:prstGeom>
        </p:spPr>
        <p:txBody>
          <a:bodyPr lIns="0" tIns="0" rIns="0" bIns="0" rtlCol="0" anchor="t">
            <a:spAutoFit/>
          </a:bodyPr>
          <a:lstStyle/>
          <a:p>
            <a:pPr>
              <a:lnSpc>
                <a:spcPts val="1392"/>
              </a:lnSpc>
            </a:pPr>
            <a:r>
              <a:rPr lang="en-US" sz="1400" dirty="0">
                <a:solidFill>
                  <a:srgbClr val="000000"/>
                </a:solidFill>
                <a:latin typeface="Arial Black" panose="020B0A04020102020204" pitchFamily="34" charset="0"/>
              </a:rPr>
              <a:t>Introduction</a:t>
            </a:r>
          </a:p>
        </p:txBody>
      </p:sp>
      <p:sp>
        <p:nvSpPr>
          <p:cNvPr id="17" name="TextBox 17"/>
          <p:cNvSpPr txBox="1"/>
          <p:nvPr/>
        </p:nvSpPr>
        <p:spPr>
          <a:xfrm>
            <a:off x="514349" y="3080565"/>
            <a:ext cx="3554067" cy="1077218"/>
          </a:xfrm>
          <a:prstGeom prst="rect">
            <a:avLst/>
          </a:prstGeom>
        </p:spPr>
        <p:txBody>
          <a:bodyPr wrap="square" lIns="0" tIns="0" rIns="0" bIns="0" rtlCol="0" anchor="t">
            <a:spAutoFit/>
          </a:bodyPr>
          <a:lstStyle/>
          <a:p>
            <a:pPr>
              <a:lnSpc>
                <a:spcPts val="1350"/>
              </a:lnSpc>
            </a:pPr>
            <a:r>
              <a:rPr lang="en-US" sz="1200" dirty="0">
                <a:latin typeface="Times New Roman" panose="02020603050405020304" pitchFamily="18" charset="0"/>
                <a:cs typeface="Times New Roman" panose="02020603050405020304" pitchFamily="18" charset="0"/>
              </a:rPr>
              <a:t>This presentation analyzes Wilko's strategic landscape using SWOT and PESTLE frameworks. It aims to identify strengths, weaknesses, opportunities, threats, and external factors impacting operations. The goal is to identify key areas for strategic action for Wilko's recovery and sustainable growth.</a:t>
            </a:r>
            <a:endParaRPr lang="en-US" sz="1200" dirty="0">
              <a:solidFill>
                <a:srgbClr val="000000"/>
              </a:solidFill>
              <a:latin typeface="Times New Roman" panose="02020603050405020304" pitchFamily="18" charset="0"/>
              <a:cs typeface="Times New Roman" panose="02020603050405020304" pitchFamily="18" charset="0"/>
            </a:endParaRPr>
          </a:p>
        </p:txBody>
      </p:sp>
      <p:sp>
        <p:nvSpPr>
          <p:cNvPr id="18" name="TextBox 18"/>
          <p:cNvSpPr txBox="1"/>
          <p:nvPr/>
        </p:nvSpPr>
        <p:spPr>
          <a:xfrm>
            <a:off x="514349" y="4439621"/>
            <a:ext cx="1844537" cy="181973"/>
          </a:xfrm>
          <a:prstGeom prst="rect">
            <a:avLst/>
          </a:prstGeom>
        </p:spPr>
        <p:txBody>
          <a:bodyPr wrap="square" lIns="0" tIns="0" rIns="0" bIns="0" rtlCol="0" anchor="t">
            <a:spAutoFit/>
          </a:bodyPr>
          <a:lstStyle/>
          <a:p>
            <a:pPr>
              <a:lnSpc>
                <a:spcPts val="1392"/>
              </a:lnSpc>
            </a:pPr>
            <a:r>
              <a:rPr lang="en-US" sz="1400" dirty="0">
                <a:solidFill>
                  <a:srgbClr val="000000"/>
                </a:solidFill>
                <a:latin typeface="Arial Black" panose="020B0A04020102020204" pitchFamily="34" charset="0"/>
              </a:rPr>
              <a:t>Problem Summary</a:t>
            </a:r>
          </a:p>
        </p:txBody>
      </p:sp>
      <p:sp>
        <p:nvSpPr>
          <p:cNvPr id="19" name="TextBox 19"/>
          <p:cNvSpPr txBox="1"/>
          <p:nvPr/>
        </p:nvSpPr>
        <p:spPr>
          <a:xfrm>
            <a:off x="514350" y="4826199"/>
            <a:ext cx="3023670" cy="1256754"/>
          </a:xfrm>
          <a:prstGeom prst="rect">
            <a:avLst/>
          </a:prstGeom>
        </p:spPr>
        <p:txBody>
          <a:bodyPr lIns="0" tIns="0" rIns="0" bIns="0" rtlCol="0" anchor="t">
            <a:spAutoFit/>
          </a:bodyPr>
          <a:lstStyle/>
          <a:p>
            <a:pPr>
              <a:lnSpc>
                <a:spcPts val="1350"/>
              </a:lnSpc>
            </a:pPr>
            <a:r>
              <a:rPr lang="en-US" sz="1200" dirty="0">
                <a:latin typeface="Times New Roman" panose="02020603050405020304" pitchFamily="18" charset="0"/>
                <a:cs typeface="Times New Roman" panose="02020603050405020304" pitchFamily="18" charset="0"/>
              </a:rPr>
              <a:t>The SWOT analysis reveals Wilko's financial instability due to inadequate digital footprint, supply chain inefficiencies, competition, economic adversities, and PESTLE challenges, including political uncertainties, economic volatility, social trends, technological advancements, and environmental sustainability.</a:t>
            </a:r>
            <a:endParaRPr lang="en-US" sz="1200" dirty="0">
              <a:solidFill>
                <a:srgbClr val="000000"/>
              </a:solidFill>
              <a:latin typeface="Times New Roman" panose="02020603050405020304" pitchFamily="18" charset="0"/>
              <a:cs typeface="Times New Roman" panose="02020603050405020304" pitchFamily="18" charset="0"/>
            </a:endParaRPr>
          </a:p>
        </p:txBody>
      </p:sp>
      <p:sp>
        <p:nvSpPr>
          <p:cNvPr id="20" name="TextBox 20"/>
          <p:cNvSpPr txBox="1"/>
          <p:nvPr/>
        </p:nvSpPr>
        <p:spPr>
          <a:xfrm>
            <a:off x="5603154" y="4439621"/>
            <a:ext cx="1710596" cy="181973"/>
          </a:xfrm>
          <a:prstGeom prst="rect">
            <a:avLst/>
          </a:prstGeom>
        </p:spPr>
        <p:txBody>
          <a:bodyPr lIns="0" tIns="0" rIns="0" bIns="0" rtlCol="0" anchor="t">
            <a:spAutoFit/>
          </a:bodyPr>
          <a:lstStyle/>
          <a:p>
            <a:pPr>
              <a:lnSpc>
                <a:spcPts val="1392"/>
              </a:lnSpc>
            </a:pPr>
            <a:r>
              <a:rPr lang="en-US" sz="1400" dirty="0">
                <a:solidFill>
                  <a:srgbClr val="000000"/>
                </a:solidFill>
                <a:latin typeface="Arial Black" panose="020B0A04020102020204" pitchFamily="34" charset="0"/>
              </a:rPr>
              <a:t>Importance</a:t>
            </a:r>
          </a:p>
        </p:txBody>
      </p:sp>
      <p:sp>
        <p:nvSpPr>
          <p:cNvPr id="21" name="TextBox 21"/>
          <p:cNvSpPr txBox="1"/>
          <p:nvPr/>
        </p:nvSpPr>
        <p:spPr>
          <a:xfrm>
            <a:off x="5603154" y="4826199"/>
            <a:ext cx="3026496" cy="1436291"/>
          </a:xfrm>
          <a:prstGeom prst="rect">
            <a:avLst/>
          </a:prstGeom>
        </p:spPr>
        <p:txBody>
          <a:bodyPr lIns="0" tIns="0" rIns="0" bIns="0" rtlCol="0" anchor="t">
            <a:spAutoFit/>
          </a:bodyPr>
          <a:lstStyle/>
          <a:p>
            <a:pPr>
              <a:lnSpc>
                <a:spcPts val="1350"/>
              </a:lnSpc>
            </a:pPr>
            <a:r>
              <a:rPr lang="en-US" sz="1200" dirty="0">
                <a:latin typeface="Times New Roman" panose="02020603050405020304" pitchFamily="18" charset="0"/>
                <a:cs typeface="Times New Roman" panose="02020603050405020304" pitchFamily="18" charset="0"/>
              </a:rPr>
              <a:t>Align strategic solutions with PESTLE and SWOT analyses in order to propel Wilko's recovery and strengthen its competitive position. Adapt approaches to consider political, economic, social, technological, legal, and environmental aspects in order to promote sustainable expansion and resilience in the ever-changing retail industry.</a:t>
            </a:r>
            <a:endParaRPr lang="en-US" sz="1200" dirty="0">
              <a:solidFill>
                <a:srgbClr val="000000"/>
              </a:solidFill>
              <a:latin typeface="Times New Roman" panose="02020603050405020304" pitchFamily="18" charset="0"/>
              <a:cs typeface="Times New Roman" panose="02020603050405020304" pitchFamily="18" charset="0"/>
            </a:endParaRPr>
          </a:p>
        </p:txBody>
      </p:sp>
      <p:sp>
        <p:nvSpPr>
          <p:cNvPr id="22" name="TextBox 22"/>
          <p:cNvSpPr txBox="1"/>
          <p:nvPr/>
        </p:nvSpPr>
        <p:spPr>
          <a:xfrm>
            <a:off x="6318797" y="1655765"/>
            <a:ext cx="821686" cy="481542"/>
          </a:xfrm>
          <a:prstGeom prst="rect">
            <a:avLst/>
          </a:prstGeom>
        </p:spPr>
        <p:txBody>
          <a:bodyPr lIns="0" tIns="0" rIns="0" bIns="0" rtlCol="0" anchor="t">
            <a:spAutoFit/>
          </a:bodyPr>
          <a:lstStyle/>
          <a:p>
            <a:pPr algn="ctr">
              <a:lnSpc>
                <a:spcPct val="150000"/>
              </a:lnSpc>
            </a:pPr>
            <a:r>
              <a:rPr lang="en-US" sz="1100" dirty="0">
                <a:solidFill>
                  <a:srgbClr val="203965"/>
                </a:solidFill>
                <a:latin typeface="Arial Black" panose="020B0A04020102020204" pitchFamily="34" charset="0"/>
              </a:rPr>
              <a:t>Problem Summary</a:t>
            </a:r>
          </a:p>
        </p:txBody>
      </p:sp>
      <p:sp>
        <p:nvSpPr>
          <p:cNvPr id="23" name="TextBox 23"/>
          <p:cNvSpPr txBox="1"/>
          <p:nvPr/>
        </p:nvSpPr>
        <p:spPr>
          <a:xfrm>
            <a:off x="7656496" y="1810635"/>
            <a:ext cx="874484" cy="170111"/>
          </a:xfrm>
          <a:prstGeom prst="rect">
            <a:avLst/>
          </a:prstGeom>
        </p:spPr>
        <p:txBody>
          <a:bodyPr wrap="square" lIns="0" tIns="0" rIns="0" bIns="0" rtlCol="0" anchor="t">
            <a:spAutoFit/>
          </a:bodyPr>
          <a:lstStyle/>
          <a:p>
            <a:pPr algn="ctr">
              <a:lnSpc>
                <a:spcPts val="1392"/>
              </a:lnSpc>
            </a:pPr>
            <a:r>
              <a:rPr lang="en-US" sz="1050" dirty="0">
                <a:solidFill>
                  <a:srgbClr val="203965"/>
                </a:solidFill>
                <a:latin typeface="Arial Black" panose="020B0A04020102020204" pitchFamily="34" charset="0"/>
              </a:rPr>
              <a:t>Importance</a:t>
            </a:r>
          </a:p>
        </p:txBody>
      </p:sp>
      <p:sp>
        <p:nvSpPr>
          <p:cNvPr id="24" name="TextBox 24"/>
          <p:cNvSpPr txBox="1"/>
          <p:nvPr/>
        </p:nvSpPr>
        <p:spPr>
          <a:xfrm>
            <a:off x="514350" y="1266143"/>
            <a:ext cx="2387876" cy="371897"/>
          </a:xfrm>
          <a:prstGeom prst="rect">
            <a:avLst/>
          </a:prstGeom>
        </p:spPr>
        <p:txBody>
          <a:bodyPr wrap="square" lIns="0" tIns="0" rIns="0" bIns="0" rtlCol="0" anchor="t">
            <a:spAutoFit/>
          </a:bodyPr>
          <a:lstStyle/>
          <a:p>
            <a:pPr>
              <a:lnSpc>
                <a:spcPts val="2880"/>
              </a:lnSpc>
            </a:pPr>
            <a:r>
              <a:rPr lang="en-US" sz="2619" dirty="0">
                <a:solidFill>
                  <a:srgbClr val="FEBF0E"/>
                </a:solidFill>
                <a:latin typeface="Arial Black" panose="020B0A04020102020204" pitchFamily="34" charset="0"/>
              </a:rPr>
              <a:t>Introduction</a:t>
            </a:r>
          </a:p>
        </p:txBody>
      </p:sp>
      <p:grpSp>
        <p:nvGrpSpPr>
          <p:cNvPr id="25" name="Group 25"/>
          <p:cNvGrpSpPr>
            <a:grpSpLocks noChangeAspect="1"/>
          </p:cNvGrpSpPr>
          <p:nvPr/>
        </p:nvGrpSpPr>
        <p:grpSpPr>
          <a:xfrm>
            <a:off x="4829629" y="1303929"/>
            <a:ext cx="1168220" cy="1168220"/>
            <a:chOff x="0" y="0"/>
            <a:chExt cx="6350000" cy="6350000"/>
          </a:xfrm>
        </p:grpSpPr>
        <p:sp>
          <p:nvSpPr>
            <p:cNvPr id="26" name="Freeform 26"/>
            <p:cNvSpPr/>
            <p:nvPr/>
          </p:nvSpPr>
          <p:spPr>
            <a:xfrm>
              <a:off x="124460" y="124460"/>
              <a:ext cx="6101080" cy="6101080"/>
            </a:xfrm>
            <a:custGeom>
              <a:avLst/>
              <a:gdLst/>
              <a:ahLst/>
              <a:cxnLst/>
              <a:rect l="l" t="t" r="r" b="b"/>
              <a:pathLst>
                <a:path w="6101080" h="6101080">
                  <a:moveTo>
                    <a:pt x="0" y="0"/>
                  </a:moveTo>
                  <a:lnTo>
                    <a:pt x="6101080" y="0"/>
                  </a:lnTo>
                  <a:lnTo>
                    <a:pt x="6101080" y="6101080"/>
                  </a:lnTo>
                  <a:lnTo>
                    <a:pt x="0" y="6101080"/>
                  </a:lnTo>
                  <a:close/>
                </a:path>
              </a:pathLst>
            </a:custGeom>
            <a:solidFill>
              <a:srgbClr val="FEBF0E"/>
            </a:solidFill>
            <a:ln w="12700">
              <a:solidFill>
                <a:srgbClr val="000000"/>
              </a:solidFill>
            </a:ln>
          </p:spPr>
          <p:txBody>
            <a:bodyPr/>
            <a:lstStyle/>
            <a:p>
              <a:endParaRPr lang="en-GB"/>
            </a:p>
          </p:txBody>
        </p:sp>
        <p:sp>
          <p:nvSpPr>
            <p:cNvPr id="27" name="Freeform 27"/>
            <p:cNvSpPr/>
            <p:nvPr/>
          </p:nvSpPr>
          <p:spPr>
            <a:xfrm>
              <a:off x="0" y="0"/>
              <a:ext cx="6350000" cy="6350000"/>
            </a:xfrm>
            <a:custGeom>
              <a:avLst/>
              <a:gdLst/>
              <a:ahLst/>
              <a:cxnLst/>
              <a:rect l="l" t="t" r="r" b="b"/>
              <a:pathLst>
                <a:path w="6350000" h="6350000">
                  <a:moveTo>
                    <a:pt x="6350000" y="6350000"/>
                  </a:moveTo>
                  <a:lnTo>
                    <a:pt x="0" y="6350000"/>
                  </a:lnTo>
                  <a:lnTo>
                    <a:pt x="0" y="0"/>
                  </a:lnTo>
                  <a:lnTo>
                    <a:pt x="6350000" y="0"/>
                  </a:lnTo>
                  <a:lnTo>
                    <a:pt x="6350000" y="6350000"/>
                  </a:lnTo>
                  <a:close/>
                  <a:moveTo>
                    <a:pt x="248920" y="6101080"/>
                  </a:moveTo>
                  <a:lnTo>
                    <a:pt x="6099810" y="6101080"/>
                  </a:lnTo>
                  <a:lnTo>
                    <a:pt x="6099810" y="248920"/>
                  </a:lnTo>
                  <a:lnTo>
                    <a:pt x="248920" y="248920"/>
                  </a:lnTo>
                  <a:lnTo>
                    <a:pt x="248920" y="6101080"/>
                  </a:lnTo>
                  <a:close/>
                </a:path>
              </a:pathLst>
            </a:custGeom>
            <a:solidFill>
              <a:srgbClr val="FFFFFF"/>
            </a:solidFill>
          </p:spPr>
          <p:txBody>
            <a:bodyPr/>
            <a:lstStyle/>
            <a:p>
              <a:endParaRPr lang="en-GB"/>
            </a:p>
          </p:txBody>
        </p:sp>
      </p:grpSp>
      <p:sp>
        <p:nvSpPr>
          <p:cNvPr id="29" name="TextBox 29"/>
          <p:cNvSpPr txBox="1"/>
          <p:nvPr/>
        </p:nvSpPr>
        <p:spPr>
          <a:xfrm>
            <a:off x="4927711" y="1810615"/>
            <a:ext cx="972056" cy="171842"/>
          </a:xfrm>
          <a:prstGeom prst="rect">
            <a:avLst/>
          </a:prstGeom>
        </p:spPr>
        <p:txBody>
          <a:bodyPr wrap="square" lIns="0" tIns="0" rIns="0" bIns="0" rtlCol="0" anchor="t">
            <a:spAutoFit/>
          </a:bodyPr>
          <a:lstStyle/>
          <a:p>
            <a:pPr algn="ctr">
              <a:lnSpc>
                <a:spcPts val="1392"/>
              </a:lnSpc>
            </a:pPr>
            <a:r>
              <a:rPr lang="en-US" sz="1100" dirty="0">
                <a:solidFill>
                  <a:srgbClr val="203965"/>
                </a:solidFill>
                <a:latin typeface="Arial Black" panose="020B0A04020102020204" pitchFamily="34" charset="0"/>
              </a:rPr>
              <a:t>Introduction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FCF6EB8-12EB-7A68-4D2C-E454E793947F}"/>
              </a:ext>
            </a:extLst>
          </p:cNvPr>
          <p:cNvSpPr/>
          <p:nvPr/>
        </p:nvSpPr>
        <p:spPr>
          <a:xfrm>
            <a:off x="276200" y="1491109"/>
            <a:ext cx="3646843" cy="40350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grpSp>
        <p:nvGrpSpPr>
          <p:cNvPr id="12" name="Group 11">
            <a:extLst>
              <a:ext uri="{FF2B5EF4-FFF2-40B4-BE49-F238E27FC236}">
                <a16:creationId xmlns:a16="http://schemas.microsoft.com/office/drawing/2014/main" id="{39AD353D-D8D4-4B0A-A145-3E074F107B20}"/>
              </a:ext>
            </a:extLst>
          </p:cNvPr>
          <p:cNvGrpSpPr/>
          <p:nvPr/>
        </p:nvGrpSpPr>
        <p:grpSpPr>
          <a:xfrm>
            <a:off x="182485" y="1853358"/>
            <a:ext cx="3779813" cy="3445651"/>
            <a:chOff x="246186" y="1633525"/>
            <a:chExt cx="5039751" cy="4594202"/>
          </a:xfrm>
        </p:grpSpPr>
        <p:sp>
          <p:nvSpPr>
            <p:cNvPr id="13" name="TextBox 12">
              <a:extLst>
                <a:ext uri="{FF2B5EF4-FFF2-40B4-BE49-F238E27FC236}">
                  <a16:creationId xmlns:a16="http://schemas.microsoft.com/office/drawing/2014/main" id="{4785DBF9-D739-4B51-9ECA-880A202231F0}"/>
                </a:ext>
              </a:extLst>
            </p:cNvPr>
            <p:cNvSpPr txBox="1"/>
            <p:nvPr/>
          </p:nvSpPr>
          <p:spPr>
            <a:xfrm>
              <a:off x="304473" y="1633525"/>
              <a:ext cx="4935071" cy="1354218"/>
            </a:xfrm>
            <a:prstGeom prst="rect">
              <a:avLst/>
            </a:prstGeom>
            <a:noFill/>
          </p:spPr>
          <p:txBody>
            <a:bodyPr wrap="square" rtlCol="0">
              <a:spAutoFit/>
            </a:bodyPr>
            <a:lstStyle/>
            <a:p>
              <a:pPr algn="ctr"/>
              <a:r>
                <a:rPr lang="en-US" sz="2000" b="1" dirty="0">
                  <a:latin typeface="Arial Black" panose="020B0A04020102020204" pitchFamily="34" charset="0"/>
                </a:rPr>
                <a:t>Recommended Solutions Aligned with SWOT Analysis</a:t>
              </a:r>
            </a:p>
          </p:txBody>
        </p:sp>
        <p:sp>
          <p:nvSpPr>
            <p:cNvPr id="16" name="TextBox 15">
              <a:extLst>
                <a:ext uri="{FF2B5EF4-FFF2-40B4-BE49-F238E27FC236}">
                  <a16:creationId xmlns:a16="http://schemas.microsoft.com/office/drawing/2014/main" id="{B414D626-7D19-43F2-8E62-C946997B9D4C}"/>
                </a:ext>
              </a:extLst>
            </p:cNvPr>
            <p:cNvSpPr txBox="1"/>
            <p:nvPr/>
          </p:nvSpPr>
          <p:spPr>
            <a:xfrm>
              <a:off x="371139" y="3149961"/>
              <a:ext cx="4789843" cy="3077766"/>
            </a:xfrm>
            <a:prstGeom prst="rect">
              <a:avLst/>
            </a:prstGeom>
            <a:noFill/>
          </p:spPr>
          <p:txBody>
            <a:bodyPr wrap="square" rtlCol="0">
              <a:spAutoFit/>
            </a:bodyPr>
            <a:lstStyle/>
            <a:p>
              <a:pPr lvl="0" algn="ctr"/>
              <a:r>
                <a:rPr lang="en-US" sz="1600" i="1" dirty="0"/>
                <a:t>SWOT analysis helps businesses and projects identify their strengths, weaknesses, opportunities, and threats. It explains the company's five-year downturn and possible revival. As Wilko navigates the volatile retail landscape, this research identifies internal and external strengths, weaknesses, opportunities, and threats. </a:t>
              </a:r>
            </a:p>
          </p:txBody>
        </p:sp>
        <p:grpSp>
          <p:nvGrpSpPr>
            <p:cNvPr id="17" name="Group 16">
              <a:extLst>
                <a:ext uri="{FF2B5EF4-FFF2-40B4-BE49-F238E27FC236}">
                  <a16:creationId xmlns:a16="http://schemas.microsoft.com/office/drawing/2014/main" id="{0586B0FB-27B2-4DED-87F3-B08D07DB81D1}"/>
                </a:ext>
              </a:extLst>
            </p:cNvPr>
            <p:cNvGrpSpPr/>
            <p:nvPr/>
          </p:nvGrpSpPr>
          <p:grpSpPr>
            <a:xfrm>
              <a:off x="246186" y="2987742"/>
              <a:ext cx="5039751" cy="50800"/>
              <a:chOff x="1879537" y="698500"/>
              <a:chExt cx="8928227" cy="50800"/>
            </a:xfrm>
          </p:grpSpPr>
          <p:cxnSp>
            <p:nvCxnSpPr>
              <p:cNvPr id="18" name="Straight Connector 17">
                <a:extLst>
                  <a:ext uri="{FF2B5EF4-FFF2-40B4-BE49-F238E27FC236}">
                    <a16:creationId xmlns:a16="http://schemas.microsoft.com/office/drawing/2014/main" id="{C5195BC4-4E49-42D6-8F79-E307F74CE6AA}"/>
                  </a:ext>
                </a:extLst>
              </p:cNvPr>
              <p:cNvCxnSpPr/>
              <p:nvPr/>
            </p:nvCxnSpPr>
            <p:spPr>
              <a:xfrm>
                <a:off x="1879537" y="698500"/>
                <a:ext cx="892822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5BFAD4A-87BF-49B0-9504-9457C7B4C906}"/>
                  </a:ext>
                </a:extLst>
              </p:cNvPr>
              <p:cNvCxnSpPr/>
              <p:nvPr/>
            </p:nvCxnSpPr>
            <p:spPr>
              <a:xfrm>
                <a:off x="2654300" y="749300"/>
                <a:ext cx="73787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grpSp>
      <p:grpSp>
        <p:nvGrpSpPr>
          <p:cNvPr id="20" name="Group 19">
            <a:extLst>
              <a:ext uri="{FF2B5EF4-FFF2-40B4-BE49-F238E27FC236}">
                <a16:creationId xmlns:a16="http://schemas.microsoft.com/office/drawing/2014/main" id="{299825BB-81CE-4DEA-88E7-A2F617D047F5}"/>
              </a:ext>
            </a:extLst>
          </p:cNvPr>
          <p:cNvGrpSpPr/>
          <p:nvPr/>
        </p:nvGrpSpPr>
        <p:grpSpPr>
          <a:xfrm>
            <a:off x="4238498" y="450575"/>
            <a:ext cx="4693466" cy="6061267"/>
            <a:chOff x="5919790" y="430305"/>
            <a:chExt cx="5361062" cy="6405858"/>
          </a:xfrm>
        </p:grpSpPr>
        <p:grpSp>
          <p:nvGrpSpPr>
            <p:cNvPr id="21" name="Group 20">
              <a:extLst>
                <a:ext uri="{FF2B5EF4-FFF2-40B4-BE49-F238E27FC236}">
                  <a16:creationId xmlns:a16="http://schemas.microsoft.com/office/drawing/2014/main" id="{E108914E-DB6B-4B6A-AB15-BB9D321C2073}"/>
                </a:ext>
              </a:extLst>
            </p:cNvPr>
            <p:cNvGrpSpPr/>
            <p:nvPr/>
          </p:nvGrpSpPr>
          <p:grpSpPr>
            <a:xfrm>
              <a:off x="5919790" y="430305"/>
              <a:ext cx="5268163" cy="1379983"/>
              <a:chOff x="5919790" y="685799"/>
              <a:chExt cx="5268163" cy="1379983"/>
            </a:xfrm>
          </p:grpSpPr>
          <p:grpSp>
            <p:nvGrpSpPr>
              <p:cNvPr id="46" name="Group 45">
                <a:extLst>
                  <a:ext uri="{FF2B5EF4-FFF2-40B4-BE49-F238E27FC236}">
                    <a16:creationId xmlns:a16="http://schemas.microsoft.com/office/drawing/2014/main" id="{03571862-1802-4B97-A8F1-D80B046AD2A7}"/>
                  </a:ext>
                </a:extLst>
              </p:cNvPr>
              <p:cNvGrpSpPr/>
              <p:nvPr/>
            </p:nvGrpSpPr>
            <p:grpSpPr>
              <a:xfrm>
                <a:off x="5919790" y="685799"/>
                <a:ext cx="5268163" cy="1379983"/>
                <a:chOff x="5919790" y="605117"/>
                <a:chExt cx="5268163" cy="1460666"/>
              </a:xfrm>
            </p:grpSpPr>
            <p:sp>
              <p:nvSpPr>
                <p:cNvPr id="51" name="Rectangle: Diagonal Corners Rounded 50">
                  <a:extLst>
                    <a:ext uri="{FF2B5EF4-FFF2-40B4-BE49-F238E27FC236}">
                      <a16:creationId xmlns:a16="http://schemas.microsoft.com/office/drawing/2014/main" id="{9549E6B4-495E-4739-9675-198B40B9CADD}"/>
                    </a:ext>
                  </a:extLst>
                </p:cNvPr>
                <p:cNvSpPr/>
                <p:nvPr/>
              </p:nvSpPr>
              <p:spPr>
                <a:xfrm>
                  <a:off x="5919790" y="605118"/>
                  <a:ext cx="5268163" cy="1460665"/>
                </a:xfrm>
                <a:prstGeom prst="round2DiagRect">
                  <a:avLst>
                    <a:gd name="adj1" fmla="val 22358"/>
                    <a:gd name="adj2" fmla="val 0"/>
                  </a:avLst>
                </a:prstGeom>
                <a:solidFill>
                  <a:srgbClr val="002060"/>
                </a:soli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2" name="Rectangle: Diagonal Corners Rounded 51">
                  <a:extLst>
                    <a:ext uri="{FF2B5EF4-FFF2-40B4-BE49-F238E27FC236}">
                      <a16:creationId xmlns:a16="http://schemas.microsoft.com/office/drawing/2014/main" id="{C0CA5EB4-ECAD-43C9-9080-AAC17C28003A}"/>
                    </a:ext>
                  </a:extLst>
                </p:cNvPr>
                <p:cNvSpPr/>
                <p:nvPr/>
              </p:nvSpPr>
              <p:spPr>
                <a:xfrm>
                  <a:off x="5919790" y="605117"/>
                  <a:ext cx="5268163" cy="819397"/>
                </a:xfrm>
                <a:prstGeom prst="round2DiagRect">
                  <a:avLst>
                    <a:gd name="adj1" fmla="val 42754"/>
                    <a:gd name="adj2" fmla="val 0"/>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47" name="Group 46">
                <a:extLst>
                  <a:ext uri="{FF2B5EF4-FFF2-40B4-BE49-F238E27FC236}">
                    <a16:creationId xmlns:a16="http://schemas.microsoft.com/office/drawing/2014/main" id="{D1F2361B-9C29-489E-A976-2230AFA7DB5F}"/>
                  </a:ext>
                </a:extLst>
              </p:cNvPr>
              <p:cNvGrpSpPr/>
              <p:nvPr/>
            </p:nvGrpSpPr>
            <p:grpSpPr>
              <a:xfrm>
                <a:off x="6125048" y="854673"/>
                <a:ext cx="1042234" cy="1042234"/>
                <a:chOff x="4686213" y="1123615"/>
                <a:chExt cx="1042234" cy="1042234"/>
              </a:xfrm>
            </p:grpSpPr>
            <p:sp>
              <p:nvSpPr>
                <p:cNvPr id="49" name="Oval 48">
                  <a:extLst>
                    <a:ext uri="{FF2B5EF4-FFF2-40B4-BE49-F238E27FC236}">
                      <a16:creationId xmlns:a16="http://schemas.microsoft.com/office/drawing/2014/main" id="{DC5DB57D-5859-4986-B614-E8F8C947032B}"/>
                    </a:ext>
                  </a:extLst>
                </p:cNvPr>
                <p:cNvSpPr/>
                <p:nvPr/>
              </p:nvSpPr>
              <p:spPr>
                <a:xfrm>
                  <a:off x="4686213" y="1123615"/>
                  <a:ext cx="1042234" cy="1042234"/>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0" name="Oval 49">
                  <a:extLst>
                    <a:ext uri="{FF2B5EF4-FFF2-40B4-BE49-F238E27FC236}">
                      <a16:creationId xmlns:a16="http://schemas.microsoft.com/office/drawing/2014/main" id="{9FBFB643-06DF-4735-8D09-E24C17A94531}"/>
                    </a:ext>
                  </a:extLst>
                </p:cNvPr>
                <p:cNvSpPr/>
                <p:nvPr/>
              </p:nvSpPr>
              <p:spPr>
                <a:xfrm>
                  <a:off x="4797631" y="1235033"/>
                  <a:ext cx="819398" cy="819398"/>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Black" panose="020B0A04020102020204" pitchFamily="34" charset="0"/>
                    </a:rPr>
                    <a:t>S</a:t>
                  </a:r>
                </a:p>
              </p:txBody>
            </p:sp>
          </p:grpSp>
          <p:sp>
            <p:nvSpPr>
              <p:cNvPr id="48" name="TextBox 47">
                <a:extLst>
                  <a:ext uri="{FF2B5EF4-FFF2-40B4-BE49-F238E27FC236}">
                    <a16:creationId xmlns:a16="http://schemas.microsoft.com/office/drawing/2014/main" id="{C5F8418F-B949-4258-8175-34040DB24145}"/>
                  </a:ext>
                </a:extLst>
              </p:cNvPr>
              <p:cNvSpPr txBox="1"/>
              <p:nvPr/>
            </p:nvSpPr>
            <p:spPr>
              <a:xfrm>
                <a:off x="7222990" y="739974"/>
                <a:ext cx="3909253" cy="1162855"/>
              </a:xfrm>
              <a:prstGeom prst="rect">
                <a:avLst/>
              </a:prstGeom>
              <a:noFill/>
            </p:spPr>
            <p:txBody>
              <a:bodyPr wrap="square" rtlCol="0">
                <a:spAutoFit/>
              </a:bodyPr>
              <a:lstStyle/>
              <a:p>
                <a:r>
                  <a:rPr lang="en-US" sz="1350" b="1" dirty="0">
                    <a:solidFill>
                      <a:schemeClr val="bg1"/>
                    </a:solidFill>
                    <a:latin typeface="Arial Black" panose="020B0A04020102020204" pitchFamily="34" charset="0"/>
                  </a:rPr>
                  <a:t>Strengths Utilization</a:t>
                </a:r>
              </a:p>
              <a:p>
                <a:pPr lvl="0"/>
                <a:r>
                  <a:rPr lang="en-US" sz="1300" dirty="0">
                    <a:solidFill>
                      <a:schemeClr val="bg1"/>
                    </a:solidFill>
                  </a:rPr>
                  <a:t>Wilko, a UK retail giant, is expanding its online product range to boost customer loyalty and convenience, leveraging its strong brand recognition and extensive product range.</a:t>
                </a:r>
              </a:p>
            </p:txBody>
          </p:sp>
        </p:grpSp>
        <p:grpSp>
          <p:nvGrpSpPr>
            <p:cNvPr id="22" name="Group 21">
              <a:extLst>
                <a:ext uri="{FF2B5EF4-FFF2-40B4-BE49-F238E27FC236}">
                  <a16:creationId xmlns:a16="http://schemas.microsoft.com/office/drawing/2014/main" id="{DFF139E3-A6C7-4F86-A275-EF2FE3161109}"/>
                </a:ext>
              </a:extLst>
            </p:cNvPr>
            <p:cNvGrpSpPr/>
            <p:nvPr/>
          </p:nvGrpSpPr>
          <p:grpSpPr>
            <a:xfrm>
              <a:off x="5919790" y="2030617"/>
              <a:ext cx="5268163" cy="1379983"/>
              <a:chOff x="5919790" y="685799"/>
              <a:chExt cx="5268163" cy="1379983"/>
            </a:xfrm>
          </p:grpSpPr>
          <p:grpSp>
            <p:nvGrpSpPr>
              <p:cNvPr id="39" name="Group 38">
                <a:extLst>
                  <a:ext uri="{FF2B5EF4-FFF2-40B4-BE49-F238E27FC236}">
                    <a16:creationId xmlns:a16="http://schemas.microsoft.com/office/drawing/2014/main" id="{4B32C648-30FE-425E-9F4E-23A51A2101C6}"/>
                  </a:ext>
                </a:extLst>
              </p:cNvPr>
              <p:cNvGrpSpPr/>
              <p:nvPr/>
            </p:nvGrpSpPr>
            <p:grpSpPr>
              <a:xfrm>
                <a:off x="5919790" y="685799"/>
                <a:ext cx="5268163" cy="1379983"/>
                <a:chOff x="5919790" y="605117"/>
                <a:chExt cx="5268163" cy="1460666"/>
              </a:xfrm>
            </p:grpSpPr>
            <p:sp>
              <p:nvSpPr>
                <p:cNvPr id="44" name="Rectangle: Diagonal Corners Rounded 43">
                  <a:extLst>
                    <a:ext uri="{FF2B5EF4-FFF2-40B4-BE49-F238E27FC236}">
                      <a16:creationId xmlns:a16="http://schemas.microsoft.com/office/drawing/2014/main" id="{BBE4B34F-88BB-4805-9451-002C86A5A213}"/>
                    </a:ext>
                  </a:extLst>
                </p:cNvPr>
                <p:cNvSpPr/>
                <p:nvPr/>
              </p:nvSpPr>
              <p:spPr>
                <a:xfrm>
                  <a:off x="5919790" y="605118"/>
                  <a:ext cx="5268163" cy="1460665"/>
                </a:xfrm>
                <a:prstGeom prst="round2DiagRect">
                  <a:avLst>
                    <a:gd name="adj1" fmla="val 22358"/>
                    <a:gd name="adj2" fmla="val 0"/>
                  </a:avLst>
                </a:prstGeom>
                <a:solidFill>
                  <a:schemeClr val="accent2">
                    <a:lumMod val="50000"/>
                  </a:schemeClr>
                </a:soli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5" name="Rectangle: Diagonal Corners Rounded 44">
                  <a:extLst>
                    <a:ext uri="{FF2B5EF4-FFF2-40B4-BE49-F238E27FC236}">
                      <a16:creationId xmlns:a16="http://schemas.microsoft.com/office/drawing/2014/main" id="{25FBE53A-7259-4A1B-B430-BB2B0162D620}"/>
                    </a:ext>
                  </a:extLst>
                </p:cNvPr>
                <p:cNvSpPr/>
                <p:nvPr/>
              </p:nvSpPr>
              <p:spPr>
                <a:xfrm>
                  <a:off x="5919790" y="605117"/>
                  <a:ext cx="5268163" cy="819397"/>
                </a:xfrm>
                <a:prstGeom prst="round2DiagRect">
                  <a:avLst>
                    <a:gd name="adj1" fmla="val 42754"/>
                    <a:gd name="adj2" fmla="val 0"/>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40" name="Group 39">
                <a:extLst>
                  <a:ext uri="{FF2B5EF4-FFF2-40B4-BE49-F238E27FC236}">
                    <a16:creationId xmlns:a16="http://schemas.microsoft.com/office/drawing/2014/main" id="{301B9C15-4086-495A-A7D2-BEE56D2E79A0}"/>
                  </a:ext>
                </a:extLst>
              </p:cNvPr>
              <p:cNvGrpSpPr/>
              <p:nvPr/>
            </p:nvGrpSpPr>
            <p:grpSpPr>
              <a:xfrm>
                <a:off x="6125048" y="854673"/>
                <a:ext cx="1042234" cy="1042234"/>
                <a:chOff x="4686213" y="1123615"/>
                <a:chExt cx="1042234" cy="1042234"/>
              </a:xfrm>
            </p:grpSpPr>
            <p:sp>
              <p:nvSpPr>
                <p:cNvPr id="42" name="Oval 41">
                  <a:extLst>
                    <a:ext uri="{FF2B5EF4-FFF2-40B4-BE49-F238E27FC236}">
                      <a16:creationId xmlns:a16="http://schemas.microsoft.com/office/drawing/2014/main" id="{B60AA12F-8B7A-4BD8-B5D6-F2C31730CB4F}"/>
                    </a:ext>
                  </a:extLst>
                </p:cNvPr>
                <p:cNvSpPr/>
                <p:nvPr/>
              </p:nvSpPr>
              <p:spPr>
                <a:xfrm>
                  <a:off x="4686213" y="1123615"/>
                  <a:ext cx="1042234" cy="1042234"/>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3" name="Oval 42">
                  <a:extLst>
                    <a:ext uri="{FF2B5EF4-FFF2-40B4-BE49-F238E27FC236}">
                      <a16:creationId xmlns:a16="http://schemas.microsoft.com/office/drawing/2014/main" id="{74CE1338-CF04-4E33-90ED-E4749D899FBF}"/>
                    </a:ext>
                  </a:extLst>
                </p:cNvPr>
                <p:cNvSpPr/>
                <p:nvPr/>
              </p:nvSpPr>
              <p:spPr>
                <a:xfrm>
                  <a:off x="4797631" y="1235033"/>
                  <a:ext cx="819398" cy="819398"/>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Black" panose="020B0A04020102020204" pitchFamily="34" charset="0"/>
                    </a:rPr>
                    <a:t>W</a:t>
                  </a:r>
                </a:p>
              </p:txBody>
            </p:sp>
          </p:grpSp>
          <p:sp>
            <p:nvSpPr>
              <p:cNvPr id="41" name="TextBox 40">
                <a:extLst>
                  <a:ext uri="{FF2B5EF4-FFF2-40B4-BE49-F238E27FC236}">
                    <a16:creationId xmlns:a16="http://schemas.microsoft.com/office/drawing/2014/main" id="{B728CCBE-CF06-4EC9-954C-3C883156FDB2}"/>
                  </a:ext>
                </a:extLst>
              </p:cNvPr>
              <p:cNvSpPr txBox="1"/>
              <p:nvPr/>
            </p:nvSpPr>
            <p:spPr>
              <a:xfrm>
                <a:off x="7278700" y="714536"/>
                <a:ext cx="3909253" cy="1162855"/>
              </a:xfrm>
              <a:prstGeom prst="rect">
                <a:avLst/>
              </a:prstGeom>
              <a:noFill/>
            </p:spPr>
            <p:txBody>
              <a:bodyPr wrap="square" rtlCol="0">
                <a:spAutoFit/>
              </a:bodyPr>
              <a:lstStyle/>
              <a:p>
                <a:r>
                  <a:rPr lang="en-US" sz="1350" b="1" dirty="0">
                    <a:solidFill>
                      <a:schemeClr val="bg1"/>
                    </a:solidFill>
                    <a:latin typeface="Arial Black" panose="020B0A04020102020204" pitchFamily="34" charset="0"/>
                  </a:rPr>
                  <a:t>Weakness Mitigation</a:t>
                </a:r>
              </a:p>
              <a:p>
                <a:pPr lvl="0"/>
                <a:r>
                  <a:rPr lang="en-US" sz="1300" dirty="0">
                    <a:solidFill>
                      <a:schemeClr val="bg1"/>
                    </a:solidFill>
                  </a:rPr>
                  <a:t>Wilko's financial instability was attributed to inefficiencies in digital footprint, e-commerce, and supply chain, necessitating a revamp of the online shopping experience</a:t>
                </a:r>
                <a:r>
                  <a:rPr lang="en-US" sz="1050" dirty="0">
                    <a:solidFill>
                      <a:schemeClr val="bg1"/>
                    </a:solidFill>
                  </a:rPr>
                  <a:t>.</a:t>
                </a:r>
              </a:p>
            </p:txBody>
          </p:sp>
        </p:grpSp>
        <p:grpSp>
          <p:nvGrpSpPr>
            <p:cNvPr id="23" name="Group 22">
              <a:extLst>
                <a:ext uri="{FF2B5EF4-FFF2-40B4-BE49-F238E27FC236}">
                  <a16:creationId xmlns:a16="http://schemas.microsoft.com/office/drawing/2014/main" id="{F645BD34-2C90-43C2-BACD-3FE5979C010C}"/>
                </a:ext>
              </a:extLst>
            </p:cNvPr>
            <p:cNvGrpSpPr/>
            <p:nvPr/>
          </p:nvGrpSpPr>
          <p:grpSpPr>
            <a:xfrm>
              <a:off x="5919790" y="3630929"/>
              <a:ext cx="5268163" cy="1379983"/>
              <a:chOff x="5919790" y="685799"/>
              <a:chExt cx="5268163" cy="1379983"/>
            </a:xfrm>
          </p:grpSpPr>
          <p:grpSp>
            <p:nvGrpSpPr>
              <p:cNvPr id="32" name="Group 31">
                <a:extLst>
                  <a:ext uri="{FF2B5EF4-FFF2-40B4-BE49-F238E27FC236}">
                    <a16:creationId xmlns:a16="http://schemas.microsoft.com/office/drawing/2014/main" id="{126243B8-B730-436B-8CB4-F74E5A067403}"/>
                  </a:ext>
                </a:extLst>
              </p:cNvPr>
              <p:cNvGrpSpPr/>
              <p:nvPr/>
            </p:nvGrpSpPr>
            <p:grpSpPr>
              <a:xfrm>
                <a:off x="5919790" y="685799"/>
                <a:ext cx="5268163" cy="1379983"/>
                <a:chOff x="5919790" y="605117"/>
                <a:chExt cx="5268163" cy="1460666"/>
              </a:xfrm>
            </p:grpSpPr>
            <p:sp>
              <p:nvSpPr>
                <p:cNvPr id="37" name="Rectangle: Diagonal Corners Rounded 36">
                  <a:extLst>
                    <a:ext uri="{FF2B5EF4-FFF2-40B4-BE49-F238E27FC236}">
                      <a16:creationId xmlns:a16="http://schemas.microsoft.com/office/drawing/2014/main" id="{A63E7CF4-9479-4CB4-97AB-E9F0F59B08E8}"/>
                    </a:ext>
                  </a:extLst>
                </p:cNvPr>
                <p:cNvSpPr/>
                <p:nvPr/>
              </p:nvSpPr>
              <p:spPr>
                <a:xfrm>
                  <a:off x="5919790" y="605118"/>
                  <a:ext cx="5268163" cy="1460665"/>
                </a:xfrm>
                <a:prstGeom prst="round2DiagRect">
                  <a:avLst>
                    <a:gd name="adj1" fmla="val 22358"/>
                    <a:gd name="adj2" fmla="val 0"/>
                  </a:avLst>
                </a:prstGeom>
                <a:solidFill>
                  <a:schemeClr val="accent1">
                    <a:lumMod val="50000"/>
                  </a:schemeClr>
                </a:soli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8" name="Rectangle: Diagonal Corners Rounded 37">
                  <a:extLst>
                    <a:ext uri="{FF2B5EF4-FFF2-40B4-BE49-F238E27FC236}">
                      <a16:creationId xmlns:a16="http://schemas.microsoft.com/office/drawing/2014/main" id="{88133915-5A4E-42C8-9EBA-46B501E061B3}"/>
                    </a:ext>
                  </a:extLst>
                </p:cNvPr>
                <p:cNvSpPr/>
                <p:nvPr/>
              </p:nvSpPr>
              <p:spPr>
                <a:xfrm>
                  <a:off x="5919790" y="605117"/>
                  <a:ext cx="5268163" cy="819397"/>
                </a:xfrm>
                <a:prstGeom prst="round2DiagRect">
                  <a:avLst>
                    <a:gd name="adj1" fmla="val 42754"/>
                    <a:gd name="adj2" fmla="val 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3" name="Group 32">
                <a:extLst>
                  <a:ext uri="{FF2B5EF4-FFF2-40B4-BE49-F238E27FC236}">
                    <a16:creationId xmlns:a16="http://schemas.microsoft.com/office/drawing/2014/main" id="{A48D6477-0B48-43F3-B52F-7AEDEEB7A978}"/>
                  </a:ext>
                </a:extLst>
              </p:cNvPr>
              <p:cNvGrpSpPr/>
              <p:nvPr/>
            </p:nvGrpSpPr>
            <p:grpSpPr>
              <a:xfrm>
                <a:off x="6125048" y="854673"/>
                <a:ext cx="1042234" cy="1042234"/>
                <a:chOff x="4686213" y="1123615"/>
                <a:chExt cx="1042234" cy="1042234"/>
              </a:xfrm>
            </p:grpSpPr>
            <p:sp>
              <p:nvSpPr>
                <p:cNvPr id="35" name="Oval 34">
                  <a:extLst>
                    <a:ext uri="{FF2B5EF4-FFF2-40B4-BE49-F238E27FC236}">
                      <a16:creationId xmlns:a16="http://schemas.microsoft.com/office/drawing/2014/main" id="{973DB7B7-A411-4CA6-8462-5F0D985C7D9E}"/>
                    </a:ext>
                  </a:extLst>
                </p:cNvPr>
                <p:cNvSpPr/>
                <p:nvPr/>
              </p:nvSpPr>
              <p:spPr>
                <a:xfrm>
                  <a:off x="4686213" y="1123615"/>
                  <a:ext cx="1042234" cy="1042234"/>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6" name="Oval 35">
                  <a:extLst>
                    <a:ext uri="{FF2B5EF4-FFF2-40B4-BE49-F238E27FC236}">
                      <a16:creationId xmlns:a16="http://schemas.microsoft.com/office/drawing/2014/main" id="{68ABAED7-61B4-4470-BF97-2163004EE5A7}"/>
                    </a:ext>
                  </a:extLst>
                </p:cNvPr>
                <p:cNvSpPr/>
                <p:nvPr/>
              </p:nvSpPr>
              <p:spPr>
                <a:xfrm>
                  <a:off x="4797631" y="1235033"/>
                  <a:ext cx="819398" cy="819398"/>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Black" panose="020B0A04020102020204" pitchFamily="34" charset="0"/>
                    </a:rPr>
                    <a:t>O</a:t>
                  </a:r>
                </a:p>
              </p:txBody>
            </p:sp>
          </p:grpSp>
          <p:sp>
            <p:nvSpPr>
              <p:cNvPr id="34" name="TextBox 33">
                <a:extLst>
                  <a:ext uri="{FF2B5EF4-FFF2-40B4-BE49-F238E27FC236}">
                    <a16:creationId xmlns:a16="http://schemas.microsoft.com/office/drawing/2014/main" id="{588D0A90-C620-4C17-BF78-C3DFF59024D2}"/>
                  </a:ext>
                </a:extLst>
              </p:cNvPr>
              <p:cNvSpPr txBox="1"/>
              <p:nvPr/>
            </p:nvSpPr>
            <p:spPr>
              <a:xfrm>
                <a:off x="7271903" y="743096"/>
                <a:ext cx="3916050" cy="1162855"/>
              </a:xfrm>
              <a:prstGeom prst="rect">
                <a:avLst/>
              </a:prstGeom>
              <a:noFill/>
            </p:spPr>
            <p:txBody>
              <a:bodyPr wrap="square" rtlCol="0">
                <a:spAutoFit/>
              </a:bodyPr>
              <a:lstStyle/>
              <a:p>
                <a:r>
                  <a:rPr lang="en-US" sz="1350" b="1" dirty="0">
                    <a:solidFill>
                      <a:schemeClr val="bg1"/>
                    </a:solidFill>
                    <a:latin typeface="Arial Black" panose="020B0A04020102020204" pitchFamily="34" charset="0"/>
                  </a:rPr>
                  <a:t>Opportunities Exploitation</a:t>
                </a:r>
              </a:p>
              <a:p>
                <a:pPr lvl="0"/>
                <a:r>
                  <a:rPr lang="en-US" sz="1300" dirty="0">
                    <a:solidFill>
                      <a:schemeClr val="bg1"/>
                    </a:solidFill>
                  </a:rPr>
                  <a:t>The COVID-19 pandemic has accelerated the e-commerce boom, offering Wilko a strategic opportunity to expand its online presence and differentiate itself with eco-friendly products.</a:t>
                </a:r>
                <a:endParaRPr lang="en-US" sz="1300" b="1" dirty="0">
                  <a:solidFill>
                    <a:schemeClr val="bg1"/>
                  </a:solidFill>
                </a:endParaRPr>
              </a:p>
            </p:txBody>
          </p:sp>
        </p:grpSp>
        <p:grpSp>
          <p:nvGrpSpPr>
            <p:cNvPr id="24" name="Group 23">
              <a:extLst>
                <a:ext uri="{FF2B5EF4-FFF2-40B4-BE49-F238E27FC236}">
                  <a16:creationId xmlns:a16="http://schemas.microsoft.com/office/drawing/2014/main" id="{4AB09A24-1550-414E-9337-BC3CD2678747}"/>
                </a:ext>
              </a:extLst>
            </p:cNvPr>
            <p:cNvGrpSpPr/>
            <p:nvPr/>
          </p:nvGrpSpPr>
          <p:grpSpPr>
            <a:xfrm>
              <a:off x="5919790" y="5231242"/>
              <a:ext cx="5361062" cy="1604921"/>
              <a:chOff x="5919790" y="685799"/>
              <a:chExt cx="5361062" cy="1604921"/>
            </a:xfrm>
          </p:grpSpPr>
          <p:grpSp>
            <p:nvGrpSpPr>
              <p:cNvPr id="25" name="Group 24">
                <a:extLst>
                  <a:ext uri="{FF2B5EF4-FFF2-40B4-BE49-F238E27FC236}">
                    <a16:creationId xmlns:a16="http://schemas.microsoft.com/office/drawing/2014/main" id="{218EFAFA-AA1B-4D8B-932E-D372DFC785D4}"/>
                  </a:ext>
                </a:extLst>
              </p:cNvPr>
              <p:cNvGrpSpPr/>
              <p:nvPr/>
            </p:nvGrpSpPr>
            <p:grpSpPr>
              <a:xfrm>
                <a:off x="5919790" y="685799"/>
                <a:ext cx="5268163" cy="1379983"/>
                <a:chOff x="5919790" y="605117"/>
                <a:chExt cx="5268163" cy="1460666"/>
              </a:xfrm>
            </p:grpSpPr>
            <p:sp>
              <p:nvSpPr>
                <p:cNvPr id="30" name="Rectangle: Diagonal Corners Rounded 29">
                  <a:extLst>
                    <a:ext uri="{FF2B5EF4-FFF2-40B4-BE49-F238E27FC236}">
                      <a16:creationId xmlns:a16="http://schemas.microsoft.com/office/drawing/2014/main" id="{FB968ED1-E77A-49C2-8433-BBDAAD916BC5}"/>
                    </a:ext>
                  </a:extLst>
                </p:cNvPr>
                <p:cNvSpPr/>
                <p:nvPr/>
              </p:nvSpPr>
              <p:spPr>
                <a:xfrm>
                  <a:off x="5919790" y="605118"/>
                  <a:ext cx="5268163" cy="1460665"/>
                </a:xfrm>
                <a:prstGeom prst="round2DiagRect">
                  <a:avLst>
                    <a:gd name="adj1" fmla="val 22358"/>
                    <a:gd name="adj2" fmla="val 0"/>
                  </a:avLst>
                </a:prstGeom>
                <a:solidFill>
                  <a:schemeClr val="accent4">
                    <a:lumMod val="50000"/>
                  </a:schemeClr>
                </a:soli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 name="Rectangle: Diagonal Corners Rounded 30">
                  <a:extLst>
                    <a:ext uri="{FF2B5EF4-FFF2-40B4-BE49-F238E27FC236}">
                      <a16:creationId xmlns:a16="http://schemas.microsoft.com/office/drawing/2014/main" id="{94506B19-2136-4D1D-96E1-25799A443037}"/>
                    </a:ext>
                  </a:extLst>
                </p:cNvPr>
                <p:cNvSpPr/>
                <p:nvPr/>
              </p:nvSpPr>
              <p:spPr>
                <a:xfrm>
                  <a:off x="5919790" y="605117"/>
                  <a:ext cx="5268163" cy="819397"/>
                </a:xfrm>
                <a:prstGeom prst="round2DiagRect">
                  <a:avLst>
                    <a:gd name="adj1" fmla="val 42754"/>
                    <a:gd name="adj2" fmla="val 0"/>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6" name="Group 25">
                <a:extLst>
                  <a:ext uri="{FF2B5EF4-FFF2-40B4-BE49-F238E27FC236}">
                    <a16:creationId xmlns:a16="http://schemas.microsoft.com/office/drawing/2014/main" id="{51AE87A5-3C95-486B-9870-370787D8A6D5}"/>
                  </a:ext>
                </a:extLst>
              </p:cNvPr>
              <p:cNvGrpSpPr/>
              <p:nvPr/>
            </p:nvGrpSpPr>
            <p:grpSpPr>
              <a:xfrm>
                <a:off x="6125048" y="854673"/>
                <a:ext cx="1042234" cy="1042234"/>
                <a:chOff x="4686213" y="1123615"/>
                <a:chExt cx="1042234" cy="1042234"/>
              </a:xfrm>
            </p:grpSpPr>
            <p:sp>
              <p:nvSpPr>
                <p:cNvPr id="28" name="Oval 27">
                  <a:extLst>
                    <a:ext uri="{FF2B5EF4-FFF2-40B4-BE49-F238E27FC236}">
                      <a16:creationId xmlns:a16="http://schemas.microsoft.com/office/drawing/2014/main" id="{B093BF83-6CEC-4A6F-BD48-FD7ABB2B0B16}"/>
                    </a:ext>
                  </a:extLst>
                </p:cNvPr>
                <p:cNvSpPr/>
                <p:nvPr/>
              </p:nvSpPr>
              <p:spPr>
                <a:xfrm>
                  <a:off x="4686213" y="1123615"/>
                  <a:ext cx="1042234" cy="1042234"/>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9" name="Oval 28">
                  <a:extLst>
                    <a:ext uri="{FF2B5EF4-FFF2-40B4-BE49-F238E27FC236}">
                      <a16:creationId xmlns:a16="http://schemas.microsoft.com/office/drawing/2014/main" id="{98BDBDF5-09AF-4E7C-9FCA-27433D34FD45}"/>
                    </a:ext>
                  </a:extLst>
                </p:cNvPr>
                <p:cNvSpPr/>
                <p:nvPr/>
              </p:nvSpPr>
              <p:spPr>
                <a:xfrm>
                  <a:off x="4797631" y="1235033"/>
                  <a:ext cx="819398" cy="819398"/>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Black" panose="020B0A04020102020204" pitchFamily="34" charset="0"/>
                    </a:rPr>
                    <a:t>T</a:t>
                  </a:r>
                </a:p>
              </p:txBody>
            </p:sp>
          </p:grpSp>
          <p:sp>
            <p:nvSpPr>
              <p:cNvPr id="27" name="TextBox 26">
                <a:extLst>
                  <a:ext uri="{FF2B5EF4-FFF2-40B4-BE49-F238E27FC236}">
                    <a16:creationId xmlns:a16="http://schemas.microsoft.com/office/drawing/2014/main" id="{45358522-4C6E-408B-BA13-F8697DC8F270}"/>
                  </a:ext>
                </a:extLst>
              </p:cNvPr>
              <p:cNvSpPr txBox="1"/>
              <p:nvPr/>
            </p:nvSpPr>
            <p:spPr>
              <a:xfrm>
                <a:off x="7271903" y="721272"/>
                <a:ext cx="4008949" cy="1569448"/>
              </a:xfrm>
              <a:prstGeom prst="rect">
                <a:avLst/>
              </a:prstGeom>
              <a:noFill/>
            </p:spPr>
            <p:txBody>
              <a:bodyPr wrap="square" rtlCol="0">
                <a:spAutoFit/>
              </a:bodyPr>
              <a:lstStyle/>
              <a:p>
                <a:r>
                  <a:rPr lang="en-US" sz="1350" b="1" dirty="0">
                    <a:solidFill>
                      <a:schemeClr val="bg1"/>
                    </a:solidFill>
                    <a:latin typeface="Arial Black" panose="020B0A04020102020204" pitchFamily="34" charset="0"/>
                  </a:rPr>
                  <a:t>Threats Navigation</a:t>
                </a:r>
              </a:p>
              <a:p>
                <a:r>
                  <a:rPr lang="en-US" sz="1300" dirty="0">
                    <a:solidFill>
                      <a:schemeClr val="bg1"/>
                    </a:solidFill>
                  </a:rPr>
                  <a:t>Wilko must adapt to economic adversities, COVID-19, and Brexit uncertainties to differentiate from discount stores and online marketplaces, focusing on unique selling propositions and enduring market shifts.</a:t>
                </a:r>
              </a:p>
              <a:p>
                <a:pPr lvl="0"/>
                <a:endParaRPr lang="en-US" sz="1200" b="1" dirty="0">
                  <a:solidFill>
                    <a:schemeClr val="bg1"/>
                  </a:solidFill>
                  <a:latin typeface="Georgia" panose="02040502050405020303" pitchFamily="18" charset="0"/>
                </a:endParaRPr>
              </a:p>
            </p:txBody>
          </p:sp>
        </p:grpSp>
      </p:grpSp>
    </p:spTree>
    <p:extLst>
      <p:ext uri="{BB962C8B-B14F-4D97-AF65-F5344CB8AC3E}">
        <p14:creationId xmlns:p14="http://schemas.microsoft.com/office/powerpoint/2010/main" val="1934401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215B5A2-D81C-305F-D77C-A35C15E8C201}"/>
              </a:ext>
            </a:extLst>
          </p:cNvPr>
          <p:cNvSpPr/>
          <p:nvPr/>
        </p:nvSpPr>
        <p:spPr>
          <a:xfrm>
            <a:off x="295421" y="366945"/>
            <a:ext cx="8525021" cy="549581"/>
          </a:xfrm>
          <a:prstGeom prst="roundRect">
            <a:avLst>
              <a:gd name="adj" fmla="val 1521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solidFill>
                  <a:schemeClr val="tx1"/>
                </a:solidFill>
              </a:rPr>
              <a:t>Wilko's retail advantage lies in its affordable products, strong brand, loyal customers, evolving e-commerce platform, and efficient supply chain management, allowing it to adapt to market developments.</a:t>
            </a:r>
          </a:p>
        </p:txBody>
      </p:sp>
      <p:sp>
        <p:nvSpPr>
          <p:cNvPr id="9" name="Rectangle 8">
            <a:extLst>
              <a:ext uri="{FF2B5EF4-FFF2-40B4-BE49-F238E27FC236}">
                <a16:creationId xmlns:a16="http://schemas.microsoft.com/office/drawing/2014/main" id="{D9575A81-E2F1-4540-B665-03D5AB7008A7}"/>
              </a:ext>
            </a:extLst>
          </p:cNvPr>
          <p:cNvSpPr/>
          <p:nvPr/>
        </p:nvSpPr>
        <p:spPr>
          <a:xfrm>
            <a:off x="323558" y="1302554"/>
            <a:ext cx="8496884" cy="415498"/>
          </a:xfrm>
          <a:prstGeom prst="rect">
            <a:avLst/>
          </a:prstGeom>
        </p:spPr>
        <p:txBody>
          <a:bodyPr wrap="square">
            <a:spAutoFit/>
          </a:bodyPr>
          <a:lstStyle/>
          <a:p>
            <a:pPr algn="ctr"/>
            <a:r>
              <a:rPr lang="en-US" sz="2100" b="1" dirty="0">
                <a:solidFill>
                  <a:schemeClr val="bg1"/>
                </a:solidFill>
                <a:latin typeface="Arial Black" panose="020B0A04020102020204" pitchFamily="34" charset="0"/>
              </a:rPr>
              <a:t> </a:t>
            </a:r>
          </a:p>
        </p:txBody>
      </p:sp>
      <p:graphicFrame>
        <p:nvGraphicFramePr>
          <p:cNvPr id="13" name="Chart 12">
            <a:extLst>
              <a:ext uri="{FF2B5EF4-FFF2-40B4-BE49-F238E27FC236}">
                <a16:creationId xmlns:a16="http://schemas.microsoft.com/office/drawing/2014/main" id="{450FF1CE-390A-4290-880E-290C29A38EC5}"/>
              </a:ext>
            </a:extLst>
          </p:cNvPr>
          <p:cNvGraphicFramePr/>
          <p:nvPr>
            <p:extLst>
              <p:ext uri="{D42A27DB-BD31-4B8C-83A1-F6EECF244321}">
                <p14:modId xmlns:p14="http://schemas.microsoft.com/office/powerpoint/2010/main" val="3959497768"/>
              </p:ext>
            </p:extLst>
          </p:nvPr>
        </p:nvGraphicFramePr>
        <p:xfrm>
          <a:off x="295422" y="1111348"/>
          <a:ext cx="8525021" cy="551453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694042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Diagonal Corners Snipped 7">
            <a:extLst>
              <a:ext uri="{FF2B5EF4-FFF2-40B4-BE49-F238E27FC236}">
                <a16:creationId xmlns:a16="http://schemas.microsoft.com/office/drawing/2014/main" id="{75957108-DF7B-3986-CD7F-17AC71E1BA02}"/>
              </a:ext>
            </a:extLst>
          </p:cNvPr>
          <p:cNvSpPr/>
          <p:nvPr/>
        </p:nvSpPr>
        <p:spPr>
          <a:xfrm>
            <a:off x="304799" y="321226"/>
            <a:ext cx="8507895" cy="712444"/>
          </a:xfrm>
          <a:prstGeom prst="snip2DiagRect">
            <a:avLst>
              <a:gd name="adj1" fmla="val 0"/>
              <a:gd name="adj2" fmla="val 1666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41" name="TextBox 40">
            <a:extLst>
              <a:ext uri="{FF2B5EF4-FFF2-40B4-BE49-F238E27FC236}">
                <a16:creationId xmlns:a16="http://schemas.microsoft.com/office/drawing/2014/main" id="{E1AB32C0-51BB-6330-8E0E-C11F849D214F}"/>
              </a:ext>
            </a:extLst>
          </p:cNvPr>
          <p:cNvSpPr txBox="1"/>
          <p:nvPr/>
        </p:nvSpPr>
        <p:spPr>
          <a:xfrm>
            <a:off x="437322" y="321226"/>
            <a:ext cx="8256103" cy="617733"/>
          </a:xfrm>
          <a:prstGeom prst="rect">
            <a:avLst/>
          </a:prstGeom>
          <a:noFill/>
        </p:spPr>
        <p:txBody>
          <a:bodyPr wrap="square">
            <a:spAutoFit/>
          </a:bodyPr>
          <a:lstStyle/>
          <a:p>
            <a:pPr algn="just" defTabSz="685800">
              <a:lnSpc>
                <a:spcPct val="150000"/>
              </a:lnSpc>
            </a:pPr>
            <a:r>
              <a:rPr lang="en-US" sz="1200" b="1" dirty="0"/>
              <a:t>Wilko's decline was attributed to internal vulnerabilities, inefficient supply chain management, and high operational expenses, which hindered its ability to keep up with online giants and maintain market share (Byun et al., 2020)</a:t>
            </a:r>
            <a:r>
              <a:rPr lang="en-US" sz="1200" b="1" dirty="0">
                <a:solidFill>
                  <a:srgbClr val="374151"/>
                </a:solidFill>
                <a:cs typeface="Arial" panose="020B0604020202020204" pitchFamily="34" charset="0"/>
              </a:rPr>
              <a:t>.</a:t>
            </a:r>
            <a:endParaRPr lang="en-US" sz="1200" b="1" dirty="0">
              <a:solidFill>
                <a:prstClr val="black"/>
              </a:solidFill>
              <a:cs typeface="Arial" panose="020B0604020202020204" pitchFamily="34" charset="0"/>
            </a:endParaRPr>
          </a:p>
        </p:txBody>
      </p:sp>
      <p:graphicFrame>
        <p:nvGraphicFramePr>
          <p:cNvPr id="7" name="Chart 6">
            <a:extLst>
              <a:ext uri="{FF2B5EF4-FFF2-40B4-BE49-F238E27FC236}">
                <a16:creationId xmlns:a16="http://schemas.microsoft.com/office/drawing/2014/main" id="{6638A26A-19D7-43C1-8AFC-4C630E462B2A}"/>
              </a:ext>
            </a:extLst>
          </p:cNvPr>
          <p:cNvGraphicFramePr/>
          <p:nvPr>
            <p:extLst>
              <p:ext uri="{D42A27DB-BD31-4B8C-83A1-F6EECF244321}">
                <p14:modId xmlns:p14="http://schemas.microsoft.com/office/powerpoint/2010/main" val="3383205464"/>
              </p:ext>
            </p:extLst>
          </p:nvPr>
        </p:nvGraphicFramePr>
        <p:xfrm>
          <a:off x="304800" y="1258958"/>
          <a:ext cx="8507895" cy="539363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609291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Diagonal Corners Snipped 7">
            <a:extLst>
              <a:ext uri="{FF2B5EF4-FFF2-40B4-BE49-F238E27FC236}">
                <a16:creationId xmlns:a16="http://schemas.microsoft.com/office/drawing/2014/main" id="{75957108-DF7B-3986-CD7F-17AC71E1BA02}"/>
              </a:ext>
            </a:extLst>
          </p:cNvPr>
          <p:cNvSpPr/>
          <p:nvPr/>
        </p:nvSpPr>
        <p:spPr>
          <a:xfrm>
            <a:off x="304799" y="321226"/>
            <a:ext cx="8507895" cy="712444"/>
          </a:xfrm>
          <a:prstGeom prst="snip2DiagRect">
            <a:avLst>
              <a:gd name="adj1" fmla="val 0"/>
              <a:gd name="adj2" fmla="val 1666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41" name="TextBox 40">
            <a:extLst>
              <a:ext uri="{FF2B5EF4-FFF2-40B4-BE49-F238E27FC236}">
                <a16:creationId xmlns:a16="http://schemas.microsoft.com/office/drawing/2014/main" id="{E1AB32C0-51BB-6330-8E0E-C11F849D214F}"/>
              </a:ext>
            </a:extLst>
          </p:cNvPr>
          <p:cNvSpPr txBox="1"/>
          <p:nvPr/>
        </p:nvSpPr>
        <p:spPr>
          <a:xfrm>
            <a:off x="437322" y="321226"/>
            <a:ext cx="8256103" cy="617733"/>
          </a:xfrm>
          <a:prstGeom prst="rect">
            <a:avLst/>
          </a:prstGeom>
          <a:noFill/>
        </p:spPr>
        <p:txBody>
          <a:bodyPr wrap="square">
            <a:spAutoFit/>
          </a:bodyPr>
          <a:lstStyle/>
          <a:p>
            <a:pPr algn="just" defTabSz="685800">
              <a:lnSpc>
                <a:spcPct val="150000"/>
              </a:lnSpc>
            </a:pPr>
            <a:r>
              <a:rPr lang="en-US" sz="1200" b="1" dirty="0"/>
              <a:t>Wilko could have reversed its downward trajectory by expanding its e-commerce platform, utilizing eco-friendly products, and investing in private-label products to attract cost-conscious consumers during economic uncertainty (The Editors, 2023).</a:t>
            </a:r>
            <a:endParaRPr lang="en-US" sz="1200" b="1" dirty="0">
              <a:solidFill>
                <a:prstClr val="black"/>
              </a:solidFill>
              <a:cs typeface="Arial" panose="020B0604020202020204" pitchFamily="34" charset="0"/>
            </a:endParaRPr>
          </a:p>
        </p:txBody>
      </p:sp>
      <p:graphicFrame>
        <p:nvGraphicFramePr>
          <p:cNvPr id="5" name="Chart 4">
            <a:extLst>
              <a:ext uri="{FF2B5EF4-FFF2-40B4-BE49-F238E27FC236}">
                <a16:creationId xmlns:a16="http://schemas.microsoft.com/office/drawing/2014/main" id="{B016083E-AD6C-4402-BA85-D383D25DBE6E}"/>
              </a:ext>
            </a:extLst>
          </p:cNvPr>
          <p:cNvGraphicFramePr/>
          <p:nvPr>
            <p:extLst>
              <p:ext uri="{D42A27DB-BD31-4B8C-83A1-F6EECF244321}">
                <p14:modId xmlns:p14="http://schemas.microsoft.com/office/powerpoint/2010/main" val="322324623"/>
              </p:ext>
            </p:extLst>
          </p:nvPr>
        </p:nvGraphicFramePr>
        <p:xfrm>
          <a:off x="304799" y="1205949"/>
          <a:ext cx="8507895" cy="543339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1682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Diagonal Corners Snipped 7">
            <a:extLst>
              <a:ext uri="{FF2B5EF4-FFF2-40B4-BE49-F238E27FC236}">
                <a16:creationId xmlns:a16="http://schemas.microsoft.com/office/drawing/2014/main" id="{75957108-DF7B-3986-CD7F-17AC71E1BA02}"/>
              </a:ext>
            </a:extLst>
          </p:cNvPr>
          <p:cNvSpPr/>
          <p:nvPr/>
        </p:nvSpPr>
        <p:spPr>
          <a:xfrm>
            <a:off x="304799" y="321226"/>
            <a:ext cx="8507895" cy="712444"/>
          </a:xfrm>
          <a:prstGeom prst="snip2DiagRect">
            <a:avLst>
              <a:gd name="adj1" fmla="val 0"/>
              <a:gd name="adj2" fmla="val 1666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41" name="TextBox 40">
            <a:extLst>
              <a:ext uri="{FF2B5EF4-FFF2-40B4-BE49-F238E27FC236}">
                <a16:creationId xmlns:a16="http://schemas.microsoft.com/office/drawing/2014/main" id="{E1AB32C0-51BB-6330-8E0E-C11F849D214F}"/>
              </a:ext>
            </a:extLst>
          </p:cNvPr>
          <p:cNvSpPr txBox="1"/>
          <p:nvPr/>
        </p:nvSpPr>
        <p:spPr>
          <a:xfrm>
            <a:off x="437322" y="321226"/>
            <a:ext cx="8256103" cy="617733"/>
          </a:xfrm>
          <a:prstGeom prst="rect">
            <a:avLst/>
          </a:prstGeom>
          <a:noFill/>
        </p:spPr>
        <p:txBody>
          <a:bodyPr wrap="square">
            <a:spAutoFit/>
          </a:bodyPr>
          <a:lstStyle/>
          <a:p>
            <a:pPr algn="just" defTabSz="685800">
              <a:lnSpc>
                <a:spcPct val="150000"/>
              </a:lnSpc>
            </a:pPr>
            <a:r>
              <a:rPr lang="en-US" sz="1200" b="1" dirty="0"/>
              <a:t>Wilko's failure was attributed to external threats such as increased competition, economic concerns, and Brexit, which impacted market demand, consumer spending, and supply chains (King, 2023).</a:t>
            </a:r>
            <a:endParaRPr lang="en-US" sz="1200" b="1" dirty="0">
              <a:solidFill>
                <a:prstClr val="black"/>
              </a:solidFill>
              <a:cs typeface="Arial" panose="020B0604020202020204" pitchFamily="34" charset="0"/>
            </a:endParaRPr>
          </a:p>
        </p:txBody>
      </p:sp>
      <p:graphicFrame>
        <p:nvGraphicFramePr>
          <p:cNvPr id="7" name="Chart 6">
            <a:extLst>
              <a:ext uri="{FF2B5EF4-FFF2-40B4-BE49-F238E27FC236}">
                <a16:creationId xmlns:a16="http://schemas.microsoft.com/office/drawing/2014/main" id="{82C8C64E-5B15-464D-8A40-69161C4C1301}"/>
              </a:ext>
            </a:extLst>
          </p:cNvPr>
          <p:cNvGraphicFramePr/>
          <p:nvPr>
            <p:extLst>
              <p:ext uri="{D42A27DB-BD31-4B8C-83A1-F6EECF244321}">
                <p14:modId xmlns:p14="http://schemas.microsoft.com/office/powerpoint/2010/main" val="983377439"/>
              </p:ext>
            </p:extLst>
          </p:nvPr>
        </p:nvGraphicFramePr>
        <p:xfrm>
          <a:off x="304798" y="1219200"/>
          <a:ext cx="8507895" cy="543339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3478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215B5A2-D81C-305F-D77C-A35C15E8C201}"/>
              </a:ext>
            </a:extLst>
          </p:cNvPr>
          <p:cNvSpPr/>
          <p:nvPr/>
        </p:nvSpPr>
        <p:spPr>
          <a:xfrm>
            <a:off x="323558" y="399571"/>
            <a:ext cx="8525021" cy="549581"/>
          </a:xfrm>
          <a:prstGeom prst="roundRect">
            <a:avLst>
              <a:gd name="adj" fmla="val 1521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solidFill>
                  <a:schemeClr val="tx1"/>
                </a:solidFill>
              </a:rPr>
              <a:t>Wilko faces severe competition, changing client tastes, economic depression, </a:t>
            </a:r>
            <a:r>
              <a:rPr lang="en-US" sz="1350" dirty="0" err="1">
                <a:solidFill>
                  <a:schemeClr val="tx1"/>
                </a:solidFill>
              </a:rPr>
              <a:t>labour</a:t>
            </a:r>
            <a:r>
              <a:rPr lang="en-US" sz="1350" dirty="0">
                <a:solidFill>
                  <a:schemeClr val="tx1"/>
                </a:solidFill>
              </a:rPr>
              <a:t> expenses, e-commerce, supply chain disruptions, and regulatory changes, hurting market shares, customer acquisition, and operational efficiency.</a:t>
            </a:r>
          </a:p>
        </p:txBody>
      </p:sp>
      <p:sp>
        <p:nvSpPr>
          <p:cNvPr id="9" name="Rectangle 8">
            <a:extLst>
              <a:ext uri="{FF2B5EF4-FFF2-40B4-BE49-F238E27FC236}">
                <a16:creationId xmlns:a16="http://schemas.microsoft.com/office/drawing/2014/main" id="{D9575A81-E2F1-4540-B665-03D5AB7008A7}"/>
              </a:ext>
            </a:extLst>
          </p:cNvPr>
          <p:cNvSpPr/>
          <p:nvPr/>
        </p:nvSpPr>
        <p:spPr>
          <a:xfrm>
            <a:off x="323558" y="1302554"/>
            <a:ext cx="8496884" cy="415498"/>
          </a:xfrm>
          <a:prstGeom prst="rect">
            <a:avLst/>
          </a:prstGeom>
        </p:spPr>
        <p:txBody>
          <a:bodyPr wrap="square">
            <a:spAutoFit/>
          </a:bodyPr>
          <a:lstStyle/>
          <a:p>
            <a:pPr algn="ctr"/>
            <a:r>
              <a:rPr lang="en-US" sz="2100" b="1" dirty="0">
                <a:solidFill>
                  <a:schemeClr val="bg1"/>
                </a:solidFill>
                <a:latin typeface="Arial Black" panose="020B0A04020102020204" pitchFamily="34" charset="0"/>
              </a:rPr>
              <a:t> </a:t>
            </a:r>
          </a:p>
        </p:txBody>
      </p:sp>
      <p:graphicFrame>
        <p:nvGraphicFramePr>
          <p:cNvPr id="6" name="Chart 5">
            <a:extLst>
              <a:ext uri="{FF2B5EF4-FFF2-40B4-BE49-F238E27FC236}">
                <a16:creationId xmlns:a16="http://schemas.microsoft.com/office/drawing/2014/main" id="{F9B177AE-7EC8-427C-8088-DD415C12ECB6}"/>
              </a:ext>
            </a:extLst>
          </p:cNvPr>
          <p:cNvGraphicFramePr/>
          <p:nvPr>
            <p:extLst>
              <p:ext uri="{D42A27DB-BD31-4B8C-83A1-F6EECF244321}">
                <p14:modId xmlns:p14="http://schemas.microsoft.com/office/powerpoint/2010/main" val="1831881699"/>
              </p:ext>
            </p:extLst>
          </p:nvPr>
        </p:nvGraphicFramePr>
        <p:xfrm>
          <a:off x="295423" y="1139483"/>
          <a:ext cx="8525019" cy="548639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82776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D1DDFE6-D841-4617-8AF4-66242422068C}"/>
              </a:ext>
            </a:extLst>
          </p:cNvPr>
          <p:cNvGrpSpPr/>
          <p:nvPr/>
        </p:nvGrpSpPr>
        <p:grpSpPr>
          <a:xfrm>
            <a:off x="912099" y="640022"/>
            <a:ext cx="7953624" cy="6098023"/>
            <a:chOff x="1411751" y="706650"/>
            <a:chExt cx="9521230" cy="5504667"/>
          </a:xfrm>
        </p:grpSpPr>
        <p:grpSp>
          <p:nvGrpSpPr>
            <p:cNvPr id="3" name="Group 2">
              <a:extLst>
                <a:ext uri="{FF2B5EF4-FFF2-40B4-BE49-F238E27FC236}">
                  <a16:creationId xmlns:a16="http://schemas.microsoft.com/office/drawing/2014/main" id="{A58A5EEE-9CAE-431A-9E04-E9F33B16406B}"/>
                </a:ext>
              </a:extLst>
            </p:cNvPr>
            <p:cNvGrpSpPr/>
            <p:nvPr/>
          </p:nvGrpSpPr>
          <p:grpSpPr>
            <a:xfrm>
              <a:off x="1622350" y="3049022"/>
              <a:ext cx="1846865" cy="1591505"/>
              <a:chOff x="656623" y="2550761"/>
              <a:chExt cx="1623365" cy="1398908"/>
            </a:xfrm>
          </p:grpSpPr>
          <p:sp>
            <p:nvSpPr>
              <p:cNvPr id="37" name="Freeform 39">
                <a:extLst>
                  <a:ext uri="{FF2B5EF4-FFF2-40B4-BE49-F238E27FC236}">
                    <a16:creationId xmlns:a16="http://schemas.microsoft.com/office/drawing/2014/main" id="{399D9046-E312-491F-87FB-41B974AF64CD}"/>
                  </a:ext>
                </a:extLst>
              </p:cNvPr>
              <p:cNvSpPr>
                <a:spLocks/>
              </p:cNvSpPr>
              <p:nvPr/>
            </p:nvSpPr>
            <p:spPr bwMode="auto">
              <a:xfrm>
                <a:off x="705625" y="2591860"/>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2">
                  <a:lumMod val="50000"/>
                </a:schemeClr>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P</a:t>
                </a:r>
              </a:p>
            </p:txBody>
          </p:sp>
          <p:sp>
            <p:nvSpPr>
              <p:cNvPr id="38" name="Freeform 50">
                <a:extLst>
                  <a:ext uri="{FF2B5EF4-FFF2-40B4-BE49-F238E27FC236}">
                    <a16:creationId xmlns:a16="http://schemas.microsoft.com/office/drawing/2014/main" id="{A4F68290-FBF1-4F63-B1F4-EF3797AB6383}"/>
                  </a:ext>
                </a:extLst>
              </p:cNvPr>
              <p:cNvSpPr>
                <a:spLocks noEditPoints="1"/>
              </p:cNvSpPr>
              <p:nvPr/>
            </p:nvSpPr>
            <p:spPr bwMode="auto">
              <a:xfrm rot="5400000">
                <a:off x="768852" y="2438532"/>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4" name="Group 3">
              <a:extLst>
                <a:ext uri="{FF2B5EF4-FFF2-40B4-BE49-F238E27FC236}">
                  <a16:creationId xmlns:a16="http://schemas.microsoft.com/office/drawing/2014/main" id="{3FFEC9DA-78EA-49B9-A3B3-A533F2E0EF35}"/>
                </a:ext>
              </a:extLst>
            </p:cNvPr>
            <p:cNvGrpSpPr/>
            <p:nvPr/>
          </p:nvGrpSpPr>
          <p:grpSpPr>
            <a:xfrm>
              <a:off x="3042437" y="2215727"/>
              <a:ext cx="1846865" cy="1591505"/>
              <a:chOff x="1902378" y="1818307"/>
              <a:chExt cx="1623365" cy="1398908"/>
            </a:xfrm>
          </p:grpSpPr>
          <p:sp>
            <p:nvSpPr>
              <p:cNvPr id="35" name="Freeform 45">
                <a:extLst>
                  <a:ext uri="{FF2B5EF4-FFF2-40B4-BE49-F238E27FC236}">
                    <a16:creationId xmlns:a16="http://schemas.microsoft.com/office/drawing/2014/main" id="{7E1E7720-6CA5-4786-B071-3F4BAAF1179B}"/>
                  </a:ext>
                </a:extLst>
              </p:cNvPr>
              <p:cNvSpPr>
                <a:spLocks/>
              </p:cNvSpPr>
              <p:nvPr/>
            </p:nvSpPr>
            <p:spPr bwMode="auto">
              <a:xfrm>
                <a:off x="1951380" y="1859405"/>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2"/>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E</a:t>
                </a:r>
              </a:p>
            </p:txBody>
          </p:sp>
          <p:sp>
            <p:nvSpPr>
              <p:cNvPr id="36" name="Freeform 50">
                <a:extLst>
                  <a:ext uri="{FF2B5EF4-FFF2-40B4-BE49-F238E27FC236}">
                    <a16:creationId xmlns:a16="http://schemas.microsoft.com/office/drawing/2014/main" id="{9BDB295D-F1E3-4FFB-B833-78E1A152BDBF}"/>
                  </a:ext>
                </a:extLst>
              </p:cNvPr>
              <p:cNvSpPr>
                <a:spLocks noEditPoints="1"/>
              </p:cNvSpPr>
              <p:nvPr/>
            </p:nvSpPr>
            <p:spPr bwMode="auto">
              <a:xfrm rot="5400000">
                <a:off x="2014607" y="1706078"/>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5" name="Group 4">
              <a:extLst>
                <a:ext uri="{FF2B5EF4-FFF2-40B4-BE49-F238E27FC236}">
                  <a16:creationId xmlns:a16="http://schemas.microsoft.com/office/drawing/2014/main" id="{9CD2A826-5F8B-4FFA-A96E-21D857BBAEE3}"/>
                </a:ext>
              </a:extLst>
            </p:cNvPr>
            <p:cNvGrpSpPr/>
            <p:nvPr/>
          </p:nvGrpSpPr>
          <p:grpSpPr>
            <a:xfrm>
              <a:off x="4462523" y="3049022"/>
              <a:ext cx="1846865" cy="1591505"/>
              <a:chOff x="3108141" y="2550761"/>
              <a:chExt cx="1623365" cy="1398908"/>
            </a:xfrm>
          </p:grpSpPr>
          <p:sp>
            <p:nvSpPr>
              <p:cNvPr id="33" name="Freeform 57">
                <a:extLst>
                  <a:ext uri="{FF2B5EF4-FFF2-40B4-BE49-F238E27FC236}">
                    <a16:creationId xmlns:a16="http://schemas.microsoft.com/office/drawing/2014/main" id="{4F9BD769-46C6-4FBA-A83E-844A41F18331}"/>
                  </a:ext>
                </a:extLst>
              </p:cNvPr>
              <p:cNvSpPr>
                <a:spLocks/>
              </p:cNvSpPr>
              <p:nvPr/>
            </p:nvSpPr>
            <p:spPr bwMode="auto">
              <a:xfrm>
                <a:off x="3157143" y="2591860"/>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3"/>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T</a:t>
                </a:r>
              </a:p>
            </p:txBody>
          </p:sp>
          <p:sp>
            <p:nvSpPr>
              <p:cNvPr id="34" name="Freeform 50">
                <a:extLst>
                  <a:ext uri="{FF2B5EF4-FFF2-40B4-BE49-F238E27FC236}">
                    <a16:creationId xmlns:a16="http://schemas.microsoft.com/office/drawing/2014/main" id="{6C117080-E7ED-43A2-83D1-53D3F80C1341}"/>
                  </a:ext>
                </a:extLst>
              </p:cNvPr>
              <p:cNvSpPr>
                <a:spLocks noEditPoints="1"/>
              </p:cNvSpPr>
              <p:nvPr/>
            </p:nvSpPr>
            <p:spPr bwMode="auto">
              <a:xfrm rot="5400000">
                <a:off x="3220370" y="2438532"/>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6" name="Group 5">
              <a:extLst>
                <a:ext uri="{FF2B5EF4-FFF2-40B4-BE49-F238E27FC236}">
                  <a16:creationId xmlns:a16="http://schemas.microsoft.com/office/drawing/2014/main" id="{451C0B9C-7684-4A73-A091-208C3909A05B}"/>
                </a:ext>
              </a:extLst>
            </p:cNvPr>
            <p:cNvGrpSpPr/>
            <p:nvPr/>
          </p:nvGrpSpPr>
          <p:grpSpPr>
            <a:xfrm>
              <a:off x="5882610" y="2215727"/>
              <a:ext cx="1846865" cy="1591505"/>
              <a:chOff x="4353896" y="1818307"/>
              <a:chExt cx="1623365" cy="1398908"/>
            </a:xfrm>
          </p:grpSpPr>
          <p:sp>
            <p:nvSpPr>
              <p:cNvPr id="31" name="Freeform 67">
                <a:extLst>
                  <a:ext uri="{FF2B5EF4-FFF2-40B4-BE49-F238E27FC236}">
                    <a16:creationId xmlns:a16="http://schemas.microsoft.com/office/drawing/2014/main" id="{542BCC69-5053-4843-AE14-3DF4324CA576}"/>
                  </a:ext>
                </a:extLst>
              </p:cNvPr>
              <p:cNvSpPr>
                <a:spLocks/>
              </p:cNvSpPr>
              <p:nvPr/>
            </p:nvSpPr>
            <p:spPr bwMode="auto">
              <a:xfrm>
                <a:off x="4402898" y="1859405"/>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4"/>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S</a:t>
                </a:r>
              </a:p>
            </p:txBody>
          </p:sp>
          <p:sp>
            <p:nvSpPr>
              <p:cNvPr id="32" name="Freeform 50">
                <a:extLst>
                  <a:ext uri="{FF2B5EF4-FFF2-40B4-BE49-F238E27FC236}">
                    <a16:creationId xmlns:a16="http://schemas.microsoft.com/office/drawing/2014/main" id="{9BA20E9E-C7B2-401B-94C3-97E63BA2C23F}"/>
                  </a:ext>
                </a:extLst>
              </p:cNvPr>
              <p:cNvSpPr>
                <a:spLocks noEditPoints="1"/>
              </p:cNvSpPr>
              <p:nvPr/>
            </p:nvSpPr>
            <p:spPr bwMode="auto">
              <a:xfrm rot="5400000">
                <a:off x="4466125" y="1706078"/>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7" name="Group 6">
              <a:extLst>
                <a:ext uri="{FF2B5EF4-FFF2-40B4-BE49-F238E27FC236}">
                  <a16:creationId xmlns:a16="http://schemas.microsoft.com/office/drawing/2014/main" id="{050318EC-3D34-4B01-80B2-93F7E96B00E4}"/>
                </a:ext>
              </a:extLst>
            </p:cNvPr>
            <p:cNvGrpSpPr/>
            <p:nvPr/>
          </p:nvGrpSpPr>
          <p:grpSpPr>
            <a:xfrm>
              <a:off x="7302697" y="3049022"/>
              <a:ext cx="1846865" cy="1591505"/>
              <a:chOff x="5652040" y="2550761"/>
              <a:chExt cx="1623365" cy="1398908"/>
            </a:xfrm>
          </p:grpSpPr>
          <p:sp>
            <p:nvSpPr>
              <p:cNvPr id="29" name="Freeform 74">
                <a:extLst>
                  <a:ext uri="{FF2B5EF4-FFF2-40B4-BE49-F238E27FC236}">
                    <a16:creationId xmlns:a16="http://schemas.microsoft.com/office/drawing/2014/main" id="{427B548D-68F4-48CB-9663-0F675F52855B}"/>
                  </a:ext>
                </a:extLst>
              </p:cNvPr>
              <p:cNvSpPr>
                <a:spLocks/>
              </p:cNvSpPr>
              <p:nvPr/>
            </p:nvSpPr>
            <p:spPr bwMode="auto">
              <a:xfrm>
                <a:off x="5701041" y="2591860"/>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5"/>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L</a:t>
                </a:r>
              </a:p>
            </p:txBody>
          </p:sp>
          <p:sp>
            <p:nvSpPr>
              <p:cNvPr id="30" name="Freeform 50">
                <a:extLst>
                  <a:ext uri="{FF2B5EF4-FFF2-40B4-BE49-F238E27FC236}">
                    <a16:creationId xmlns:a16="http://schemas.microsoft.com/office/drawing/2014/main" id="{0B18C252-A013-4135-B817-DDB0BC20764B}"/>
                  </a:ext>
                </a:extLst>
              </p:cNvPr>
              <p:cNvSpPr>
                <a:spLocks noEditPoints="1"/>
              </p:cNvSpPr>
              <p:nvPr/>
            </p:nvSpPr>
            <p:spPr bwMode="auto">
              <a:xfrm rot="5400000">
                <a:off x="5764269" y="2438532"/>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8" name="Group 7">
              <a:extLst>
                <a:ext uri="{FF2B5EF4-FFF2-40B4-BE49-F238E27FC236}">
                  <a16:creationId xmlns:a16="http://schemas.microsoft.com/office/drawing/2014/main" id="{92412A0E-A4C3-4F9A-A33B-0647B726FE2C}"/>
                </a:ext>
              </a:extLst>
            </p:cNvPr>
            <p:cNvGrpSpPr/>
            <p:nvPr/>
          </p:nvGrpSpPr>
          <p:grpSpPr>
            <a:xfrm>
              <a:off x="8722785" y="2215727"/>
              <a:ext cx="1846865" cy="1591505"/>
              <a:chOff x="6897794" y="1818307"/>
              <a:chExt cx="1623365" cy="1398908"/>
            </a:xfrm>
          </p:grpSpPr>
          <p:sp>
            <p:nvSpPr>
              <p:cNvPr id="27" name="Freeform 84">
                <a:extLst>
                  <a:ext uri="{FF2B5EF4-FFF2-40B4-BE49-F238E27FC236}">
                    <a16:creationId xmlns:a16="http://schemas.microsoft.com/office/drawing/2014/main" id="{85BA22A6-D186-4D44-8D84-2B254224C277}"/>
                  </a:ext>
                </a:extLst>
              </p:cNvPr>
              <p:cNvSpPr>
                <a:spLocks/>
              </p:cNvSpPr>
              <p:nvPr/>
            </p:nvSpPr>
            <p:spPr bwMode="auto">
              <a:xfrm>
                <a:off x="6946797" y="1859405"/>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6"/>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E</a:t>
                </a:r>
              </a:p>
            </p:txBody>
          </p:sp>
          <p:sp>
            <p:nvSpPr>
              <p:cNvPr id="28" name="Freeform 50">
                <a:extLst>
                  <a:ext uri="{FF2B5EF4-FFF2-40B4-BE49-F238E27FC236}">
                    <a16:creationId xmlns:a16="http://schemas.microsoft.com/office/drawing/2014/main" id="{45D244F6-3A21-45F4-A29B-E67000DFF68D}"/>
                  </a:ext>
                </a:extLst>
              </p:cNvPr>
              <p:cNvSpPr>
                <a:spLocks noEditPoints="1"/>
              </p:cNvSpPr>
              <p:nvPr/>
            </p:nvSpPr>
            <p:spPr bwMode="auto">
              <a:xfrm rot="5400000">
                <a:off x="7010023" y="1706078"/>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sp>
          <p:nvSpPr>
            <p:cNvPr id="25" name="TextBox 24">
              <a:extLst>
                <a:ext uri="{FF2B5EF4-FFF2-40B4-BE49-F238E27FC236}">
                  <a16:creationId xmlns:a16="http://schemas.microsoft.com/office/drawing/2014/main" id="{B31B3BE6-BCA1-4934-AA67-249F508D2A2B}"/>
                </a:ext>
              </a:extLst>
            </p:cNvPr>
            <p:cNvSpPr txBox="1"/>
            <p:nvPr/>
          </p:nvSpPr>
          <p:spPr>
            <a:xfrm flipH="1">
              <a:off x="3206165" y="715638"/>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2">
                      <a:lumMod val="75000"/>
                    </a:schemeClr>
                  </a:solidFill>
                  <a:latin typeface="Georgia" panose="02040502050405020303" pitchFamily="18" charset="0"/>
                </a:rPr>
                <a:t>Economy</a:t>
              </a:r>
            </a:p>
          </p:txBody>
        </p:sp>
        <p:sp>
          <p:nvSpPr>
            <p:cNvPr id="23" name="TextBox 22">
              <a:extLst>
                <a:ext uri="{FF2B5EF4-FFF2-40B4-BE49-F238E27FC236}">
                  <a16:creationId xmlns:a16="http://schemas.microsoft.com/office/drawing/2014/main" id="{8DD5555F-54CF-4DE4-88B8-2C8E52148186}"/>
                </a:ext>
              </a:extLst>
            </p:cNvPr>
            <p:cNvSpPr txBox="1"/>
            <p:nvPr/>
          </p:nvSpPr>
          <p:spPr>
            <a:xfrm flipH="1">
              <a:off x="5792995" y="715638"/>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4">
                      <a:lumMod val="50000"/>
                    </a:schemeClr>
                  </a:solidFill>
                  <a:latin typeface="Georgia" panose="02040502050405020303" pitchFamily="18" charset="0"/>
                </a:rPr>
                <a:t>Social</a:t>
              </a:r>
            </a:p>
          </p:txBody>
        </p:sp>
        <p:sp>
          <p:nvSpPr>
            <p:cNvPr id="21" name="TextBox 20">
              <a:extLst>
                <a:ext uri="{FF2B5EF4-FFF2-40B4-BE49-F238E27FC236}">
                  <a16:creationId xmlns:a16="http://schemas.microsoft.com/office/drawing/2014/main" id="{C6EE5EAD-B681-4C46-8882-8F3218F5CB92}"/>
                </a:ext>
              </a:extLst>
            </p:cNvPr>
            <p:cNvSpPr txBox="1"/>
            <p:nvPr/>
          </p:nvSpPr>
          <p:spPr>
            <a:xfrm flipH="1">
              <a:off x="8819422" y="706650"/>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6">
                      <a:lumMod val="75000"/>
                    </a:schemeClr>
                  </a:solidFill>
                  <a:latin typeface="Georgia" panose="02040502050405020303" pitchFamily="18" charset="0"/>
                </a:rPr>
                <a:t>Environment</a:t>
              </a:r>
            </a:p>
          </p:txBody>
        </p:sp>
        <p:sp>
          <p:nvSpPr>
            <p:cNvPr id="19" name="TextBox 18">
              <a:extLst>
                <a:ext uri="{FF2B5EF4-FFF2-40B4-BE49-F238E27FC236}">
                  <a16:creationId xmlns:a16="http://schemas.microsoft.com/office/drawing/2014/main" id="{AB97C161-B23F-42C1-8AAF-950D131423DC}"/>
                </a:ext>
              </a:extLst>
            </p:cNvPr>
            <p:cNvSpPr txBox="1"/>
            <p:nvPr/>
          </p:nvSpPr>
          <p:spPr>
            <a:xfrm flipH="1">
              <a:off x="1732087" y="4765191"/>
              <a:ext cx="1627391" cy="221062"/>
            </a:xfrm>
            <a:prstGeom prst="rect">
              <a:avLst/>
            </a:prstGeom>
            <a:noFill/>
          </p:spPr>
          <p:txBody>
            <a:bodyPr wrap="square" lIns="0" tIns="0" rIns="0" bIns="0" rtlCol="0" anchor="ctr">
              <a:spAutoFit/>
            </a:bodyPr>
            <a:lstStyle/>
            <a:p>
              <a:pPr algn="ctr" defTabSz="685800">
                <a:defRPr/>
              </a:pPr>
              <a:r>
                <a:rPr lang="en-US" sz="1200" b="1" dirty="0">
                  <a:solidFill>
                    <a:srgbClr val="002060"/>
                  </a:solidFill>
                  <a:latin typeface="Georgia" panose="02040502050405020303" pitchFamily="18" charset="0"/>
                </a:rPr>
                <a:t>Politics</a:t>
              </a:r>
            </a:p>
          </p:txBody>
        </p:sp>
        <p:sp>
          <p:nvSpPr>
            <p:cNvPr id="17" name="TextBox 16">
              <a:extLst>
                <a:ext uri="{FF2B5EF4-FFF2-40B4-BE49-F238E27FC236}">
                  <a16:creationId xmlns:a16="http://schemas.microsoft.com/office/drawing/2014/main" id="{2E23489C-E9FD-4069-99B7-ED0705C53067}"/>
                </a:ext>
              </a:extLst>
            </p:cNvPr>
            <p:cNvSpPr txBox="1"/>
            <p:nvPr/>
          </p:nvSpPr>
          <p:spPr>
            <a:xfrm flipH="1">
              <a:off x="4572260" y="4765191"/>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3">
                      <a:lumMod val="50000"/>
                    </a:schemeClr>
                  </a:solidFill>
                  <a:latin typeface="Georgia" panose="02040502050405020303" pitchFamily="18" charset="0"/>
                </a:rPr>
                <a:t>Technological</a:t>
              </a:r>
            </a:p>
          </p:txBody>
        </p:sp>
        <p:sp>
          <p:nvSpPr>
            <p:cNvPr id="15" name="TextBox 14">
              <a:extLst>
                <a:ext uri="{FF2B5EF4-FFF2-40B4-BE49-F238E27FC236}">
                  <a16:creationId xmlns:a16="http://schemas.microsoft.com/office/drawing/2014/main" id="{84BD4F8C-05DA-482E-A130-08CDD59D6150}"/>
                </a:ext>
              </a:extLst>
            </p:cNvPr>
            <p:cNvSpPr txBox="1"/>
            <p:nvPr/>
          </p:nvSpPr>
          <p:spPr>
            <a:xfrm flipH="1">
              <a:off x="7412434" y="4753315"/>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5">
                      <a:lumMod val="75000"/>
                    </a:schemeClr>
                  </a:solidFill>
                  <a:latin typeface="Georgia" panose="02040502050405020303" pitchFamily="18" charset="0"/>
                </a:rPr>
                <a:t>Legal</a:t>
              </a:r>
            </a:p>
          </p:txBody>
        </p:sp>
        <p:sp>
          <p:nvSpPr>
            <p:cNvPr id="39" name="TextBox 38">
              <a:extLst>
                <a:ext uri="{FF2B5EF4-FFF2-40B4-BE49-F238E27FC236}">
                  <a16:creationId xmlns:a16="http://schemas.microsoft.com/office/drawing/2014/main" id="{EED595BA-862F-4909-A277-5A60DA56735E}"/>
                </a:ext>
              </a:extLst>
            </p:cNvPr>
            <p:cNvSpPr txBox="1"/>
            <p:nvPr/>
          </p:nvSpPr>
          <p:spPr>
            <a:xfrm>
              <a:off x="1411751" y="4995474"/>
              <a:ext cx="2554118" cy="1031624"/>
            </a:xfrm>
            <a:prstGeom prst="rect">
              <a:avLst/>
            </a:prstGeom>
            <a:noFill/>
          </p:spPr>
          <p:txBody>
            <a:bodyPr wrap="square" rtlCol="0">
              <a:spAutoFit/>
            </a:bodyPr>
            <a:lstStyle/>
            <a:p>
              <a:pPr algn="ctr" defTabSz="685800">
                <a:spcBef>
                  <a:spcPts val="450"/>
                </a:spcBef>
                <a:defRPr/>
              </a:pPr>
              <a:r>
                <a:rPr lang="en-US" sz="1000" dirty="0">
                  <a:solidFill>
                    <a:srgbClr val="263238"/>
                  </a:solidFill>
                </a:rPr>
                <a:t>Wilko must diversify its supplier networks and </a:t>
              </a:r>
              <a:r>
                <a:rPr lang="en-US" sz="1000" dirty="0" err="1">
                  <a:solidFill>
                    <a:srgbClr val="263238"/>
                  </a:solidFill>
                </a:rPr>
                <a:t>optimise</a:t>
              </a:r>
              <a:r>
                <a:rPr lang="en-US" sz="1000" dirty="0">
                  <a:solidFill>
                    <a:srgbClr val="263238"/>
                  </a:solidFill>
                </a:rPr>
                <a:t> cost structures to resist political and economic uncertainties and provide operational stability. </a:t>
              </a:r>
              <a:endParaRPr lang="en-US" sz="1000" dirty="0">
                <a:solidFill>
                  <a:prstClr val="black"/>
                </a:solidFill>
              </a:endParaRPr>
            </a:p>
          </p:txBody>
        </p:sp>
        <p:sp>
          <p:nvSpPr>
            <p:cNvPr id="40" name="TextBox 39">
              <a:extLst>
                <a:ext uri="{FF2B5EF4-FFF2-40B4-BE49-F238E27FC236}">
                  <a16:creationId xmlns:a16="http://schemas.microsoft.com/office/drawing/2014/main" id="{B77299FA-0F45-457C-A3FB-1C2A5EA606B4}"/>
                </a:ext>
              </a:extLst>
            </p:cNvPr>
            <p:cNvSpPr txBox="1"/>
            <p:nvPr/>
          </p:nvSpPr>
          <p:spPr>
            <a:xfrm>
              <a:off x="4254678" y="4995474"/>
              <a:ext cx="2262554" cy="1215843"/>
            </a:xfrm>
            <a:prstGeom prst="rect">
              <a:avLst/>
            </a:prstGeom>
            <a:noFill/>
          </p:spPr>
          <p:txBody>
            <a:bodyPr wrap="square" rtlCol="0">
              <a:spAutoFit/>
            </a:bodyPr>
            <a:lstStyle/>
            <a:p>
              <a:pPr algn="ctr" defTabSz="685800">
                <a:spcBef>
                  <a:spcPts val="450"/>
                </a:spcBef>
                <a:defRPr/>
              </a:pPr>
              <a:r>
                <a:rPr lang="en-US" sz="1000" dirty="0">
                  <a:solidFill>
                    <a:srgbClr val="263238"/>
                  </a:solidFill>
                </a:rPr>
                <a:t>E-commerce, digital marketing, and supply chain automation are helping Wilko improve operational efficiency, customer engagement, and marketing </a:t>
              </a:r>
              <a:r>
                <a:rPr lang="en-US" sz="1000" dirty="0" err="1">
                  <a:solidFill>
                    <a:srgbClr val="263238"/>
                  </a:solidFill>
                </a:rPr>
                <a:t>personalisation</a:t>
              </a:r>
              <a:r>
                <a:rPr lang="en-US" sz="1000" dirty="0">
                  <a:solidFill>
                    <a:srgbClr val="263238"/>
                  </a:solidFill>
                </a:rPr>
                <a:t>. </a:t>
              </a:r>
              <a:endParaRPr lang="en-US" sz="1000" dirty="0">
                <a:solidFill>
                  <a:prstClr val="black"/>
                </a:solidFill>
              </a:endParaRPr>
            </a:p>
          </p:txBody>
        </p:sp>
        <p:sp>
          <p:nvSpPr>
            <p:cNvPr id="41" name="TextBox 40">
              <a:extLst>
                <a:ext uri="{FF2B5EF4-FFF2-40B4-BE49-F238E27FC236}">
                  <a16:creationId xmlns:a16="http://schemas.microsoft.com/office/drawing/2014/main" id="{E2DD49FC-9668-4D9A-B35F-AE7846D475D9}"/>
                </a:ext>
              </a:extLst>
            </p:cNvPr>
            <p:cNvSpPr txBox="1"/>
            <p:nvPr/>
          </p:nvSpPr>
          <p:spPr>
            <a:xfrm>
              <a:off x="7094852" y="4995474"/>
              <a:ext cx="2262554" cy="1215843"/>
            </a:xfrm>
            <a:prstGeom prst="rect">
              <a:avLst/>
            </a:prstGeom>
            <a:noFill/>
          </p:spPr>
          <p:txBody>
            <a:bodyPr wrap="square" rtlCol="0">
              <a:spAutoFit/>
            </a:bodyPr>
            <a:lstStyle/>
            <a:p>
              <a:pPr algn="ctr" defTabSz="685800">
                <a:spcBef>
                  <a:spcPts val="450"/>
                </a:spcBef>
                <a:defRPr/>
              </a:pPr>
              <a:r>
                <a:rPr lang="en-US" sz="1000" dirty="0">
                  <a:solidFill>
                    <a:srgbClr val="263238"/>
                  </a:solidFill>
                </a:rPr>
                <a:t>litigation compliance, especially in data protection and employment, is essential for trust, operational integrity, litigation avoidance, and Wilko's ethical practices. </a:t>
              </a:r>
              <a:endParaRPr lang="en-US" sz="1000" dirty="0">
                <a:solidFill>
                  <a:prstClr val="black"/>
                </a:solidFill>
              </a:endParaRPr>
            </a:p>
          </p:txBody>
        </p:sp>
        <p:sp>
          <p:nvSpPr>
            <p:cNvPr id="42" name="TextBox 41">
              <a:extLst>
                <a:ext uri="{FF2B5EF4-FFF2-40B4-BE49-F238E27FC236}">
                  <a16:creationId xmlns:a16="http://schemas.microsoft.com/office/drawing/2014/main" id="{05EEAF0F-B01E-49FC-8E77-E59A78988731}"/>
                </a:ext>
              </a:extLst>
            </p:cNvPr>
            <p:cNvSpPr txBox="1"/>
            <p:nvPr/>
          </p:nvSpPr>
          <p:spPr>
            <a:xfrm>
              <a:off x="2831773" y="1148824"/>
              <a:ext cx="2262554" cy="1031624"/>
            </a:xfrm>
            <a:prstGeom prst="rect">
              <a:avLst/>
            </a:prstGeom>
            <a:noFill/>
          </p:spPr>
          <p:txBody>
            <a:bodyPr wrap="square" rtlCol="0">
              <a:spAutoFit/>
            </a:bodyPr>
            <a:lstStyle/>
            <a:p>
              <a:pPr algn="ctr" defTabSz="685800">
                <a:spcBef>
                  <a:spcPts val="450"/>
                </a:spcBef>
                <a:defRPr/>
              </a:pPr>
              <a:r>
                <a:rPr lang="en-US" sz="1000" dirty="0">
                  <a:solidFill>
                    <a:srgbClr val="263238"/>
                  </a:solidFill>
                </a:rPr>
                <a:t>Economic constraints like consumer spending swings and recessions require financial management efficiency and flexibility. </a:t>
              </a:r>
              <a:endParaRPr lang="en-US" sz="1000" dirty="0">
                <a:solidFill>
                  <a:prstClr val="black"/>
                </a:solidFill>
              </a:endParaRPr>
            </a:p>
          </p:txBody>
        </p:sp>
        <p:sp>
          <p:nvSpPr>
            <p:cNvPr id="43" name="TextBox 42">
              <a:extLst>
                <a:ext uri="{FF2B5EF4-FFF2-40B4-BE49-F238E27FC236}">
                  <a16:creationId xmlns:a16="http://schemas.microsoft.com/office/drawing/2014/main" id="{95CD536A-D744-44CA-8022-F0F25F7B6646}"/>
                </a:ext>
              </a:extLst>
            </p:cNvPr>
            <p:cNvSpPr txBox="1"/>
            <p:nvPr/>
          </p:nvSpPr>
          <p:spPr>
            <a:xfrm>
              <a:off x="5519338" y="1127716"/>
              <a:ext cx="2450697" cy="1215843"/>
            </a:xfrm>
            <a:prstGeom prst="rect">
              <a:avLst/>
            </a:prstGeom>
            <a:noFill/>
          </p:spPr>
          <p:txBody>
            <a:bodyPr wrap="square" rtlCol="0">
              <a:spAutoFit/>
            </a:bodyPr>
            <a:lstStyle/>
            <a:p>
              <a:pPr algn="ctr" defTabSz="685800">
                <a:spcBef>
                  <a:spcPts val="450"/>
                </a:spcBef>
                <a:defRPr/>
              </a:pPr>
              <a:r>
                <a:rPr lang="en-US" sz="1000" dirty="0">
                  <a:solidFill>
                    <a:srgbClr val="263238"/>
                  </a:solidFill>
                </a:rPr>
                <a:t>Wilko should </a:t>
              </a:r>
              <a:r>
                <a:rPr lang="en-US" sz="1000" dirty="0" err="1">
                  <a:solidFill>
                    <a:srgbClr val="263238"/>
                  </a:solidFill>
                </a:rPr>
                <a:t>emphasise</a:t>
              </a:r>
              <a:r>
                <a:rPr lang="en-US" sz="1000" dirty="0">
                  <a:solidFill>
                    <a:srgbClr val="263238"/>
                  </a:solidFill>
                </a:rPr>
                <a:t> sustainable, ethically sourced health and wellness items to improve company image and appeal to a larger population in line with social trends. </a:t>
              </a:r>
              <a:endParaRPr lang="en-US" sz="1000" dirty="0">
                <a:solidFill>
                  <a:prstClr val="black"/>
                </a:solidFill>
              </a:endParaRPr>
            </a:p>
          </p:txBody>
        </p:sp>
        <p:sp>
          <p:nvSpPr>
            <p:cNvPr id="44" name="TextBox 43">
              <a:extLst>
                <a:ext uri="{FF2B5EF4-FFF2-40B4-BE49-F238E27FC236}">
                  <a16:creationId xmlns:a16="http://schemas.microsoft.com/office/drawing/2014/main" id="{A9E626FC-DDA2-4DB9-B3D6-A0613D04A9E5}"/>
                </a:ext>
              </a:extLst>
            </p:cNvPr>
            <p:cNvSpPr txBox="1"/>
            <p:nvPr/>
          </p:nvSpPr>
          <p:spPr>
            <a:xfrm>
              <a:off x="8333253" y="979994"/>
              <a:ext cx="2599728" cy="1215843"/>
            </a:xfrm>
            <a:prstGeom prst="rect">
              <a:avLst/>
            </a:prstGeom>
            <a:noFill/>
          </p:spPr>
          <p:txBody>
            <a:bodyPr wrap="square" rtlCol="0">
              <a:spAutoFit/>
            </a:bodyPr>
            <a:lstStyle/>
            <a:p>
              <a:pPr algn="ctr" defTabSz="685800">
                <a:spcBef>
                  <a:spcPts val="450"/>
                </a:spcBef>
                <a:defRPr/>
              </a:pPr>
              <a:r>
                <a:rPr lang="en-US" sz="1000" dirty="0">
                  <a:solidFill>
                    <a:srgbClr val="263238"/>
                  </a:solidFill>
                </a:rPr>
                <a:t>Wilko can meet consumer and regulatory expectations by prioritizing eco-friendly practices in product sourcing, packaging, and operations, enhancing market appeal and corporate social responsibility efforts. </a:t>
              </a:r>
              <a:endParaRPr lang="en-US" sz="1000" dirty="0">
                <a:solidFill>
                  <a:prstClr val="black"/>
                </a:solidFill>
              </a:endParaRPr>
            </a:p>
          </p:txBody>
        </p:sp>
      </p:grpSp>
      <p:sp>
        <p:nvSpPr>
          <p:cNvPr id="45" name="Freeform 8">
            <a:extLst>
              <a:ext uri="{FF2B5EF4-FFF2-40B4-BE49-F238E27FC236}">
                <a16:creationId xmlns:a16="http://schemas.microsoft.com/office/drawing/2014/main" id="{F7B41847-7A12-48CB-A3AC-62E754BBF2DF}"/>
              </a:ext>
            </a:extLst>
          </p:cNvPr>
          <p:cNvSpPr/>
          <p:nvPr/>
        </p:nvSpPr>
        <p:spPr>
          <a:xfrm rot="5400000">
            <a:off x="-3076024" y="3076020"/>
            <a:ext cx="6858003" cy="705959"/>
          </a:xfrm>
          <a:custGeom>
            <a:avLst/>
            <a:gdLst/>
            <a:ahLst/>
            <a:cxnLst/>
            <a:rect l="l" t="t" r="r" b="b"/>
            <a:pathLst>
              <a:path w="2709333" h="368445">
                <a:moveTo>
                  <a:pt x="0" y="0"/>
                </a:moveTo>
                <a:lnTo>
                  <a:pt x="2709333" y="0"/>
                </a:lnTo>
                <a:lnTo>
                  <a:pt x="2709333" y="368445"/>
                </a:lnTo>
                <a:lnTo>
                  <a:pt x="0" y="368445"/>
                </a:lnTo>
                <a:close/>
              </a:path>
            </a:pathLst>
          </a:custGeom>
          <a:solidFill>
            <a:schemeClr val="accent1">
              <a:lumMod val="50000"/>
            </a:schemeClr>
          </a:solidFill>
        </p:spPr>
        <p:txBody>
          <a:bodyPr/>
          <a:lstStyle>
            <a:defPPr/>
          </a:lstStyle>
          <a:p>
            <a:endParaRPr sz="1350"/>
          </a:p>
        </p:txBody>
      </p:sp>
      <p:sp>
        <p:nvSpPr>
          <p:cNvPr id="47" name="TextBox 46">
            <a:extLst>
              <a:ext uri="{FF2B5EF4-FFF2-40B4-BE49-F238E27FC236}">
                <a16:creationId xmlns:a16="http://schemas.microsoft.com/office/drawing/2014/main" id="{A805752D-9040-452E-81DE-576D8A26CFB3}"/>
              </a:ext>
            </a:extLst>
          </p:cNvPr>
          <p:cNvSpPr txBox="1"/>
          <p:nvPr/>
        </p:nvSpPr>
        <p:spPr>
          <a:xfrm>
            <a:off x="474411" y="119955"/>
            <a:ext cx="8438040" cy="400110"/>
          </a:xfrm>
          <a:prstGeom prst="rect">
            <a:avLst/>
          </a:prstGeom>
          <a:noFill/>
        </p:spPr>
        <p:txBody>
          <a:bodyPr wrap="square" rtlCol="0">
            <a:spAutoFit/>
          </a:bodyPr>
          <a:lstStyle>
            <a:defPPr/>
          </a:lstStyle>
          <a:p>
            <a:pPr algn="ctr"/>
            <a:r>
              <a:rPr lang="en-US" sz="2000" b="1" dirty="0">
                <a:latin typeface="Times New Roman" panose="02020603050405020304" pitchFamily="18" charset="0"/>
                <a:cs typeface="Times New Roman" panose="02020603050405020304" pitchFamily="18" charset="0"/>
              </a:rPr>
              <a:t>Recommended Solutions Aligned with PESTEL Analysis</a:t>
            </a:r>
          </a:p>
        </p:txBody>
      </p:sp>
    </p:spTree>
    <p:extLst>
      <p:ext uri="{BB962C8B-B14F-4D97-AF65-F5344CB8AC3E}">
        <p14:creationId xmlns:p14="http://schemas.microsoft.com/office/powerpoint/2010/main" val="352876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5184E220-1570-63A1-413F-4DDC0777AB31}"/>
              </a:ext>
            </a:extLst>
          </p:cNvPr>
          <p:cNvGrpSpPr/>
          <p:nvPr/>
        </p:nvGrpSpPr>
        <p:grpSpPr>
          <a:xfrm>
            <a:off x="278295" y="901148"/>
            <a:ext cx="8640417" cy="5624050"/>
            <a:chOff x="890608" y="2156507"/>
            <a:chExt cx="10410784" cy="4716909"/>
          </a:xfrm>
        </p:grpSpPr>
        <p:grpSp>
          <p:nvGrpSpPr>
            <p:cNvPr id="13" name="Group 12">
              <a:extLst>
                <a:ext uri="{FF2B5EF4-FFF2-40B4-BE49-F238E27FC236}">
                  <a16:creationId xmlns:a16="http://schemas.microsoft.com/office/drawing/2014/main" id="{A0F5539C-CC17-1FCD-6441-73587A620F16}"/>
                </a:ext>
              </a:extLst>
            </p:cNvPr>
            <p:cNvGrpSpPr/>
            <p:nvPr/>
          </p:nvGrpSpPr>
          <p:grpSpPr>
            <a:xfrm>
              <a:off x="890608" y="2156507"/>
              <a:ext cx="10410784" cy="4701493"/>
              <a:chOff x="1977102" y="1273794"/>
              <a:chExt cx="8603954" cy="4701493"/>
            </a:xfrm>
          </p:grpSpPr>
          <p:grpSp>
            <p:nvGrpSpPr>
              <p:cNvPr id="27" name="Group 26">
                <a:extLst>
                  <a:ext uri="{FF2B5EF4-FFF2-40B4-BE49-F238E27FC236}">
                    <a16:creationId xmlns:a16="http://schemas.microsoft.com/office/drawing/2014/main" id="{2577C0E8-5611-7830-E499-35907411FB0D}"/>
                  </a:ext>
                </a:extLst>
              </p:cNvPr>
              <p:cNvGrpSpPr/>
              <p:nvPr/>
            </p:nvGrpSpPr>
            <p:grpSpPr>
              <a:xfrm>
                <a:off x="1977102" y="1273794"/>
                <a:ext cx="2440911" cy="4701493"/>
                <a:chOff x="1977102" y="944563"/>
                <a:chExt cx="2440911" cy="4701493"/>
              </a:xfrm>
            </p:grpSpPr>
            <p:sp>
              <p:nvSpPr>
                <p:cNvPr id="40" name="Arrow: Right 39">
                  <a:extLst>
                    <a:ext uri="{FF2B5EF4-FFF2-40B4-BE49-F238E27FC236}">
                      <a16:creationId xmlns:a16="http://schemas.microsoft.com/office/drawing/2014/main" id="{EC136BB9-5307-25E6-A77B-66AE1D19B928}"/>
                    </a:ext>
                  </a:extLst>
                </p:cNvPr>
                <p:cNvSpPr/>
                <p:nvPr/>
              </p:nvSpPr>
              <p:spPr>
                <a:xfrm>
                  <a:off x="1979613" y="944563"/>
                  <a:ext cx="2438400" cy="847725"/>
                </a:xfrm>
                <a:prstGeom prst="rightArrow">
                  <a:avLst>
                    <a:gd name="adj1" fmla="val 59099"/>
                    <a:gd name="adj2" fmla="val 5534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a:effectLst>
                        <a:outerShdw blurRad="38100" dist="38100" dir="2700000" algn="tl">
                          <a:srgbClr val="000000">
                            <a:alpha val="43137"/>
                          </a:srgbClr>
                        </a:outerShdw>
                      </a:effectLst>
                      <a:latin typeface="Lora" pitchFamily="2" charset="0"/>
                    </a:rPr>
                    <a:t>Step 01</a:t>
                  </a:r>
                </a:p>
              </p:txBody>
            </p:sp>
            <p:sp>
              <p:nvSpPr>
                <p:cNvPr id="41" name="Isosceles Triangle 8">
                  <a:extLst>
                    <a:ext uri="{FF2B5EF4-FFF2-40B4-BE49-F238E27FC236}">
                      <a16:creationId xmlns:a16="http://schemas.microsoft.com/office/drawing/2014/main" id="{5F9319DC-47F9-1BA1-5CBF-7D231BDF474D}"/>
                    </a:ext>
                  </a:extLst>
                </p:cNvPr>
                <p:cNvSpPr/>
                <p:nvPr/>
              </p:nvSpPr>
              <p:spPr>
                <a:xfrm rot="10800000">
                  <a:off x="1977102" y="1612107"/>
                  <a:ext cx="267749" cy="261938"/>
                </a:xfrm>
                <a:custGeom>
                  <a:avLst/>
                  <a:gdLst>
                    <a:gd name="connsiteX0" fmla="*/ 0 w 1060704"/>
                    <a:gd name="connsiteY0" fmla="*/ 914400 h 914400"/>
                    <a:gd name="connsiteX1" fmla="*/ 530352 w 1060704"/>
                    <a:gd name="connsiteY1" fmla="*/ 0 h 914400"/>
                    <a:gd name="connsiteX2" fmla="*/ 1060704 w 1060704"/>
                    <a:gd name="connsiteY2" fmla="*/ 914400 h 914400"/>
                    <a:gd name="connsiteX3" fmla="*/ 0 w 1060704"/>
                    <a:gd name="connsiteY3" fmla="*/ 914400 h 914400"/>
                    <a:gd name="connsiteX0" fmla="*/ 0 w 1060704"/>
                    <a:gd name="connsiteY0" fmla="*/ 252413 h 252413"/>
                    <a:gd name="connsiteX1" fmla="*/ 6477 w 1060704"/>
                    <a:gd name="connsiteY1" fmla="*/ 0 h 252413"/>
                    <a:gd name="connsiteX2" fmla="*/ 1060704 w 1060704"/>
                    <a:gd name="connsiteY2" fmla="*/ 252413 h 252413"/>
                    <a:gd name="connsiteX3" fmla="*/ 0 w 1060704"/>
                    <a:gd name="connsiteY3" fmla="*/ 252413 h 252413"/>
                    <a:gd name="connsiteX0" fmla="*/ 0 w 255842"/>
                    <a:gd name="connsiteY0" fmla="*/ 252413 h 261938"/>
                    <a:gd name="connsiteX1" fmla="*/ 6477 w 255842"/>
                    <a:gd name="connsiteY1" fmla="*/ 0 h 261938"/>
                    <a:gd name="connsiteX2" fmla="*/ 255842 w 255842"/>
                    <a:gd name="connsiteY2" fmla="*/ 261938 h 261938"/>
                    <a:gd name="connsiteX3" fmla="*/ 0 w 255842"/>
                    <a:gd name="connsiteY3" fmla="*/ 252413 h 261938"/>
                    <a:gd name="connsiteX0" fmla="*/ 0 w 267749"/>
                    <a:gd name="connsiteY0" fmla="*/ 252413 h 257175"/>
                    <a:gd name="connsiteX1" fmla="*/ 6477 w 267749"/>
                    <a:gd name="connsiteY1" fmla="*/ 0 h 257175"/>
                    <a:gd name="connsiteX2" fmla="*/ 267749 w 267749"/>
                    <a:gd name="connsiteY2" fmla="*/ 257175 h 257175"/>
                    <a:gd name="connsiteX3" fmla="*/ 0 w 267749"/>
                    <a:gd name="connsiteY3" fmla="*/ 252413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9558 h 261938"/>
                    <a:gd name="connsiteX1" fmla="*/ 6477 w 267749"/>
                    <a:gd name="connsiteY1" fmla="*/ 0 h 261938"/>
                    <a:gd name="connsiteX2" fmla="*/ 267749 w 267749"/>
                    <a:gd name="connsiteY2" fmla="*/ 261938 h 261938"/>
                    <a:gd name="connsiteX3" fmla="*/ 0 w 267749"/>
                    <a:gd name="connsiteY3" fmla="*/ 259558 h 261938"/>
                  </a:gdLst>
                  <a:ahLst/>
                  <a:cxnLst>
                    <a:cxn ang="0">
                      <a:pos x="connsiteX0" y="connsiteY0"/>
                    </a:cxn>
                    <a:cxn ang="0">
                      <a:pos x="connsiteX1" y="connsiteY1"/>
                    </a:cxn>
                    <a:cxn ang="0">
                      <a:pos x="connsiteX2" y="connsiteY2"/>
                    </a:cxn>
                    <a:cxn ang="0">
                      <a:pos x="connsiteX3" y="connsiteY3"/>
                    </a:cxn>
                  </a:cxnLst>
                  <a:rect l="l" t="t" r="r" b="b"/>
                  <a:pathLst>
                    <a:path w="267749" h="261938">
                      <a:moveTo>
                        <a:pt x="0" y="259558"/>
                      </a:moveTo>
                      <a:lnTo>
                        <a:pt x="6477" y="0"/>
                      </a:lnTo>
                      <a:lnTo>
                        <a:pt x="267749" y="261938"/>
                      </a:lnTo>
                      <a:lnTo>
                        <a:pt x="0" y="259558"/>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dirty="0">
                    <a:effectLst>
                      <a:outerShdw blurRad="38100" dist="38100" dir="2700000" algn="tl">
                        <a:srgbClr val="000000">
                          <a:alpha val="43137"/>
                        </a:srgbClr>
                      </a:outerShdw>
                    </a:effectLst>
                    <a:latin typeface="Lora" pitchFamily="2" charset="0"/>
                  </a:endParaRPr>
                </a:p>
              </p:txBody>
            </p:sp>
            <p:sp>
              <p:nvSpPr>
                <p:cNvPr id="42" name="Rectangle 41">
                  <a:extLst>
                    <a:ext uri="{FF2B5EF4-FFF2-40B4-BE49-F238E27FC236}">
                      <a16:creationId xmlns:a16="http://schemas.microsoft.com/office/drawing/2014/main" id="{F565C1E3-DC4D-CD5F-0E85-4DF5005B93B3}"/>
                    </a:ext>
                  </a:extLst>
                </p:cNvPr>
                <p:cNvSpPr/>
                <p:nvPr/>
              </p:nvSpPr>
              <p:spPr>
                <a:xfrm>
                  <a:off x="2244851" y="1612107"/>
                  <a:ext cx="1886882" cy="4033949"/>
                </a:xfrm>
                <a:prstGeom prst="rect">
                  <a:avLst/>
                </a:prstGeom>
                <a:solidFill>
                  <a:schemeClr val="accent2">
                    <a:lumMod val="7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dirty="0">
                    <a:effectLst>
                      <a:outerShdw blurRad="38100" dist="38100" dir="2700000" algn="tl">
                        <a:srgbClr val="000000">
                          <a:alpha val="43137"/>
                        </a:srgbClr>
                      </a:outerShdw>
                    </a:effectLst>
                    <a:latin typeface="Lora" pitchFamily="2" charset="0"/>
                  </a:endParaRPr>
                </a:p>
              </p:txBody>
            </p:sp>
          </p:grpSp>
          <p:grpSp>
            <p:nvGrpSpPr>
              <p:cNvPr id="28" name="Group 27">
                <a:extLst>
                  <a:ext uri="{FF2B5EF4-FFF2-40B4-BE49-F238E27FC236}">
                    <a16:creationId xmlns:a16="http://schemas.microsoft.com/office/drawing/2014/main" id="{754D4656-917A-9ACA-72EC-10F928EF18E2}"/>
                  </a:ext>
                </a:extLst>
              </p:cNvPr>
              <p:cNvGrpSpPr/>
              <p:nvPr/>
            </p:nvGrpSpPr>
            <p:grpSpPr>
              <a:xfrm>
                <a:off x="4031450" y="1783206"/>
                <a:ext cx="2440911" cy="4192081"/>
                <a:chOff x="1977102" y="944563"/>
                <a:chExt cx="2440911" cy="4192081"/>
              </a:xfrm>
            </p:grpSpPr>
            <p:sp>
              <p:nvSpPr>
                <p:cNvPr id="37" name="Arrow: Right 36">
                  <a:extLst>
                    <a:ext uri="{FF2B5EF4-FFF2-40B4-BE49-F238E27FC236}">
                      <a16:creationId xmlns:a16="http://schemas.microsoft.com/office/drawing/2014/main" id="{9665B39B-81E4-EA88-2B0C-EFE7D7A6C376}"/>
                    </a:ext>
                  </a:extLst>
                </p:cNvPr>
                <p:cNvSpPr/>
                <p:nvPr/>
              </p:nvSpPr>
              <p:spPr>
                <a:xfrm>
                  <a:off x="1979613" y="944563"/>
                  <a:ext cx="2438400" cy="847725"/>
                </a:xfrm>
                <a:prstGeom prst="rightArrow">
                  <a:avLst>
                    <a:gd name="adj1" fmla="val 59099"/>
                    <a:gd name="adj2" fmla="val 5534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a:effectLst>
                        <a:outerShdw blurRad="38100" dist="38100" dir="2700000" algn="tl">
                          <a:srgbClr val="000000">
                            <a:alpha val="43137"/>
                          </a:srgbClr>
                        </a:outerShdw>
                      </a:effectLst>
                      <a:latin typeface="Lora" pitchFamily="2" charset="0"/>
                    </a:rPr>
                    <a:t>Step 02</a:t>
                  </a:r>
                </a:p>
              </p:txBody>
            </p:sp>
            <p:sp>
              <p:nvSpPr>
                <p:cNvPr id="38" name="Isosceles Triangle 8">
                  <a:extLst>
                    <a:ext uri="{FF2B5EF4-FFF2-40B4-BE49-F238E27FC236}">
                      <a16:creationId xmlns:a16="http://schemas.microsoft.com/office/drawing/2014/main" id="{2CAE72EA-68A3-AA70-F140-495A0C391E7E}"/>
                    </a:ext>
                  </a:extLst>
                </p:cNvPr>
                <p:cNvSpPr/>
                <p:nvPr/>
              </p:nvSpPr>
              <p:spPr>
                <a:xfrm rot="10800000">
                  <a:off x="1977102" y="1612107"/>
                  <a:ext cx="267749" cy="261938"/>
                </a:xfrm>
                <a:custGeom>
                  <a:avLst/>
                  <a:gdLst>
                    <a:gd name="connsiteX0" fmla="*/ 0 w 1060704"/>
                    <a:gd name="connsiteY0" fmla="*/ 914400 h 914400"/>
                    <a:gd name="connsiteX1" fmla="*/ 530352 w 1060704"/>
                    <a:gd name="connsiteY1" fmla="*/ 0 h 914400"/>
                    <a:gd name="connsiteX2" fmla="*/ 1060704 w 1060704"/>
                    <a:gd name="connsiteY2" fmla="*/ 914400 h 914400"/>
                    <a:gd name="connsiteX3" fmla="*/ 0 w 1060704"/>
                    <a:gd name="connsiteY3" fmla="*/ 914400 h 914400"/>
                    <a:gd name="connsiteX0" fmla="*/ 0 w 1060704"/>
                    <a:gd name="connsiteY0" fmla="*/ 252413 h 252413"/>
                    <a:gd name="connsiteX1" fmla="*/ 6477 w 1060704"/>
                    <a:gd name="connsiteY1" fmla="*/ 0 h 252413"/>
                    <a:gd name="connsiteX2" fmla="*/ 1060704 w 1060704"/>
                    <a:gd name="connsiteY2" fmla="*/ 252413 h 252413"/>
                    <a:gd name="connsiteX3" fmla="*/ 0 w 1060704"/>
                    <a:gd name="connsiteY3" fmla="*/ 252413 h 252413"/>
                    <a:gd name="connsiteX0" fmla="*/ 0 w 255842"/>
                    <a:gd name="connsiteY0" fmla="*/ 252413 h 261938"/>
                    <a:gd name="connsiteX1" fmla="*/ 6477 w 255842"/>
                    <a:gd name="connsiteY1" fmla="*/ 0 h 261938"/>
                    <a:gd name="connsiteX2" fmla="*/ 255842 w 255842"/>
                    <a:gd name="connsiteY2" fmla="*/ 261938 h 261938"/>
                    <a:gd name="connsiteX3" fmla="*/ 0 w 255842"/>
                    <a:gd name="connsiteY3" fmla="*/ 252413 h 261938"/>
                    <a:gd name="connsiteX0" fmla="*/ 0 w 267749"/>
                    <a:gd name="connsiteY0" fmla="*/ 252413 h 257175"/>
                    <a:gd name="connsiteX1" fmla="*/ 6477 w 267749"/>
                    <a:gd name="connsiteY1" fmla="*/ 0 h 257175"/>
                    <a:gd name="connsiteX2" fmla="*/ 267749 w 267749"/>
                    <a:gd name="connsiteY2" fmla="*/ 257175 h 257175"/>
                    <a:gd name="connsiteX3" fmla="*/ 0 w 267749"/>
                    <a:gd name="connsiteY3" fmla="*/ 252413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9558 h 261938"/>
                    <a:gd name="connsiteX1" fmla="*/ 6477 w 267749"/>
                    <a:gd name="connsiteY1" fmla="*/ 0 h 261938"/>
                    <a:gd name="connsiteX2" fmla="*/ 267749 w 267749"/>
                    <a:gd name="connsiteY2" fmla="*/ 261938 h 261938"/>
                    <a:gd name="connsiteX3" fmla="*/ 0 w 267749"/>
                    <a:gd name="connsiteY3" fmla="*/ 259558 h 261938"/>
                  </a:gdLst>
                  <a:ahLst/>
                  <a:cxnLst>
                    <a:cxn ang="0">
                      <a:pos x="connsiteX0" y="connsiteY0"/>
                    </a:cxn>
                    <a:cxn ang="0">
                      <a:pos x="connsiteX1" y="connsiteY1"/>
                    </a:cxn>
                    <a:cxn ang="0">
                      <a:pos x="connsiteX2" y="connsiteY2"/>
                    </a:cxn>
                    <a:cxn ang="0">
                      <a:pos x="connsiteX3" y="connsiteY3"/>
                    </a:cxn>
                  </a:cxnLst>
                  <a:rect l="l" t="t" r="r" b="b"/>
                  <a:pathLst>
                    <a:path w="267749" h="261938">
                      <a:moveTo>
                        <a:pt x="0" y="259558"/>
                      </a:moveTo>
                      <a:lnTo>
                        <a:pt x="6477" y="0"/>
                      </a:lnTo>
                      <a:lnTo>
                        <a:pt x="267749" y="261938"/>
                      </a:lnTo>
                      <a:lnTo>
                        <a:pt x="0" y="25955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sp>
              <p:nvSpPr>
                <p:cNvPr id="39" name="Rectangle 38">
                  <a:extLst>
                    <a:ext uri="{FF2B5EF4-FFF2-40B4-BE49-F238E27FC236}">
                      <a16:creationId xmlns:a16="http://schemas.microsoft.com/office/drawing/2014/main" id="{85DD02F0-A997-2B1A-5386-D2ACCA413924}"/>
                    </a:ext>
                  </a:extLst>
                </p:cNvPr>
                <p:cNvSpPr/>
                <p:nvPr/>
              </p:nvSpPr>
              <p:spPr>
                <a:xfrm>
                  <a:off x="2244851" y="1612107"/>
                  <a:ext cx="1886882" cy="3524537"/>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dirty="0">
                    <a:effectLst>
                      <a:outerShdw blurRad="38100" dist="38100" dir="2700000" algn="tl">
                        <a:srgbClr val="000000">
                          <a:alpha val="43137"/>
                        </a:srgbClr>
                      </a:outerShdw>
                    </a:effectLst>
                    <a:latin typeface="Lora" pitchFamily="2" charset="0"/>
                  </a:endParaRPr>
                </a:p>
              </p:txBody>
            </p:sp>
          </p:grpSp>
          <p:grpSp>
            <p:nvGrpSpPr>
              <p:cNvPr id="29" name="Group 28">
                <a:extLst>
                  <a:ext uri="{FF2B5EF4-FFF2-40B4-BE49-F238E27FC236}">
                    <a16:creationId xmlns:a16="http://schemas.microsoft.com/office/drawing/2014/main" id="{38183373-D455-42A6-4635-09D7C879D8A0}"/>
                  </a:ext>
                </a:extLst>
              </p:cNvPr>
              <p:cNvGrpSpPr/>
              <p:nvPr/>
            </p:nvGrpSpPr>
            <p:grpSpPr>
              <a:xfrm>
                <a:off x="6085798" y="2259236"/>
                <a:ext cx="2440911" cy="3716051"/>
                <a:chOff x="1977102" y="944563"/>
                <a:chExt cx="2440911" cy="3716051"/>
              </a:xfrm>
            </p:grpSpPr>
            <p:sp>
              <p:nvSpPr>
                <p:cNvPr id="34" name="Arrow: Right 33">
                  <a:extLst>
                    <a:ext uri="{FF2B5EF4-FFF2-40B4-BE49-F238E27FC236}">
                      <a16:creationId xmlns:a16="http://schemas.microsoft.com/office/drawing/2014/main" id="{CC80F6A5-1C0E-E5C2-D905-8A28D431AC93}"/>
                    </a:ext>
                  </a:extLst>
                </p:cNvPr>
                <p:cNvSpPr/>
                <p:nvPr/>
              </p:nvSpPr>
              <p:spPr>
                <a:xfrm>
                  <a:off x="1979613" y="944563"/>
                  <a:ext cx="2438400" cy="847725"/>
                </a:xfrm>
                <a:prstGeom prst="rightArrow">
                  <a:avLst>
                    <a:gd name="adj1" fmla="val 59099"/>
                    <a:gd name="adj2" fmla="val 5534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a:effectLst>
                        <a:outerShdw blurRad="38100" dist="38100" dir="2700000" algn="tl">
                          <a:srgbClr val="000000">
                            <a:alpha val="43137"/>
                          </a:srgbClr>
                        </a:outerShdw>
                      </a:effectLst>
                      <a:latin typeface="Lora" pitchFamily="2" charset="0"/>
                    </a:rPr>
                    <a:t>Step 03</a:t>
                  </a:r>
                </a:p>
              </p:txBody>
            </p:sp>
            <p:sp>
              <p:nvSpPr>
                <p:cNvPr id="35" name="Isosceles Triangle 8">
                  <a:extLst>
                    <a:ext uri="{FF2B5EF4-FFF2-40B4-BE49-F238E27FC236}">
                      <a16:creationId xmlns:a16="http://schemas.microsoft.com/office/drawing/2014/main" id="{3D8C428F-F267-84C0-A3A7-3EAE4971A8D6}"/>
                    </a:ext>
                  </a:extLst>
                </p:cNvPr>
                <p:cNvSpPr/>
                <p:nvPr/>
              </p:nvSpPr>
              <p:spPr>
                <a:xfrm rot="10800000">
                  <a:off x="1977102" y="1612107"/>
                  <a:ext cx="267749" cy="261938"/>
                </a:xfrm>
                <a:custGeom>
                  <a:avLst/>
                  <a:gdLst>
                    <a:gd name="connsiteX0" fmla="*/ 0 w 1060704"/>
                    <a:gd name="connsiteY0" fmla="*/ 914400 h 914400"/>
                    <a:gd name="connsiteX1" fmla="*/ 530352 w 1060704"/>
                    <a:gd name="connsiteY1" fmla="*/ 0 h 914400"/>
                    <a:gd name="connsiteX2" fmla="*/ 1060704 w 1060704"/>
                    <a:gd name="connsiteY2" fmla="*/ 914400 h 914400"/>
                    <a:gd name="connsiteX3" fmla="*/ 0 w 1060704"/>
                    <a:gd name="connsiteY3" fmla="*/ 914400 h 914400"/>
                    <a:gd name="connsiteX0" fmla="*/ 0 w 1060704"/>
                    <a:gd name="connsiteY0" fmla="*/ 252413 h 252413"/>
                    <a:gd name="connsiteX1" fmla="*/ 6477 w 1060704"/>
                    <a:gd name="connsiteY1" fmla="*/ 0 h 252413"/>
                    <a:gd name="connsiteX2" fmla="*/ 1060704 w 1060704"/>
                    <a:gd name="connsiteY2" fmla="*/ 252413 h 252413"/>
                    <a:gd name="connsiteX3" fmla="*/ 0 w 1060704"/>
                    <a:gd name="connsiteY3" fmla="*/ 252413 h 252413"/>
                    <a:gd name="connsiteX0" fmla="*/ 0 w 255842"/>
                    <a:gd name="connsiteY0" fmla="*/ 252413 h 261938"/>
                    <a:gd name="connsiteX1" fmla="*/ 6477 w 255842"/>
                    <a:gd name="connsiteY1" fmla="*/ 0 h 261938"/>
                    <a:gd name="connsiteX2" fmla="*/ 255842 w 255842"/>
                    <a:gd name="connsiteY2" fmla="*/ 261938 h 261938"/>
                    <a:gd name="connsiteX3" fmla="*/ 0 w 255842"/>
                    <a:gd name="connsiteY3" fmla="*/ 252413 h 261938"/>
                    <a:gd name="connsiteX0" fmla="*/ 0 w 267749"/>
                    <a:gd name="connsiteY0" fmla="*/ 252413 h 257175"/>
                    <a:gd name="connsiteX1" fmla="*/ 6477 w 267749"/>
                    <a:gd name="connsiteY1" fmla="*/ 0 h 257175"/>
                    <a:gd name="connsiteX2" fmla="*/ 267749 w 267749"/>
                    <a:gd name="connsiteY2" fmla="*/ 257175 h 257175"/>
                    <a:gd name="connsiteX3" fmla="*/ 0 w 267749"/>
                    <a:gd name="connsiteY3" fmla="*/ 252413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9558 h 261938"/>
                    <a:gd name="connsiteX1" fmla="*/ 6477 w 267749"/>
                    <a:gd name="connsiteY1" fmla="*/ 0 h 261938"/>
                    <a:gd name="connsiteX2" fmla="*/ 267749 w 267749"/>
                    <a:gd name="connsiteY2" fmla="*/ 261938 h 261938"/>
                    <a:gd name="connsiteX3" fmla="*/ 0 w 267749"/>
                    <a:gd name="connsiteY3" fmla="*/ 259558 h 261938"/>
                  </a:gdLst>
                  <a:ahLst/>
                  <a:cxnLst>
                    <a:cxn ang="0">
                      <a:pos x="connsiteX0" y="connsiteY0"/>
                    </a:cxn>
                    <a:cxn ang="0">
                      <a:pos x="connsiteX1" y="connsiteY1"/>
                    </a:cxn>
                    <a:cxn ang="0">
                      <a:pos x="connsiteX2" y="connsiteY2"/>
                    </a:cxn>
                    <a:cxn ang="0">
                      <a:pos x="connsiteX3" y="connsiteY3"/>
                    </a:cxn>
                  </a:cxnLst>
                  <a:rect l="l" t="t" r="r" b="b"/>
                  <a:pathLst>
                    <a:path w="267749" h="261938">
                      <a:moveTo>
                        <a:pt x="0" y="259558"/>
                      </a:moveTo>
                      <a:lnTo>
                        <a:pt x="6477" y="0"/>
                      </a:lnTo>
                      <a:lnTo>
                        <a:pt x="267749" y="261938"/>
                      </a:lnTo>
                      <a:lnTo>
                        <a:pt x="0" y="25955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sp>
              <p:nvSpPr>
                <p:cNvPr id="36" name="Rectangle 35">
                  <a:extLst>
                    <a:ext uri="{FF2B5EF4-FFF2-40B4-BE49-F238E27FC236}">
                      <a16:creationId xmlns:a16="http://schemas.microsoft.com/office/drawing/2014/main" id="{49C496EC-94AB-8981-6B19-844FFCFE6798}"/>
                    </a:ext>
                  </a:extLst>
                </p:cNvPr>
                <p:cNvSpPr/>
                <p:nvPr/>
              </p:nvSpPr>
              <p:spPr>
                <a:xfrm>
                  <a:off x="2244851" y="1612107"/>
                  <a:ext cx="1886882" cy="3048507"/>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grpSp>
          <p:grpSp>
            <p:nvGrpSpPr>
              <p:cNvPr id="30" name="Group 29">
                <a:extLst>
                  <a:ext uri="{FF2B5EF4-FFF2-40B4-BE49-F238E27FC236}">
                    <a16:creationId xmlns:a16="http://schemas.microsoft.com/office/drawing/2014/main" id="{CF0049BB-5089-0B1B-741E-CB391F6CAB11}"/>
                  </a:ext>
                </a:extLst>
              </p:cNvPr>
              <p:cNvGrpSpPr/>
              <p:nvPr/>
            </p:nvGrpSpPr>
            <p:grpSpPr>
              <a:xfrm>
                <a:off x="8140145" y="2712689"/>
                <a:ext cx="2440911" cy="3262598"/>
                <a:chOff x="1977102" y="944563"/>
                <a:chExt cx="2440911" cy="3262598"/>
              </a:xfrm>
            </p:grpSpPr>
            <p:sp>
              <p:nvSpPr>
                <p:cNvPr id="31" name="Rectangle 30">
                  <a:extLst>
                    <a:ext uri="{FF2B5EF4-FFF2-40B4-BE49-F238E27FC236}">
                      <a16:creationId xmlns:a16="http://schemas.microsoft.com/office/drawing/2014/main" id="{D69A232F-7906-CF5A-FD70-7041842B1D9D}"/>
                    </a:ext>
                  </a:extLst>
                </p:cNvPr>
                <p:cNvSpPr/>
                <p:nvPr/>
              </p:nvSpPr>
              <p:spPr>
                <a:xfrm>
                  <a:off x="2244851" y="1612106"/>
                  <a:ext cx="1886882" cy="259505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sp>
              <p:nvSpPr>
                <p:cNvPr id="32" name="Arrow: Right 31">
                  <a:extLst>
                    <a:ext uri="{FF2B5EF4-FFF2-40B4-BE49-F238E27FC236}">
                      <a16:creationId xmlns:a16="http://schemas.microsoft.com/office/drawing/2014/main" id="{3187BAE9-1B56-663A-DAD8-CF1B4C3ED2EE}"/>
                    </a:ext>
                  </a:extLst>
                </p:cNvPr>
                <p:cNvSpPr/>
                <p:nvPr/>
              </p:nvSpPr>
              <p:spPr>
                <a:xfrm>
                  <a:off x="1979613" y="944563"/>
                  <a:ext cx="2438400" cy="847725"/>
                </a:xfrm>
                <a:prstGeom prst="rightArrow">
                  <a:avLst>
                    <a:gd name="adj1" fmla="val 59099"/>
                    <a:gd name="adj2" fmla="val 5534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a:effectLst>
                        <a:outerShdw blurRad="38100" dist="38100" dir="2700000" algn="tl">
                          <a:srgbClr val="000000">
                            <a:alpha val="43137"/>
                          </a:srgbClr>
                        </a:outerShdw>
                      </a:effectLst>
                      <a:latin typeface="Lora" pitchFamily="2" charset="0"/>
                    </a:rPr>
                    <a:t>Step 04</a:t>
                  </a:r>
                </a:p>
              </p:txBody>
            </p:sp>
            <p:sp>
              <p:nvSpPr>
                <p:cNvPr id="33" name="Isosceles Triangle 8">
                  <a:extLst>
                    <a:ext uri="{FF2B5EF4-FFF2-40B4-BE49-F238E27FC236}">
                      <a16:creationId xmlns:a16="http://schemas.microsoft.com/office/drawing/2014/main" id="{4C942880-6010-F08B-BD32-5F02DC8BF645}"/>
                    </a:ext>
                  </a:extLst>
                </p:cNvPr>
                <p:cNvSpPr/>
                <p:nvPr/>
              </p:nvSpPr>
              <p:spPr>
                <a:xfrm rot="10800000">
                  <a:off x="1977102" y="1612107"/>
                  <a:ext cx="267749" cy="261938"/>
                </a:xfrm>
                <a:custGeom>
                  <a:avLst/>
                  <a:gdLst>
                    <a:gd name="connsiteX0" fmla="*/ 0 w 1060704"/>
                    <a:gd name="connsiteY0" fmla="*/ 914400 h 914400"/>
                    <a:gd name="connsiteX1" fmla="*/ 530352 w 1060704"/>
                    <a:gd name="connsiteY1" fmla="*/ 0 h 914400"/>
                    <a:gd name="connsiteX2" fmla="*/ 1060704 w 1060704"/>
                    <a:gd name="connsiteY2" fmla="*/ 914400 h 914400"/>
                    <a:gd name="connsiteX3" fmla="*/ 0 w 1060704"/>
                    <a:gd name="connsiteY3" fmla="*/ 914400 h 914400"/>
                    <a:gd name="connsiteX0" fmla="*/ 0 w 1060704"/>
                    <a:gd name="connsiteY0" fmla="*/ 252413 h 252413"/>
                    <a:gd name="connsiteX1" fmla="*/ 6477 w 1060704"/>
                    <a:gd name="connsiteY1" fmla="*/ 0 h 252413"/>
                    <a:gd name="connsiteX2" fmla="*/ 1060704 w 1060704"/>
                    <a:gd name="connsiteY2" fmla="*/ 252413 h 252413"/>
                    <a:gd name="connsiteX3" fmla="*/ 0 w 1060704"/>
                    <a:gd name="connsiteY3" fmla="*/ 252413 h 252413"/>
                    <a:gd name="connsiteX0" fmla="*/ 0 w 255842"/>
                    <a:gd name="connsiteY0" fmla="*/ 252413 h 261938"/>
                    <a:gd name="connsiteX1" fmla="*/ 6477 w 255842"/>
                    <a:gd name="connsiteY1" fmla="*/ 0 h 261938"/>
                    <a:gd name="connsiteX2" fmla="*/ 255842 w 255842"/>
                    <a:gd name="connsiteY2" fmla="*/ 261938 h 261938"/>
                    <a:gd name="connsiteX3" fmla="*/ 0 w 255842"/>
                    <a:gd name="connsiteY3" fmla="*/ 252413 h 261938"/>
                    <a:gd name="connsiteX0" fmla="*/ 0 w 267749"/>
                    <a:gd name="connsiteY0" fmla="*/ 252413 h 257175"/>
                    <a:gd name="connsiteX1" fmla="*/ 6477 w 267749"/>
                    <a:gd name="connsiteY1" fmla="*/ 0 h 257175"/>
                    <a:gd name="connsiteX2" fmla="*/ 267749 w 267749"/>
                    <a:gd name="connsiteY2" fmla="*/ 257175 h 257175"/>
                    <a:gd name="connsiteX3" fmla="*/ 0 w 267749"/>
                    <a:gd name="connsiteY3" fmla="*/ 252413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9558 h 261938"/>
                    <a:gd name="connsiteX1" fmla="*/ 6477 w 267749"/>
                    <a:gd name="connsiteY1" fmla="*/ 0 h 261938"/>
                    <a:gd name="connsiteX2" fmla="*/ 267749 w 267749"/>
                    <a:gd name="connsiteY2" fmla="*/ 261938 h 261938"/>
                    <a:gd name="connsiteX3" fmla="*/ 0 w 267749"/>
                    <a:gd name="connsiteY3" fmla="*/ 259558 h 261938"/>
                  </a:gdLst>
                  <a:ahLst/>
                  <a:cxnLst>
                    <a:cxn ang="0">
                      <a:pos x="connsiteX0" y="connsiteY0"/>
                    </a:cxn>
                    <a:cxn ang="0">
                      <a:pos x="connsiteX1" y="connsiteY1"/>
                    </a:cxn>
                    <a:cxn ang="0">
                      <a:pos x="connsiteX2" y="connsiteY2"/>
                    </a:cxn>
                    <a:cxn ang="0">
                      <a:pos x="connsiteX3" y="connsiteY3"/>
                    </a:cxn>
                  </a:cxnLst>
                  <a:rect l="l" t="t" r="r" b="b"/>
                  <a:pathLst>
                    <a:path w="267749" h="261938">
                      <a:moveTo>
                        <a:pt x="0" y="259558"/>
                      </a:moveTo>
                      <a:lnTo>
                        <a:pt x="6477" y="0"/>
                      </a:lnTo>
                      <a:lnTo>
                        <a:pt x="267749" y="261938"/>
                      </a:lnTo>
                      <a:lnTo>
                        <a:pt x="0" y="259558"/>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grpSp>
        </p:grpSp>
        <p:sp>
          <p:nvSpPr>
            <p:cNvPr id="43" name="Rectangle 42">
              <a:extLst>
                <a:ext uri="{FF2B5EF4-FFF2-40B4-BE49-F238E27FC236}">
                  <a16:creationId xmlns:a16="http://schemas.microsoft.com/office/drawing/2014/main" id="{2033F157-465D-6EB8-034A-46B36C5F0AD0}"/>
                </a:ext>
              </a:extLst>
            </p:cNvPr>
            <p:cNvSpPr/>
            <p:nvPr/>
          </p:nvSpPr>
          <p:spPr>
            <a:xfrm>
              <a:off x="3998757" y="3921225"/>
              <a:ext cx="1561923" cy="2555519"/>
            </a:xfrm>
            <a:prstGeom prst="rect">
              <a:avLst/>
            </a:prstGeom>
          </p:spPr>
          <p:txBody>
            <a:bodyPr wrap="square">
              <a:spAutoFit/>
            </a:bodyPr>
            <a:lstStyle/>
            <a:p>
              <a:pPr algn="ctr">
                <a:spcAft>
                  <a:spcPts val="450"/>
                </a:spcAft>
              </a:pPr>
              <a:r>
                <a:rPr lang="en-US" sz="1600" b="1" dirty="0">
                  <a:latin typeface="Times New Roman" panose="02020603050405020304" pitchFamily="18" charset="0"/>
                  <a:cs typeface="Times New Roman" panose="02020603050405020304" pitchFamily="18" charset="0"/>
                </a:rPr>
                <a:t>Utilize surveys, social media monitoring, and CRM systems to gather and analyze customer feedback and interactions.</a:t>
              </a:r>
              <a:endParaRPr lang="en-US" sz="9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44" name="Rectangle 43">
              <a:extLst>
                <a:ext uri="{FF2B5EF4-FFF2-40B4-BE49-F238E27FC236}">
                  <a16:creationId xmlns:a16="http://schemas.microsoft.com/office/drawing/2014/main" id="{53D38484-BE05-B710-3BAA-1272CFCFA54C}"/>
                </a:ext>
              </a:extLst>
            </p:cNvPr>
            <p:cNvSpPr/>
            <p:nvPr/>
          </p:nvSpPr>
          <p:spPr>
            <a:xfrm>
              <a:off x="1388585" y="3508213"/>
              <a:ext cx="1763970" cy="2968531"/>
            </a:xfrm>
            <a:prstGeom prst="rect">
              <a:avLst/>
            </a:prstGeom>
          </p:spPr>
          <p:txBody>
            <a:bodyPr wrap="square">
              <a:spAutoFit/>
            </a:bodyPr>
            <a:lstStyle/>
            <a:p>
              <a:pPr algn="ctr"/>
              <a:r>
                <a:rPr lang="en-US" sz="1600" b="1" dirty="0">
                  <a:latin typeface="Times New Roman" panose="02020603050405020304" pitchFamily="18" charset="0"/>
                  <a:cs typeface="Times New Roman" panose="02020603050405020304" pitchFamily="18" charset="0"/>
                </a:rPr>
                <a:t>Identify trends, patterns, and areas for focus using BI tools for data analysis, dashboard reporting, and strategy meetings to make quick decisions and plan revisions.</a:t>
              </a:r>
            </a:p>
          </p:txBody>
        </p:sp>
        <p:sp>
          <p:nvSpPr>
            <p:cNvPr id="45" name="Rectangle 44">
              <a:extLst>
                <a:ext uri="{FF2B5EF4-FFF2-40B4-BE49-F238E27FC236}">
                  <a16:creationId xmlns:a16="http://schemas.microsoft.com/office/drawing/2014/main" id="{76FA9F78-5A74-634E-37A1-C88B6424756C}"/>
                </a:ext>
              </a:extLst>
            </p:cNvPr>
            <p:cNvSpPr/>
            <p:nvPr/>
          </p:nvSpPr>
          <p:spPr>
            <a:xfrm>
              <a:off x="6381286" y="3904885"/>
              <a:ext cx="1763970" cy="2968531"/>
            </a:xfrm>
            <a:prstGeom prst="rect">
              <a:avLst/>
            </a:prstGeom>
          </p:spPr>
          <p:txBody>
            <a:bodyPr wrap="square">
              <a:spAutoFit/>
            </a:bodyPr>
            <a:lstStyle/>
            <a:p>
              <a:pPr algn="ctr"/>
              <a:r>
                <a:rPr lang="en-US" sz="1600" b="1" dirty="0">
                  <a:latin typeface="Times New Roman" panose="02020603050405020304" pitchFamily="18" charset="0"/>
                  <a:cs typeface="Times New Roman" panose="02020603050405020304" pitchFamily="18" charset="0"/>
                </a:rPr>
                <a:t>Monitor carbon emissions, trash management, and sustainable procurement using environmental experts and sustainability reporting systems.</a:t>
              </a:r>
              <a:endParaRPr lang="en-US" sz="9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46" name="Rectangle 45">
              <a:extLst>
                <a:ext uri="{FF2B5EF4-FFF2-40B4-BE49-F238E27FC236}">
                  <a16:creationId xmlns:a16="http://schemas.microsoft.com/office/drawing/2014/main" id="{F7EA7E8C-F5D1-0F44-4132-DA35036D9317}"/>
                </a:ext>
              </a:extLst>
            </p:cNvPr>
            <p:cNvSpPr/>
            <p:nvPr/>
          </p:nvSpPr>
          <p:spPr>
            <a:xfrm>
              <a:off x="9032469" y="4360153"/>
              <a:ext cx="1561923" cy="2400639"/>
            </a:xfrm>
            <a:prstGeom prst="rect">
              <a:avLst/>
            </a:prstGeom>
          </p:spPr>
          <p:txBody>
            <a:bodyPr wrap="square">
              <a:spAutoFit/>
            </a:bodyPr>
            <a:lstStyle/>
            <a:p>
              <a:pPr algn="ctr"/>
              <a:r>
                <a:rPr lang="en-US" sz="1500" b="1" dirty="0">
                  <a:latin typeface="Times New Roman" panose="02020603050405020304" pitchFamily="18" charset="0"/>
                  <a:cs typeface="Times New Roman" panose="02020603050405020304" pitchFamily="18" charset="0"/>
                </a:rPr>
                <a:t>Utilize e-commerce analytics tools for online sales growth and supply chain management software for operational cost reduction.</a:t>
              </a:r>
              <a:endParaRPr lang="en-US" sz="1500" dirty="0">
                <a:solidFill>
                  <a:schemeClr val="tx1">
                    <a:lumMod val="75000"/>
                    <a:lumOff val="25000"/>
                  </a:schemeClr>
                </a:solidFill>
                <a:latin typeface="Lora" pitchFamily="2" charset="0"/>
                <a:cs typeface="Times New Roman" panose="02020603050405020304" pitchFamily="18" charset="0"/>
              </a:endParaRPr>
            </a:p>
          </p:txBody>
        </p:sp>
      </p:grpSp>
      <p:sp>
        <p:nvSpPr>
          <p:cNvPr id="53" name="TextBox 52">
            <a:extLst>
              <a:ext uri="{FF2B5EF4-FFF2-40B4-BE49-F238E27FC236}">
                <a16:creationId xmlns:a16="http://schemas.microsoft.com/office/drawing/2014/main" id="{00138719-4473-30C5-A4CA-B517ED3C4EA8}"/>
              </a:ext>
            </a:extLst>
          </p:cNvPr>
          <p:cNvSpPr txBox="1"/>
          <p:nvPr/>
        </p:nvSpPr>
        <p:spPr>
          <a:xfrm>
            <a:off x="0" y="-10135"/>
            <a:ext cx="9143999" cy="584775"/>
          </a:xfrm>
          <a:prstGeom prst="rect">
            <a:avLst/>
          </a:prstGeom>
          <a:solidFill>
            <a:schemeClr val="accent1">
              <a:lumMod val="75000"/>
            </a:schemeClr>
          </a:solidFill>
        </p:spPr>
        <p:txBody>
          <a:bodyPr wrap="square">
            <a:spAutoFit/>
          </a:bodyPr>
          <a:lstStyle/>
          <a:p>
            <a:pPr algn="ctr"/>
            <a:r>
              <a:rPr lang="en-US" sz="3200" b="1" dirty="0"/>
              <a:t>Methods for Collecting and Analyzing Data</a:t>
            </a:r>
          </a:p>
        </p:txBody>
      </p:sp>
    </p:spTree>
    <p:extLst>
      <p:ext uri="{BB962C8B-B14F-4D97-AF65-F5344CB8AC3E}">
        <p14:creationId xmlns:p14="http://schemas.microsoft.com/office/powerpoint/2010/main" val="2494244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8BA2778-D700-D50E-2E7F-8DA71B74318C}"/>
              </a:ext>
            </a:extLst>
          </p:cNvPr>
          <p:cNvSpPr txBox="1"/>
          <p:nvPr/>
        </p:nvSpPr>
        <p:spPr>
          <a:xfrm>
            <a:off x="0" y="274388"/>
            <a:ext cx="9183496" cy="461665"/>
          </a:xfrm>
          <a:prstGeom prst="rect">
            <a:avLst/>
          </a:prstGeom>
          <a:solidFill>
            <a:schemeClr val="accent1"/>
          </a:solidFill>
        </p:spPr>
        <p:txBody>
          <a:bodyPr wrap="square">
            <a:spAutoFit/>
          </a:bodyPr>
          <a:lstStyle/>
          <a:p>
            <a:pPr algn="ctr" defTabSz="685800"/>
            <a:r>
              <a:rPr lang="en-US" sz="2400" b="1" dirty="0">
                <a:solidFill>
                  <a:prstClr val="black">
                    <a:lumMod val="85000"/>
                    <a:lumOff val="15000"/>
                  </a:prstClr>
                </a:solidFill>
                <a:latin typeface="Montserrat" panose="00000500000000000000" pitchFamily="2" charset="0"/>
              </a:rPr>
              <a:t>KPIs for Recommended Solutions</a:t>
            </a:r>
          </a:p>
        </p:txBody>
      </p:sp>
      <p:grpSp>
        <p:nvGrpSpPr>
          <p:cNvPr id="2714" name="Group 2713">
            <a:extLst>
              <a:ext uri="{FF2B5EF4-FFF2-40B4-BE49-F238E27FC236}">
                <a16:creationId xmlns:a16="http://schemas.microsoft.com/office/drawing/2014/main" id="{5DC07305-502C-9EE6-E588-606AFE5A36EA}"/>
              </a:ext>
            </a:extLst>
          </p:cNvPr>
          <p:cNvGrpSpPr/>
          <p:nvPr/>
        </p:nvGrpSpPr>
        <p:grpSpPr>
          <a:xfrm>
            <a:off x="477078" y="1046922"/>
            <a:ext cx="8229599" cy="5314121"/>
            <a:chOff x="1426027" y="1556507"/>
            <a:chExt cx="9341303" cy="4647908"/>
          </a:xfrm>
        </p:grpSpPr>
        <p:sp>
          <p:nvSpPr>
            <p:cNvPr id="7" name="Freeform: Shape 6">
              <a:extLst>
                <a:ext uri="{FF2B5EF4-FFF2-40B4-BE49-F238E27FC236}">
                  <a16:creationId xmlns:a16="http://schemas.microsoft.com/office/drawing/2014/main" id="{4BE69CCF-2890-FD97-1352-278ED6914145}"/>
                </a:ext>
              </a:extLst>
            </p:cNvPr>
            <p:cNvSpPr/>
            <p:nvPr/>
          </p:nvSpPr>
          <p:spPr>
            <a:xfrm>
              <a:off x="1426027" y="1556507"/>
              <a:ext cx="4337153" cy="2264421"/>
            </a:xfrm>
            <a:custGeom>
              <a:avLst/>
              <a:gdLst>
                <a:gd name="connsiteX0" fmla="*/ 4336951 w 4337153"/>
                <a:gd name="connsiteY0" fmla="*/ 23938 h 2264421"/>
                <a:gd name="connsiteX1" fmla="*/ 4194977 w 4337153"/>
                <a:gd name="connsiteY1" fmla="*/ -368 h 2264421"/>
                <a:gd name="connsiteX2" fmla="*/ 425501 w 4337153"/>
                <a:gd name="connsiteY2" fmla="*/ -368 h 2264421"/>
                <a:gd name="connsiteX3" fmla="*/ -202 w 4337153"/>
                <a:gd name="connsiteY3" fmla="*/ 425335 h 2264421"/>
                <a:gd name="connsiteX4" fmla="*/ -202 w 4337153"/>
                <a:gd name="connsiteY4" fmla="*/ 425372 h 2264421"/>
                <a:gd name="connsiteX5" fmla="*/ -202 w 4337153"/>
                <a:gd name="connsiteY5" fmla="*/ 1838204 h 2264421"/>
                <a:gd name="connsiteX6" fmla="*/ 425354 w 4337153"/>
                <a:gd name="connsiteY6" fmla="*/ 2264054 h 2264421"/>
                <a:gd name="connsiteX7" fmla="*/ 425501 w 4337153"/>
                <a:gd name="connsiteY7" fmla="*/ 2264054 h 2264421"/>
                <a:gd name="connsiteX8" fmla="*/ 2350485 w 4337153"/>
                <a:gd name="connsiteY8" fmla="*/ 2264054 h 2264421"/>
                <a:gd name="connsiteX9" fmla="*/ 4336951 w 4337153"/>
                <a:gd name="connsiteY9" fmla="*/ 23938 h 226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153" h="2264421">
                  <a:moveTo>
                    <a:pt x="4336951" y="23938"/>
                  </a:moveTo>
                  <a:cubicBezTo>
                    <a:pt x="4291355" y="7810"/>
                    <a:pt x="4243331" y="-408"/>
                    <a:pt x="4194977" y="-368"/>
                  </a:cubicBezTo>
                  <a:lnTo>
                    <a:pt x="425501" y="-368"/>
                  </a:lnTo>
                  <a:cubicBezTo>
                    <a:pt x="190392" y="-368"/>
                    <a:pt x="-202" y="190226"/>
                    <a:pt x="-202" y="425335"/>
                  </a:cubicBezTo>
                  <a:cubicBezTo>
                    <a:pt x="-202" y="425346"/>
                    <a:pt x="-202" y="425361"/>
                    <a:pt x="-202" y="425372"/>
                  </a:cubicBezTo>
                  <a:lnTo>
                    <a:pt x="-202" y="1838204"/>
                  </a:lnTo>
                  <a:cubicBezTo>
                    <a:pt x="-283" y="2073313"/>
                    <a:pt x="190245" y="2263973"/>
                    <a:pt x="425354" y="2264054"/>
                  </a:cubicBezTo>
                  <a:cubicBezTo>
                    <a:pt x="425402" y="2264054"/>
                    <a:pt x="425453" y="2264054"/>
                    <a:pt x="425501" y="2264054"/>
                  </a:cubicBezTo>
                  <a:lnTo>
                    <a:pt x="2350485" y="2264054"/>
                  </a:lnTo>
                  <a:cubicBezTo>
                    <a:pt x="2379204" y="1121749"/>
                    <a:pt x="3232191" y="184261"/>
                    <a:pt x="4336951" y="23938"/>
                  </a:cubicBezTo>
                  <a:close/>
                </a:path>
              </a:pathLst>
            </a:custGeom>
            <a:solidFill>
              <a:schemeClr val="accent1"/>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311" name="Freeform: Shape 310">
              <a:extLst>
                <a:ext uri="{FF2B5EF4-FFF2-40B4-BE49-F238E27FC236}">
                  <a16:creationId xmlns:a16="http://schemas.microsoft.com/office/drawing/2014/main" id="{D05BB223-C9AD-8FCF-C5FD-7F39F1774D06}"/>
                </a:ext>
              </a:extLst>
            </p:cNvPr>
            <p:cNvSpPr/>
            <p:nvPr/>
          </p:nvSpPr>
          <p:spPr>
            <a:xfrm>
              <a:off x="1578041" y="1708593"/>
              <a:ext cx="3693432" cy="1960285"/>
            </a:xfrm>
            <a:custGeom>
              <a:avLst/>
              <a:gdLst>
                <a:gd name="connsiteX0" fmla="*/ 273488 w 3693432"/>
                <a:gd name="connsiteY0" fmla="*/ 1959917 h 1960285"/>
                <a:gd name="connsiteX1" fmla="*/ -202 w 3693432"/>
                <a:gd name="connsiteY1" fmla="*/ 1686117 h 1960285"/>
                <a:gd name="connsiteX2" fmla="*/ -202 w 3693432"/>
                <a:gd name="connsiteY2" fmla="*/ 273285 h 1960285"/>
                <a:gd name="connsiteX3" fmla="*/ 273488 w 3693432"/>
                <a:gd name="connsiteY3" fmla="*/ -368 h 1960285"/>
                <a:gd name="connsiteX4" fmla="*/ 3693231 w 3693432"/>
                <a:gd name="connsiteY4" fmla="*/ -368 h 1960285"/>
                <a:gd name="connsiteX5" fmla="*/ 2882494 w 3693432"/>
                <a:gd name="connsiteY5" fmla="*/ 522375 h 1960285"/>
                <a:gd name="connsiteX6" fmla="*/ 2386742 w 3693432"/>
                <a:gd name="connsiteY6" fmla="*/ 1245706 h 1960285"/>
                <a:gd name="connsiteX7" fmla="*/ 2204539 w 3693432"/>
                <a:gd name="connsiteY7" fmla="*/ 1959917 h 196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93432" h="1960285">
                  <a:moveTo>
                    <a:pt x="273488" y="1959917"/>
                  </a:moveTo>
                  <a:cubicBezTo>
                    <a:pt x="122357" y="1959755"/>
                    <a:pt x="-99" y="1837248"/>
                    <a:pt x="-202" y="1686117"/>
                  </a:cubicBezTo>
                  <a:lnTo>
                    <a:pt x="-202" y="273285"/>
                  </a:lnTo>
                  <a:cubicBezTo>
                    <a:pt x="-18" y="122213"/>
                    <a:pt x="122416" y="-206"/>
                    <a:pt x="273488" y="-368"/>
                  </a:cubicBezTo>
                  <a:lnTo>
                    <a:pt x="3693231" y="-368"/>
                  </a:lnTo>
                  <a:cubicBezTo>
                    <a:pt x="3445759" y="135429"/>
                    <a:pt x="3071131" y="311270"/>
                    <a:pt x="2882494" y="522375"/>
                  </a:cubicBezTo>
                  <a:cubicBezTo>
                    <a:pt x="2690952" y="736789"/>
                    <a:pt x="2493857" y="980106"/>
                    <a:pt x="2386742" y="1245706"/>
                  </a:cubicBezTo>
                  <a:cubicBezTo>
                    <a:pt x="2294482" y="1474424"/>
                    <a:pt x="2225315" y="1714027"/>
                    <a:pt x="2204539" y="1959917"/>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312" name="Freeform: Shape 311">
              <a:extLst>
                <a:ext uri="{FF2B5EF4-FFF2-40B4-BE49-F238E27FC236}">
                  <a16:creationId xmlns:a16="http://schemas.microsoft.com/office/drawing/2014/main" id="{06946752-9188-BC49-F77E-15189913E601}"/>
                </a:ext>
              </a:extLst>
            </p:cNvPr>
            <p:cNvSpPr/>
            <p:nvPr/>
          </p:nvSpPr>
          <p:spPr>
            <a:xfrm>
              <a:off x="3776715" y="1580813"/>
              <a:ext cx="2270268" cy="2240115"/>
            </a:xfrm>
            <a:custGeom>
              <a:avLst/>
              <a:gdLst>
                <a:gd name="connsiteX0" fmla="*/ 2270066 w 2270268"/>
                <a:gd name="connsiteY0" fmla="*/ 1813898 h 2240115"/>
                <a:gd name="connsiteX1" fmla="*/ 2270066 w 2270268"/>
                <a:gd name="connsiteY1" fmla="*/ 401066 h 2240115"/>
                <a:gd name="connsiteX2" fmla="*/ 1986264 w 2270268"/>
                <a:gd name="connsiteY2" fmla="*/ -368 h 2240115"/>
                <a:gd name="connsiteX3" fmla="*/ -202 w 2270268"/>
                <a:gd name="connsiteY3" fmla="*/ 2239748 h 2240115"/>
                <a:gd name="connsiteX4" fmla="*/ 1844290 w 2270268"/>
                <a:gd name="connsiteY4" fmla="*/ 2239748 h 2240115"/>
                <a:gd name="connsiteX5" fmla="*/ 2270066 w 2270268"/>
                <a:gd name="connsiteY5" fmla="*/ 1814118 h 2240115"/>
                <a:gd name="connsiteX6" fmla="*/ 2270066 w 2270268"/>
                <a:gd name="connsiteY6" fmla="*/ 1813898 h 224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0268" h="2240115">
                  <a:moveTo>
                    <a:pt x="2270066" y="1813898"/>
                  </a:moveTo>
                  <a:lnTo>
                    <a:pt x="2270066" y="401066"/>
                  </a:lnTo>
                  <a:cubicBezTo>
                    <a:pt x="2270066" y="220647"/>
                    <a:pt x="2156369" y="59812"/>
                    <a:pt x="1986264" y="-368"/>
                  </a:cubicBezTo>
                  <a:cubicBezTo>
                    <a:pt x="881503" y="159955"/>
                    <a:pt x="28516" y="1097443"/>
                    <a:pt x="-202" y="2239748"/>
                  </a:cubicBezTo>
                  <a:lnTo>
                    <a:pt x="1844290" y="2239748"/>
                  </a:lnTo>
                  <a:cubicBezTo>
                    <a:pt x="2079406" y="2239788"/>
                    <a:pt x="2270029" y="2049228"/>
                    <a:pt x="2270066" y="1814118"/>
                  </a:cubicBezTo>
                  <a:cubicBezTo>
                    <a:pt x="2270066" y="1814045"/>
                    <a:pt x="2270066" y="1813971"/>
                    <a:pt x="2270066" y="1813898"/>
                  </a:cubicBezTo>
                  <a:close/>
                </a:path>
              </a:pathLst>
            </a:custGeom>
            <a:gradFill>
              <a:gsLst>
                <a:gs pos="0">
                  <a:srgbClr val="EE582A"/>
                </a:gs>
                <a:gs pos="50000">
                  <a:srgbClr val="F38235"/>
                </a:gs>
                <a:gs pos="100000">
                  <a:srgbClr val="F8AD40"/>
                </a:gs>
              </a:gsLst>
              <a:lin ang="0" scaled="1"/>
            </a:gra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616" name="Freeform: Shape 615">
              <a:extLst>
                <a:ext uri="{FF2B5EF4-FFF2-40B4-BE49-F238E27FC236}">
                  <a16:creationId xmlns:a16="http://schemas.microsoft.com/office/drawing/2014/main" id="{536A4C13-7486-F289-A90C-FCA923CB66F8}"/>
                </a:ext>
              </a:extLst>
            </p:cNvPr>
            <p:cNvSpPr/>
            <p:nvPr/>
          </p:nvSpPr>
          <p:spPr>
            <a:xfrm>
              <a:off x="3776715" y="1580813"/>
              <a:ext cx="2270268" cy="2240115"/>
            </a:xfrm>
            <a:custGeom>
              <a:avLst/>
              <a:gdLst>
                <a:gd name="connsiteX0" fmla="*/ 2270066 w 2270268"/>
                <a:gd name="connsiteY0" fmla="*/ 1813898 h 2240115"/>
                <a:gd name="connsiteX1" fmla="*/ 2270066 w 2270268"/>
                <a:gd name="connsiteY1" fmla="*/ 401066 h 2240115"/>
                <a:gd name="connsiteX2" fmla="*/ 1986264 w 2270268"/>
                <a:gd name="connsiteY2" fmla="*/ -368 h 2240115"/>
                <a:gd name="connsiteX3" fmla="*/ -202 w 2270268"/>
                <a:gd name="connsiteY3" fmla="*/ 2239748 h 2240115"/>
                <a:gd name="connsiteX4" fmla="*/ 1844290 w 2270268"/>
                <a:gd name="connsiteY4" fmla="*/ 2239748 h 2240115"/>
                <a:gd name="connsiteX5" fmla="*/ 2270066 w 2270268"/>
                <a:gd name="connsiteY5" fmla="*/ 1814118 h 2240115"/>
                <a:gd name="connsiteX6" fmla="*/ 2270066 w 2270268"/>
                <a:gd name="connsiteY6" fmla="*/ 1813898 h 224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0268" h="2240115">
                  <a:moveTo>
                    <a:pt x="2270066" y="1813898"/>
                  </a:moveTo>
                  <a:lnTo>
                    <a:pt x="2270066" y="401066"/>
                  </a:lnTo>
                  <a:cubicBezTo>
                    <a:pt x="2270066" y="220647"/>
                    <a:pt x="2156369" y="59812"/>
                    <a:pt x="1986264" y="-368"/>
                  </a:cubicBezTo>
                  <a:cubicBezTo>
                    <a:pt x="881503" y="159955"/>
                    <a:pt x="28516" y="1097443"/>
                    <a:pt x="-202" y="2239748"/>
                  </a:cubicBezTo>
                  <a:lnTo>
                    <a:pt x="1844290" y="2239748"/>
                  </a:lnTo>
                  <a:cubicBezTo>
                    <a:pt x="2079406" y="2239788"/>
                    <a:pt x="2270029" y="2049228"/>
                    <a:pt x="2270066" y="1814118"/>
                  </a:cubicBezTo>
                  <a:cubicBezTo>
                    <a:pt x="2270066" y="1814045"/>
                    <a:pt x="2270066" y="1813971"/>
                    <a:pt x="2270066" y="1813898"/>
                  </a:cubicBezTo>
                  <a:close/>
                </a:path>
              </a:pathLst>
            </a:custGeom>
            <a:solidFill>
              <a:schemeClr val="accent1"/>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617" name="Freeform: Shape 616">
              <a:extLst>
                <a:ext uri="{FF2B5EF4-FFF2-40B4-BE49-F238E27FC236}">
                  <a16:creationId xmlns:a16="http://schemas.microsoft.com/office/drawing/2014/main" id="{223CD789-508D-AB27-214F-4B7E6DBA0A61}"/>
                </a:ext>
              </a:extLst>
            </p:cNvPr>
            <p:cNvSpPr/>
            <p:nvPr/>
          </p:nvSpPr>
          <p:spPr>
            <a:xfrm>
              <a:off x="1426027" y="3939994"/>
              <a:ext cx="4337079" cy="2264421"/>
            </a:xfrm>
            <a:custGeom>
              <a:avLst/>
              <a:gdLst>
                <a:gd name="connsiteX0" fmla="*/ 2350485 w 4337079"/>
                <a:gd name="connsiteY0" fmla="*/ -368 h 2264421"/>
                <a:gd name="connsiteX1" fmla="*/ 425501 w 4337079"/>
                <a:gd name="connsiteY1" fmla="*/ -368 h 2264421"/>
                <a:gd name="connsiteX2" fmla="*/ -202 w 4337079"/>
                <a:gd name="connsiteY2" fmla="*/ 425335 h 2264421"/>
                <a:gd name="connsiteX3" fmla="*/ -202 w 4337079"/>
                <a:gd name="connsiteY3" fmla="*/ 425482 h 2264421"/>
                <a:gd name="connsiteX4" fmla="*/ -202 w 4337079"/>
                <a:gd name="connsiteY4" fmla="*/ 1838461 h 2264421"/>
                <a:gd name="connsiteX5" fmla="*/ 425501 w 4337079"/>
                <a:gd name="connsiteY5" fmla="*/ 2264054 h 2264421"/>
                <a:gd name="connsiteX6" fmla="*/ 4194977 w 4337079"/>
                <a:gd name="connsiteY6" fmla="*/ 2264054 h 2264421"/>
                <a:gd name="connsiteX7" fmla="*/ 4336878 w 4337079"/>
                <a:gd name="connsiteY7" fmla="*/ 2239785 h 2264421"/>
                <a:gd name="connsiteX8" fmla="*/ 2350485 w 4337079"/>
                <a:gd name="connsiteY8" fmla="*/ -368 h 226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7079" h="2264421">
                  <a:moveTo>
                    <a:pt x="2350485" y="-368"/>
                  </a:moveTo>
                  <a:lnTo>
                    <a:pt x="425501" y="-368"/>
                  </a:lnTo>
                  <a:cubicBezTo>
                    <a:pt x="190392" y="-368"/>
                    <a:pt x="-202" y="190218"/>
                    <a:pt x="-202" y="425335"/>
                  </a:cubicBezTo>
                  <a:cubicBezTo>
                    <a:pt x="-202" y="425372"/>
                    <a:pt x="-202" y="425445"/>
                    <a:pt x="-202" y="425482"/>
                  </a:cubicBezTo>
                  <a:lnTo>
                    <a:pt x="-202" y="1838461"/>
                  </a:lnTo>
                  <a:cubicBezTo>
                    <a:pt x="-140" y="2073541"/>
                    <a:pt x="190436" y="2264054"/>
                    <a:pt x="425501" y="2264054"/>
                  </a:cubicBezTo>
                  <a:lnTo>
                    <a:pt x="4194977" y="2264054"/>
                  </a:lnTo>
                  <a:cubicBezTo>
                    <a:pt x="4243331" y="2264090"/>
                    <a:pt x="4291318" y="2255891"/>
                    <a:pt x="4336878" y="2239785"/>
                  </a:cubicBezTo>
                  <a:cubicBezTo>
                    <a:pt x="3232191" y="2079424"/>
                    <a:pt x="2379204" y="1141936"/>
                    <a:pt x="2350485" y="-368"/>
                  </a:cubicBezTo>
                  <a:close/>
                </a:path>
              </a:pathLst>
            </a:custGeom>
            <a:solidFill>
              <a:schemeClr val="accent4"/>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921" name="Freeform: Shape 920">
              <a:extLst>
                <a:ext uri="{FF2B5EF4-FFF2-40B4-BE49-F238E27FC236}">
                  <a16:creationId xmlns:a16="http://schemas.microsoft.com/office/drawing/2014/main" id="{7D0FD1B9-32C5-A68C-FA36-E5D8DA3FC16C}"/>
                </a:ext>
              </a:extLst>
            </p:cNvPr>
            <p:cNvSpPr/>
            <p:nvPr/>
          </p:nvSpPr>
          <p:spPr>
            <a:xfrm>
              <a:off x="1578041" y="4092191"/>
              <a:ext cx="3777676" cy="1960285"/>
            </a:xfrm>
            <a:custGeom>
              <a:avLst/>
              <a:gdLst>
                <a:gd name="connsiteX0" fmla="*/ 273488 w 3777676"/>
                <a:gd name="connsiteY0" fmla="*/ 1959770 h 1960285"/>
                <a:gd name="connsiteX1" fmla="*/ -202 w 3777676"/>
                <a:gd name="connsiteY1" fmla="*/ 1686117 h 1960285"/>
                <a:gd name="connsiteX2" fmla="*/ -202 w 3777676"/>
                <a:gd name="connsiteY2" fmla="*/ 273285 h 1960285"/>
                <a:gd name="connsiteX3" fmla="*/ 273488 w 3777676"/>
                <a:gd name="connsiteY3" fmla="*/ -368 h 1960285"/>
                <a:gd name="connsiteX4" fmla="*/ 2500108 w 3777676"/>
                <a:gd name="connsiteY4" fmla="*/ -368 h 1960285"/>
                <a:gd name="connsiteX5" fmla="*/ 3777474 w 3777676"/>
                <a:gd name="connsiteY5" fmla="*/ 1959917 h 196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7676" h="1960285">
                  <a:moveTo>
                    <a:pt x="273488" y="1959770"/>
                  </a:moveTo>
                  <a:cubicBezTo>
                    <a:pt x="122416" y="1959623"/>
                    <a:pt x="-18" y="1837174"/>
                    <a:pt x="-202" y="1686117"/>
                  </a:cubicBezTo>
                  <a:lnTo>
                    <a:pt x="-202" y="273285"/>
                  </a:lnTo>
                  <a:cubicBezTo>
                    <a:pt x="-18" y="122228"/>
                    <a:pt x="122416" y="-221"/>
                    <a:pt x="273488" y="-368"/>
                  </a:cubicBezTo>
                  <a:lnTo>
                    <a:pt x="2500108" y="-368"/>
                  </a:lnTo>
                  <a:cubicBezTo>
                    <a:pt x="2571323" y="825555"/>
                    <a:pt x="3050687" y="1561205"/>
                    <a:pt x="3777474" y="1959917"/>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225" name="Freeform: Shape 1224">
              <a:extLst>
                <a:ext uri="{FF2B5EF4-FFF2-40B4-BE49-F238E27FC236}">
                  <a16:creationId xmlns:a16="http://schemas.microsoft.com/office/drawing/2014/main" id="{8A19526F-84DF-CC18-2409-C4AAF53C1932}"/>
                </a:ext>
              </a:extLst>
            </p:cNvPr>
            <p:cNvSpPr/>
            <p:nvPr/>
          </p:nvSpPr>
          <p:spPr>
            <a:xfrm>
              <a:off x="3776715" y="3939994"/>
              <a:ext cx="2270268" cy="2240115"/>
            </a:xfrm>
            <a:custGeom>
              <a:avLst/>
              <a:gdLst>
                <a:gd name="connsiteX0" fmla="*/ 2270066 w 2270268"/>
                <a:gd name="connsiteY0" fmla="*/ 1838314 h 2240115"/>
                <a:gd name="connsiteX1" fmla="*/ 2270066 w 2270268"/>
                <a:gd name="connsiteY1" fmla="*/ 425482 h 2240115"/>
                <a:gd name="connsiteX2" fmla="*/ 1844510 w 2270268"/>
                <a:gd name="connsiteY2" fmla="*/ -368 h 2240115"/>
                <a:gd name="connsiteX3" fmla="*/ 1844290 w 2270268"/>
                <a:gd name="connsiteY3" fmla="*/ -368 h 2240115"/>
                <a:gd name="connsiteX4" fmla="*/ -202 w 2270268"/>
                <a:gd name="connsiteY4" fmla="*/ -368 h 2240115"/>
                <a:gd name="connsiteX5" fmla="*/ 1986264 w 2270268"/>
                <a:gd name="connsiteY5" fmla="*/ 2239748 h 2240115"/>
                <a:gd name="connsiteX6" fmla="*/ 2270066 w 2270268"/>
                <a:gd name="connsiteY6" fmla="*/ 1838314 h 224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0268" h="2240115">
                  <a:moveTo>
                    <a:pt x="2270066" y="1838314"/>
                  </a:moveTo>
                  <a:lnTo>
                    <a:pt x="2270066" y="425482"/>
                  </a:lnTo>
                  <a:cubicBezTo>
                    <a:pt x="2270140" y="190366"/>
                    <a:pt x="2079627" y="-294"/>
                    <a:pt x="1844510" y="-368"/>
                  </a:cubicBezTo>
                  <a:cubicBezTo>
                    <a:pt x="1844437" y="-368"/>
                    <a:pt x="1844363" y="-368"/>
                    <a:pt x="1844290" y="-368"/>
                  </a:cubicBezTo>
                  <a:lnTo>
                    <a:pt x="-202" y="-368"/>
                  </a:lnTo>
                  <a:cubicBezTo>
                    <a:pt x="28516" y="1141936"/>
                    <a:pt x="881503" y="2079424"/>
                    <a:pt x="1986264" y="2239748"/>
                  </a:cubicBezTo>
                  <a:cubicBezTo>
                    <a:pt x="2156369" y="2179553"/>
                    <a:pt x="2270066" y="2018752"/>
                    <a:pt x="2270066" y="1838314"/>
                  </a:cubicBezTo>
                  <a:close/>
                </a:path>
              </a:pathLst>
            </a:custGeom>
            <a:gradFill>
              <a:gsLst>
                <a:gs pos="0">
                  <a:srgbClr val="EE582A"/>
                </a:gs>
                <a:gs pos="50000">
                  <a:srgbClr val="F38235"/>
                </a:gs>
                <a:gs pos="100000">
                  <a:srgbClr val="F8AD40"/>
                </a:gs>
              </a:gsLst>
              <a:lin ang="0" scaled="1"/>
            </a:gra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226" name="Freeform: Shape 1225">
              <a:extLst>
                <a:ext uri="{FF2B5EF4-FFF2-40B4-BE49-F238E27FC236}">
                  <a16:creationId xmlns:a16="http://schemas.microsoft.com/office/drawing/2014/main" id="{24C7434D-2C4E-75D0-04EE-E6D09340CF7B}"/>
                </a:ext>
              </a:extLst>
            </p:cNvPr>
            <p:cNvSpPr/>
            <p:nvPr/>
          </p:nvSpPr>
          <p:spPr>
            <a:xfrm>
              <a:off x="3776715" y="3939994"/>
              <a:ext cx="2270268" cy="2240115"/>
            </a:xfrm>
            <a:custGeom>
              <a:avLst/>
              <a:gdLst>
                <a:gd name="connsiteX0" fmla="*/ 2270066 w 2270268"/>
                <a:gd name="connsiteY0" fmla="*/ 1838314 h 2240115"/>
                <a:gd name="connsiteX1" fmla="*/ 2270066 w 2270268"/>
                <a:gd name="connsiteY1" fmla="*/ 425482 h 2240115"/>
                <a:gd name="connsiteX2" fmla="*/ 1844510 w 2270268"/>
                <a:gd name="connsiteY2" fmla="*/ -368 h 2240115"/>
                <a:gd name="connsiteX3" fmla="*/ 1844290 w 2270268"/>
                <a:gd name="connsiteY3" fmla="*/ -368 h 2240115"/>
                <a:gd name="connsiteX4" fmla="*/ -202 w 2270268"/>
                <a:gd name="connsiteY4" fmla="*/ -368 h 2240115"/>
                <a:gd name="connsiteX5" fmla="*/ 1986264 w 2270268"/>
                <a:gd name="connsiteY5" fmla="*/ 2239748 h 2240115"/>
                <a:gd name="connsiteX6" fmla="*/ 2270066 w 2270268"/>
                <a:gd name="connsiteY6" fmla="*/ 1838314 h 224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0268" h="2240115">
                  <a:moveTo>
                    <a:pt x="2270066" y="1838314"/>
                  </a:moveTo>
                  <a:lnTo>
                    <a:pt x="2270066" y="425482"/>
                  </a:lnTo>
                  <a:cubicBezTo>
                    <a:pt x="2270140" y="190366"/>
                    <a:pt x="2079627" y="-294"/>
                    <a:pt x="1844510" y="-368"/>
                  </a:cubicBezTo>
                  <a:cubicBezTo>
                    <a:pt x="1844437" y="-368"/>
                    <a:pt x="1844363" y="-368"/>
                    <a:pt x="1844290" y="-368"/>
                  </a:cubicBezTo>
                  <a:lnTo>
                    <a:pt x="-202" y="-368"/>
                  </a:lnTo>
                  <a:cubicBezTo>
                    <a:pt x="28516" y="1141936"/>
                    <a:pt x="881503" y="2079424"/>
                    <a:pt x="1986264" y="2239748"/>
                  </a:cubicBezTo>
                  <a:cubicBezTo>
                    <a:pt x="2156369" y="2179553"/>
                    <a:pt x="2270066" y="2018752"/>
                    <a:pt x="2270066" y="1838314"/>
                  </a:cubicBezTo>
                  <a:close/>
                </a:path>
              </a:pathLst>
            </a:custGeom>
            <a:solidFill>
              <a:schemeClr val="accent4"/>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227" name="Freeform: Shape 1226">
              <a:extLst>
                <a:ext uri="{FF2B5EF4-FFF2-40B4-BE49-F238E27FC236}">
                  <a16:creationId xmlns:a16="http://schemas.microsoft.com/office/drawing/2014/main" id="{A15F8E96-58F0-D1CB-D602-FFB3C0155F3A}"/>
                </a:ext>
              </a:extLst>
            </p:cNvPr>
            <p:cNvSpPr/>
            <p:nvPr/>
          </p:nvSpPr>
          <p:spPr>
            <a:xfrm>
              <a:off x="6432053" y="1556507"/>
              <a:ext cx="4335277" cy="2264384"/>
            </a:xfrm>
            <a:custGeom>
              <a:avLst/>
              <a:gdLst>
                <a:gd name="connsiteX0" fmla="*/ 4335076 w 4335277"/>
                <a:gd name="connsiteY0" fmla="*/ 1838204 h 2264384"/>
                <a:gd name="connsiteX1" fmla="*/ 4335076 w 4335277"/>
                <a:gd name="connsiteY1" fmla="*/ 425372 h 2264384"/>
                <a:gd name="connsiteX2" fmla="*/ 3909410 w 4335277"/>
                <a:gd name="connsiteY2" fmla="*/ -368 h 2264384"/>
                <a:gd name="connsiteX3" fmla="*/ 3909373 w 4335277"/>
                <a:gd name="connsiteY3" fmla="*/ -368 h 2264384"/>
                <a:gd name="connsiteX4" fmla="*/ 139823 w 4335277"/>
                <a:gd name="connsiteY4" fmla="*/ -368 h 2264384"/>
                <a:gd name="connsiteX5" fmla="*/ -202 w 4335277"/>
                <a:gd name="connsiteY5" fmla="*/ 23239 h 2264384"/>
                <a:gd name="connsiteX6" fmla="*/ 1990750 w 4335277"/>
                <a:gd name="connsiteY6" fmla="*/ 2264017 h 2264384"/>
                <a:gd name="connsiteX7" fmla="*/ 3909373 w 4335277"/>
                <a:gd name="connsiteY7" fmla="*/ 2264017 h 2264384"/>
                <a:gd name="connsiteX8" fmla="*/ 4335076 w 4335277"/>
                <a:gd name="connsiteY8" fmla="*/ 1838314 h 2264384"/>
                <a:gd name="connsiteX9" fmla="*/ 4335076 w 4335277"/>
                <a:gd name="connsiteY9" fmla="*/ 1838204 h 226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5277" h="2264384">
                  <a:moveTo>
                    <a:pt x="4335076" y="1838204"/>
                  </a:moveTo>
                  <a:lnTo>
                    <a:pt x="4335076" y="425372"/>
                  </a:lnTo>
                  <a:cubicBezTo>
                    <a:pt x="4335113" y="190263"/>
                    <a:pt x="4144526" y="-346"/>
                    <a:pt x="3909410" y="-368"/>
                  </a:cubicBezTo>
                  <a:cubicBezTo>
                    <a:pt x="3909410" y="-368"/>
                    <a:pt x="3909373" y="-368"/>
                    <a:pt x="3909373" y="-368"/>
                  </a:cubicBezTo>
                  <a:lnTo>
                    <a:pt x="139823" y="-368"/>
                  </a:lnTo>
                  <a:cubicBezTo>
                    <a:pt x="92168" y="-401"/>
                    <a:pt x="44806" y="7578"/>
                    <a:pt x="-202" y="23239"/>
                  </a:cubicBezTo>
                  <a:cubicBezTo>
                    <a:pt x="1106618" y="181687"/>
                    <a:pt x="1961994" y="1120168"/>
                    <a:pt x="1990750" y="2264017"/>
                  </a:cubicBezTo>
                  <a:lnTo>
                    <a:pt x="3909373" y="2264017"/>
                  </a:lnTo>
                  <a:cubicBezTo>
                    <a:pt x="4144489" y="2264017"/>
                    <a:pt x="4335076" y="2073423"/>
                    <a:pt x="4335076" y="1838314"/>
                  </a:cubicBezTo>
                  <a:cubicBezTo>
                    <a:pt x="4335076" y="1838277"/>
                    <a:pt x="4335076" y="1838241"/>
                    <a:pt x="4335076" y="1838204"/>
                  </a:cubicBezTo>
                  <a:close/>
                </a:path>
              </a:pathLst>
            </a:custGeom>
            <a:solidFill>
              <a:schemeClr val="accent2"/>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531" name="Freeform: Shape 1530">
              <a:extLst>
                <a:ext uri="{FF2B5EF4-FFF2-40B4-BE49-F238E27FC236}">
                  <a16:creationId xmlns:a16="http://schemas.microsoft.com/office/drawing/2014/main" id="{69E7C075-1AAE-5157-D8E4-8E444B30CF76}"/>
                </a:ext>
              </a:extLst>
            </p:cNvPr>
            <p:cNvSpPr/>
            <p:nvPr/>
          </p:nvSpPr>
          <p:spPr>
            <a:xfrm>
              <a:off x="6897579" y="1708593"/>
              <a:ext cx="3717738" cy="1960285"/>
            </a:xfrm>
            <a:custGeom>
              <a:avLst/>
              <a:gdLst>
                <a:gd name="connsiteX0" fmla="*/ 1277201 w 3717738"/>
                <a:gd name="connsiteY0" fmla="*/ 1959917 h 1960285"/>
                <a:gd name="connsiteX1" fmla="*/ -202 w 3717738"/>
                <a:gd name="connsiteY1" fmla="*/ -368 h 1960285"/>
                <a:gd name="connsiteX2" fmla="*/ 3443847 w 3717738"/>
                <a:gd name="connsiteY2" fmla="*/ -368 h 1960285"/>
                <a:gd name="connsiteX3" fmla="*/ 3717536 w 3717738"/>
                <a:gd name="connsiteY3" fmla="*/ 273285 h 1960285"/>
                <a:gd name="connsiteX4" fmla="*/ 3717536 w 3717738"/>
                <a:gd name="connsiteY4" fmla="*/ 1686117 h 1960285"/>
                <a:gd name="connsiteX5" fmla="*/ 3443847 w 3717738"/>
                <a:gd name="connsiteY5" fmla="*/ 1959770 h 196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7738" h="1960285">
                  <a:moveTo>
                    <a:pt x="1277201" y="1959917"/>
                  </a:moveTo>
                  <a:cubicBezTo>
                    <a:pt x="1205938" y="1134005"/>
                    <a:pt x="726585" y="398370"/>
                    <a:pt x="-202" y="-368"/>
                  </a:cubicBezTo>
                  <a:lnTo>
                    <a:pt x="3443847" y="-368"/>
                  </a:lnTo>
                  <a:cubicBezTo>
                    <a:pt x="3594904" y="-206"/>
                    <a:pt x="3717353" y="122213"/>
                    <a:pt x="3717536" y="273285"/>
                  </a:cubicBezTo>
                  <a:lnTo>
                    <a:pt x="3717536" y="1686117"/>
                  </a:lnTo>
                  <a:cubicBezTo>
                    <a:pt x="3717353" y="1837189"/>
                    <a:pt x="3594904" y="1959608"/>
                    <a:pt x="3443847" y="1959770"/>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532" name="Freeform: Shape 1531">
              <a:extLst>
                <a:ext uri="{FF2B5EF4-FFF2-40B4-BE49-F238E27FC236}">
                  <a16:creationId xmlns:a16="http://schemas.microsoft.com/office/drawing/2014/main" id="{479319F0-D78B-77C9-053E-F4863F35F259}"/>
                </a:ext>
              </a:extLst>
            </p:cNvPr>
            <p:cNvSpPr/>
            <p:nvPr/>
          </p:nvSpPr>
          <p:spPr>
            <a:xfrm>
              <a:off x="6146376" y="1580151"/>
              <a:ext cx="2276813" cy="2240630"/>
            </a:xfrm>
            <a:custGeom>
              <a:avLst/>
              <a:gdLst>
                <a:gd name="connsiteX0" fmla="*/ 285475 w 2276813"/>
                <a:gd name="connsiteY0" fmla="*/ -368 h 2240630"/>
                <a:gd name="connsiteX1" fmla="*/ -202 w 2276813"/>
                <a:gd name="connsiteY1" fmla="*/ 401728 h 2240630"/>
                <a:gd name="connsiteX2" fmla="*/ -202 w 2276813"/>
                <a:gd name="connsiteY2" fmla="*/ 1814560 h 2240630"/>
                <a:gd name="connsiteX3" fmla="*/ 425501 w 2276813"/>
                <a:gd name="connsiteY3" fmla="*/ 2240263 h 2240630"/>
                <a:gd name="connsiteX4" fmla="*/ 2276612 w 2276813"/>
                <a:gd name="connsiteY4" fmla="*/ 2240263 h 2240630"/>
                <a:gd name="connsiteX5" fmla="*/ 285475 w 2276813"/>
                <a:gd name="connsiteY5" fmla="*/ -368 h 224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813" h="2240630">
                  <a:moveTo>
                    <a:pt x="285475" y="-368"/>
                  </a:moveTo>
                  <a:cubicBezTo>
                    <a:pt x="114415" y="59261"/>
                    <a:pt x="-202" y="220577"/>
                    <a:pt x="-202" y="401728"/>
                  </a:cubicBezTo>
                  <a:lnTo>
                    <a:pt x="-202" y="1814560"/>
                  </a:lnTo>
                  <a:cubicBezTo>
                    <a:pt x="-202" y="2049669"/>
                    <a:pt x="190384" y="2240263"/>
                    <a:pt x="425501" y="2240263"/>
                  </a:cubicBezTo>
                  <a:lnTo>
                    <a:pt x="2276612" y="2240263"/>
                  </a:lnTo>
                  <a:cubicBezTo>
                    <a:pt x="2247672" y="1096561"/>
                    <a:pt x="1392406" y="158080"/>
                    <a:pt x="285475" y="-368"/>
                  </a:cubicBezTo>
                  <a:close/>
                </a:path>
              </a:pathLst>
            </a:custGeom>
            <a:gradFill>
              <a:gsLst>
                <a:gs pos="0">
                  <a:srgbClr val="EE582A"/>
                </a:gs>
                <a:gs pos="50000">
                  <a:srgbClr val="F38235"/>
                </a:gs>
                <a:gs pos="100000">
                  <a:srgbClr val="F8AD40"/>
                </a:gs>
              </a:gsLst>
              <a:lin ang="0" scaled="1"/>
            </a:gra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836" name="Freeform: Shape 1835">
              <a:extLst>
                <a:ext uri="{FF2B5EF4-FFF2-40B4-BE49-F238E27FC236}">
                  <a16:creationId xmlns:a16="http://schemas.microsoft.com/office/drawing/2014/main" id="{D72F3B61-A8D5-D18C-B084-CD046278BF3F}"/>
                </a:ext>
              </a:extLst>
            </p:cNvPr>
            <p:cNvSpPr/>
            <p:nvPr/>
          </p:nvSpPr>
          <p:spPr>
            <a:xfrm>
              <a:off x="6146376" y="1580151"/>
              <a:ext cx="2276813" cy="2240630"/>
            </a:xfrm>
            <a:custGeom>
              <a:avLst/>
              <a:gdLst>
                <a:gd name="connsiteX0" fmla="*/ 285475 w 2276813"/>
                <a:gd name="connsiteY0" fmla="*/ -368 h 2240630"/>
                <a:gd name="connsiteX1" fmla="*/ -202 w 2276813"/>
                <a:gd name="connsiteY1" fmla="*/ 401728 h 2240630"/>
                <a:gd name="connsiteX2" fmla="*/ -202 w 2276813"/>
                <a:gd name="connsiteY2" fmla="*/ 1814560 h 2240630"/>
                <a:gd name="connsiteX3" fmla="*/ 425501 w 2276813"/>
                <a:gd name="connsiteY3" fmla="*/ 2240263 h 2240630"/>
                <a:gd name="connsiteX4" fmla="*/ 2276612 w 2276813"/>
                <a:gd name="connsiteY4" fmla="*/ 2240263 h 2240630"/>
                <a:gd name="connsiteX5" fmla="*/ 285475 w 2276813"/>
                <a:gd name="connsiteY5" fmla="*/ -368 h 224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813" h="2240630">
                  <a:moveTo>
                    <a:pt x="285475" y="-368"/>
                  </a:moveTo>
                  <a:cubicBezTo>
                    <a:pt x="114415" y="59261"/>
                    <a:pt x="-202" y="220577"/>
                    <a:pt x="-202" y="401728"/>
                  </a:cubicBezTo>
                  <a:lnTo>
                    <a:pt x="-202" y="1814560"/>
                  </a:lnTo>
                  <a:cubicBezTo>
                    <a:pt x="-202" y="2049669"/>
                    <a:pt x="190384" y="2240263"/>
                    <a:pt x="425501" y="2240263"/>
                  </a:cubicBezTo>
                  <a:lnTo>
                    <a:pt x="2276612" y="2240263"/>
                  </a:lnTo>
                  <a:cubicBezTo>
                    <a:pt x="2247672" y="1096561"/>
                    <a:pt x="1392406" y="158080"/>
                    <a:pt x="285475" y="-368"/>
                  </a:cubicBezTo>
                  <a:close/>
                </a:path>
              </a:pathLst>
            </a:custGeom>
            <a:solidFill>
              <a:schemeClr val="accent2"/>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837" name="Freeform: Shape 1836">
              <a:extLst>
                <a:ext uri="{FF2B5EF4-FFF2-40B4-BE49-F238E27FC236}">
                  <a16:creationId xmlns:a16="http://schemas.microsoft.com/office/drawing/2014/main" id="{3C3DC65E-3546-E5F8-6FE0-5C64D3029E3A}"/>
                </a:ext>
              </a:extLst>
            </p:cNvPr>
            <p:cNvSpPr/>
            <p:nvPr/>
          </p:nvSpPr>
          <p:spPr>
            <a:xfrm>
              <a:off x="6432053" y="3940141"/>
              <a:ext cx="4335277" cy="2264237"/>
            </a:xfrm>
            <a:custGeom>
              <a:avLst/>
              <a:gdLst>
                <a:gd name="connsiteX0" fmla="*/ -202 w 4335277"/>
                <a:gd name="connsiteY0" fmla="*/ 2240262 h 2264237"/>
                <a:gd name="connsiteX1" fmla="*/ 139823 w 4335277"/>
                <a:gd name="connsiteY1" fmla="*/ 2263870 h 2264237"/>
                <a:gd name="connsiteX2" fmla="*/ 3909373 w 4335277"/>
                <a:gd name="connsiteY2" fmla="*/ 2263870 h 2264237"/>
                <a:gd name="connsiteX3" fmla="*/ 4335076 w 4335277"/>
                <a:gd name="connsiteY3" fmla="*/ 1838167 h 2264237"/>
                <a:gd name="connsiteX4" fmla="*/ 4335076 w 4335277"/>
                <a:gd name="connsiteY4" fmla="*/ 425335 h 2264237"/>
                <a:gd name="connsiteX5" fmla="*/ 3909373 w 4335277"/>
                <a:gd name="connsiteY5" fmla="*/ -368 h 2264237"/>
                <a:gd name="connsiteX6" fmla="*/ 1990934 w 4335277"/>
                <a:gd name="connsiteY6" fmla="*/ -368 h 2264237"/>
                <a:gd name="connsiteX7" fmla="*/ -202 w 4335277"/>
                <a:gd name="connsiteY7" fmla="*/ 2240262 h 226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35277" h="2264237">
                  <a:moveTo>
                    <a:pt x="-202" y="2240262"/>
                  </a:moveTo>
                  <a:cubicBezTo>
                    <a:pt x="44806" y="2255927"/>
                    <a:pt x="92168" y="2263907"/>
                    <a:pt x="139823" y="2263870"/>
                  </a:cubicBezTo>
                  <a:lnTo>
                    <a:pt x="3909373" y="2263870"/>
                  </a:lnTo>
                  <a:cubicBezTo>
                    <a:pt x="4144489" y="2263870"/>
                    <a:pt x="4335076" y="2073284"/>
                    <a:pt x="4335076" y="1838167"/>
                  </a:cubicBezTo>
                  <a:lnTo>
                    <a:pt x="4335076" y="425335"/>
                  </a:lnTo>
                  <a:cubicBezTo>
                    <a:pt x="4335076" y="190219"/>
                    <a:pt x="4144489" y="-368"/>
                    <a:pt x="3909373" y="-368"/>
                  </a:cubicBezTo>
                  <a:lnTo>
                    <a:pt x="1990934" y="-368"/>
                  </a:lnTo>
                  <a:cubicBezTo>
                    <a:pt x="1961994" y="1143334"/>
                    <a:pt x="1106728" y="2081814"/>
                    <a:pt x="-202" y="2240262"/>
                  </a:cubicBezTo>
                  <a:close/>
                </a:path>
              </a:pathLst>
            </a:custGeom>
            <a:solidFill>
              <a:schemeClr val="accent3"/>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141" name="Freeform: Shape 2140">
              <a:extLst>
                <a:ext uri="{FF2B5EF4-FFF2-40B4-BE49-F238E27FC236}">
                  <a16:creationId xmlns:a16="http://schemas.microsoft.com/office/drawing/2014/main" id="{98233328-9461-6ABF-4FB5-4334728D6687}"/>
                </a:ext>
              </a:extLst>
            </p:cNvPr>
            <p:cNvSpPr/>
            <p:nvPr/>
          </p:nvSpPr>
          <p:spPr>
            <a:xfrm>
              <a:off x="6918282" y="4092044"/>
              <a:ext cx="3697035" cy="1960284"/>
            </a:xfrm>
            <a:custGeom>
              <a:avLst/>
              <a:gdLst>
                <a:gd name="connsiteX0" fmla="*/ -202 w 3697035"/>
                <a:gd name="connsiteY0" fmla="*/ 1959917 h 1960284"/>
                <a:gd name="connsiteX1" fmla="*/ 1277201 w 3697035"/>
                <a:gd name="connsiteY1" fmla="*/ -368 h 1960284"/>
                <a:gd name="connsiteX2" fmla="*/ 3423144 w 3697035"/>
                <a:gd name="connsiteY2" fmla="*/ -368 h 1960284"/>
                <a:gd name="connsiteX3" fmla="*/ 3696834 w 3697035"/>
                <a:gd name="connsiteY3" fmla="*/ 273285 h 1960284"/>
                <a:gd name="connsiteX4" fmla="*/ 3696834 w 3697035"/>
                <a:gd name="connsiteY4" fmla="*/ 1686264 h 1960284"/>
                <a:gd name="connsiteX5" fmla="*/ 3423144 w 3697035"/>
                <a:gd name="connsiteY5" fmla="*/ 1959917 h 1960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7035" h="1960284">
                  <a:moveTo>
                    <a:pt x="-202" y="1959917"/>
                  </a:moveTo>
                  <a:cubicBezTo>
                    <a:pt x="727357" y="1562013"/>
                    <a:pt x="1207041" y="825923"/>
                    <a:pt x="1277201" y="-368"/>
                  </a:cubicBezTo>
                  <a:lnTo>
                    <a:pt x="3423144" y="-368"/>
                  </a:lnTo>
                  <a:cubicBezTo>
                    <a:pt x="3574202" y="-221"/>
                    <a:pt x="3696651" y="122228"/>
                    <a:pt x="3696834" y="273285"/>
                  </a:cubicBezTo>
                  <a:lnTo>
                    <a:pt x="3696834" y="1686264"/>
                  </a:lnTo>
                  <a:cubicBezTo>
                    <a:pt x="3696651" y="1837321"/>
                    <a:pt x="3574202" y="1959770"/>
                    <a:pt x="3423144" y="1959917"/>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142" name="Freeform: Shape 2141">
              <a:extLst>
                <a:ext uri="{FF2B5EF4-FFF2-40B4-BE49-F238E27FC236}">
                  <a16:creationId xmlns:a16="http://schemas.microsoft.com/office/drawing/2014/main" id="{3E6DCEE4-DEDC-F57D-1409-D3211EEB8251}"/>
                </a:ext>
              </a:extLst>
            </p:cNvPr>
            <p:cNvSpPr/>
            <p:nvPr/>
          </p:nvSpPr>
          <p:spPr>
            <a:xfrm>
              <a:off x="6146376" y="3940141"/>
              <a:ext cx="2276629" cy="2240777"/>
            </a:xfrm>
            <a:custGeom>
              <a:avLst/>
              <a:gdLst>
                <a:gd name="connsiteX0" fmla="*/ -202 w 2276629"/>
                <a:gd name="connsiteY0" fmla="*/ 425335 h 2240777"/>
                <a:gd name="connsiteX1" fmla="*/ -202 w 2276629"/>
                <a:gd name="connsiteY1" fmla="*/ 1838314 h 2240777"/>
                <a:gd name="connsiteX2" fmla="*/ 285475 w 2276629"/>
                <a:gd name="connsiteY2" fmla="*/ 2240410 h 2240777"/>
                <a:gd name="connsiteX3" fmla="*/ 2276428 w 2276629"/>
                <a:gd name="connsiteY3" fmla="*/ -368 h 2240777"/>
                <a:gd name="connsiteX4" fmla="*/ 425501 w 2276629"/>
                <a:gd name="connsiteY4" fmla="*/ -368 h 2240777"/>
                <a:gd name="connsiteX5" fmla="*/ -202 w 2276629"/>
                <a:gd name="connsiteY5" fmla="*/ 425335 h 224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629" h="2240777">
                  <a:moveTo>
                    <a:pt x="-202" y="425335"/>
                  </a:moveTo>
                  <a:lnTo>
                    <a:pt x="-202" y="1838314"/>
                  </a:lnTo>
                  <a:cubicBezTo>
                    <a:pt x="-202" y="2019450"/>
                    <a:pt x="114415" y="2180766"/>
                    <a:pt x="285475" y="2240410"/>
                  </a:cubicBezTo>
                  <a:cubicBezTo>
                    <a:pt x="1392295" y="2081962"/>
                    <a:pt x="2247672" y="1143481"/>
                    <a:pt x="2276428" y="-368"/>
                  </a:cubicBezTo>
                  <a:lnTo>
                    <a:pt x="425501" y="-368"/>
                  </a:lnTo>
                  <a:cubicBezTo>
                    <a:pt x="190384" y="-368"/>
                    <a:pt x="-202" y="190219"/>
                    <a:pt x="-202" y="425335"/>
                  </a:cubicBezTo>
                  <a:close/>
                </a:path>
              </a:pathLst>
            </a:custGeom>
            <a:gradFill>
              <a:gsLst>
                <a:gs pos="0">
                  <a:srgbClr val="EE582A"/>
                </a:gs>
                <a:gs pos="50000">
                  <a:srgbClr val="F38235"/>
                </a:gs>
                <a:gs pos="100000">
                  <a:srgbClr val="F8AD40"/>
                </a:gs>
              </a:gsLst>
              <a:lin ang="0" scaled="1"/>
            </a:gra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446" name="Freeform: Shape 2445">
              <a:extLst>
                <a:ext uri="{FF2B5EF4-FFF2-40B4-BE49-F238E27FC236}">
                  <a16:creationId xmlns:a16="http://schemas.microsoft.com/office/drawing/2014/main" id="{B5D8667F-CEA0-F634-198F-E7DCB42FAD6C}"/>
                </a:ext>
              </a:extLst>
            </p:cNvPr>
            <p:cNvSpPr/>
            <p:nvPr/>
          </p:nvSpPr>
          <p:spPr>
            <a:xfrm>
              <a:off x="6146376" y="3940141"/>
              <a:ext cx="2276629" cy="2240777"/>
            </a:xfrm>
            <a:custGeom>
              <a:avLst/>
              <a:gdLst>
                <a:gd name="connsiteX0" fmla="*/ -202 w 2276629"/>
                <a:gd name="connsiteY0" fmla="*/ 425335 h 2240777"/>
                <a:gd name="connsiteX1" fmla="*/ -202 w 2276629"/>
                <a:gd name="connsiteY1" fmla="*/ 1838314 h 2240777"/>
                <a:gd name="connsiteX2" fmla="*/ 285475 w 2276629"/>
                <a:gd name="connsiteY2" fmla="*/ 2240410 h 2240777"/>
                <a:gd name="connsiteX3" fmla="*/ 2276428 w 2276629"/>
                <a:gd name="connsiteY3" fmla="*/ -368 h 2240777"/>
                <a:gd name="connsiteX4" fmla="*/ 425501 w 2276629"/>
                <a:gd name="connsiteY4" fmla="*/ -368 h 2240777"/>
                <a:gd name="connsiteX5" fmla="*/ -202 w 2276629"/>
                <a:gd name="connsiteY5" fmla="*/ 425335 h 224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629" h="2240777">
                  <a:moveTo>
                    <a:pt x="-202" y="425335"/>
                  </a:moveTo>
                  <a:lnTo>
                    <a:pt x="-202" y="1838314"/>
                  </a:lnTo>
                  <a:cubicBezTo>
                    <a:pt x="-202" y="2019450"/>
                    <a:pt x="114415" y="2180766"/>
                    <a:pt x="285475" y="2240410"/>
                  </a:cubicBezTo>
                  <a:cubicBezTo>
                    <a:pt x="1392295" y="2081962"/>
                    <a:pt x="2247672" y="1143481"/>
                    <a:pt x="2276428" y="-368"/>
                  </a:cubicBezTo>
                  <a:lnTo>
                    <a:pt x="425501" y="-368"/>
                  </a:lnTo>
                  <a:cubicBezTo>
                    <a:pt x="190384" y="-368"/>
                    <a:pt x="-202" y="190219"/>
                    <a:pt x="-202" y="425335"/>
                  </a:cubicBezTo>
                  <a:close/>
                </a:path>
              </a:pathLst>
            </a:custGeom>
            <a:solidFill>
              <a:schemeClr val="accent3"/>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701" name="Freeform: Shape 2700">
              <a:extLst>
                <a:ext uri="{FF2B5EF4-FFF2-40B4-BE49-F238E27FC236}">
                  <a16:creationId xmlns:a16="http://schemas.microsoft.com/office/drawing/2014/main" id="{36376596-AC97-A497-ADDE-5A941E6FFE08}"/>
                </a:ext>
              </a:extLst>
            </p:cNvPr>
            <p:cNvSpPr/>
            <p:nvPr/>
          </p:nvSpPr>
          <p:spPr>
            <a:xfrm>
              <a:off x="4929793" y="2710394"/>
              <a:ext cx="2340133" cy="2340133"/>
            </a:xfrm>
            <a:custGeom>
              <a:avLst/>
              <a:gdLst>
                <a:gd name="connsiteX0" fmla="*/ 2340134 w 2340133"/>
                <a:gd name="connsiteY0" fmla="*/ 1170067 h 2340133"/>
                <a:gd name="connsiteX1" fmla="*/ 1170067 w 2340133"/>
                <a:gd name="connsiteY1" fmla="*/ 2340134 h 2340133"/>
                <a:gd name="connsiteX2" fmla="*/ 0 w 2340133"/>
                <a:gd name="connsiteY2" fmla="*/ 1170067 h 2340133"/>
                <a:gd name="connsiteX3" fmla="*/ 1170067 w 2340133"/>
                <a:gd name="connsiteY3" fmla="*/ 0 h 2340133"/>
                <a:gd name="connsiteX4" fmla="*/ 2340134 w 2340133"/>
                <a:gd name="connsiteY4" fmla="*/ 1170067 h 2340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0133" h="2340133">
                  <a:moveTo>
                    <a:pt x="2340134" y="1170067"/>
                  </a:moveTo>
                  <a:cubicBezTo>
                    <a:pt x="2340134" y="1816277"/>
                    <a:pt x="1816277" y="2340134"/>
                    <a:pt x="1170067" y="2340134"/>
                  </a:cubicBezTo>
                  <a:cubicBezTo>
                    <a:pt x="523857" y="2340134"/>
                    <a:pt x="0" y="1816277"/>
                    <a:pt x="0" y="1170067"/>
                  </a:cubicBezTo>
                  <a:cubicBezTo>
                    <a:pt x="0" y="523857"/>
                    <a:pt x="523857" y="0"/>
                    <a:pt x="1170067" y="0"/>
                  </a:cubicBezTo>
                  <a:cubicBezTo>
                    <a:pt x="1816277" y="0"/>
                    <a:pt x="2340134" y="523857"/>
                    <a:pt x="2340134" y="1170067"/>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702" name="Freeform: Shape 2701">
              <a:extLst>
                <a:ext uri="{FF2B5EF4-FFF2-40B4-BE49-F238E27FC236}">
                  <a16:creationId xmlns:a16="http://schemas.microsoft.com/office/drawing/2014/main" id="{D5862BAB-A43D-062F-DAE9-ED3747B849DC}"/>
                </a:ext>
              </a:extLst>
            </p:cNvPr>
            <p:cNvSpPr/>
            <p:nvPr/>
          </p:nvSpPr>
          <p:spPr>
            <a:xfrm>
              <a:off x="4929793" y="2710394"/>
              <a:ext cx="2340133" cy="2340133"/>
            </a:xfrm>
            <a:custGeom>
              <a:avLst/>
              <a:gdLst>
                <a:gd name="connsiteX0" fmla="*/ 2340134 w 2340133"/>
                <a:gd name="connsiteY0" fmla="*/ 1170067 h 2340133"/>
                <a:gd name="connsiteX1" fmla="*/ 1170067 w 2340133"/>
                <a:gd name="connsiteY1" fmla="*/ 2340134 h 2340133"/>
                <a:gd name="connsiteX2" fmla="*/ 0 w 2340133"/>
                <a:gd name="connsiteY2" fmla="*/ 1170067 h 2340133"/>
                <a:gd name="connsiteX3" fmla="*/ 1170067 w 2340133"/>
                <a:gd name="connsiteY3" fmla="*/ 0 h 2340133"/>
                <a:gd name="connsiteX4" fmla="*/ 2340134 w 2340133"/>
                <a:gd name="connsiteY4" fmla="*/ 1170067 h 2340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0133" h="2340133">
                  <a:moveTo>
                    <a:pt x="2340134" y="1170067"/>
                  </a:moveTo>
                  <a:cubicBezTo>
                    <a:pt x="2340134" y="1816277"/>
                    <a:pt x="1816277" y="2340134"/>
                    <a:pt x="1170067" y="2340134"/>
                  </a:cubicBezTo>
                  <a:cubicBezTo>
                    <a:pt x="523857" y="2340134"/>
                    <a:pt x="0" y="1816277"/>
                    <a:pt x="0" y="1170067"/>
                  </a:cubicBezTo>
                  <a:cubicBezTo>
                    <a:pt x="0" y="523857"/>
                    <a:pt x="523857" y="0"/>
                    <a:pt x="1170067" y="0"/>
                  </a:cubicBezTo>
                  <a:cubicBezTo>
                    <a:pt x="1816277" y="0"/>
                    <a:pt x="2340134" y="523857"/>
                    <a:pt x="2340134" y="1170067"/>
                  </a:cubicBezTo>
                  <a:close/>
                </a:path>
              </a:pathLst>
            </a:custGeom>
            <a:solidFill>
              <a:schemeClr val="bg1">
                <a:lumMod val="85000"/>
              </a:schemeClr>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703" name="Freeform: Shape 2702">
              <a:extLst>
                <a:ext uri="{FF2B5EF4-FFF2-40B4-BE49-F238E27FC236}">
                  <a16:creationId xmlns:a16="http://schemas.microsoft.com/office/drawing/2014/main" id="{3A86FA18-E7D9-2F12-088B-E671D27316A9}"/>
                </a:ext>
              </a:extLst>
            </p:cNvPr>
            <p:cNvSpPr/>
            <p:nvPr/>
          </p:nvSpPr>
          <p:spPr>
            <a:xfrm>
              <a:off x="5079379" y="2859980"/>
              <a:ext cx="2040961" cy="2040961"/>
            </a:xfrm>
            <a:custGeom>
              <a:avLst/>
              <a:gdLst>
                <a:gd name="connsiteX0" fmla="*/ 2040961 w 2040961"/>
                <a:gd name="connsiteY0" fmla="*/ 1020481 h 2040961"/>
                <a:gd name="connsiteX1" fmla="*/ 1020480 w 2040961"/>
                <a:gd name="connsiteY1" fmla="*/ 2040962 h 2040961"/>
                <a:gd name="connsiteX2" fmla="*/ 0 w 2040961"/>
                <a:gd name="connsiteY2" fmla="*/ 1020481 h 2040961"/>
                <a:gd name="connsiteX3" fmla="*/ 1020480 w 2040961"/>
                <a:gd name="connsiteY3" fmla="*/ 0 h 2040961"/>
                <a:gd name="connsiteX4" fmla="*/ 2040961 w 2040961"/>
                <a:gd name="connsiteY4" fmla="*/ 1020481 h 20409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0961" h="2040961">
                  <a:moveTo>
                    <a:pt x="2040961" y="1020481"/>
                  </a:moveTo>
                  <a:cubicBezTo>
                    <a:pt x="2040961" y="1584077"/>
                    <a:pt x="1584077" y="2040962"/>
                    <a:pt x="1020480" y="2040962"/>
                  </a:cubicBezTo>
                  <a:cubicBezTo>
                    <a:pt x="456885" y="2040962"/>
                    <a:pt x="0" y="1584077"/>
                    <a:pt x="0" y="1020481"/>
                  </a:cubicBezTo>
                  <a:cubicBezTo>
                    <a:pt x="0" y="456885"/>
                    <a:pt x="456884" y="0"/>
                    <a:pt x="1020480" y="0"/>
                  </a:cubicBezTo>
                  <a:cubicBezTo>
                    <a:pt x="1584076" y="0"/>
                    <a:pt x="2040961" y="456885"/>
                    <a:pt x="2040961" y="1020481"/>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704" name="TextBox 2703">
              <a:extLst>
                <a:ext uri="{FF2B5EF4-FFF2-40B4-BE49-F238E27FC236}">
                  <a16:creationId xmlns:a16="http://schemas.microsoft.com/office/drawing/2014/main" id="{CA04D11F-31D3-F195-321B-CC3AAD9511A4}"/>
                </a:ext>
              </a:extLst>
            </p:cNvPr>
            <p:cNvSpPr txBox="1"/>
            <p:nvPr/>
          </p:nvSpPr>
          <p:spPr>
            <a:xfrm>
              <a:off x="1658530" y="1727626"/>
              <a:ext cx="2356574" cy="1882098"/>
            </a:xfrm>
            <a:prstGeom prst="rect">
              <a:avLst/>
            </a:prstGeom>
            <a:noFill/>
          </p:spPr>
          <p:txBody>
            <a:bodyPr wrap="square">
              <a:spAutoFit/>
            </a:bodyPr>
            <a:lstStyle/>
            <a:p>
              <a:pPr defTabSz="685800">
                <a:spcBef>
                  <a:spcPts val="450"/>
                </a:spcBef>
              </a:pPr>
              <a:r>
                <a:rPr lang="en-US" sz="1600" b="1" dirty="0"/>
                <a:t>Online Sales Growth</a:t>
              </a:r>
            </a:p>
            <a:p>
              <a:pPr defTabSz="685800">
                <a:spcBef>
                  <a:spcPts val="450"/>
                </a:spcBef>
              </a:pPr>
              <a:endParaRPr lang="en-US" sz="1050" b="1" dirty="0">
                <a:solidFill>
                  <a:prstClr val="black">
                    <a:lumMod val="85000"/>
                    <a:lumOff val="15000"/>
                  </a:prstClr>
                </a:solidFill>
                <a:latin typeface="Montserrat" panose="00000500000000000000" pitchFamily="2" charset="0"/>
              </a:endParaRPr>
            </a:p>
            <a:p>
              <a:pPr defTabSz="685800">
                <a:spcBef>
                  <a:spcPts val="450"/>
                </a:spcBef>
              </a:pPr>
              <a:r>
                <a:rPr lang="en-US" sz="1100" dirty="0">
                  <a:solidFill>
                    <a:prstClr val="black">
                      <a:lumMod val="85000"/>
                      <a:lumOff val="15000"/>
                    </a:prstClr>
                  </a:solidFill>
                </a:rPr>
                <a:t>The KPI measures the percentage increase in online sales, indicating the success of enhancing the e-commerce platform and expanding the product range, demonstrating brand recognition, and responding to consumer trends in online shopping.</a:t>
              </a:r>
            </a:p>
          </p:txBody>
        </p:sp>
        <p:sp>
          <p:nvSpPr>
            <p:cNvPr id="2705" name="TextBox 2704">
              <a:extLst>
                <a:ext uri="{FF2B5EF4-FFF2-40B4-BE49-F238E27FC236}">
                  <a16:creationId xmlns:a16="http://schemas.microsoft.com/office/drawing/2014/main" id="{30A457AA-BC38-7B84-BABB-6877324EEEF6}"/>
                </a:ext>
              </a:extLst>
            </p:cNvPr>
            <p:cNvSpPr txBox="1"/>
            <p:nvPr/>
          </p:nvSpPr>
          <p:spPr>
            <a:xfrm>
              <a:off x="1729760" y="4144527"/>
              <a:ext cx="2206271" cy="1859666"/>
            </a:xfrm>
            <a:prstGeom prst="rect">
              <a:avLst/>
            </a:prstGeom>
            <a:noFill/>
          </p:spPr>
          <p:txBody>
            <a:bodyPr wrap="square">
              <a:spAutoFit/>
            </a:bodyPr>
            <a:lstStyle/>
            <a:p>
              <a:pPr defTabSz="685800">
                <a:spcBef>
                  <a:spcPts val="450"/>
                </a:spcBef>
              </a:pPr>
              <a:r>
                <a:rPr lang="en-US" sz="1600" b="1" dirty="0"/>
                <a:t>Customer Satisfaction Scores</a:t>
              </a:r>
            </a:p>
            <a:p>
              <a:pPr defTabSz="685800">
                <a:spcBef>
                  <a:spcPts val="450"/>
                </a:spcBef>
              </a:pPr>
              <a:r>
                <a:rPr lang="en-US" sz="1200" dirty="0"/>
                <a:t>The study uses surveys, NPS, and customer feedback to assess customer satisfaction in online shopping and product quality, indicating the effectiveness of digital presence enhancement.</a:t>
              </a:r>
              <a:endParaRPr lang="en-US" sz="1200" dirty="0">
                <a:solidFill>
                  <a:prstClr val="black">
                    <a:lumMod val="85000"/>
                    <a:lumOff val="15000"/>
                  </a:prstClr>
                </a:solidFill>
                <a:latin typeface="Montserrat" panose="00000500000000000000" pitchFamily="2" charset="0"/>
              </a:endParaRPr>
            </a:p>
          </p:txBody>
        </p:sp>
        <p:sp>
          <p:nvSpPr>
            <p:cNvPr id="2706" name="TextBox 2705">
              <a:extLst>
                <a:ext uri="{FF2B5EF4-FFF2-40B4-BE49-F238E27FC236}">
                  <a16:creationId xmlns:a16="http://schemas.microsoft.com/office/drawing/2014/main" id="{2A1610E3-48DC-AB69-3C0A-C4F06026D1E8}"/>
                </a:ext>
              </a:extLst>
            </p:cNvPr>
            <p:cNvSpPr txBox="1"/>
            <p:nvPr/>
          </p:nvSpPr>
          <p:spPr>
            <a:xfrm>
              <a:off x="8184614" y="1727626"/>
              <a:ext cx="2314563" cy="1859666"/>
            </a:xfrm>
            <a:prstGeom prst="rect">
              <a:avLst/>
            </a:prstGeom>
            <a:noFill/>
          </p:spPr>
          <p:txBody>
            <a:bodyPr wrap="square">
              <a:spAutoFit/>
            </a:bodyPr>
            <a:lstStyle/>
            <a:p>
              <a:pPr algn="r" defTabSz="685800">
                <a:spcBef>
                  <a:spcPts val="450"/>
                </a:spcBef>
              </a:pPr>
              <a:r>
                <a:rPr lang="en-US" sz="1600" b="1" dirty="0"/>
                <a:t>Operational Cost Reduction</a:t>
              </a:r>
            </a:p>
            <a:p>
              <a:pPr algn="r" defTabSz="685800">
                <a:spcBef>
                  <a:spcPts val="450"/>
                </a:spcBef>
              </a:pPr>
              <a:r>
                <a:rPr lang="en-US" sz="1200" dirty="0"/>
                <a:t>The study aims to evaluate the operational cost reduction achieved through improved supply chain management and inventory control, focusing on logistics, warehousing, and procurement efficiencies</a:t>
              </a:r>
              <a:r>
                <a:rPr lang="en-US" sz="1200" dirty="0">
                  <a:solidFill>
                    <a:prstClr val="black">
                      <a:lumMod val="85000"/>
                      <a:lumOff val="15000"/>
                    </a:prstClr>
                  </a:solidFill>
                </a:rPr>
                <a:t>.</a:t>
              </a:r>
            </a:p>
          </p:txBody>
        </p:sp>
        <p:sp>
          <p:nvSpPr>
            <p:cNvPr id="2707" name="TextBox 2706">
              <a:extLst>
                <a:ext uri="{FF2B5EF4-FFF2-40B4-BE49-F238E27FC236}">
                  <a16:creationId xmlns:a16="http://schemas.microsoft.com/office/drawing/2014/main" id="{0E13AF31-1139-2597-4441-0E8199335316}"/>
                </a:ext>
              </a:extLst>
            </p:cNvPr>
            <p:cNvSpPr txBox="1"/>
            <p:nvPr/>
          </p:nvSpPr>
          <p:spPr>
            <a:xfrm>
              <a:off x="8245657" y="4164218"/>
              <a:ext cx="2274245" cy="1859666"/>
            </a:xfrm>
            <a:prstGeom prst="rect">
              <a:avLst/>
            </a:prstGeom>
            <a:noFill/>
          </p:spPr>
          <p:txBody>
            <a:bodyPr wrap="square">
              <a:spAutoFit/>
            </a:bodyPr>
            <a:lstStyle/>
            <a:p>
              <a:pPr algn="r" defTabSz="685800">
                <a:spcBef>
                  <a:spcPts val="450"/>
                </a:spcBef>
              </a:pPr>
              <a:r>
                <a:rPr lang="en-US" sz="1600" b="1" dirty="0"/>
                <a:t>Environmental Impact Metrics</a:t>
              </a:r>
            </a:p>
            <a:p>
              <a:pPr algn="r" defTabSz="685800">
                <a:spcBef>
                  <a:spcPts val="450"/>
                </a:spcBef>
              </a:pPr>
              <a:r>
                <a:rPr lang="en-US" sz="1200" dirty="0"/>
                <a:t>The study evaluates the reduction in carbon footprint, sustainable sourcing, packaging, and operations through metrics like waste reduction, energy efficiency, and eco-friendly product proportion.</a:t>
              </a:r>
              <a:endParaRPr lang="en-US" sz="1200" dirty="0">
                <a:solidFill>
                  <a:prstClr val="black">
                    <a:lumMod val="85000"/>
                    <a:lumOff val="15000"/>
                  </a:prstClr>
                </a:solidFill>
                <a:latin typeface="Montserrat" panose="00000500000000000000" pitchFamily="2" charset="0"/>
              </a:endParaRPr>
            </a:p>
          </p:txBody>
        </p:sp>
        <p:pic>
          <p:nvPicPr>
            <p:cNvPr id="2708" name="Picture 2707" descr="A black background with a black square&#10;&#10;Description automatically generated with medium confidence">
              <a:extLst>
                <a:ext uri="{FF2B5EF4-FFF2-40B4-BE49-F238E27FC236}">
                  <a16:creationId xmlns:a16="http://schemas.microsoft.com/office/drawing/2014/main" id="{47578BC2-89FC-116F-6212-A3AD26DF47C8}"/>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4590857" y="2368659"/>
              <a:ext cx="640080" cy="640080"/>
            </a:xfrm>
            <a:prstGeom prst="rect">
              <a:avLst/>
            </a:prstGeom>
          </p:spPr>
        </p:pic>
        <p:pic>
          <p:nvPicPr>
            <p:cNvPr id="2709" name="Picture 2708" descr="A black background with a black square&#10;&#10;Description automatically generated with medium confidence">
              <a:extLst>
                <a:ext uri="{FF2B5EF4-FFF2-40B4-BE49-F238E27FC236}">
                  <a16:creationId xmlns:a16="http://schemas.microsoft.com/office/drawing/2014/main" id="{795BA111-78B7-D943-64F2-567E642B324E}"/>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4590857" y="4637052"/>
              <a:ext cx="640080" cy="640080"/>
            </a:xfrm>
            <a:prstGeom prst="rect">
              <a:avLst/>
            </a:prstGeom>
          </p:spPr>
        </p:pic>
        <p:pic>
          <p:nvPicPr>
            <p:cNvPr id="2710" name="Picture 2709" descr="A black background with a black square&#10;&#10;Description automatically generated with medium confidence">
              <a:extLst>
                <a:ext uri="{FF2B5EF4-FFF2-40B4-BE49-F238E27FC236}">
                  <a16:creationId xmlns:a16="http://schemas.microsoft.com/office/drawing/2014/main" id="{F2DE8CE5-CEDD-2A9B-BD4A-688B7B03E087}"/>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6951873" y="2368659"/>
              <a:ext cx="640080" cy="640080"/>
            </a:xfrm>
            <a:prstGeom prst="rect">
              <a:avLst/>
            </a:prstGeom>
          </p:spPr>
        </p:pic>
        <p:pic>
          <p:nvPicPr>
            <p:cNvPr id="2711" name="Picture 2710" descr="A black background with a black square&#10;&#10;Description automatically generated with medium confidence">
              <a:extLst>
                <a:ext uri="{FF2B5EF4-FFF2-40B4-BE49-F238E27FC236}">
                  <a16:creationId xmlns:a16="http://schemas.microsoft.com/office/drawing/2014/main" id="{AFC7BBE0-30F1-44B1-2C5B-32D4E3B6AE6A}"/>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7127723" y="4637052"/>
              <a:ext cx="640080" cy="640080"/>
            </a:xfrm>
            <a:prstGeom prst="rect">
              <a:avLst/>
            </a:prstGeom>
          </p:spPr>
        </p:pic>
        <p:sp>
          <p:nvSpPr>
            <p:cNvPr id="2713" name="TextBox 2712">
              <a:extLst>
                <a:ext uri="{FF2B5EF4-FFF2-40B4-BE49-F238E27FC236}">
                  <a16:creationId xmlns:a16="http://schemas.microsoft.com/office/drawing/2014/main" id="{83E30B84-FCE9-8E3E-486C-B5E3B889CA61}"/>
                </a:ext>
              </a:extLst>
            </p:cNvPr>
            <p:cNvSpPr txBox="1"/>
            <p:nvPr/>
          </p:nvSpPr>
          <p:spPr>
            <a:xfrm>
              <a:off x="5070297" y="3330272"/>
              <a:ext cx="2040961" cy="1004534"/>
            </a:xfrm>
            <a:prstGeom prst="rect">
              <a:avLst/>
            </a:prstGeom>
            <a:noFill/>
          </p:spPr>
          <p:txBody>
            <a:bodyPr wrap="square">
              <a:spAutoFit/>
            </a:bodyPr>
            <a:lstStyle/>
            <a:p>
              <a:pPr algn="ctr" defTabSz="685800">
                <a:lnSpc>
                  <a:spcPct val="200000"/>
                </a:lnSpc>
              </a:pPr>
              <a:r>
                <a:rPr lang="en-US" sz="1200" b="1" dirty="0">
                  <a:solidFill>
                    <a:prstClr val="black">
                      <a:lumMod val="85000"/>
                      <a:lumOff val="15000"/>
                    </a:prstClr>
                  </a:solidFill>
                  <a:latin typeface="Arial Black" panose="020B0A04020102020204" pitchFamily="34" charset="0"/>
                </a:rPr>
                <a:t>KPIs for Recommended Solutions</a:t>
              </a:r>
              <a:endParaRPr lang="en-US" sz="1200" dirty="0">
                <a:solidFill>
                  <a:prstClr val="black"/>
                </a:solidFill>
                <a:latin typeface="Arial Black" panose="020B0A04020102020204" pitchFamily="34" charset="0"/>
              </a:endParaRPr>
            </a:p>
          </p:txBody>
        </p:sp>
      </p:grpSp>
    </p:spTree>
    <p:extLst>
      <p:ext uri="{BB962C8B-B14F-4D97-AF65-F5344CB8AC3E}">
        <p14:creationId xmlns:p14="http://schemas.microsoft.com/office/powerpoint/2010/main" val="3605122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3E35107-230E-4FEB-8230-26C8A8569B7C}"/>
              </a:ext>
            </a:extLst>
          </p:cNvPr>
          <p:cNvGrpSpPr/>
          <p:nvPr/>
        </p:nvGrpSpPr>
        <p:grpSpPr>
          <a:xfrm>
            <a:off x="365760" y="2141262"/>
            <a:ext cx="8201465" cy="4457658"/>
            <a:chOff x="2303753" y="1351723"/>
            <a:chExt cx="7584494" cy="4926096"/>
          </a:xfrm>
        </p:grpSpPr>
        <p:cxnSp>
          <p:nvCxnSpPr>
            <p:cNvPr id="33" name="Connector: Elbow 32">
              <a:extLst>
                <a:ext uri="{FF2B5EF4-FFF2-40B4-BE49-F238E27FC236}">
                  <a16:creationId xmlns:a16="http://schemas.microsoft.com/office/drawing/2014/main" id="{7051C2B3-2ABD-4862-86C2-12F479F8D0C6}"/>
                </a:ext>
              </a:extLst>
            </p:cNvPr>
            <p:cNvCxnSpPr>
              <a:cxnSpLocks/>
            </p:cNvCxnSpPr>
            <p:nvPr/>
          </p:nvCxnSpPr>
          <p:spPr>
            <a:xfrm flipH="1">
              <a:off x="3367773" y="1985484"/>
              <a:ext cx="1421490" cy="837229"/>
            </a:xfrm>
            <a:prstGeom prst="bentConnector2">
              <a:avLst/>
            </a:prstGeom>
            <a:ln w="22225">
              <a:solidFill>
                <a:schemeClr val="tx1"/>
              </a:solidFill>
              <a:prstDash val="sysDot"/>
              <a:headEnd type="none"/>
              <a:tailEnd type="oval"/>
            </a:ln>
          </p:spPr>
          <p:style>
            <a:lnRef idx="1">
              <a:schemeClr val="accent1"/>
            </a:lnRef>
            <a:fillRef idx="0">
              <a:schemeClr val="accent1"/>
            </a:fillRef>
            <a:effectRef idx="0">
              <a:schemeClr val="accent1"/>
            </a:effectRef>
            <a:fontRef idx="minor">
              <a:schemeClr val="tx1"/>
            </a:fontRef>
          </p:style>
        </p:cxnSp>
        <p:cxnSp>
          <p:nvCxnSpPr>
            <p:cNvPr id="25" name="Connector: Elbow 24">
              <a:extLst>
                <a:ext uri="{FF2B5EF4-FFF2-40B4-BE49-F238E27FC236}">
                  <a16:creationId xmlns:a16="http://schemas.microsoft.com/office/drawing/2014/main" id="{81DBE5CC-FEF6-4B48-AF31-FCE4DB4D6E59}"/>
                </a:ext>
              </a:extLst>
            </p:cNvPr>
            <p:cNvCxnSpPr>
              <a:cxnSpLocks/>
              <a:endCxn id="19" idx="0"/>
            </p:cNvCxnSpPr>
            <p:nvPr/>
          </p:nvCxnSpPr>
          <p:spPr>
            <a:xfrm>
              <a:off x="7413142" y="1998736"/>
              <a:ext cx="1421490" cy="837229"/>
            </a:xfrm>
            <a:prstGeom prst="bentConnector2">
              <a:avLst/>
            </a:prstGeom>
            <a:ln w="22225">
              <a:solidFill>
                <a:schemeClr val="tx1"/>
              </a:solidFill>
              <a:prstDash val="sysDot"/>
              <a:headEnd type="none"/>
              <a:tailEnd type="oval"/>
            </a:ln>
          </p:spPr>
          <p:style>
            <a:lnRef idx="1">
              <a:schemeClr val="accent1"/>
            </a:lnRef>
            <a:fillRef idx="0">
              <a:schemeClr val="accent1"/>
            </a:fillRef>
            <a:effectRef idx="0">
              <a:schemeClr val="accent1"/>
            </a:effectRef>
            <a:fontRef idx="minor">
              <a:schemeClr val="tx1"/>
            </a:fontRef>
          </p:style>
        </p:cxnSp>
        <p:sp>
          <p:nvSpPr>
            <p:cNvPr id="6" name="Freeform: Shape 5">
              <a:extLst>
                <a:ext uri="{FF2B5EF4-FFF2-40B4-BE49-F238E27FC236}">
                  <a16:creationId xmlns:a16="http://schemas.microsoft.com/office/drawing/2014/main" id="{A0113B06-1968-4736-8A43-D708F94D6E4E}"/>
                </a:ext>
              </a:extLst>
            </p:cNvPr>
            <p:cNvSpPr/>
            <p:nvPr/>
          </p:nvSpPr>
          <p:spPr>
            <a:xfrm rot="20941778">
              <a:off x="4625008" y="1351723"/>
              <a:ext cx="1669774" cy="1624005"/>
            </a:xfrm>
            <a:custGeom>
              <a:avLst/>
              <a:gdLst>
                <a:gd name="connsiteX0" fmla="*/ 834887 w 1669774"/>
                <a:gd name="connsiteY0" fmla="*/ 0 h 1624005"/>
                <a:gd name="connsiteX1" fmla="*/ 1669774 w 1669774"/>
                <a:gd name="connsiteY1" fmla="*/ 834887 h 1624005"/>
                <a:gd name="connsiteX2" fmla="*/ 1632239 w 1669774"/>
                <a:gd name="connsiteY2" fmla="*/ 1083157 h 1624005"/>
                <a:gd name="connsiteX3" fmla="*/ 1620716 w 1669774"/>
                <a:gd name="connsiteY3" fmla="*/ 1114640 h 1624005"/>
                <a:gd name="connsiteX4" fmla="*/ 1555833 w 1669774"/>
                <a:gd name="connsiteY4" fmla="*/ 1097957 h 1624005"/>
                <a:gd name="connsiteX5" fmla="*/ 1378226 w 1669774"/>
                <a:gd name="connsiteY5" fmla="*/ 1080053 h 1624005"/>
                <a:gd name="connsiteX6" fmla="*/ 566211 w 1669774"/>
                <a:gd name="connsiteY6" fmla="*/ 1618293 h 1624005"/>
                <a:gd name="connsiteX7" fmla="*/ 564121 w 1669774"/>
                <a:gd name="connsiteY7" fmla="*/ 1624005 h 1624005"/>
                <a:gd name="connsiteX8" fmla="*/ 509911 w 1669774"/>
                <a:gd name="connsiteY8" fmla="*/ 1604164 h 1624005"/>
                <a:gd name="connsiteX9" fmla="*/ 0 w 1669774"/>
                <a:gd name="connsiteY9" fmla="*/ 834887 h 1624005"/>
                <a:gd name="connsiteX10" fmla="*/ 834887 w 1669774"/>
                <a:gd name="connsiteY10" fmla="*/ 0 h 162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69774" h="1624005">
                  <a:moveTo>
                    <a:pt x="834887" y="0"/>
                  </a:moveTo>
                  <a:cubicBezTo>
                    <a:pt x="1295982" y="0"/>
                    <a:pt x="1669774" y="373792"/>
                    <a:pt x="1669774" y="834887"/>
                  </a:cubicBezTo>
                  <a:cubicBezTo>
                    <a:pt x="1669774" y="921342"/>
                    <a:pt x="1656633" y="1004728"/>
                    <a:pt x="1632239" y="1083157"/>
                  </a:cubicBezTo>
                  <a:lnTo>
                    <a:pt x="1620716" y="1114640"/>
                  </a:lnTo>
                  <a:lnTo>
                    <a:pt x="1555833" y="1097957"/>
                  </a:lnTo>
                  <a:cubicBezTo>
                    <a:pt x="1498464" y="1086218"/>
                    <a:pt x="1439065" y="1080053"/>
                    <a:pt x="1378226" y="1080053"/>
                  </a:cubicBezTo>
                  <a:cubicBezTo>
                    <a:pt x="1013192" y="1080053"/>
                    <a:pt x="699995" y="1301992"/>
                    <a:pt x="566211" y="1618293"/>
                  </a:cubicBezTo>
                  <a:lnTo>
                    <a:pt x="564121" y="1624005"/>
                  </a:lnTo>
                  <a:lnTo>
                    <a:pt x="509911" y="1604164"/>
                  </a:lnTo>
                  <a:cubicBezTo>
                    <a:pt x="210258" y="1477422"/>
                    <a:pt x="0" y="1180708"/>
                    <a:pt x="0" y="834887"/>
                  </a:cubicBezTo>
                  <a:cubicBezTo>
                    <a:pt x="0" y="373792"/>
                    <a:pt x="373792" y="0"/>
                    <a:pt x="834887" y="0"/>
                  </a:cubicBezTo>
                  <a:close/>
                </a:path>
              </a:pathLst>
            </a:cu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US" sz="1013"/>
            </a:p>
          </p:txBody>
        </p:sp>
        <p:sp>
          <p:nvSpPr>
            <p:cNvPr id="8" name="Freeform: Shape 7">
              <a:extLst>
                <a:ext uri="{FF2B5EF4-FFF2-40B4-BE49-F238E27FC236}">
                  <a16:creationId xmlns:a16="http://schemas.microsoft.com/office/drawing/2014/main" id="{8979A37C-8A52-4547-BD18-6C41770297FF}"/>
                </a:ext>
              </a:extLst>
            </p:cNvPr>
            <p:cNvSpPr/>
            <p:nvPr/>
          </p:nvSpPr>
          <p:spPr>
            <a:xfrm rot="7279143">
              <a:off x="5930348" y="1431234"/>
              <a:ext cx="1669774" cy="1624005"/>
            </a:xfrm>
            <a:custGeom>
              <a:avLst/>
              <a:gdLst>
                <a:gd name="connsiteX0" fmla="*/ 834887 w 1669774"/>
                <a:gd name="connsiteY0" fmla="*/ 0 h 1624005"/>
                <a:gd name="connsiteX1" fmla="*/ 1669774 w 1669774"/>
                <a:gd name="connsiteY1" fmla="*/ 834887 h 1624005"/>
                <a:gd name="connsiteX2" fmla="*/ 1632239 w 1669774"/>
                <a:gd name="connsiteY2" fmla="*/ 1083157 h 1624005"/>
                <a:gd name="connsiteX3" fmla="*/ 1620716 w 1669774"/>
                <a:gd name="connsiteY3" fmla="*/ 1114640 h 1624005"/>
                <a:gd name="connsiteX4" fmla="*/ 1555833 w 1669774"/>
                <a:gd name="connsiteY4" fmla="*/ 1097957 h 1624005"/>
                <a:gd name="connsiteX5" fmla="*/ 1378226 w 1669774"/>
                <a:gd name="connsiteY5" fmla="*/ 1080053 h 1624005"/>
                <a:gd name="connsiteX6" fmla="*/ 566211 w 1669774"/>
                <a:gd name="connsiteY6" fmla="*/ 1618293 h 1624005"/>
                <a:gd name="connsiteX7" fmla="*/ 564121 w 1669774"/>
                <a:gd name="connsiteY7" fmla="*/ 1624005 h 1624005"/>
                <a:gd name="connsiteX8" fmla="*/ 509911 w 1669774"/>
                <a:gd name="connsiteY8" fmla="*/ 1604164 h 1624005"/>
                <a:gd name="connsiteX9" fmla="*/ 0 w 1669774"/>
                <a:gd name="connsiteY9" fmla="*/ 834887 h 1624005"/>
                <a:gd name="connsiteX10" fmla="*/ 834887 w 1669774"/>
                <a:gd name="connsiteY10" fmla="*/ 0 h 162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69774" h="1624005">
                  <a:moveTo>
                    <a:pt x="834887" y="0"/>
                  </a:moveTo>
                  <a:cubicBezTo>
                    <a:pt x="1295982" y="0"/>
                    <a:pt x="1669774" y="373792"/>
                    <a:pt x="1669774" y="834887"/>
                  </a:cubicBezTo>
                  <a:cubicBezTo>
                    <a:pt x="1669774" y="921342"/>
                    <a:pt x="1656633" y="1004728"/>
                    <a:pt x="1632239" y="1083157"/>
                  </a:cubicBezTo>
                  <a:lnTo>
                    <a:pt x="1620716" y="1114640"/>
                  </a:lnTo>
                  <a:lnTo>
                    <a:pt x="1555833" y="1097957"/>
                  </a:lnTo>
                  <a:cubicBezTo>
                    <a:pt x="1498464" y="1086218"/>
                    <a:pt x="1439065" y="1080053"/>
                    <a:pt x="1378226" y="1080053"/>
                  </a:cubicBezTo>
                  <a:cubicBezTo>
                    <a:pt x="1013192" y="1080053"/>
                    <a:pt x="699995" y="1301992"/>
                    <a:pt x="566211" y="1618293"/>
                  </a:cubicBezTo>
                  <a:lnTo>
                    <a:pt x="564121" y="1624005"/>
                  </a:lnTo>
                  <a:lnTo>
                    <a:pt x="509911" y="1604164"/>
                  </a:lnTo>
                  <a:cubicBezTo>
                    <a:pt x="210258" y="1477422"/>
                    <a:pt x="0" y="1180708"/>
                    <a:pt x="0" y="834887"/>
                  </a:cubicBezTo>
                  <a:cubicBezTo>
                    <a:pt x="0" y="373792"/>
                    <a:pt x="373792" y="0"/>
                    <a:pt x="834887"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US" sz="1013"/>
            </a:p>
          </p:txBody>
        </p:sp>
        <p:sp>
          <p:nvSpPr>
            <p:cNvPr id="9" name="Freeform: Shape 8">
              <a:extLst>
                <a:ext uri="{FF2B5EF4-FFF2-40B4-BE49-F238E27FC236}">
                  <a16:creationId xmlns:a16="http://schemas.microsoft.com/office/drawing/2014/main" id="{1D21FA0E-40AA-46BB-9189-A537DA739E7B}"/>
                </a:ext>
              </a:extLst>
            </p:cNvPr>
            <p:cNvSpPr/>
            <p:nvPr/>
          </p:nvSpPr>
          <p:spPr>
            <a:xfrm rot="15032894">
              <a:off x="5205808" y="2556024"/>
              <a:ext cx="1669774" cy="1578146"/>
            </a:xfrm>
            <a:custGeom>
              <a:avLst/>
              <a:gdLst>
                <a:gd name="connsiteX0" fmla="*/ 834887 w 1669774"/>
                <a:gd name="connsiteY0" fmla="*/ 0 h 1624005"/>
                <a:gd name="connsiteX1" fmla="*/ 1669774 w 1669774"/>
                <a:gd name="connsiteY1" fmla="*/ 834887 h 1624005"/>
                <a:gd name="connsiteX2" fmla="*/ 1632239 w 1669774"/>
                <a:gd name="connsiteY2" fmla="*/ 1083157 h 1624005"/>
                <a:gd name="connsiteX3" fmla="*/ 1620716 w 1669774"/>
                <a:gd name="connsiteY3" fmla="*/ 1114640 h 1624005"/>
                <a:gd name="connsiteX4" fmla="*/ 1555833 w 1669774"/>
                <a:gd name="connsiteY4" fmla="*/ 1097957 h 1624005"/>
                <a:gd name="connsiteX5" fmla="*/ 1378226 w 1669774"/>
                <a:gd name="connsiteY5" fmla="*/ 1080053 h 1624005"/>
                <a:gd name="connsiteX6" fmla="*/ 566211 w 1669774"/>
                <a:gd name="connsiteY6" fmla="*/ 1618293 h 1624005"/>
                <a:gd name="connsiteX7" fmla="*/ 564121 w 1669774"/>
                <a:gd name="connsiteY7" fmla="*/ 1624005 h 1624005"/>
                <a:gd name="connsiteX8" fmla="*/ 509911 w 1669774"/>
                <a:gd name="connsiteY8" fmla="*/ 1604164 h 1624005"/>
                <a:gd name="connsiteX9" fmla="*/ 0 w 1669774"/>
                <a:gd name="connsiteY9" fmla="*/ 834887 h 1624005"/>
                <a:gd name="connsiteX10" fmla="*/ 834887 w 1669774"/>
                <a:gd name="connsiteY10" fmla="*/ 0 h 162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69774" h="1624005">
                  <a:moveTo>
                    <a:pt x="834887" y="0"/>
                  </a:moveTo>
                  <a:cubicBezTo>
                    <a:pt x="1295982" y="0"/>
                    <a:pt x="1669774" y="373792"/>
                    <a:pt x="1669774" y="834887"/>
                  </a:cubicBezTo>
                  <a:cubicBezTo>
                    <a:pt x="1669774" y="921342"/>
                    <a:pt x="1656633" y="1004728"/>
                    <a:pt x="1632239" y="1083157"/>
                  </a:cubicBezTo>
                  <a:lnTo>
                    <a:pt x="1620716" y="1114640"/>
                  </a:lnTo>
                  <a:lnTo>
                    <a:pt x="1555833" y="1097957"/>
                  </a:lnTo>
                  <a:cubicBezTo>
                    <a:pt x="1498464" y="1086218"/>
                    <a:pt x="1439065" y="1080053"/>
                    <a:pt x="1378226" y="1080053"/>
                  </a:cubicBezTo>
                  <a:cubicBezTo>
                    <a:pt x="1013192" y="1080053"/>
                    <a:pt x="699995" y="1301992"/>
                    <a:pt x="566211" y="1618293"/>
                  </a:cubicBezTo>
                  <a:lnTo>
                    <a:pt x="564121" y="1624005"/>
                  </a:lnTo>
                  <a:lnTo>
                    <a:pt x="509911" y="1604164"/>
                  </a:lnTo>
                  <a:cubicBezTo>
                    <a:pt x="210258" y="1477422"/>
                    <a:pt x="0" y="1180708"/>
                    <a:pt x="0" y="834887"/>
                  </a:cubicBezTo>
                  <a:cubicBezTo>
                    <a:pt x="0" y="373792"/>
                    <a:pt x="373792" y="0"/>
                    <a:pt x="834887" y="0"/>
                  </a:cubicBezTo>
                  <a:close/>
                </a:path>
              </a:pathLst>
            </a:cu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US" sz="1013"/>
            </a:p>
          </p:txBody>
        </p:sp>
        <p:grpSp>
          <p:nvGrpSpPr>
            <p:cNvPr id="15" name="Group 14">
              <a:extLst>
                <a:ext uri="{FF2B5EF4-FFF2-40B4-BE49-F238E27FC236}">
                  <a16:creationId xmlns:a16="http://schemas.microsoft.com/office/drawing/2014/main" id="{ED35BD07-9054-4209-A146-DCEDCC24FAEC}"/>
                </a:ext>
              </a:extLst>
            </p:cNvPr>
            <p:cNvGrpSpPr/>
            <p:nvPr/>
          </p:nvGrpSpPr>
          <p:grpSpPr>
            <a:xfrm>
              <a:off x="2303753" y="2835965"/>
              <a:ext cx="2483812" cy="1675605"/>
              <a:chOff x="2303753" y="2822713"/>
              <a:chExt cx="2483812" cy="1675605"/>
            </a:xfrm>
          </p:grpSpPr>
          <p:sp>
            <p:nvSpPr>
              <p:cNvPr id="11" name="Rectangle 10">
                <a:extLst>
                  <a:ext uri="{FF2B5EF4-FFF2-40B4-BE49-F238E27FC236}">
                    <a16:creationId xmlns:a16="http://schemas.microsoft.com/office/drawing/2014/main" id="{A3938318-D867-46C6-842A-F412279440D5}"/>
                  </a:ext>
                </a:extLst>
              </p:cNvPr>
              <p:cNvSpPr/>
              <p:nvPr/>
            </p:nvSpPr>
            <p:spPr>
              <a:xfrm>
                <a:off x="2303753" y="2822713"/>
                <a:ext cx="373186" cy="357809"/>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013" dirty="0">
                    <a:latin typeface="Georgia Pro Cond" panose="02040506050405020303" pitchFamily="18" charset="0"/>
                  </a:rPr>
                  <a:t>1</a:t>
                </a:r>
              </a:p>
            </p:txBody>
          </p:sp>
          <p:sp>
            <p:nvSpPr>
              <p:cNvPr id="13" name="Rectangle 12">
                <a:extLst>
                  <a:ext uri="{FF2B5EF4-FFF2-40B4-BE49-F238E27FC236}">
                    <a16:creationId xmlns:a16="http://schemas.microsoft.com/office/drawing/2014/main" id="{27CDEB53-26D3-46F4-8506-14A530F20E5C}"/>
                  </a:ext>
                </a:extLst>
              </p:cNvPr>
              <p:cNvSpPr/>
              <p:nvPr/>
            </p:nvSpPr>
            <p:spPr>
              <a:xfrm>
                <a:off x="2680334" y="2822713"/>
                <a:ext cx="2107231" cy="357809"/>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350" b="1" dirty="0"/>
                  <a:t>For Employees</a:t>
                </a:r>
                <a:endParaRPr lang="en-US" sz="1013" dirty="0">
                  <a:effectLst>
                    <a:outerShdw blurRad="38100" dist="38100" dir="2700000" algn="tl">
                      <a:srgbClr val="000000">
                        <a:alpha val="43137"/>
                      </a:srgbClr>
                    </a:outerShdw>
                  </a:effectLst>
                  <a:latin typeface="Georgia" panose="02040502050405020303" pitchFamily="18" charset="0"/>
                </a:endParaRPr>
              </a:p>
            </p:txBody>
          </p:sp>
          <p:sp>
            <p:nvSpPr>
              <p:cNvPr id="14" name="Rectangle 13">
                <a:extLst>
                  <a:ext uri="{FF2B5EF4-FFF2-40B4-BE49-F238E27FC236}">
                    <a16:creationId xmlns:a16="http://schemas.microsoft.com/office/drawing/2014/main" id="{F3CF92D8-732C-45B4-9C35-7041F40CD399}"/>
                  </a:ext>
                </a:extLst>
              </p:cNvPr>
              <p:cNvSpPr/>
              <p:nvPr/>
            </p:nvSpPr>
            <p:spPr>
              <a:xfrm>
                <a:off x="2303753" y="3176989"/>
                <a:ext cx="2483812" cy="1321329"/>
              </a:xfrm>
              <a:prstGeom prst="rect">
                <a:avLst/>
              </a:prstGeom>
              <a:solidFill>
                <a:schemeClr val="bg1">
                  <a:lumMod val="85000"/>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marL="96441" indent="-96441">
                  <a:buFont typeface="Arial" panose="020B0604020202020204" pitchFamily="34" charset="0"/>
                  <a:buChar char="•"/>
                </a:pPr>
                <a:r>
                  <a:rPr lang="en-US" sz="1050" dirty="0">
                    <a:solidFill>
                      <a:schemeClr val="tx1"/>
                    </a:solidFill>
                  </a:rPr>
                  <a:t>The organization will use the intranet, email newsletters, and meetings to update staff about the recovery plan's goals, progress, and roles, aligning with its strategic orientation</a:t>
                </a:r>
                <a:r>
                  <a:rPr lang="en-US" sz="675" dirty="0">
                    <a:solidFill>
                      <a:schemeClr val="tx1"/>
                    </a:solidFill>
                    <a:latin typeface="Georgia Pro Light" panose="02040302050405020303" pitchFamily="18" charset="0"/>
                  </a:rPr>
                  <a:t>.</a:t>
                </a:r>
              </a:p>
            </p:txBody>
          </p:sp>
        </p:grpSp>
        <p:grpSp>
          <p:nvGrpSpPr>
            <p:cNvPr id="17" name="Group 16">
              <a:extLst>
                <a:ext uri="{FF2B5EF4-FFF2-40B4-BE49-F238E27FC236}">
                  <a16:creationId xmlns:a16="http://schemas.microsoft.com/office/drawing/2014/main" id="{29B40236-DC91-4150-897D-8A7EEC23923A}"/>
                </a:ext>
              </a:extLst>
            </p:cNvPr>
            <p:cNvGrpSpPr/>
            <p:nvPr/>
          </p:nvGrpSpPr>
          <p:grpSpPr>
            <a:xfrm>
              <a:off x="7404435" y="2835965"/>
              <a:ext cx="2483812" cy="1675605"/>
              <a:chOff x="2303753" y="2822713"/>
              <a:chExt cx="2483812" cy="1675605"/>
            </a:xfrm>
          </p:grpSpPr>
          <p:sp>
            <p:nvSpPr>
              <p:cNvPr id="18" name="Rectangle 17">
                <a:extLst>
                  <a:ext uri="{FF2B5EF4-FFF2-40B4-BE49-F238E27FC236}">
                    <a16:creationId xmlns:a16="http://schemas.microsoft.com/office/drawing/2014/main" id="{49800126-EB24-44B2-9262-48368669330C}"/>
                  </a:ext>
                </a:extLst>
              </p:cNvPr>
              <p:cNvSpPr/>
              <p:nvPr/>
            </p:nvSpPr>
            <p:spPr>
              <a:xfrm>
                <a:off x="2303753" y="2822713"/>
                <a:ext cx="373186" cy="357809"/>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013" dirty="0">
                    <a:latin typeface="Georgia Pro Cond" panose="02040506050405020303" pitchFamily="18" charset="0"/>
                  </a:rPr>
                  <a:t>2</a:t>
                </a:r>
              </a:p>
            </p:txBody>
          </p:sp>
          <p:sp>
            <p:nvSpPr>
              <p:cNvPr id="19" name="Rectangle 18">
                <a:extLst>
                  <a:ext uri="{FF2B5EF4-FFF2-40B4-BE49-F238E27FC236}">
                    <a16:creationId xmlns:a16="http://schemas.microsoft.com/office/drawing/2014/main" id="{33B77465-8C78-4DCE-B76E-72F02E6C9E9C}"/>
                  </a:ext>
                </a:extLst>
              </p:cNvPr>
              <p:cNvSpPr/>
              <p:nvPr/>
            </p:nvSpPr>
            <p:spPr>
              <a:xfrm>
                <a:off x="2680334" y="2822713"/>
                <a:ext cx="2107231" cy="35780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350" b="1" dirty="0"/>
                  <a:t>For Investors</a:t>
                </a:r>
                <a:endParaRPr lang="en-US" sz="1013" dirty="0">
                  <a:effectLst>
                    <a:outerShdw blurRad="38100" dist="38100" dir="2700000" algn="tl">
                      <a:srgbClr val="000000">
                        <a:alpha val="43137"/>
                      </a:srgbClr>
                    </a:outerShdw>
                  </a:effectLst>
                  <a:latin typeface="Georgia" panose="02040502050405020303" pitchFamily="18" charset="0"/>
                </a:endParaRPr>
              </a:p>
            </p:txBody>
          </p:sp>
          <p:sp>
            <p:nvSpPr>
              <p:cNvPr id="20" name="Rectangle 19">
                <a:extLst>
                  <a:ext uri="{FF2B5EF4-FFF2-40B4-BE49-F238E27FC236}">
                    <a16:creationId xmlns:a16="http://schemas.microsoft.com/office/drawing/2014/main" id="{98D667AC-0AE2-4402-BB59-5725B64075DD}"/>
                  </a:ext>
                </a:extLst>
              </p:cNvPr>
              <p:cNvSpPr/>
              <p:nvPr/>
            </p:nvSpPr>
            <p:spPr>
              <a:xfrm>
                <a:off x="2303753" y="3176989"/>
                <a:ext cx="2483812" cy="1321329"/>
              </a:xfrm>
              <a:prstGeom prst="rect">
                <a:avLst/>
              </a:prstGeom>
              <a:solidFill>
                <a:schemeClr val="bg1">
                  <a:lumMod val="85000"/>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marL="96441" indent="-96441">
                  <a:buFont typeface="Arial" panose="020B0604020202020204" pitchFamily="34" charset="0"/>
                  <a:buChar char="•"/>
                </a:pPr>
                <a:r>
                  <a:rPr lang="en-US" sz="1050" dirty="0">
                    <a:solidFill>
                      <a:schemeClr val="tx1"/>
                    </a:solidFill>
                  </a:rPr>
                  <a:t>Wilko's recovery strategy will be publicized through press releases, yearly reports, investor relations sections on its website, and frequent briefings and webinars on strategic milestones, financial performance, and future prognosis.</a:t>
                </a:r>
              </a:p>
            </p:txBody>
          </p:sp>
        </p:grpSp>
        <p:grpSp>
          <p:nvGrpSpPr>
            <p:cNvPr id="21" name="Group 20">
              <a:extLst>
                <a:ext uri="{FF2B5EF4-FFF2-40B4-BE49-F238E27FC236}">
                  <a16:creationId xmlns:a16="http://schemas.microsoft.com/office/drawing/2014/main" id="{BF03C04A-8654-4501-BFB4-DC77BC899D1D}"/>
                </a:ext>
              </a:extLst>
            </p:cNvPr>
            <p:cNvGrpSpPr/>
            <p:nvPr/>
          </p:nvGrpSpPr>
          <p:grpSpPr>
            <a:xfrm>
              <a:off x="4856881" y="4602214"/>
              <a:ext cx="2483812" cy="1675605"/>
              <a:chOff x="2303753" y="2822713"/>
              <a:chExt cx="2483812" cy="1675605"/>
            </a:xfrm>
          </p:grpSpPr>
          <p:sp>
            <p:nvSpPr>
              <p:cNvPr id="22" name="Rectangle 21">
                <a:extLst>
                  <a:ext uri="{FF2B5EF4-FFF2-40B4-BE49-F238E27FC236}">
                    <a16:creationId xmlns:a16="http://schemas.microsoft.com/office/drawing/2014/main" id="{FB4BFF84-F0E2-4036-A2FE-9E55E6C19E13}"/>
                  </a:ext>
                </a:extLst>
              </p:cNvPr>
              <p:cNvSpPr/>
              <p:nvPr/>
            </p:nvSpPr>
            <p:spPr>
              <a:xfrm>
                <a:off x="2303753" y="2822713"/>
                <a:ext cx="373186" cy="357809"/>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013" dirty="0">
                    <a:latin typeface="Georgia Pro Cond" panose="02040506050405020303" pitchFamily="18" charset="0"/>
                  </a:rPr>
                  <a:t>3</a:t>
                </a:r>
              </a:p>
            </p:txBody>
          </p:sp>
          <p:sp>
            <p:nvSpPr>
              <p:cNvPr id="23" name="Rectangle 22">
                <a:extLst>
                  <a:ext uri="{FF2B5EF4-FFF2-40B4-BE49-F238E27FC236}">
                    <a16:creationId xmlns:a16="http://schemas.microsoft.com/office/drawing/2014/main" id="{C1780A0E-61A0-404E-A038-2C7B9437EB13}"/>
                  </a:ext>
                </a:extLst>
              </p:cNvPr>
              <p:cNvSpPr/>
              <p:nvPr/>
            </p:nvSpPr>
            <p:spPr>
              <a:xfrm>
                <a:off x="2680334" y="2822713"/>
                <a:ext cx="2107231" cy="357809"/>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350" b="1" dirty="0"/>
                  <a:t>For Customers</a:t>
                </a:r>
                <a:endParaRPr lang="en-US" sz="1013" dirty="0">
                  <a:effectLst>
                    <a:outerShdw blurRad="38100" dist="38100" dir="2700000" algn="tl">
                      <a:srgbClr val="000000">
                        <a:alpha val="43137"/>
                      </a:srgbClr>
                    </a:outerShdw>
                  </a:effectLst>
                  <a:latin typeface="Georgia" panose="02040502050405020303" pitchFamily="18" charset="0"/>
                </a:endParaRPr>
              </a:p>
            </p:txBody>
          </p:sp>
          <p:sp>
            <p:nvSpPr>
              <p:cNvPr id="24" name="Rectangle 23">
                <a:extLst>
                  <a:ext uri="{FF2B5EF4-FFF2-40B4-BE49-F238E27FC236}">
                    <a16:creationId xmlns:a16="http://schemas.microsoft.com/office/drawing/2014/main" id="{21AC4B8F-F0DD-45C4-8B1C-00218E91D341}"/>
                  </a:ext>
                </a:extLst>
              </p:cNvPr>
              <p:cNvSpPr/>
              <p:nvPr/>
            </p:nvSpPr>
            <p:spPr>
              <a:xfrm>
                <a:off x="2303753" y="3176989"/>
                <a:ext cx="2483812" cy="1321329"/>
              </a:xfrm>
              <a:prstGeom prst="rect">
                <a:avLst/>
              </a:prstGeom>
              <a:solidFill>
                <a:schemeClr val="bg1">
                  <a:lumMod val="85000"/>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marL="96441" indent="-96441">
                  <a:buFont typeface="Arial" panose="020B0604020202020204" pitchFamily="34" charset="0"/>
                  <a:buChar char="•"/>
                </a:pPr>
                <a:r>
                  <a:rPr lang="en-US" sz="1050" dirty="0">
                    <a:solidFill>
                      <a:schemeClr val="tx1"/>
                    </a:solidFill>
                  </a:rPr>
                  <a:t>Wilko will use social media, the internet, and email to notify customers about upgrades, eco-friendly items, and improved online shopping experiences, emphasizing sustainability and ease.</a:t>
                </a:r>
              </a:p>
            </p:txBody>
          </p:sp>
        </p:grpSp>
        <p:cxnSp>
          <p:nvCxnSpPr>
            <p:cNvPr id="34" name="Straight Connector 33">
              <a:extLst>
                <a:ext uri="{FF2B5EF4-FFF2-40B4-BE49-F238E27FC236}">
                  <a16:creationId xmlns:a16="http://schemas.microsoft.com/office/drawing/2014/main" id="{9511CECA-711E-4D62-A8EC-3FCF1266F48F}"/>
                </a:ext>
              </a:extLst>
            </p:cNvPr>
            <p:cNvCxnSpPr/>
            <p:nvPr/>
          </p:nvCxnSpPr>
          <p:spPr>
            <a:xfrm>
              <a:off x="6019075" y="4200939"/>
              <a:ext cx="0" cy="360151"/>
            </a:xfrm>
            <a:prstGeom prst="line">
              <a:avLst/>
            </a:prstGeom>
            <a:ln w="22225">
              <a:solidFill>
                <a:schemeClr val="tx1"/>
              </a:solidFill>
              <a:prstDash val="sysDot"/>
              <a:headEnd type="none"/>
              <a:tailEnd type="ova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C08FA246-FD9E-4FAA-82E4-FB54EB223891}"/>
                </a:ext>
              </a:extLst>
            </p:cNvPr>
            <p:cNvSpPr txBox="1"/>
            <p:nvPr/>
          </p:nvSpPr>
          <p:spPr>
            <a:xfrm>
              <a:off x="5102577" y="1546578"/>
              <a:ext cx="709227" cy="694704"/>
            </a:xfrm>
            <a:prstGeom prst="rect">
              <a:avLst/>
            </a:prstGeom>
            <a:noFill/>
          </p:spPr>
          <p:txBody>
            <a:bodyPr wrap="square" rtlCol="0">
              <a:spAutoFit/>
            </a:bodyPr>
            <a:lstStyle/>
            <a:p>
              <a:pPr algn="ctr"/>
              <a:r>
                <a:rPr lang="en-US" sz="2700" b="1" dirty="0">
                  <a:solidFill>
                    <a:schemeClr val="bg1"/>
                  </a:solidFill>
                  <a:effectLst>
                    <a:outerShdw blurRad="38100" dist="38100" dir="2700000" algn="tl">
                      <a:srgbClr val="000000">
                        <a:alpha val="43137"/>
                      </a:srgbClr>
                    </a:outerShdw>
                  </a:effectLst>
                  <a:latin typeface="Georgia Pro Cond" panose="02040506050405020303" pitchFamily="18" charset="0"/>
                </a:rPr>
                <a:t>1</a:t>
              </a:r>
            </a:p>
          </p:txBody>
        </p:sp>
        <p:sp>
          <p:nvSpPr>
            <p:cNvPr id="27" name="TextBox 26">
              <a:extLst>
                <a:ext uri="{FF2B5EF4-FFF2-40B4-BE49-F238E27FC236}">
                  <a16:creationId xmlns:a16="http://schemas.microsoft.com/office/drawing/2014/main" id="{3B6DFD41-68A1-4583-8B24-96DB3577EBFF}"/>
                </a:ext>
              </a:extLst>
            </p:cNvPr>
            <p:cNvSpPr txBox="1"/>
            <p:nvPr/>
          </p:nvSpPr>
          <p:spPr>
            <a:xfrm>
              <a:off x="6602785" y="1827737"/>
              <a:ext cx="709227" cy="694704"/>
            </a:xfrm>
            <a:prstGeom prst="rect">
              <a:avLst/>
            </a:prstGeom>
            <a:noFill/>
          </p:spPr>
          <p:txBody>
            <a:bodyPr wrap="square" rtlCol="0">
              <a:spAutoFit/>
            </a:bodyPr>
            <a:lstStyle/>
            <a:p>
              <a:pPr algn="ctr"/>
              <a:r>
                <a:rPr lang="en-US" sz="2700" b="1" dirty="0">
                  <a:solidFill>
                    <a:schemeClr val="bg1"/>
                  </a:solidFill>
                  <a:effectLst>
                    <a:outerShdw blurRad="38100" dist="38100" dir="2700000" algn="tl">
                      <a:srgbClr val="000000">
                        <a:alpha val="43137"/>
                      </a:srgbClr>
                    </a:outerShdw>
                  </a:effectLst>
                  <a:latin typeface="Georgia Pro Cond" panose="02040506050405020303" pitchFamily="18" charset="0"/>
                </a:rPr>
                <a:t>2</a:t>
              </a:r>
            </a:p>
          </p:txBody>
        </p:sp>
        <p:sp>
          <p:nvSpPr>
            <p:cNvPr id="29" name="TextBox 28">
              <a:extLst>
                <a:ext uri="{FF2B5EF4-FFF2-40B4-BE49-F238E27FC236}">
                  <a16:creationId xmlns:a16="http://schemas.microsoft.com/office/drawing/2014/main" id="{E84E8012-DB76-469F-8613-98E45B70EF77}"/>
                </a:ext>
              </a:extLst>
            </p:cNvPr>
            <p:cNvSpPr txBox="1"/>
            <p:nvPr/>
          </p:nvSpPr>
          <p:spPr>
            <a:xfrm>
              <a:off x="5636544" y="3126633"/>
              <a:ext cx="709227" cy="694704"/>
            </a:xfrm>
            <a:prstGeom prst="rect">
              <a:avLst/>
            </a:prstGeom>
            <a:noFill/>
          </p:spPr>
          <p:txBody>
            <a:bodyPr wrap="square" rtlCol="0">
              <a:spAutoFit/>
            </a:bodyPr>
            <a:lstStyle/>
            <a:p>
              <a:pPr algn="ctr"/>
              <a:r>
                <a:rPr lang="en-US" sz="2700" b="1" dirty="0">
                  <a:solidFill>
                    <a:schemeClr val="bg1"/>
                  </a:solidFill>
                  <a:effectLst>
                    <a:outerShdw blurRad="38100" dist="38100" dir="2700000" algn="tl">
                      <a:srgbClr val="000000">
                        <a:alpha val="43137"/>
                      </a:srgbClr>
                    </a:outerShdw>
                  </a:effectLst>
                  <a:latin typeface="Georgia Pro Cond" panose="02040506050405020303" pitchFamily="18" charset="0"/>
                </a:rPr>
                <a:t>3</a:t>
              </a:r>
            </a:p>
          </p:txBody>
        </p:sp>
      </p:grpSp>
      <p:sp>
        <p:nvSpPr>
          <p:cNvPr id="4" name="TextBox 3">
            <a:extLst>
              <a:ext uri="{FF2B5EF4-FFF2-40B4-BE49-F238E27FC236}">
                <a16:creationId xmlns:a16="http://schemas.microsoft.com/office/drawing/2014/main" id="{28DC6A38-43E5-43E1-BE41-CEB4A49267ED}"/>
              </a:ext>
            </a:extLst>
          </p:cNvPr>
          <p:cNvSpPr txBox="1"/>
          <p:nvPr/>
        </p:nvSpPr>
        <p:spPr>
          <a:xfrm>
            <a:off x="1295813" y="492757"/>
            <a:ext cx="6552373" cy="507831"/>
          </a:xfrm>
          <a:prstGeom prst="rect">
            <a:avLst/>
          </a:prstGeom>
          <a:noFill/>
        </p:spPr>
        <p:txBody>
          <a:bodyPr wrap="square" rtlCol="0">
            <a:spAutoFit/>
          </a:bodyPr>
          <a:lstStyle/>
          <a:p>
            <a:pPr algn="ctr"/>
            <a:r>
              <a:rPr lang="en-US" sz="2700" b="1" dirty="0">
                <a:latin typeface="Arial Black" panose="020B0A04020102020204" pitchFamily="34" charset="0"/>
              </a:rPr>
              <a:t>Communication Strategy</a:t>
            </a:r>
          </a:p>
        </p:txBody>
      </p:sp>
      <p:cxnSp>
        <p:nvCxnSpPr>
          <p:cNvPr id="7" name="Straight Connector 6">
            <a:extLst>
              <a:ext uri="{FF2B5EF4-FFF2-40B4-BE49-F238E27FC236}">
                <a16:creationId xmlns:a16="http://schemas.microsoft.com/office/drawing/2014/main" id="{2CD6EB97-5414-4C4B-BF34-B3E029BF97CE}"/>
              </a:ext>
            </a:extLst>
          </p:cNvPr>
          <p:cNvCxnSpPr>
            <a:cxnSpLocks/>
          </p:cNvCxnSpPr>
          <p:nvPr/>
        </p:nvCxnSpPr>
        <p:spPr>
          <a:xfrm>
            <a:off x="2898606" y="1000588"/>
            <a:ext cx="3239086" cy="0"/>
          </a:xfrm>
          <a:prstGeom prst="line">
            <a:avLst/>
          </a:prstGeom>
          <a:ln w="76200"/>
        </p:spPr>
        <p:style>
          <a:lnRef idx="1">
            <a:schemeClr val="dk1"/>
          </a:lnRef>
          <a:fillRef idx="0">
            <a:schemeClr val="dk1"/>
          </a:fillRef>
          <a:effectRef idx="0">
            <a:schemeClr val="dk1"/>
          </a:effectRef>
          <a:fontRef idx="minor">
            <a:schemeClr val="tx1"/>
          </a:fontRef>
        </p:style>
      </p:cxnSp>
      <p:sp>
        <p:nvSpPr>
          <p:cNvPr id="10" name="Rectangle 9">
            <a:extLst>
              <a:ext uri="{FF2B5EF4-FFF2-40B4-BE49-F238E27FC236}">
                <a16:creationId xmlns:a16="http://schemas.microsoft.com/office/drawing/2014/main" id="{46A0120B-1CC1-41D3-AAE5-0633F9E22CFA}"/>
              </a:ext>
            </a:extLst>
          </p:cNvPr>
          <p:cNvSpPr/>
          <p:nvPr/>
        </p:nvSpPr>
        <p:spPr>
          <a:xfrm>
            <a:off x="7559040" y="224475"/>
            <a:ext cx="405352" cy="1134099"/>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US" sz="1013"/>
          </a:p>
        </p:txBody>
      </p:sp>
      <p:sp>
        <p:nvSpPr>
          <p:cNvPr id="35" name="TextBox 34">
            <a:extLst>
              <a:ext uri="{FF2B5EF4-FFF2-40B4-BE49-F238E27FC236}">
                <a16:creationId xmlns:a16="http://schemas.microsoft.com/office/drawing/2014/main" id="{81072CF1-80CF-4A00-BD30-6DBAA0C834DE}"/>
              </a:ext>
            </a:extLst>
          </p:cNvPr>
          <p:cNvSpPr txBox="1"/>
          <p:nvPr/>
        </p:nvSpPr>
        <p:spPr>
          <a:xfrm>
            <a:off x="769303" y="1189820"/>
            <a:ext cx="7441810" cy="830997"/>
          </a:xfrm>
          <a:prstGeom prst="rect">
            <a:avLst/>
          </a:prstGeom>
          <a:noFill/>
        </p:spPr>
        <p:txBody>
          <a:bodyPr wrap="square" rtlCol="0">
            <a:spAutoFit/>
          </a:bodyPr>
          <a:lstStyle/>
          <a:p>
            <a:r>
              <a:rPr lang="en-US" sz="1600" dirty="0"/>
              <a:t>Effective communication of Wilko's recovery plan to stakeholders is crucial for maintaining transparency, trust, and engagement, utilizing a comprehensive strategy for employees, customers, and investors.</a:t>
            </a:r>
          </a:p>
        </p:txBody>
      </p:sp>
    </p:spTree>
    <p:extLst>
      <p:ext uri="{BB962C8B-B14F-4D97-AF65-F5344CB8AC3E}">
        <p14:creationId xmlns:p14="http://schemas.microsoft.com/office/powerpoint/2010/main" val="917287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Rectangle: Diagonal Corners Snipped 1">
            <a:extLst>
              <a:ext uri="{FF2B5EF4-FFF2-40B4-BE49-F238E27FC236}">
                <a16:creationId xmlns:a16="http://schemas.microsoft.com/office/drawing/2014/main" id="{201318B6-8FA5-6D08-5D01-1268A1E43F6A}"/>
              </a:ext>
            </a:extLst>
          </p:cNvPr>
          <p:cNvSpPr/>
          <p:nvPr/>
        </p:nvSpPr>
        <p:spPr>
          <a:xfrm>
            <a:off x="0" y="857250"/>
            <a:ext cx="4986338" cy="5143500"/>
          </a:xfrm>
          <a:prstGeom prst="snip2DiagRect">
            <a:avLst/>
          </a:prstGeom>
          <a:solidFill>
            <a:srgbClr val="002060"/>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3" name="Rectangle: Top Corners Rounded 2">
            <a:extLst>
              <a:ext uri="{FF2B5EF4-FFF2-40B4-BE49-F238E27FC236}">
                <a16:creationId xmlns:a16="http://schemas.microsoft.com/office/drawing/2014/main" id="{E9EA1709-12D2-A480-B026-FC72E960C955}"/>
              </a:ext>
            </a:extLst>
          </p:cNvPr>
          <p:cNvSpPr/>
          <p:nvPr/>
        </p:nvSpPr>
        <p:spPr>
          <a:xfrm rot="5400000">
            <a:off x="-1493044" y="2707481"/>
            <a:ext cx="3714750" cy="414338"/>
          </a:xfrm>
          <a:prstGeom prst="round2Same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7" name="Picture 6">
            <a:extLst>
              <a:ext uri="{FF2B5EF4-FFF2-40B4-BE49-F238E27FC236}">
                <a16:creationId xmlns:a16="http://schemas.microsoft.com/office/drawing/2014/main" id="{65A559D9-153B-FBD2-AFFF-35517E7BE2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75084" y="1336415"/>
            <a:ext cx="4171952" cy="2784998"/>
          </a:xfrm>
          <a:prstGeom prst="rect">
            <a:avLst/>
          </a:prstGeom>
        </p:spPr>
      </p:pic>
      <p:sp>
        <p:nvSpPr>
          <p:cNvPr id="8" name="Rectangle: Diagonal Corners Snipped 7">
            <a:extLst>
              <a:ext uri="{FF2B5EF4-FFF2-40B4-BE49-F238E27FC236}">
                <a16:creationId xmlns:a16="http://schemas.microsoft.com/office/drawing/2014/main" id="{F256AB3E-E40C-88B3-591F-7FF9D273CB3A}"/>
              </a:ext>
            </a:extLst>
          </p:cNvPr>
          <p:cNvSpPr/>
          <p:nvPr/>
        </p:nvSpPr>
        <p:spPr>
          <a:xfrm>
            <a:off x="4375084" y="4222027"/>
            <a:ext cx="4171952" cy="1428749"/>
          </a:xfrm>
          <a:prstGeom prst="snip2DiagRect">
            <a:avLst>
              <a:gd name="adj1" fmla="val 0"/>
              <a:gd name="adj2" fmla="val 1988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9" name="TextBox 8">
            <a:extLst>
              <a:ext uri="{FF2B5EF4-FFF2-40B4-BE49-F238E27FC236}">
                <a16:creationId xmlns:a16="http://schemas.microsoft.com/office/drawing/2014/main" id="{C3512CE6-9D5D-3FD5-0F24-27A1406C44F8}"/>
              </a:ext>
            </a:extLst>
          </p:cNvPr>
          <p:cNvSpPr txBox="1"/>
          <p:nvPr/>
        </p:nvSpPr>
        <p:spPr>
          <a:xfrm>
            <a:off x="5070409" y="4600578"/>
            <a:ext cx="2781302" cy="600164"/>
          </a:xfrm>
          <a:prstGeom prst="rect">
            <a:avLst/>
          </a:prstGeom>
          <a:noFill/>
        </p:spPr>
        <p:txBody>
          <a:bodyPr wrap="square">
            <a:spAutoFit/>
          </a:bodyPr>
          <a:lstStyle/>
          <a:p>
            <a:pPr algn="ctr" defTabSz="685800"/>
            <a:r>
              <a:rPr lang="en-US" sz="3300" b="1" dirty="0">
                <a:solidFill>
                  <a:srgbClr val="E1A36C"/>
                </a:solidFill>
                <a:latin typeface="Arial" panose="020B0604020202020204" pitchFamily="34" charset="0"/>
                <a:cs typeface="Arial" panose="020B0604020202020204" pitchFamily="34" charset="0"/>
              </a:rPr>
              <a:t>Conclusion</a:t>
            </a:r>
          </a:p>
        </p:txBody>
      </p:sp>
      <p:sp>
        <p:nvSpPr>
          <p:cNvPr id="11" name="TextBox 10">
            <a:extLst>
              <a:ext uri="{FF2B5EF4-FFF2-40B4-BE49-F238E27FC236}">
                <a16:creationId xmlns:a16="http://schemas.microsoft.com/office/drawing/2014/main" id="{17D7DF48-548A-CBFB-EBCC-A32F8A08AB42}"/>
              </a:ext>
            </a:extLst>
          </p:cNvPr>
          <p:cNvSpPr txBox="1"/>
          <p:nvPr/>
        </p:nvSpPr>
        <p:spPr>
          <a:xfrm>
            <a:off x="719141" y="950579"/>
            <a:ext cx="3508302" cy="5044138"/>
          </a:xfrm>
          <a:prstGeom prst="rect">
            <a:avLst/>
          </a:prstGeom>
          <a:noFill/>
        </p:spPr>
        <p:txBody>
          <a:bodyPr wrap="square">
            <a:spAutoFit/>
          </a:bodyPr>
          <a:lstStyle/>
          <a:p>
            <a:pPr defTabSz="685800">
              <a:lnSpc>
                <a:spcPct val="150000"/>
              </a:lnSpc>
            </a:pPr>
            <a:r>
              <a:rPr lang="en-US" sz="1200" dirty="0">
                <a:solidFill>
                  <a:prstClr val="white"/>
                </a:solidFill>
                <a:latin typeface="Arial" panose="020B0604020202020204" pitchFamily="34" charset="0"/>
                <a:cs typeface="Arial" panose="020B0604020202020204" pitchFamily="34" charset="0"/>
              </a:rPr>
              <a:t>SWOT and PESTLE assessments provide insight into Wilko's strategic landscape and uncover opportunities for implementation. Wilko's online presence is robust and flexible, allowing it to cater to evolving client preferences due to its renowned brand and extensive product range. In times of economic downturns, it is crucial to enhance digital skills and expedite supply chain processes in order to uphold stability. Wilko has the potential to thrive in the e-commerce market and capitalize on the growing demand for eco-friendly products. Utilize unique selling propositions and remain adaptable to market fluctuations to mitigate risks effectively. Wilko has the potential to make a successful comeback in the retail industry by implementing these studies and closely monitoring key performance indicators.</a:t>
            </a:r>
          </a:p>
        </p:txBody>
      </p:sp>
    </p:spTree>
    <p:extLst>
      <p:ext uri="{BB962C8B-B14F-4D97-AF65-F5344CB8AC3E}">
        <p14:creationId xmlns:p14="http://schemas.microsoft.com/office/powerpoint/2010/main" val="3040946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AD9590-D10F-4362-9534-98225DE0CD81}"/>
              </a:ext>
            </a:extLst>
          </p:cNvPr>
          <p:cNvSpPr>
            <a:spLocks noGrp="1"/>
          </p:cNvSpPr>
          <p:nvPr>
            <p:ph type="title"/>
          </p:nvPr>
        </p:nvSpPr>
        <p:spPr>
          <a:xfrm>
            <a:off x="239150" y="365126"/>
            <a:ext cx="7886700" cy="315911"/>
          </a:xfrm>
        </p:spPr>
        <p:txBody>
          <a:bodyPr>
            <a:normAutofit fontScale="90000"/>
          </a:bodyPr>
          <a:lstStyle/>
          <a:p>
            <a:r>
              <a:rPr lang="en-US" dirty="0">
                <a:latin typeface="Arial Black" panose="020B0A04020102020204" pitchFamily="34" charset="0"/>
              </a:rPr>
              <a:t>References</a:t>
            </a:r>
          </a:p>
        </p:txBody>
      </p:sp>
      <p:sp>
        <p:nvSpPr>
          <p:cNvPr id="5" name="Content Placeholder 4">
            <a:extLst>
              <a:ext uri="{FF2B5EF4-FFF2-40B4-BE49-F238E27FC236}">
                <a16:creationId xmlns:a16="http://schemas.microsoft.com/office/drawing/2014/main" id="{94C0CC5D-1EDB-48B2-8058-18B40A8B4AEA}"/>
              </a:ext>
            </a:extLst>
          </p:cNvPr>
          <p:cNvSpPr>
            <a:spLocks noGrp="1"/>
          </p:cNvSpPr>
          <p:nvPr>
            <p:ph idx="1"/>
          </p:nvPr>
        </p:nvSpPr>
        <p:spPr>
          <a:xfrm>
            <a:off x="239150" y="681037"/>
            <a:ext cx="8665699" cy="5564406"/>
          </a:xfrm>
        </p:spPr>
        <p:txBody>
          <a:bodyPr>
            <a:noAutofit/>
          </a:bodyPr>
          <a:lstStyle/>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Bennett, P.N., </a:t>
            </a:r>
            <a:r>
              <a:rPr lang="en-US" sz="1200" b="1" dirty="0" err="1">
                <a:ea typeface="Calibri" panose="020F0502020204030204" pitchFamily="34" charset="0"/>
                <a:cs typeface="Times New Roman" panose="02020603050405020304" pitchFamily="18" charset="0"/>
              </a:rPr>
              <a:t>Kohzuki</a:t>
            </a:r>
            <a:r>
              <a:rPr lang="en-US" sz="1200" b="1" dirty="0">
                <a:ea typeface="Calibri" panose="020F0502020204030204" pitchFamily="34" charset="0"/>
                <a:cs typeface="Times New Roman" panose="02020603050405020304" pitchFamily="18" charset="0"/>
              </a:rPr>
              <a:t>, M., Bohm, C., </a:t>
            </a:r>
            <a:r>
              <a:rPr lang="en-US" sz="1200" b="1" dirty="0" err="1">
                <a:ea typeface="Calibri" panose="020F0502020204030204" pitchFamily="34" charset="0"/>
                <a:cs typeface="Times New Roman" panose="02020603050405020304" pitchFamily="18" charset="0"/>
              </a:rPr>
              <a:t>Roshanravan</a:t>
            </a:r>
            <a:r>
              <a:rPr lang="en-US" sz="1200" b="1" dirty="0">
                <a:ea typeface="Calibri" panose="020F0502020204030204" pitchFamily="34" charset="0"/>
                <a:cs typeface="Times New Roman" panose="02020603050405020304" pitchFamily="18" charset="0"/>
              </a:rPr>
              <a:t>, B., Bakker, S.J., Viana, J.L., </a:t>
            </a:r>
            <a:r>
              <a:rPr lang="en-US" sz="1200" b="1" dirty="0" err="1">
                <a:ea typeface="Calibri" panose="020F0502020204030204" pitchFamily="34" charset="0"/>
                <a:cs typeface="Times New Roman" panose="02020603050405020304" pitchFamily="18" charset="0"/>
              </a:rPr>
              <a:t>MacRae</a:t>
            </a:r>
            <a:r>
              <a:rPr lang="en-US" sz="1200" b="1" dirty="0">
                <a:ea typeface="Calibri" panose="020F0502020204030204" pitchFamily="34" charset="0"/>
                <a:cs typeface="Times New Roman" panose="02020603050405020304" pitchFamily="18" charset="0"/>
              </a:rPr>
              <a:t>, J.M., Wilkinson, T.J., </a:t>
            </a:r>
            <a:r>
              <a:rPr lang="en-US" sz="1200" b="1" dirty="0" err="1">
                <a:ea typeface="Calibri" panose="020F0502020204030204" pitchFamily="34" charset="0"/>
                <a:cs typeface="Times New Roman" panose="02020603050405020304" pitchFamily="18" charset="0"/>
              </a:rPr>
              <a:t>Wilund</a:t>
            </a:r>
            <a:r>
              <a:rPr lang="en-US" sz="1200" b="1" dirty="0">
                <a:ea typeface="Calibri" panose="020F0502020204030204" pitchFamily="34" charset="0"/>
                <a:cs typeface="Times New Roman" panose="02020603050405020304" pitchFamily="18" charset="0"/>
              </a:rPr>
              <a:t>, K.R., Van </a:t>
            </a:r>
            <a:r>
              <a:rPr lang="en-US" sz="1200" b="1" dirty="0" err="1">
                <a:ea typeface="Calibri" panose="020F0502020204030204" pitchFamily="34" charset="0"/>
                <a:cs typeface="Times New Roman" panose="02020603050405020304" pitchFamily="18" charset="0"/>
              </a:rPr>
              <a:t>Craenenbroeck</a:t>
            </a:r>
            <a:r>
              <a:rPr lang="en-US" sz="1200" b="1" dirty="0">
                <a:ea typeface="Calibri" panose="020F0502020204030204" pitchFamily="34" charset="0"/>
                <a:cs typeface="Times New Roman" panose="02020603050405020304" pitchFamily="18" charset="0"/>
              </a:rPr>
              <a:t>, A.H. and </a:t>
            </a:r>
            <a:r>
              <a:rPr lang="en-US" sz="1200" b="1" dirty="0" err="1">
                <a:ea typeface="Calibri" panose="020F0502020204030204" pitchFamily="34" charset="0"/>
                <a:cs typeface="Times New Roman" panose="02020603050405020304" pitchFamily="18" charset="0"/>
              </a:rPr>
              <a:t>Sakkas</a:t>
            </a:r>
            <a:r>
              <a:rPr lang="en-US" sz="1200" b="1" dirty="0">
                <a:ea typeface="Calibri" panose="020F0502020204030204" pitchFamily="34" charset="0"/>
                <a:cs typeface="Times New Roman" panose="02020603050405020304" pitchFamily="18" charset="0"/>
              </a:rPr>
              <a:t>, G.K., 2022. Global policy barriers and enablers to exercise and physical activity in kidney care. Journal of Renal Nutrition, 32(4), pp.441-449.</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Byun, S.E., Han, S., Kim, H. and </a:t>
            </a:r>
            <a:r>
              <a:rPr lang="en-US" sz="1200" b="1" dirty="0" err="1">
                <a:ea typeface="Calibri" panose="020F0502020204030204" pitchFamily="34" charset="0"/>
                <a:cs typeface="Times New Roman" panose="02020603050405020304" pitchFamily="18" charset="0"/>
              </a:rPr>
              <a:t>Centrallo</a:t>
            </a:r>
            <a:r>
              <a:rPr lang="en-US" sz="1200" b="1" dirty="0">
                <a:ea typeface="Calibri" panose="020F0502020204030204" pitchFamily="34" charset="0"/>
                <a:cs typeface="Times New Roman" panose="02020603050405020304" pitchFamily="18" charset="0"/>
              </a:rPr>
              <a:t>, C., 2020. US small retail businesses’ perception of competition: Looking through a lens of fear, confidence, or cooperation. Journal of Retailing and Consumer Services, 52, p.101925.</a:t>
            </a:r>
          </a:p>
          <a:p>
            <a:pPr marL="0" marR="0" indent="0" algn="just">
              <a:lnSpc>
                <a:spcPct val="150000"/>
              </a:lnSpc>
              <a:spcBef>
                <a:spcPts val="0"/>
              </a:spcBef>
              <a:spcAft>
                <a:spcPts val="800"/>
              </a:spcAft>
              <a:buNone/>
            </a:pPr>
            <a:r>
              <a:rPr lang="en-US" sz="1200" b="1" dirty="0" err="1">
                <a:ea typeface="Calibri" panose="020F0502020204030204" pitchFamily="34" charset="0"/>
                <a:cs typeface="Times New Roman" panose="02020603050405020304" pitchFamily="18" charset="0"/>
              </a:rPr>
              <a:t>Cloughton</a:t>
            </a:r>
            <a:r>
              <a:rPr lang="en-US" sz="1200" b="1" dirty="0">
                <a:ea typeface="Calibri" panose="020F0502020204030204" pitchFamily="34" charset="0"/>
                <a:cs typeface="Times New Roman" panose="02020603050405020304" pitchFamily="18" charset="0"/>
              </a:rPr>
              <a:t>, C, 2020. Investigating the link between innovation and mainstream adoption: How to identify consumer trends. Journal of Retailing and Consumer Services, 55, p.101915.</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Davey, T., 2023. Analysis: Wilko collapse is the Woolworths of this financial crisis. https://www.cityam.com/analysis-wilko-collapse-is-the-woolworths-of-this-financial-crisis/. (Assessed on 14 February 2024).</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DNB., 2023, October 25. Wilko Limited case study: D&amp;B's data-driven projections. Available online at: https://www.dnb.co.uk/perspectives/the-collapse-of-Wilko-Limited-Forecasting-business-adversity-with-the-help-of-predictive-analytics.html: https://www.dnb.co.uk/perspectives/the-collapse-of-Wilko-Limited-Forecasting-business-adversity-with-the-help-of-predictive-analytics.html (Assessed on 13Feb 2024).</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Eclipse Group. 2023, July 14. What Exactly Happened to Wilko? Available online at: https://www.eclipsegroup.co.uk/what-exactly-happened-to-wilko/ (Assessed on 13 Feb 2024).</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Harris, K.L., Harris, K.N., Borders, A.L., Anderson, D.A. and Lester, D.H., 2020. The online environment’s adverse effect on the sustainability of the retail workforce. Journal of Global Scholars of Marketing Science, 30(4), pp.367-379.</a:t>
            </a:r>
          </a:p>
        </p:txBody>
      </p:sp>
    </p:spTree>
    <p:extLst>
      <p:ext uri="{BB962C8B-B14F-4D97-AF65-F5344CB8AC3E}">
        <p14:creationId xmlns:p14="http://schemas.microsoft.com/office/powerpoint/2010/main" val="2882473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AD9590-D10F-4362-9534-98225DE0CD81}"/>
              </a:ext>
            </a:extLst>
          </p:cNvPr>
          <p:cNvSpPr>
            <a:spLocks noGrp="1"/>
          </p:cNvSpPr>
          <p:nvPr>
            <p:ph type="title"/>
          </p:nvPr>
        </p:nvSpPr>
        <p:spPr>
          <a:xfrm>
            <a:off x="239150" y="365126"/>
            <a:ext cx="7886700" cy="315911"/>
          </a:xfrm>
        </p:spPr>
        <p:txBody>
          <a:bodyPr>
            <a:normAutofit fontScale="90000"/>
          </a:bodyPr>
          <a:lstStyle/>
          <a:p>
            <a:r>
              <a:rPr lang="en-US" dirty="0">
                <a:latin typeface="Arial Black" panose="020B0A04020102020204" pitchFamily="34" charset="0"/>
              </a:rPr>
              <a:t>References</a:t>
            </a:r>
          </a:p>
        </p:txBody>
      </p:sp>
      <p:sp>
        <p:nvSpPr>
          <p:cNvPr id="5" name="Content Placeholder 4">
            <a:extLst>
              <a:ext uri="{FF2B5EF4-FFF2-40B4-BE49-F238E27FC236}">
                <a16:creationId xmlns:a16="http://schemas.microsoft.com/office/drawing/2014/main" id="{94C0CC5D-1EDB-48B2-8058-18B40A8B4AEA}"/>
              </a:ext>
            </a:extLst>
          </p:cNvPr>
          <p:cNvSpPr>
            <a:spLocks noGrp="1"/>
          </p:cNvSpPr>
          <p:nvPr>
            <p:ph idx="1"/>
          </p:nvPr>
        </p:nvSpPr>
        <p:spPr>
          <a:xfrm>
            <a:off x="239150" y="681037"/>
            <a:ext cx="8665699" cy="5564406"/>
          </a:xfrm>
        </p:spPr>
        <p:txBody>
          <a:bodyPr>
            <a:noAutofit/>
          </a:bodyPr>
          <a:lstStyle/>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Jones, B.L., 2023. 'Wilko homeware chain on brink of collapse,' BBC News, 3 August. Available online at: https://www.bbc.com/news/business-66395824. (Assessed on 13 Feb 2024).</a:t>
            </a:r>
          </a:p>
          <a:p>
            <a:pPr marL="0" marR="0" indent="0" algn="just">
              <a:lnSpc>
                <a:spcPct val="150000"/>
              </a:lnSpc>
              <a:spcBef>
                <a:spcPts val="0"/>
              </a:spcBef>
              <a:spcAft>
                <a:spcPts val="800"/>
              </a:spcAft>
              <a:buNone/>
            </a:pPr>
            <a:r>
              <a:rPr lang="en-US" sz="1200" b="1" dirty="0" err="1">
                <a:ea typeface="Calibri" panose="020F0502020204030204" pitchFamily="34" charset="0"/>
                <a:cs typeface="Times New Roman" panose="02020603050405020304" pitchFamily="18" charset="0"/>
              </a:rPr>
              <a:t>Mehedintu</a:t>
            </a:r>
            <a:r>
              <a:rPr lang="en-US" sz="1200" b="1" dirty="0">
                <a:ea typeface="Calibri" panose="020F0502020204030204" pitchFamily="34" charset="0"/>
                <a:cs typeface="Times New Roman" panose="02020603050405020304" pitchFamily="18" charset="0"/>
              </a:rPr>
              <a:t>, A. and </a:t>
            </a:r>
            <a:r>
              <a:rPr lang="en-US" sz="1200" b="1" dirty="0" err="1">
                <a:ea typeface="Calibri" panose="020F0502020204030204" pitchFamily="34" charset="0"/>
                <a:cs typeface="Times New Roman" panose="02020603050405020304" pitchFamily="18" charset="0"/>
              </a:rPr>
              <a:t>Soava</a:t>
            </a:r>
            <a:r>
              <a:rPr lang="en-US" sz="1200" b="1" dirty="0">
                <a:ea typeface="Calibri" panose="020F0502020204030204" pitchFamily="34" charset="0"/>
                <a:cs typeface="Times New Roman" panose="02020603050405020304" pitchFamily="18" charset="0"/>
              </a:rPr>
              <a:t>, G., 2023. Approach to the Impact of Digital Technologies on Sustainability Reporting through Structural Equation Modeling and Artificial Neural Networks. Electronics, 12(9), p.2048.</a:t>
            </a:r>
          </a:p>
          <a:p>
            <a:pPr marL="0" marR="0" indent="0" algn="just">
              <a:lnSpc>
                <a:spcPct val="150000"/>
              </a:lnSpc>
              <a:spcBef>
                <a:spcPts val="0"/>
              </a:spcBef>
              <a:spcAft>
                <a:spcPts val="800"/>
              </a:spcAft>
              <a:buNone/>
            </a:pPr>
            <a:r>
              <a:rPr lang="en-US" sz="1200" b="1" dirty="0" err="1">
                <a:ea typeface="Calibri" panose="020F0502020204030204" pitchFamily="34" charset="0"/>
                <a:cs typeface="Times New Roman" panose="02020603050405020304" pitchFamily="18" charset="0"/>
              </a:rPr>
              <a:t>Purcărea</a:t>
            </a:r>
            <a:r>
              <a:rPr lang="en-US" sz="1200" b="1" dirty="0">
                <a:ea typeface="Calibri" panose="020F0502020204030204" pitchFamily="34" charset="0"/>
                <a:cs typeface="Times New Roman" panose="02020603050405020304" pitchFamily="18" charset="0"/>
              </a:rPr>
              <a:t>, T., 2020. Retailers under Pressure of Faster Adaptation to the New Marketing Environment. Rom. </a:t>
            </a:r>
            <a:r>
              <a:rPr lang="en-US" sz="1200" b="1" dirty="0" err="1">
                <a:ea typeface="Calibri" panose="020F0502020204030204" pitchFamily="34" charset="0"/>
                <a:cs typeface="Times New Roman" panose="02020603050405020304" pitchFamily="18" charset="0"/>
              </a:rPr>
              <a:t>Distrib</a:t>
            </a:r>
            <a:r>
              <a:rPr lang="en-US" sz="1200" b="1" dirty="0">
                <a:ea typeface="Calibri" panose="020F0502020204030204" pitchFamily="34" charset="0"/>
                <a:cs typeface="Times New Roman" panose="02020603050405020304" pitchFamily="18" charset="0"/>
              </a:rPr>
              <a:t>. Comm. Mag, 11, pp.35-45.</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Santo, H.E. and Barbosa, B., 2024. Critical Success Factors of SME Internationalization From Developed to Developing Economies. In Trends, Challenges, and Practices in Contemporary Strategic Management (pp. 90-107). IGI Global.</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Taylor, A. and </a:t>
            </a:r>
            <a:r>
              <a:rPr lang="en-US" sz="1200" b="1" dirty="0" err="1">
                <a:ea typeface="Calibri" panose="020F0502020204030204" pitchFamily="34" charset="0"/>
                <a:cs typeface="Times New Roman" panose="02020603050405020304" pitchFamily="18" charset="0"/>
              </a:rPr>
              <a:t>Bronstone</a:t>
            </a:r>
            <a:r>
              <a:rPr lang="en-US" sz="1200" b="1" dirty="0">
                <a:ea typeface="Calibri" panose="020F0502020204030204" pitchFamily="34" charset="0"/>
                <a:cs typeface="Times New Roman" panose="02020603050405020304" pitchFamily="18" charset="0"/>
              </a:rPr>
              <a:t>, A., 2022. Re-constructing the global network economy: building pathways to resilience in local economies. Routledge.)</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The Editors., 2023. Wilko Limited case study: D&amp;B’s data-driven projections. https://www.dnb.co.uk/perspectives/the-collapse-of-Wilko-Limited-Forecasting-business-adversity-with-the-help-of-predictive-analytics.html. (Assessed on 14 February 2024).</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Vann </a:t>
            </a:r>
            <a:r>
              <a:rPr lang="en-US" sz="1200" b="1" dirty="0" err="1">
                <a:ea typeface="Calibri" panose="020F0502020204030204" pitchFamily="34" charset="0"/>
                <a:cs typeface="Times New Roman" panose="02020603050405020304" pitchFamily="18" charset="0"/>
              </a:rPr>
              <a:t>Yaroson</a:t>
            </a:r>
            <a:r>
              <a:rPr lang="en-US" sz="1200" b="1" dirty="0">
                <a:ea typeface="Calibri" panose="020F0502020204030204" pitchFamily="34" charset="0"/>
                <a:cs typeface="Times New Roman" panose="02020603050405020304" pitchFamily="18" charset="0"/>
              </a:rPr>
              <a:t>, E., Chowdhury, S., </a:t>
            </a:r>
            <a:r>
              <a:rPr lang="en-US" sz="1200" b="1" dirty="0" err="1">
                <a:ea typeface="Calibri" panose="020F0502020204030204" pitchFamily="34" charset="0"/>
                <a:cs typeface="Times New Roman" panose="02020603050405020304" pitchFamily="18" charset="0"/>
              </a:rPr>
              <a:t>Mangla</a:t>
            </a:r>
            <a:r>
              <a:rPr lang="en-US" sz="1200" b="1" dirty="0">
                <a:ea typeface="Calibri" panose="020F0502020204030204" pitchFamily="34" charset="0"/>
                <a:cs typeface="Times New Roman" panose="02020603050405020304" pitchFamily="18" charset="0"/>
              </a:rPr>
              <a:t>, S.K., Dey, P., Chan, F.T. and Roux, M., 2023. A systematic literature review exploring and linking circular economy and sustainable development goals in the past three decades (1991–2022). International Journal of Production Research, pp.1-35.</a:t>
            </a:r>
          </a:p>
          <a:p>
            <a:pPr marL="0" marR="0" indent="0" algn="just">
              <a:lnSpc>
                <a:spcPct val="150000"/>
              </a:lnSpc>
              <a:spcBef>
                <a:spcPts val="0"/>
              </a:spcBef>
              <a:spcAft>
                <a:spcPts val="800"/>
              </a:spcAft>
              <a:buNone/>
            </a:pPr>
            <a:r>
              <a:rPr lang="en-US" sz="1200" b="1" dirty="0">
                <a:ea typeface="Calibri" panose="020F0502020204030204" pitchFamily="34" charset="0"/>
                <a:cs typeface="Times New Roman" panose="02020603050405020304" pitchFamily="18" charset="0"/>
              </a:rPr>
              <a:t>Yousaf, A., Mishra, A. and Gupta, A., 2021. ‘From technology adoption to consumption’: effect of pre-adoption expectations from fitness applications on usage satisfaction, continual usage, and health satisfaction. Journal of Retailing and Consumer Services, 62, p.102655.</a:t>
            </a:r>
          </a:p>
        </p:txBody>
      </p:sp>
    </p:spTree>
    <p:extLst>
      <p:ext uri="{BB962C8B-B14F-4D97-AF65-F5344CB8AC3E}">
        <p14:creationId xmlns:p14="http://schemas.microsoft.com/office/powerpoint/2010/main" val="2972178336"/>
      </p:ext>
    </p:extLst>
  </p:cSld>
  <p:clrMapOvr>
    <a:masterClrMapping/>
  </p:clrMapOvr>
</p:sld>
</file>

<file path=ppt/theme/theme1.xml><?xml version="1.0" encoding="utf-8"?>
<a:theme xmlns:a="http://schemas.openxmlformats.org/drawingml/2006/main" name="1_Office Theme">
  <a:themeElements>
    <a:clrScheme name="Sculpture">
      <a:dk1>
        <a:sysClr val="windowText" lastClr="000000"/>
      </a:dk1>
      <a:lt1>
        <a:sysClr val="window" lastClr="FFFFFF"/>
      </a:lt1>
      <a:dk2>
        <a:srgbClr val="44546A"/>
      </a:dk2>
      <a:lt2>
        <a:srgbClr val="E7E6E6"/>
      </a:lt2>
      <a:accent1>
        <a:srgbClr val="D6BF9D"/>
      </a:accent1>
      <a:accent2>
        <a:srgbClr val="E1A36C"/>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Office Theme 2013 - 2022</Template>
  <TotalTime>0</TotalTime>
  <Words>2738</Words>
  <Application>Microsoft Office PowerPoint</Application>
  <PresentationFormat>On-screen Show (4:3)</PresentationFormat>
  <Paragraphs>144</Paragraphs>
  <Slides>16</Slides>
  <Notes>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vt:i4>
      </vt:variant>
    </vt:vector>
  </HeadingPairs>
  <TitlesOfParts>
    <vt:vector size="28" baseType="lpstr">
      <vt:lpstr>Abadi</vt:lpstr>
      <vt:lpstr>Arial</vt:lpstr>
      <vt:lpstr>Arial Black</vt:lpstr>
      <vt:lpstr>Calibri</vt:lpstr>
      <vt:lpstr>Calibri Light</vt:lpstr>
      <vt:lpstr>Georgia</vt:lpstr>
      <vt:lpstr>Georgia Pro Cond</vt:lpstr>
      <vt:lpstr>Georgia Pro Light</vt:lpstr>
      <vt:lpstr>Lora</vt:lpstr>
      <vt:lpstr>Montserrat</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2024-02-15T06:31:13Z</dcterms:created>
  <dcterms:modified xsi:type="dcterms:W3CDTF">2024-02-27T18:51:17Z</dcterms:modified>
</cp:coreProperties>
</file>