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7"/>
  </p:notesMasterIdLst>
  <p:handoutMasterIdLst>
    <p:handoutMasterId r:id="rId18"/>
  </p:handoutMasterIdLst>
  <p:sldIdLst>
    <p:sldId id="256" r:id="rId4"/>
    <p:sldId id="258" r:id="rId5"/>
    <p:sldId id="271" r:id="rId6"/>
    <p:sldId id="273" r:id="rId7"/>
    <p:sldId id="274" r:id="rId8"/>
    <p:sldId id="280" r:id="rId9"/>
    <p:sldId id="275" r:id="rId10"/>
    <p:sldId id="276" r:id="rId11"/>
    <p:sldId id="278" r:id="rId12"/>
    <p:sldId id="279" r:id="rId13"/>
    <p:sldId id="281" r:id="rId14"/>
    <p:sldId id="282" r:id="rId15"/>
    <p:sldId id="270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950" autoAdjust="0"/>
  </p:normalViewPr>
  <p:slideViewPr>
    <p:cSldViewPr>
      <p:cViewPr varScale="1">
        <p:scale>
          <a:sx n="76" d="100"/>
          <a:sy n="76" d="100"/>
        </p:scale>
        <p:origin x="1642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18/02/2017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2/18/2017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2/18/2017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2/18/2017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Manual/AnimationStateMachines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Manual/Coroutines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Animator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Animation State Machines and Sharing Game State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4: 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13-Feb-2017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Animation State Machine</a:t>
            </a:r>
          </a:p>
          <a:p>
            <a:r>
              <a:rPr lang="en-GB" dirty="0"/>
              <a:t>Sharing Game State</a:t>
            </a:r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Player Character Animations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Humanoid Character needs animations.</a:t>
            </a:r>
          </a:p>
          <a:p>
            <a:r>
              <a:rPr lang="en-GB" dirty="0"/>
              <a:t>Luckily, the model I have provided comes with ready made animations.</a:t>
            </a:r>
          </a:p>
          <a:p>
            <a:r>
              <a:rPr lang="en-GB" dirty="0"/>
              <a:t>You will use these animations to create an </a:t>
            </a:r>
            <a:r>
              <a:rPr lang="en-GB" dirty="0">
                <a:hlinkClick r:id="rId2"/>
              </a:rPr>
              <a:t>Animation State Machine</a:t>
            </a:r>
            <a:r>
              <a:rPr lang="en-GB" dirty="0"/>
              <a:t> to transition between various animation states for the character.</a:t>
            </a:r>
          </a:p>
          <a:p>
            <a:r>
              <a:rPr lang="en-GB" dirty="0"/>
              <a:t>In Unity, State machines are part of the animation system.</a:t>
            </a:r>
          </a:p>
        </p:txBody>
      </p:sp>
    </p:spTree>
    <p:extLst>
      <p:ext uri="{BB962C8B-B14F-4D97-AF65-F5344CB8AC3E}">
        <p14:creationId xmlns:p14="http://schemas.microsoft.com/office/powerpoint/2010/main" val="1474972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 Management in the Game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/>
          </a:bodyPr>
          <a:lstStyle/>
          <a:p>
            <a:r>
              <a:rPr lang="en-GB" dirty="0"/>
              <a:t>We need to manage and share state for:</a:t>
            </a:r>
          </a:p>
          <a:p>
            <a:pPr lvl="1"/>
            <a:r>
              <a:rPr lang="en-GB" dirty="0"/>
              <a:t>The player: e.g. the current weapon state.</a:t>
            </a:r>
          </a:p>
          <a:p>
            <a:r>
              <a:rPr lang="en-GB" dirty="0"/>
              <a:t>We will implement a Player Manager class to store this state information that will be accessible by other classes.</a:t>
            </a:r>
          </a:p>
          <a:p>
            <a:r>
              <a:rPr lang="en-GB" dirty="0"/>
              <a:t>Later on, you will need to create other state managers e.g. an Inventory Manager.</a:t>
            </a:r>
          </a:p>
          <a:p>
            <a:r>
              <a:rPr lang="en-GB" dirty="0"/>
              <a:t>As we want these state managers to have certain </a:t>
            </a:r>
            <a:r>
              <a:rPr lang="en-GB" b="1" i="1" dirty="0"/>
              <a:t>common</a:t>
            </a:r>
            <a:r>
              <a:rPr lang="en-GB" dirty="0"/>
              <a:t> functionality, this functionality will be defined in an interface which the two classes will implement.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894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Interfaces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/>
          </a:bodyPr>
          <a:lstStyle/>
          <a:p>
            <a:r>
              <a:rPr lang="en-GB" dirty="0"/>
              <a:t>An interface contains definitions for a group of related functionalities that a class can implement.</a:t>
            </a:r>
          </a:p>
          <a:p>
            <a:r>
              <a:rPr lang="en-GB" dirty="0"/>
              <a:t>They look like classes but have no implementation.</a:t>
            </a:r>
          </a:p>
          <a:p>
            <a:pPr lvl="1"/>
            <a:r>
              <a:rPr lang="en-GB" dirty="0"/>
              <a:t>The actual implementation is left to the classes that implement the interface.</a:t>
            </a:r>
          </a:p>
          <a:p>
            <a:pPr lvl="1"/>
            <a:r>
              <a:rPr lang="en-GB" dirty="0"/>
              <a:t>They expose methods, properties, events, etc. that classes implementing the interface should provide functionality for.</a:t>
            </a:r>
          </a:p>
          <a:p>
            <a:r>
              <a:rPr lang="en-GB" dirty="0"/>
              <a:t>Interfaces allow different classes to interact with each other in a common language without having to know the details of the class.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269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IGameManager</a:t>
            </a:r>
            <a:r>
              <a:rPr lang="en-GB" dirty="0"/>
              <a:t> Interface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IGameManager</a:t>
            </a:r>
            <a:r>
              <a:rPr lang="en-GB" dirty="0"/>
              <a:t> will expose the following, which the any game state managers must implement:</a:t>
            </a:r>
          </a:p>
          <a:p>
            <a:pPr lvl="1"/>
            <a:r>
              <a:rPr lang="en-GB" dirty="0"/>
              <a:t>A read only </a:t>
            </a:r>
            <a:r>
              <a:rPr lang="en-GB" b="1" dirty="0"/>
              <a:t>status</a:t>
            </a:r>
            <a:r>
              <a:rPr lang="en-GB" dirty="0"/>
              <a:t> </a:t>
            </a:r>
            <a:r>
              <a:rPr lang="en-GB" b="1" dirty="0"/>
              <a:t>property</a:t>
            </a:r>
          </a:p>
          <a:p>
            <a:pPr lvl="1"/>
            <a:r>
              <a:rPr lang="en-GB" dirty="0"/>
              <a:t>A </a:t>
            </a:r>
            <a:r>
              <a:rPr lang="en-GB" b="1" dirty="0" err="1"/>
              <a:t>StartUp</a:t>
            </a:r>
            <a:r>
              <a:rPr lang="en-GB" b="1" dirty="0"/>
              <a:t> method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956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Managers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b="1" dirty="0"/>
              <a:t>Managers class </a:t>
            </a:r>
            <a:r>
              <a:rPr lang="en-GB" dirty="0"/>
              <a:t>is responsible for managing and controlling the lifecycle of the state managers.</a:t>
            </a:r>
          </a:p>
          <a:p>
            <a:r>
              <a:rPr lang="en-GB" dirty="0"/>
              <a:t>All other scripts in the game will access the individual state managers through this “Master” game manager.</a:t>
            </a:r>
          </a:p>
          <a:p>
            <a:r>
              <a:rPr lang="en-GB" dirty="0"/>
              <a:t>Each state manager the game manager provides access to will be declared as a </a:t>
            </a:r>
            <a:r>
              <a:rPr lang="en-GB" b="1" dirty="0"/>
              <a:t>static</a:t>
            </a:r>
            <a:r>
              <a:rPr lang="en-GB" dirty="0"/>
              <a:t> property as:</a:t>
            </a:r>
          </a:p>
          <a:p>
            <a:pPr lvl="1"/>
            <a:r>
              <a:rPr lang="en-GB" dirty="0"/>
              <a:t>There is no need to create multiple instances of these state managers – only one copy is needed.</a:t>
            </a:r>
          </a:p>
          <a:p>
            <a:pPr lvl="1"/>
            <a:r>
              <a:rPr lang="en-GB" dirty="0"/>
              <a:t>We only need access to the methods and properties of this one copy that exists.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9541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State Management Implementation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static properties store a reference to each of the state managers.</a:t>
            </a:r>
          </a:p>
          <a:p>
            <a:r>
              <a:rPr lang="en-GB" sz="2800" dirty="0"/>
              <a:t>The list property stores the start sequence of the state managers.</a:t>
            </a:r>
          </a:p>
          <a:p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2928289" y="3524815"/>
            <a:ext cx="3522118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b="1" dirty="0"/>
              <a:t>Managers</a:t>
            </a:r>
          </a:p>
          <a:p>
            <a:r>
              <a:rPr lang="en-GB" dirty="0"/>
              <a:t>static property </a:t>
            </a:r>
            <a:r>
              <a:rPr lang="en-GB" dirty="0" err="1"/>
              <a:t>PlayerManager</a:t>
            </a:r>
            <a:endParaRPr lang="en-GB" dirty="0"/>
          </a:p>
          <a:p>
            <a:r>
              <a:rPr lang="en-GB" dirty="0"/>
              <a:t>static property </a:t>
            </a:r>
            <a:r>
              <a:rPr lang="en-GB" dirty="0" err="1"/>
              <a:t>InventoryManager</a:t>
            </a:r>
            <a:endParaRPr lang="en-GB" dirty="0"/>
          </a:p>
          <a:p>
            <a:r>
              <a:rPr lang="en-GB" dirty="0"/>
              <a:t>List of </a:t>
            </a:r>
            <a:r>
              <a:rPr lang="en-GB" dirty="0" err="1"/>
              <a:t>IGameManagers</a:t>
            </a:r>
            <a:r>
              <a:rPr lang="en-GB" dirty="0"/>
              <a:t> property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5108991"/>
            <a:ext cx="2912977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b="1" dirty="0" err="1"/>
              <a:t>PlayerManager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Implements </a:t>
            </a:r>
            <a:r>
              <a:rPr lang="en-GB" dirty="0" err="1"/>
              <a:t>IGameManager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853071" y="5106132"/>
            <a:ext cx="2912977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b="1" dirty="0" err="1"/>
              <a:t>InventoryManager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Implements </a:t>
            </a:r>
            <a:r>
              <a:rPr lang="en-GB" dirty="0" err="1"/>
              <a:t>IGameManager</a:t>
            </a:r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1475656" y="4054402"/>
            <a:ext cx="1584176" cy="1051730"/>
          </a:xfrm>
          <a:prstGeom prst="line">
            <a:avLst/>
          </a:prstGeom>
          <a:ln w="19050"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endCxn id="6" idx="0"/>
          </p:cNvCxnSpPr>
          <p:nvPr/>
        </p:nvCxnSpPr>
        <p:spPr>
          <a:xfrm>
            <a:off x="6300192" y="4365104"/>
            <a:ext cx="1009368" cy="741028"/>
          </a:xfrm>
          <a:prstGeom prst="line">
            <a:avLst/>
          </a:prstGeom>
          <a:ln w="19050"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9068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Coroutines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141168"/>
          </a:xfrm>
        </p:spPr>
        <p:txBody>
          <a:bodyPr/>
          <a:lstStyle/>
          <a:p>
            <a:r>
              <a:rPr lang="en-GB" dirty="0"/>
              <a:t>When you call a function, it runs line by line until it completes.</a:t>
            </a:r>
          </a:p>
          <a:p>
            <a:r>
              <a:rPr lang="en-GB" dirty="0"/>
              <a:t>Thus, any action taking place in a function must happen within a single frame update.</a:t>
            </a:r>
          </a:p>
          <a:p>
            <a:pPr lvl="1"/>
            <a:r>
              <a:rPr lang="en-GB" dirty="0"/>
              <a:t>Sometimes you want to execute code that pauses for a bit before continuing e.g. animations or a sequence of events happening over a period of time.</a:t>
            </a:r>
          </a:p>
          <a:p>
            <a:pPr lvl="1"/>
            <a:r>
              <a:rPr lang="en-GB" dirty="0"/>
              <a:t>A normal function call cannot be used for these.</a:t>
            </a:r>
          </a:p>
          <a:p>
            <a:r>
              <a:rPr lang="en-GB" b="1" dirty="0" err="1">
                <a:hlinkClick r:id="rId2"/>
              </a:rPr>
              <a:t>Coroutines</a:t>
            </a:r>
            <a:r>
              <a:rPr lang="en-GB" dirty="0"/>
              <a:t> allow a method to pause in the middle of execution, allowing other methods to execute, and then return to </a:t>
            </a:r>
            <a:r>
              <a:rPr lang="en-GB" i="1" dirty="0"/>
              <a:t>resume</a:t>
            </a:r>
            <a:r>
              <a:rPr lang="en-GB" dirty="0"/>
              <a:t> the execution.</a:t>
            </a:r>
          </a:p>
        </p:txBody>
      </p:sp>
    </p:spTree>
    <p:extLst>
      <p:ext uri="{BB962C8B-B14F-4D97-AF65-F5344CB8AC3E}">
        <p14:creationId xmlns:p14="http://schemas.microsoft.com/office/powerpoint/2010/main" val="4059364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Coroutines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</a:t>
            </a:r>
            <a:r>
              <a:rPr lang="en-GB" dirty="0" err="1"/>
              <a:t>coroutine</a:t>
            </a:r>
            <a:r>
              <a:rPr lang="en-GB" dirty="0"/>
              <a:t> is a method defined with a return type of </a:t>
            </a:r>
            <a:r>
              <a:rPr lang="en-GB" b="1" dirty="0" err="1"/>
              <a:t>IEnumerator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/>
              <a:t>yield return</a:t>
            </a:r>
            <a:r>
              <a:rPr lang="en-GB" dirty="0"/>
              <a:t> statement is used to pause execution and transfer control over to other method(s) to execute.</a:t>
            </a:r>
          </a:p>
          <a:p>
            <a:pPr lvl="1"/>
            <a:r>
              <a:rPr lang="en-GB" b="1" i="1" dirty="0"/>
              <a:t>yield return null;</a:t>
            </a:r>
            <a:r>
              <a:rPr lang="en-GB" dirty="0"/>
              <a:t> execution will pause and be resumed the following frame.</a:t>
            </a:r>
          </a:p>
          <a:p>
            <a:pPr lvl="1"/>
            <a:r>
              <a:rPr lang="en-GB" b="1" i="1" dirty="0"/>
              <a:t>yield return new </a:t>
            </a:r>
            <a:r>
              <a:rPr lang="en-GB" b="1" i="1" dirty="0" err="1"/>
              <a:t>WaitForSeconds</a:t>
            </a:r>
            <a:r>
              <a:rPr lang="en-GB" b="1" i="1" dirty="0"/>
              <a:t>(n)</a:t>
            </a:r>
            <a:r>
              <a:rPr lang="en-GB" b="1" dirty="0"/>
              <a:t>;</a:t>
            </a:r>
            <a:r>
              <a:rPr lang="en-GB" dirty="0"/>
              <a:t> execution is suspended for the given amount of seconds (n).</a:t>
            </a:r>
          </a:p>
          <a:p>
            <a:r>
              <a:rPr lang="en-GB" dirty="0"/>
              <a:t>A </a:t>
            </a:r>
            <a:r>
              <a:rPr lang="en-GB" dirty="0" err="1"/>
              <a:t>coroutine</a:t>
            </a:r>
            <a:r>
              <a:rPr lang="en-GB" dirty="0"/>
              <a:t> is started by calling the </a:t>
            </a:r>
            <a:r>
              <a:rPr lang="en-GB" b="1" dirty="0" err="1"/>
              <a:t>StartCoroutine</a:t>
            </a:r>
            <a:r>
              <a:rPr lang="en-GB" dirty="0"/>
              <a:t>() method.</a:t>
            </a:r>
          </a:p>
          <a:p>
            <a:pPr lvl="1"/>
            <a:r>
              <a:rPr lang="en-GB" dirty="0"/>
              <a:t>It accepts one parameter, the </a:t>
            </a:r>
            <a:r>
              <a:rPr lang="en-GB" dirty="0" err="1"/>
              <a:t>coroutine</a:t>
            </a:r>
            <a:r>
              <a:rPr lang="en-GB" dirty="0"/>
              <a:t> method to execute.</a:t>
            </a:r>
          </a:p>
        </p:txBody>
      </p:sp>
    </p:spTree>
    <p:extLst>
      <p:ext uri="{BB962C8B-B14F-4D97-AF65-F5344CB8AC3E}">
        <p14:creationId xmlns:p14="http://schemas.microsoft.com/office/powerpoint/2010/main" val="87830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Changing the Animation Playing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number of </a:t>
            </a:r>
            <a:r>
              <a:rPr lang="en-GB" dirty="0">
                <a:hlinkClick r:id="rId2"/>
              </a:rPr>
              <a:t>animator</a:t>
            </a:r>
            <a:r>
              <a:rPr lang="en-GB" dirty="0"/>
              <a:t> methods exist for you to control the animator attached to the game object from script.</a:t>
            </a:r>
          </a:p>
          <a:p>
            <a:r>
              <a:rPr lang="en-GB" dirty="0"/>
              <a:t>First read the attached animator component into a variable using the appropriate get component method e.g.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animator = 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GetComponent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500" dirty="0">
                <a:solidFill>
                  <a:srgbClr val="2B91AF"/>
                </a:solidFill>
                <a:latin typeface="Consolas" panose="020B0609020204030204" pitchFamily="49" charset="0"/>
              </a:rPr>
              <a:t>Animator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  <a:endParaRPr lang="en-GB" dirty="0"/>
          </a:p>
          <a:p>
            <a:r>
              <a:rPr lang="en-GB" dirty="0"/>
              <a:t>Then  call one of the Animator methods.</a:t>
            </a:r>
          </a:p>
        </p:txBody>
      </p:sp>
    </p:spTree>
    <p:extLst>
      <p:ext uri="{BB962C8B-B14F-4D97-AF65-F5344CB8AC3E}">
        <p14:creationId xmlns:p14="http://schemas.microsoft.com/office/powerpoint/2010/main" val="23203241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Animator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Play: to play the animation.</a:t>
            </a:r>
          </a:p>
          <a:p>
            <a:pPr lvl="1"/>
            <a:r>
              <a:rPr lang="en-GB" dirty="0" err="1"/>
              <a:t>animator.Play</a:t>
            </a:r>
            <a:r>
              <a:rPr lang="en-GB" dirty="0"/>
              <a:t>();</a:t>
            </a:r>
          </a:p>
          <a:p>
            <a:r>
              <a:rPr lang="en-GB" dirty="0"/>
              <a:t>You can also change animator parameters from code.</a:t>
            </a:r>
          </a:p>
          <a:p>
            <a:pPr lvl="1"/>
            <a:r>
              <a:rPr lang="en-GB" dirty="0"/>
              <a:t>Changing a parameter value will often trigger an animation state change.</a:t>
            </a:r>
          </a:p>
          <a:p>
            <a:r>
              <a:rPr lang="en-GB" dirty="0"/>
              <a:t>You use the type specific method. E.g.</a:t>
            </a:r>
          </a:p>
          <a:p>
            <a:pPr lvl="1"/>
            <a:r>
              <a:rPr lang="en-GB" dirty="0"/>
              <a:t>To change an integer parameter called Quantity</a:t>
            </a:r>
          </a:p>
          <a:p>
            <a:pPr marL="640080" lvl="2" indent="0">
              <a:buNone/>
            </a:pP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animator.SetInteger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"Quantity"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1);</a:t>
            </a:r>
            <a:endParaRPr lang="en-GB" sz="2400" dirty="0"/>
          </a:p>
          <a:p>
            <a:pPr lvl="1"/>
            <a:r>
              <a:rPr lang="en-GB" dirty="0"/>
              <a:t>To change a float parameter called Speed:</a:t>
            </a:r>
          </a:p>
          <a:p>
            <a:pPr marL="640080" lvl="2" indent="0">
              <a:buNone/>
            </a:pP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animator.SetFloat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"Speed"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0.1f);</a:t>
            </a:r>
            <a:endParaRPr lang="en-GB" sz="2400" dirty="0"/>
          </a:p>
          <a:p>
            <a:pPr marL="64008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6034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1405815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10690</TotalTime>
  <Words>730</Words>
  <Application>Microsoft Office PowerPoint</Application>
  <PresentationFormat>On-screen Show (4:3)</PresentationFormat>
  <Paragraphs>80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Cambria</vt:lpstr>
      <vt:lpstr>Consolas</vt:lpstr>
      <vt:lpstr>Wingdings</vt:lpstr>
      <vt:lpstr>Wingdings 2</vt:lpstr>
      <vt:lpstr>Median</vt:lpstr>
      <vt:lpstr>Animation State Machines and Sharing Game State</vt:lpstr>
      <vt:lpstr>Today’s Lecture</vt:lpstr>
      <vt:lpstr>Player Character Animations</vt:lpstr>
      <vt:lpstr>State Management in the Game</vt:lpstr>
      <vt:lpstr>Interfaces</vt:lpstr>
      <vt:lpstr>The IGameManager Interface</vt:lpstr>
      <vt:lpstr>The Managers Class</vt:lpstr>
      <vt:lpstr>State Management Implementation</vt:lpstr>
      <vt:lpstr>Coroutines</vt:lpstr>
      <vt:lpstr>Coroutines</vt:lpstr>
      <vt:lpstr>Changing the Animation Playing</vt:lpstr>
      <vt:lpstr>Animator Methods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1332</cp:revision>
  <cp:lastPrinted>2014-09-29T16:21:25Z</cp:lastPrinted>
  <dcterms:created xsi:type="dcterms:W3CDTF">2013-09-18T07:00:31Z</dcterms:created>
  <dcterms:modified xsi:type="dcterms:W3CDTF">2017-02-18T19:08:18Z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