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1"/>
  </p:notesMasterIdLst>
  <p:handoutMasterIdLst>
    <p:handoutMasterId r:id="rId12"/>
  </p:handoutMasterIdLst>
  <p:sldIdLst>
    <p:sldId id="291" r:id="rId3"/>
    <p:sldId id="268" r:id="rId4"/>
    <p:sldId id="285" r:id="rId5"/>
    <p:sldId id="287" r:id="rId6"/>
    <p:sldId id="288" r:id="rId7"/>
    <p:sldId id="289" r:id="rId8"/>
    <p:sldId id="286" r:id="rId9"/>
    <p:sldId id="29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5sTk3PeGM9zsEYQ2mKY6g==" hashData="GoetFWbZGBsmCkJyiA/HflZfjcK0rc/l+VEsxMKRGdNkLYylfHdErb1DFzvdHFIBGLDu8zqqn+J5dXSciT4nu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7674" autoAdjust="0"/>
  </p:normalViewPr>
  <p:slideViewPr>
    <p:cSldViewPr snapToGrid="0">
      <p:cViewPr varScale="1">
        <p:scale>
          <a:sx n="33" d="100"/>
          <a:sy n="33" d="100"/>
        </p:scale>
        <p:origin x="1948" y="2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There is an increasing list of vehicles from which data can be recovered post collision.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data must always be considered with due regard to the available scene evidence.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data can be recovered from </a:t>
            </a:r>
            <a:r>
              <a:rPr kumimoji="0" lang="en-GB" altLang="en-US" sz="1400" b="0" i="0" u="none" strike="noStrike" kern="1200" cap="none" spc="0" normalizeH="0" baseline="0" noProof="0" dirty="0" err="1">
                <a:ln>
                  <a:noFill/>
                </a:ln>
                <a:solidFill>
                  <a:prstClr val="black"/>
                </a:solidFill>
                <a:effectLst/>
                <a:uLnTx/>
                <a:uFillTx/>
                <a:latin typeface="+mn-lt"/>
                <a:ea typeface="+mn-ea"/>
                <a:cs typeface="Arial" panose="020B0604020202020204" pitchFamily="34" charset="0"/>
              </a:rPr>
              <a:t>dashcams</a:t>
            </a: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vehicle telematics systems or infotainment systems.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If you are dealing with a collision or incident where you think electronic data may have been stored, get in touch with your force Forensic </a:t>
            </a:r>
            <a:r>
              <a:rPr kumimoji="0" lang="en-GB" altLang="en-US" sz="1400" b="0" i="0" u="none" strike="noStrike" kern="1200" cap="none" spc="0" normalizeH="0" baseline="0" noProof="0" dirty="0" err="1">
                <a:ln>
                  <a:noFill/>
                </a:ln>
                <a:solidFill>
                  <a:prstClr val="black"/>
                </a:solidFill>
                <a:effectLst/>
                <a:uLnTx/>
                <a:uFillTx/>
                <a:latin typeface="+mn-lt"/>
                <a:ea typeface="+mn-ea"/>
                <a:cs typeface="Arial" panose="020B0604020202020204" pitchFamily="34" charset="0"/>
              </a:rPr>
              <a:t>Colision</a:t>
            </a: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Investigation team. They can advise what may be there, and if appropriate, arrange for the download and analysis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959714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pose the question </a:t>
            </a:r>
            <a:r>
              <a:rPr lang="en-GB" b="1" dirty="0"/>
              <a:t>“What are a vehicle’s telematics and infotainment systems?</a:t>
            </a:r>
            <a:endParaRPr lang="en-GB" dirty="0"/>
          </a:p>
          <a:p>
            <a:endParaRPr lang="en-GB" dirty="0"/>
          </a:p>
          <a:p>
            <a:r>
              <a:rPr lang="en-GB" dirty="0"/>
              <a:t>Class to answer with suggestions, and trainer to record these on a board blast on the whiteboard/flipchart. </a:t>
            </a:r>
          </a:p>
          <a:p>
            <a:endParaRPr lang="en-GB" dirty="0"/>
          </a:p>
          <a:p>
            <a:r>
              <a:rPr lang="en-GB" dirty="0"/>
              <a:t>These answers can then be referred back to throughout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202096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Telematics</a:t>
            </a:r>
            <a:r>
              <a:rPr lang="en-GB" sz="1400" dirty="0"/>
              <a:t> is a method of monitoring a </a:t>
            </a:r>
            <a:r>
              <a:rPr lang="en-GB" sz="1400" b="1" dirty="0"/>
              <a:t>vehicle</a:t>
            </a:r>
            <a:r>
              <a:rPr lang="en-GB" sz="1400" dirty="0"/>
              <a:t>. </a:t>
            </a:r>
          </a:p>
          <a:p>
            <a:endParaRPr lang="en-GB" sz="1400" dirty="0"/>
          </a:p>
          <a:p>
            <a:r>
              <a:rPr lang="en-GB" sz="1400" dirty="0"/>
              <a:t>By combining a GPS system with on-board diagnostics it's possible to record – and map – exactly where a </a:t>
            </a:r>
            <a:r>
              <a:rPr lang="en-GB" sz="1400" b="1" dirty="0"/>
              <a:t>car</a:t>
            </a:r>
            <a:r>
              <a:rPr lang="en-GB" sz="1400" dirty="0"/>
              <a:t> is and how fast it's traveling, and cross reference that with how a </a:t>
            </a:r>
            <a:r>
              <a:rPr lang="en-GB" sz="1400" b="1" dirty="0"/>
              <a:t>car</a:t>
            </a:r>
            <a:r>
              <a:rPr lang="en-GB" sz="1400" dirty="0"/>
              <a:t> is behaving internally.</a:t>
            </a:r>
          </a:p>
          <a:p>
            <a:endParaRPr lang="en-GB" sz="1400" dirty="0"/>
          </a:p>
          <a:p>
            <a:r>
              <a:rPr lang="en-GB" sz="1400" dirty="0"/>
              <a:t>The system also records any requests made by the occupants to the vehicle’s infotainment systems.</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164976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9613" y="188913"/>
            <a:ext cx="2746375" cy="1546225"/>
          </a:xfrm>
        </p:spPr>
      </p:sp>
      <p:sp>
        <p:nvSpPr>
          <p:cNvPr id="3" name="Notes Placeholder 2"/>
          <p:cNvSpPr>
            <a:spLocks noGrp="1"/>
          </p:cNvSpPr>
          <p:nvPr>
            <p:ph type="body" idx="1"/>
          </p:nvPr>
        </p:nvSpPr>
        <p:spPr>
          <a:xfrm>
            <a:off x="609599" y="1864177"/>
            <a:ext cx="5486400" cy="6920593"/>
          </a:xfrm>
        </p:spPr>
        <p:txBody>
          <a:bodyPr/>
          <a:lstStyle/>
          <a:p>
            <a:r>
              <a:rPr lang="en-GB" dirty="0"/>
              <a:t>What is an infotainment system?</a:t>
            </a:r>
          </a:p>
          <a:p>
            <a:r>
              <a:rPr lang="en-GB" dirty="0"/>
              <a:t> In-vehicle infotainment refers to vehicle systems that combine entertainment and information delivery for drivers and passengers. These systems typically use audio and video interfaces, touchscreens and keypads.</a:t>
            </a:r>
          </a:p>
          <a:p>
            <a:r>
              <a:rPr lang="en-GB" dirty="0"/>
              <a:t> </a:t>
            </a:r>
          </a:p>
          <a:p>
            <a:r>
              <a:rPr lang="en-GB" dirty="0"/>
              <a:t>Currently, these systems are only available in selected vehicles, however, it is expected that by 2020, up to 80% of new vehicles will feature these systems and will be connected to digital services . The systems typically use Bluetooth technology and or smart phones to help drivers control the system. Some of these systems are controlled by pressing traditional buttons on the steering wheel or around the screen. </a:t>
            </a:r>
          </a:p>
          <a:p>
            <a:endParaRPr lang="en-GB" dirty="0"/>
          </a:p>
          <a:p>
            <a:r>
              <a:rPr lang="en-GB" dirty="0"/>
              <a:t>However, many vehicles are now equipped with a screen and voice command system that allow motorists to push a button and speak to facilitate an interaction3 . Most screens are now touch sensitive and use haptic buttons, which vibrate or offer other feedback to let the user know that the command was received . </a:t>
            </a:r>
          </a:p>
          <a:p>
            <a:endParaRPr lang="en-GB" dirty="0"/>
          </a:p>
          <a:p>
            <a:r>
              <a:rPr lang="en-GB" dirty="0"/>
              <a:t>Some vehicles also include other features, such as heads up displays, gesture controls, rotary dials and write pads. Infotainment can allow a driver to perform a number of tasks, such as standard radio and CD players to listen to music, hands-free phone connections to make phone calls, vehicle voice commands and other types of interactive audio or video. </a:t>
            </a:r>
          </a:p>
          <a:p>
            <a:endParaRPr lang="en-GB" dirty="0"/>
          </a:p>
          <a:p>
            <a:r>
              <a:rPr lang="en-GB" dirty="0"/>
              <a:t>Some systems include rear-seat DVD capability, which allows passengers to view movies and video . Vehicles with built in satellite navigation are becoming the norm on newer vehicles, with some also incorporating features such as: reverse camera display, ability to listen to incoming and outgoing text messages and access internet or smartphone enabled content such as traffic conditions, sports results and weather forecasts . Some vehicles even have a range of systems that allow passengers with smartphones and laptops to connect to the vehicle . </a:t>
            </a:r>
          </a:p>
          <a:p>
            <a:endParaRPr lang="en-GB" dirty="0"/>
          </a:p>
          <a:p>
            <a:r>
              <a:rPr lang="en-GB" dirty="0"/>
              <a:t>Many of these systems involve a complex multimodal interaction to perform a task. For example, to select a music option, a driver might push a button on their steering wheel, issue a voice-based command, view the options presented on an LCD screen and select an option via touch using the touch-screen display3 . However, some systems have safety features that disable drivers from using some services while driving, such as viewing video or adjusting the in-built satellite navigation system</a:t>
            </a: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55084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9613" y="188913"/>
            <a:ext cx="2746375" cy="1546225"/>
          </a:xfrm>
        </p:spPr>
      </p:sp>
      <p:sp>
        <p:nvSpPr>
          <p:cNvPr id="3" name="Notes Placeholder 2"/>
          <p:cNvSpPr>
            <a:spLocks noGrp="1"/>
          </p:cNvSpPr>
          <p:nvPr>
            <p:ph type="body" idx="1"/>
          </p:nvPr>
        </p:nvSpPr>
        <p:spPr>
          <a:xfrm>
            <a:off x="609599" y="1864177"/>
            <a:ext cx="5486400" cy="6920593"/>
          </a:xfrm>
        </p:spPr>
        <p:txBody>
          <a:bodyPr/>
          <a:lstStyle/>
          <a:p>
            <a:pPr>
              <a:spcBef>
                <a:spcPct val="0"/>
              </a:spcBef>
              <a:buFontTx/>
              <a:buNone/>
            </a:pPr>
            <a:r>
              <a:rPr lang="en-GB" altLang="en-US" sz="1400" b="1" dirty="0">
                <a:ea typeface="ＭＳ Ｐゴシック" panose="020B0600070205080204" pitchFamily="34" charset="-128"/>
              </a:rPr>
              <a:t>What data is available?</a:t>
            </a:r>
          </a:p>
          <a:p>
            <a:pPr>
              <a:spcBef>
                <a:spcPct val="0"/>
              </a:spcBef>
              <a:buFontTx/>
              <a:buNone/>
            </a:pPr>
            <a:endParaRPr lang="en-GB" altLang="en-US" sz="1400" dirty="0">
              <a:ea typeface="ＭＳ Ｐゴシック" panose="020B0600070205080204" pitchFamily="34" charset="-128"/>
            </a:endParaRPr>
          </a:p>
          <a:p>
            <a:pPr>
              <a:spcBef>
                <a:spcPct val="0"/>
              </a:spcBef>
              <a:buFontTx/>
              <a:buNone/>
            </a:pPr>
            <a:r>
              <a:rPr lang="en-GB" altLang="en-US" sz="1400" dirty="0">
                <a:ea typeface="ＭＳ Ｐゴシック" panose="020B0600070205080204" pitchFamily="34" charset="-128"/>
              </a:rPr>
              <a:t>This will depend on many factors, including, the nature and severity of the collision, the make, model and age of the vehicle. There is also a possibility, especially after a relatively minor incident, that collision data could be overwritten by subsequent events. </a:t>
            </a:r>
          </a:p>
          <a:p>
            <a:pPr>
              <a:spcBef>
                <a:spcPct val="0"/>
              </a:spcBef>
              <a:buFontTx/>
              <a:buNone/>
            </a:pPr>
            <a:endParaRPr lang="en-GB" altLang="en-US" sz="1400" dirty="0">
              <a:ea typeface="ＭＳ Ｐゴシック" panose="020B0600070205080204" pitchFamily="34" charset="-128"/>
            </a:endParaRPr>
          </a:p>
          <a:p>
            <a:pPr>
              <a:spcBef>
                <a:spcPct val="0"/>
              </a:spcBef>
              <a:buFontTx/>
              <a:buNone/>
            </a:pPr>
            <a:r>
              <a:rPr lang="en-GB" altLang="en-US" sz="1400" dirty="0">
                <a:ea typeface="ＭＳ Ｐゴシック" panose="020B0600070205080204" pitchFamily="34" charset="-128"/>
              </a:rPr>
              <a:t>In general, if data is stored, it will give information on vehicle speed for approximately five seconds [possibly 20 seconds] leading up to the event as well as other data such as, deceleration rates, steering input, brake application, throttle position, occupant levels etc. </a:t>
            </a: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715932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9613" y="188913"/>
            <a:ext cx="2746375" cy="1546225"/>
          </a:xfrm>
        </p:spPr>
      </p:sp>
      <p:sp>
        <p:nvSpPr>
          <p:cNvPr id="3" name="Notes Placeholder 2"/>
          <p:cNvSpPr>
            <a:spLocks noGrp="1"/>
          </p:cNvSpPr>
          <p:nvPr>
            <p:ph type="body" idx="1"/>
          </p:nvPr>
        </p:nvSpPr>
        <p:spPr>
          <a:xfrm>
            <a:off x="609599" y="1864177"/>
            <a:ext cx="5486400" cy="6920593"/>
          </a:xfrm>
        </p:spPr>
        <p:txBody>
          <a:bodyPr/>
          <a:lstStyle/>
          <a:p>
            <a:r>
              <a:rPr lang="en-GB" sz="1400" dirty="0"/>
              <a:t>All of the above may give relevant evidence to collision investigators, of pre collision vehicle and driver actions (use of mobile phone/infotainment etc.) and vehicle performance/malfunction.</a:t>
            </a:r>
          </a:p>
          <a:p>
            <a:endParaRPr lang="en-GB" sz="1400" dirty="0"/>
          </a:p>
          <a:p>
            <a:endParaRPr lang="en-GB" sz="1400" dirty="0"/>
          </a:p>
          <a:p>
            <a:pPr>
              <a:spcBef>
                <a:spcPct val="0"/>
              </a:spcBef>
              <a:buFontTx/>
              <a:buNone/>
            </a:pPr>
            <a:r>
              <a:rPr lang="en-GB" altLang="en-US" sz="1400" dirty="0">
                <a:ea typeface="ＭＳ Ｐゴシック" panose="020B0600070205080204" pitchFamily="34" charset="-128"/>
              </a:rPr>
              <a:t>Officers need to be aware that the existing applicable legislation that encompasses the management of digital evidence, comprises the following:</a:t>
            </a:r>
          </a:p>
          <a:p>
            <a:pPr>
              <a:spcBef>
                <a:spcPct val="0"/>
              </a:spcBef>
              <a:buFontTx/>
              <a:buNone/>
            </a:pPr>
            <a:endParaRPr lang="en-GB" altLang="en-US" sz="1400" dirty="0">
              <a:ea typeface="ＭＳ Ｐゴシック" panose="020B0600070205080204" pitchFamily="34" charset="-128"/>
            </a:endParaRPr>
          </a:p>
          <a:p>
            <a:pPr>
              <a:spcBef>
                <a:spcPct val="0"/>
              </a:spcBef>
              <a:buFontTx/>
              <a:buNone/>
            </a:pPr>
            <a:r>
              <a:rPr lang="en-GB" altLang="en-US" sz="1400" dirty="0">
                <a:ea typeface="ＭＳ Ｐゴシック" panose="020B0600070205080204" pitchFamily="34" charset="-128"/>
              </a:rPr>
              <a:t>•Criminal Justice and Police Act 2001</a:t>
            </a:r>
          </a:p>
          <a:p>
            <a:pPr>
              <a:spcBef>
                <a:spcPct val="0"/>
              </a:spcBef>
              <a:buFontTx/>
              <a:buNone/>
            </a:pPr>
            <a:r>
              <a:rPr lang="en-GB" altLang="en-US" sz="1400" dirty="0">
                <a:ea typeface="ＭＳ Ｐゴシック" panose="020B0600070205080204" pitchFamily="34" charset="-128"/>
              </a:rPr>
              <a:t>•Criminal Procedure and Investigations Act 1996 (CPIA)</a:t>
            </a:r>
          </a:p>
          <a:p>
            <a:pPr>
              <a:spcBef>
                <a:spcPct val="0"/>
              </a:spcBef>
              <a:buFontTx/>
              <a:buNone/>
            </a:pPr>
            <a:r>
              <a:rPr lang="en-GB" altLang="en-US" sz="1400" dirty="0">
                <a:ea typeface="ＭＳ Ｐゴシック" panose="020B0600070205080204" pitchFamily="34" charset="-128"/>
              </a:rPr>
              <a:t>•PACE</a:t>
            </a:r>
          </a:p>
          <a:p>
            <a:pPr>
              <a:spcBef>
                <a:spcPct val="0"/>
              </a:spcBef>
              <a:buFontTx/>
              <a:buNone/>
            </a:pPr>
            <a:r>
              <a:rPr lang="en-GB" altLang="en-US" sz="1400" dirty="0">
                <a:ea typeface="ＭＳ Ｐゴシック" panose="020B0600070205080204" pitchFamily="34" charset="-128"/>
              </a:rPr>
              <a:t>•Police Reform Act 2002</a:t>
            </a:r>
          </a:p>
          <a:p>
            <a:pPr>
              <a:spcBef>
                <a:spcPct val="0"/>
              </a:spcBef>
              <a:buFontTx/>
              <a:buNone/>
            </a:pPr>
            <a:r>
              <a:rPr lang="en-GB" altLang="en-US" sz="1400" dirty="0">
                <a:ea typeface="ＭＳ Ｐゴシック" panose="020B0600070205080204" pitchFamily="34" charset="-128"/>
              </a:rPr>
              <a:t>•Data Protection Act 1998 (DPA).</a:t>
            </a:r>
          </a:p>
          <a:p>
            <a:pPr>
              <a:spcBef>
                <a:spcPct val="0"/>
              </a:spcBef>
              <a:buFontTx/>
              <a:buNone/>
            </a:pPr>
            <a:r>
              <a:rPr lang="en-GB" altLang="en-US" sz="1400" dirty="0">
                <a:ea typeface="ＭＳ Ｐゴシック" panose="020B0600070205080204" pitchFamily="34" charset="-128"/>
              </a:rPr>
              <a:t>•Human Rights Act 1988 (in particular Article 8)</a:t>
            </a:r>
          </a:p>
          <a:p>
            <a:pPr>
              <a:spcBef>
                <a:spcPct val="0"/>
              </a:spcBef>
              <a:buFontTx/>
              <a:buNone/>
            </a:pPr>
            <a:r>
              <a:rPr lang="en-GB" altLang="en-US" sz="1400" dirty="0">
                <a:ea typeface="ＭＳ Ｐゴシック" panose="020B0600070205080204" pitchFamily="34" charset="-128"/>
              </a:rPr>
              <a:t>•Home Office (2005) Code of Practice on the Management of Police Information</a:t>
            </a:r>
          </a:p>
          <a:p>
            <a:pPr>
              <a:spcBef>
                <a:spcPct val="0"/>
              </a:spcBef>
              <a:buFontTx/>
              <a:buNone/>
            </a:pPr>
            <a:r>
              <a:rPr lang="en-GB" altLang="en-US" sz="1400" dirty="0">
                <a:ea typeface="ＭＳ Ｐゴシック" panose="020B0600070205080204" pitchFamily="34" charset="-128"/>
              </a:rPr>
              <a:t>•APP on information management</a:t>
            </a:r>
          </a:p>
          <a:p>
            <a:pPr>
              <a:spcBef>
                <a:spcPct val="0"/>
              </a:spcBef>
              <a:buFontTx/>
              <a:buNone/>
            </a:pPr>
            <a:r>
              <a:rPr lang="en-GB" altLang="en-US" sz="1400" dirty="0">
                <a:ea typeface="ＭＳ Ｐゴシック" panose="020B0600070205080204" pitchFamily="34" charset="-128"/>
              </a:rPr>
              <a:t>•ACPO (2007) Practice Advice on Police Use of Digital Images</a:t>
            </a:r>
          </a:p>
          <a:p>
            <a:pPr>
              <a:spcBef>
                <a:spcPct val="0"/>
              </a:spcBef>
              <a:buFontTx/>
              <a:buNone/>
            </a:pPr>
            <a:r>
              <a:rPr lang="en-GB" altLang="en-US" sz="1400" dirty="0">
                <a:ea typeface="ＭＳ Ｐゴシック" panose="020B0600070205080204" pitchFamily="34" charset="-128"/>
              </a:rPr>
              <a:t>•ACPO (2012) Good Practice Guide for Digital Evidence.</a:t>
            </a:r>
          </a:p>
          <a:p>
            <a:pPr>
              <a:spcBef>
                <a:spcPct val="0"/>
              </a:spcBef>
              <a:buFontTx/>
              <a:buNone/>
            </a:pPr>
            <a:endParaRPr lang="en-GB" altLang="en-US" sz="1400" dirty="0">
              <a:ea typeface="ＭＳ Ｐゴシック" panose="020B0600070205080204" pitchFamily="34" charset="-128"/>
            </a:endParaRPr>
          </a:p>
          <a:p>
            <a:pPr>
              <a:spcBef>
                <a:spcPct val="0"/>
              </a:spcBef>
              <a:buFontTx/>
              <a:buNone/>
            </a:pPr>
            <a:endParaRPr lang="en-GB" altLang="en-US" sz="1400" dirty="0">
              <a:ea typeface="ＭＳ Ｐゴシック" panose="020B0600070205080204" pitchFamily="34" charset="-128"/>
            </a:endParaRP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818566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47010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83303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3570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29493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42346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2673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25802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77836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65656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65885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05240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16481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499248" y="4640095"/>
            <a:ext cx="4271221" cy="170816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Vehicles – Digital Investigation Opportunities</a:t>
            </a:r>
            <a:endPar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116054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6641" y="695498"/>
            <a:ext cx="8956675" cy="446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2"/>
          <p:cNvSpPr txBox="1">
            <a:spLocks noChangeArrowheads="1"/>
          </p:cNvSpPr>
          <p:nvPr/>
        </p:nvSpPr>
        <p:spPr bwMode="auto">
          <a:xfrm>
            <a:off x="1504604" y="5362124"/>
            <a:ext cx="87120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2800" b="0" dirty="0">
                <a:solidFill>
                  <a:srgbClr val="0000FF"/>
                </a:solidFill>
                <a:latin typeface="+mn-lt"/>
                <a:ea typeface="ＭＳ Ｐゴシック" panose="020B0600070205080204" pitchFamily="34" charset="-128"/>
              </a:rPr>
              <a:t>What are a vehicle’s telematics and infotainment systems?</a:t>
            </a:r>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extBox 1"/>
          <p:cNvSpPr txBox="1"/>
          <p:nvPr/>
        </p:nvSpPr>
        <p:spPr>
          <a:xfrm>
            <a:off x="2400350" y="683016"/>
            <a:ext cx="2932706" cy="707886"/>
          </a:xfrm>
          <a:prstGeom prst="rect">
            <a:avLst/>
          </a:prstGeom>
        </p:spPr>
        <p:txBody>
          <a:bodyPr wrap="square" rtlCol="0">
            <a:spAutoFit/>
          </a:bodyPr>
          <a:lstStyle/>
          <a:p>
            <a:pPr algn="ctr"/>
            <a:r>
              <a:rPr lang="en-GB" sz="4000" b="1" dirty="0">
                <a:solidFill>
                  <a:srgbClr val="CD1141"/>
                </a:solidFill>
                <a:latin typeface="Calibri" panose="020F0502020204030204" pitchFamily="34" charset="0"/>
                <a:ea typeface="Tahoma" panose="020B0604030504040204" pitchFamily="34" charset="0"/>
                <a:cs typeface="Calibri" panose="020F0502020204030204" pitchFamily="34" charset="0"/>
              </a:rPr>
              <a:t>Telematics</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8245" y="1213658"/>
            <a:ext cx="4154141" cy="33334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4213" y="1268413"/>
            <a:ext cx="6364980" cy="2954655"/>
          </a:xfrm>
          <a:prstGeom prst="rect">
            <a:avLst/>
          </a:prstGeom>
          <a:noFill/>
        </p:spPr>
        <p:txBody>
          <a:bodyPr wrap="square">
            <a:spAutoFit/>
          </a:bodyPr>
          <a:lstStyle/>
          <a:p>
            <a:pPr>
              <a:defRPr/>
            </a:pPr>
            <a:endParaRPr lang="en-GB" dirty="0">
              <a:solidFill>
                <a:srgbClr val="FFFF00"/>
              </a:solidFill>
              <a:latin typeface="Arial" charset="0"/>
            </a:endParaRPr>
          </a:p>
          <a:p>
            <a:pPr algn="ctr">
              <a:defRPr/>
            </a:pPr>
            <a:r>
              <a:rPr lang="en-GB" sz="2800" dirty="0">
                <a:solidFill>
                  <a:srgbClr val="0000FF"/>
                </a:solidFill>
              </a:rPr>
              <a:t>The integration of telecommunications and information (how the car “talks” to its on-board computer).</a:t>
            </a:r>
          </a:p>
          <a:p>
            <a:pPr marL="342900" indent="-342900" algn="ctr">
              <a:buFont typeface="Arial" panose="020B0604020202020204" pitchFamily="34" charset="0"/>
              <a:buChar char="•"/>
              <a:defRPr/>
            </a:pPr>
            <a:endParaRPr lang="en-GB" sz="2800" dirty="0">
              <a:solidFill>
                <a:srgbClr val="0000FF"/>
              </a:solidFill>
            </a:endParaRPr>
          </a:p>
          <a:p>
            <a:pPr algn="ctr">
              <a:defRPr/>
            </a:pPr>
            <a:r>
              <a:rPr lang="en-GB" sz="2800" dirty="0">
                <a:solidFill>
                  <a:srgbClr val="0000FF"/>
                </a:solidFill>
              </a:rPr>
              <a:t>Facilitates and records requests to and from the infotainment system.</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extBox 1"/>
          <p:cNvSpPr txBox="1"/>
          <p:nvPr/>
        </p:nvSpPr>
        <p:spPr>
          <a:xfrm>
            <a:off x="3191546" y="275692"/>
            <a:ext cx="2217812" cy="523220"/>
          </a:xfrm>
          <a:prstGeom prst="rect">
            <a:avLst/>
          </a:prstGeom>
        </p:spPr>
        <p:txBody>
          <a:bodyPr wrap="square" rtlCol="0">
            <a:spAutoFit/>
          </a:bodyPr>
          <a:lstStyle/>
          <a:p>
            <a:r>
              <a:rPr lang="en-GB" sz="2800" b="1" dirty="0">
                <a:solidFill>
                  <a:srgbClr val="CD1141"/>
                </a:solidFill>
                <a:latin typeface="Calibri" panose="020F0502020204030204" pitchFamily="34" charset="0"/>
                <a:ea typeface="Tahoma" panose="020B0604030504040204" pitchFamily="34" charset="0"/>
                <a:cs typeface="Calibri" panose="020F0502020204030204" pitchFamily="34" charset="0"/>
              </a:rPr>
              <a:t>Infotainment</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85154" y="964045"/>
            <a:ext cx="3024188" cy="2165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51701" y="3747106"/>
            <a:ext cx="3091094" cy="193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52452" y="964045"/>
            <a:ext cx="6096000" cy="4524315"/>
          </a:xfrm>
          <a:prstGeom prst="rect">
            <a:avLst/>
          </a:prstGeom>
        </p:spPr>
        <p:txBody>
          <a:bodyPr>
            <a:spAutoFit/>
          </a:bodyPr>
          <a:lstStyle/>
          <a:p>
            <a:pPr algn="ctr">
              <a:defRPr/>
            </a:pPr>
            <a:r>
              <a:rPr lang="en-GB" sz="2400" dirty="0">
                <a:solidFill>
                  <a:srgbClr val="0000FF"/>
                </a:solidFill>
              </a:rPr>
              <a:t>The combination of information and entertainment</a:t>
            </a:r>
          </a:p>
          <a:p>
            <a:pPr algn="ctr">
              <a:defRPr/>
            </a:pPr>
            <a:endParaRPr lang="en-GB" sz="2400" dirty="0">
              <a:solidFill>
                <a:srgbClr val="0000FF"/>
              </a:solidFill>
            </a:endParaRPr>
          </a:p>
          <a:p>
            <a:pPr algn="ctr">
              <a:defRPr/>
            </a:pPr>
            <a:r>
              <a:rPr lang="en-GB" sz="2400" dirty="0">
                <a:solidFill>
                  <a:srgbClr val="0000FF"/>
                </a:solidFill>
              </a:rPr>
              <a:t>Connects the vehicle’s occupants to their mobile technology (mobile phone etc.)</a:t>
            </a:r>
          </a:p>
          <a:p>
            <a:pPr algn="ctr">
              <a:defRPr/>
            </a:pPr>
            <a:endParaRPr lang="en-GB" sz="2400" dirty="0">
              <a:solidFill>
                <a:srgbClr val="0000FF"/>
              </a:solidFill>
            </a:endParaRPr>
          </a:p>
          <a:p>
            <a:pPr algn="ctr">
              <a:defRPr/>
            </a:pPr>
            <a:r>
              <a:rPr lang="en-GB" sz="2400" dirty="0">
                <a:solidFill>
                  <a:srgbClr val="0000FF"/>
                </a:solidFill>
              </a:rPr>
              <a:t>Provides information on vehicle performance, scheduled maintenance and current mechanical status.</a:t>
            </a:r>
          </a:p>
          <a:p>
            <a:pPr algn="ctr">
              <a:defRPr/>
            </a:pPr>
            <a:endParaRPr lang="en-GB" sz="2400" dirty="0">
              <a:solidFill>
                <a:srgbClr val="0000FF"/>
              </a:solidFill>
            </a:endParaRPr>
          </a:p>
          <a:p>
            <a:pPr algn="ctr">
              <a:defRPr/>
            </a:pPr>
            <a:r>
              <a:rPr lang="en-GB" sz="2400" dirty="0">
                <a:solidFill>
                  <a:srgbClr val="0000FF"/>
                </a:solidFill>
              </a:rPr>
              <a:t>Allows interaction between the vehicle’s occupants and the vehicle itself.</a:t>
            </a:r>
          </a:p>
        </p:txBody>
      </p:sp>
    </p:spTree>
    <p:extLst>
      <p:ext uri="{BB962C8B-B14F-4D97-AF65-F5344CB8AC3E}">
        <p14:creationId xmlns:p14="http://schemas.microsoft.com/office/powerpoint/2010/main" val="1282068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extBox 1"/>
          <p:cNvSpPr txBox="1"/>
          <p:nvPr/>
        </p:nvSpPr>
        <p:spPr>
          <a:xfrm>
            <a:off x="1704109" y="131970"/>
            <a:ext cx="7930342" cy="523220"/>
          </a:xfrm>
          <a:prstGeom prst="rect">
            <a:avLst/>
          </a:prstGeom>
        </p:spPr>
        <p:txBody>
          <a:bodyPr wrap="square" rtlCol="0">
            <a:spAutoFit/>
          </a:bodyPr>
          <a:lstStyle/>
          <a:p>
            <a:r>
              <a:rPr lang="en-GB" sz="2800" b="1" dirty="0">
                <a:solidFill>
                  <a:srgbClr val="CD1141"/>
                </a:solidFill>
                <a:latin typeface="Calibri" panose="020F0502020204030204" pitchFamily="34" charset="0"/>
                <a:ea typeface="Tahoma" panose="020B0604030504040204" pitchFamily="34" charset="0"/>
                <a:cs typeface="Calibri" panose="020F0502020204030204" pitchFamily="34" charset="0"/>
              </a:rPr>
              <a:t>Telematics/Infotainment – </a:t>
            </a:r>
            <a:r>
              <a:rPr lang="en-GB" sz="2800" b="1" dirty="0">
                <a:solidFill>
                  <a:srgbClr val="0000FF"/>
                </a:solidFill>
                <a:latin typeface="Calibri" panose="020F0502020204030204" pitchFamily="34" charset="0"/>
                <a:ea typeface="Tahoma" panose="020B0604030504040204" pitchFamily="34" charset="0"/>
                <a:cs typeface="Calibri" panose="020F0502020204030204" pitchFamily="34" charset="0"/>
              </a:rPr>
              <a:t>What data is available?</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430" y="3649056"/>
            <a:ext cx="2857355" cy="1729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431" y="1245625"/>
            <a:ext cx="2857355" cy="1788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78336" y="996244"/>
            <a:ext cx="4256116" cy="4832092"/>
          </a:xfrm>
          <a:prstGeom prst="rect">
            <a:avLst/>
          </a:prstGeom>
          <a:noFill/>
        </p:spPr>
        <p:txBody>
          <a:bodyPr wrap="square" rtlCol="0">
            <a:spAutoFit/>
          </a:bodyPr>
          <a:lstStyle/>
          <a:p>
            <a:r>
              <a:rPr lang="en-GB" sz="2800" dirty="0">
                <a:solidFill>
                  <a:srgbClr val="0000FF"/>
                </a:solidFill>
              </a:rPr>
              <a:t>Speed</a:t>
            </a:r>
          </a:p>
          <a:p>
            <a:endParaRPr lang="en-GB" sz="2800" dirty="0">
              <a:solidFill>
                <a:srgbClr val="0000FF"/>
              </a:solidFill>
            </a:endParaRPr>
          </a:p>
          <a:p>
            <a:r>
              <a:rPr lang="en-GB" sz="2800" dirty="0">
                <a:solidFill>
                  <a:srgbClr val="0000FF"/>
                </a:solidFill>
              </a:rPr>
              <a:t>Deceleration rates</a:t>
            </a:r>
          </a:p>
          <a:p>
            <a:endParaRPr lang="en-GB" sz="2800" dirty="0">
              <a:solidFill>
                <a:srgbClr val="0000FF"/>
              </a:solidFill>
            </a:endParaRPr>
          </a:p>
          <a:p>
            <a:r>
              <a:rPr lang="en-GB" sz="2800" dirty="0">
                <a:solidFill>
                  <a:srgbClr val="0000FF"/>
                </a:solidFill>
              </a:rPr>
              <a:t>Steering input</a:t>
            </a:r>
          </a:p>
          <a:p>
            <a:endParaRPr lang="en-GB" sz="2800" dirty="0">
              <a:solidFill>
                <a:srgbClr val="0000FF"/>
              </a:solidFill>
            </a:endParaRPr>
          </a:p>
          <a:p>
            <a:r>
              <a:rPr lang="en-GB" sz="2800" dirty="0">
                <a:solidFill>
                  <a:srgbClr val="0000FF"/>
                </a:solidFill>
              </a:rPr>
              <a:t>Brake application</a:t>
            </a:r>
          </a:p>
          <a:p>
            <a:endParaRPr lang="en-GB" sz="2800" dirty="0">
              <a:solidFill>
                <a:srgbClr val="0000FF"/>
              </a:solidFill>
            </a:endParaRPr>
          </a:p>
          <a:p>
            <a:r>
              <a:rPr lang="en-GB" sz="2800" dirty="0">
                <a:solidFill>
                  <a:srgbClr val="0000FF"/>
                </a:solidFill>
              </a:rPr>
              <a:t>Accelerator position</a:t>
            </a:r>
          </a:p>
          <a:p>
            <a:endParaRPr lang="en-GB" sz="2800" dirty="0">
              <a:solidFill>
                <a:srgbClr val="0000FF"/>
              </a:solidFill>
            </a:endParaRPr>
          </a:p>
          <a:p>
            <a:r>
              <a:rPr lang="en-GB" sz="2800" dirty="0">
                <a:solidFill>
                  <a:srgbClr val="0000FF"/>
                </a:solidFill>
              </a:rPr>
              <a:t>Occupant levels</a:t>
            </a:r>
          </a:p>
        </p:txBody>
      </p:sp>
    </p:spTree>
    <p:extLst>
      <p:ext uri="{BB962C8B-B14F-4D97-AF65-F5344CB8AC3E}">
        <p14:creationId xmlns:p14="http://schemas.microsoft.com/office/powerpoint/2010/main" val="261032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extBox 1"/>
          <p:cNvSpPr txBox="1"/>
          <p:nvPr/>
        </p:nvSpPr>
        <p:spPr>
          <a:xfrm>
            <a:off x="1704109" y="131970"/>
            <a:ext cx="7930342" cy="523220"/>
          </a:xfrm>
          <a:prstGeom prst="rect">
            <a:avLst/>
          </a:prstGeom>
        </p:spPr>
        <p:txBody>
          <a:bodyPr wrap="square" rtlCol="0">
            <a:spAutoFit/>
          </a:bodyPr>
          <a:lstStyle/>
          <a:p>
            <a:pPr algn="ctr"/>
            <a:r>
              <a:rPr lang="en-GB" sz="2800" b="1" dirty="0">
                <a:solidFill>
                  <a:srgbClr val="CD1141"/>
                </a:solidFill>
                <a:latin typeface="Calibri" panose="020F0502020204030204" pitchFamily="34" charset="0"/>
                <a:ea typeface="Tahoma" panose="020B0604030504040204" pitchFamily="34" charset="0"/>
                <a:cs typeface="Calibri" panose="020F0502020204030204" pitchFamily="34" charset="0"/>
              </a:rPr>
              <a:t>Collison Investigation - </a:t>
            </a:r>
            <a:r>
              <a:rPr lang="en-GB" sz="2800" b="1" dirty="0">
                <a:solidFill>
                  <a:srgbClr val="0000FF"/>
                </a:solidFill>
                <a:latin typeface="Calibri" panose="020F0502020204030204" pitchFamily="34" charset="0"/>
                <a:ea typeface="Tahoma" panose="020B0604030504040204" pitchFamily="34" charset="0"/>
                <a:cs typeface="Calibri" panose="020F0502020204030204" pitchFamily="34" charset="0"/>
              </a:rPr>
              <a:t>Sources of Data </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7380" y="3473471"/>
            <a:ext cx="2857355"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59279" y="953141"/>
            <a:ext cx="4400205" cy="4893647"/>
          </a:xfrm>
          <a:prstGeom prst="rect">
            <a:avLst/>
          </a:prstGeom>
        </p:spPr>
        <p:txBody>
          <a:bodyPr wrap="square">
            <a:spAutoFit/>
          </a:bodyPr>
          <a:lstStyle/>
          <a:p>
            <a:pPr>
              <a:defRPr/>
            </a:pPr>
            <a:r>
              <a:rPr lang="en-GB" sz="2400" dirty="0">
                <a:solidFill>
                  <a:srgbClr val="0000FF"/>
                </a:solidFill>
              </a:rPr>
              <a:t>Phone calls </a:t>
            </a:r>
          </a:p>
          <a:p>
            <a:pPr>
              <a:defRPr/>
            </a:pPr>
            <a:endParaRPr lang="en-GB" sz="2400" dirty="0">
              <a:solidFill>
                <a:srgbClr val="0000FF"/>
              </a:solidFill>
            </a:endParaRPr>
          </a:p>
          <a:p>
            <a:pPr>
              <a:defRPr/>
            </a:pPr>
            <a:r>
              <a:rPr lang="en-GB" sz="2400" dirty="0">
                <a:solidFill>
                  <a:srgbClr val="0000FF"/>
                </a:solidFill>
              </a:rPr>
              <a:t>SMS messages</a:t>
            </a:r>
          </a:p>
          <a:p>
            <a:pPr>
              <a:defRPr/>
            </a:pPr>
            <a:endParaRPr lang="en-GB" sz="2400" dirty="0">
              <a:solidFill>
                <a:srgbClr val="0000FF"/>
              </a:solidFill>
            </a:endParaRPr>
          </a:p>
          <a:p>
            <a:pPr>
              <a:defRPr/>
            </a:pPr>
            <a:r>
              <a:rPr lang="en-GB" sz="2400" dirty="0">
                <a:solidFill>
                  <a:srgbClr val="0000FF"/>
                </a:solidFill>
              </a:rPr>
              <a:t>Audio</a:t>
            </a:r>
          </a:p>
          <a:p>
            <a:pPr>
              <a:defRPr/>
            </a:pPr>
            <a:endParaRPr lang="en-GB" sz="2400" dirty="0">
              <a:solidFill>
                <a:srgbClr val="0000FF"/>
              </a:solidFill>
            </a:endParaRPr>
          </a:p>
          <a:p>
            <a:pPr>
              <a:defRPr/>
            </a:pPr>
            <a:r>
              <a:rPr lang="en-GB" sz="2400" dirty="0">
                <a:solidFill>
                  <a:srgbClr val="0000FF"/>
                </a:solidFill>
              </a:rPr>
              <a:t>Video (</a:t>
            </a:r>
            <a:r>
              <a:rPr lang="en-GB" sz="2400" dirty="0" err="1">
                <a:solidFill>
                  <a:srgbClr val="0000FF"/>
                </a:solidFill>
              </a:rPr>
              <a:t>dashcams</a:t>
            </a:r>
            <a:r>
              <a:rPr lang="en-GB" sz="2400" dirty="0">
                <a:solidFill>
                  <a:srgbClr val="0000FF"/>
                </a:solidFill>
              </a:rPr>
              <a:t>)</a:t>
            </a:r>
          </a:p>
          <a:p>
            <a:pPr>
              <a:defRPr/>
            </a:pPr>
            <a:endParaRPr lang="en-GB" sz="2400" dirty="0">
              <a:solidFill>
                <a:srgbClr val="0000FF"/>
              </a:solidFill>
            </a:endParaRPr>
          </a:p>
          <a:p>
            <a:pPr>
              <a:defRPr/>
            </a:pPr>
            <a:r>
              <a:rPr lang="en-GB" sz="2400" dirty="0">
                <a:solidFill>
                  <a:srgbClr val="0000FF"/>
                </a:solidFill>
              </a:rPr>
              <a:t>Images</a:t>
            </a:r>
          </a:p>
          <a:p>
            <a:pPr>
              <a:defRPr/>
            </a:pPr>
            <a:endParaRPr lang="en-GB" sz="2400" dirty="0">
              <a:solidFill>
                <a:srgbClr val="0000FF"/>
              </a:solidFill>
            </a:endParaRPr>
          </a:p>
          <a:p>
            <a:pPr>
              <a:defRPr/>
            </a:pPr>
            <a:r>
              <a:rPr lang="en-GB" sz="2400" dirty="0">
                <a:solidFill>
                  <a:srgbClr val="0000FF"/>
                </a:solidFill>
              </a:rPr>
              <a:t>USB Drives</a:t>
            </a:r>
          </a:p>
          <a:p>
            <a:pPr>
              <a:defRPr/>
            </a:pPr>
            <a:endParaRPr lang="en-GB" sz="2400" dirty="0">
              <a:solidFill>
                <a:srgbClr val="0000FF"/>
              </a:solidFill>
            </a:endParaRPr>
          </a:p>
          <a:p>
            <a:pPr>
              <a:defRPr/>
            </a:pPr>
            <a:r>
              <a:rPr lang="en-GB" sz="2400" dirty="0">
                <a:solidFill>
                  <a:srgbClr val="0000FF"/>
                </a:solidFill>
              </a:rPr>
              <a:t>SD Cards.</a:t>
            </a:r>
          </a:p>
        </p:txBody>
      </p:sp>
      <p:pic>
        <p:nvPicPr>
          <p:cNvPr id="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7380" y="1354744"/>
            <a:ext cx="2857355" cy="1729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9582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0407" y="1587731"/>
            <a:ext cx="9667702" cy="42598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82240" y="387402"/>
            <a:ext cx="10565477" cy="1200329"/>
          </a:xfrm>
          <a:prstGeom prst="rect">
            <a:avLst/>
          </a:prstGeom>
        </p:spPr>
        <p:txBody>
          <a:bodyPr wrap="square">
            <a:spAutoFit/>
          </a:bodyPr>
          <a:lstStyle/>
          <a:p>
            <a:pPr algn="ctr">
              <a:spcBef>
                <a:spcPct val="0"/>
              </a:spcBef>
              <a:buFontTx/>
              <a:buNone/>
            </a:pPr>
            <a:r>
              <a:rPr lang="en-GB" altLang="en-US" sz="2400" dirty="0">
                <a:solidFill>
                  <a:srgbClr val="0000FF"/>
                </a:solidFill>
                <a:ea typeface="ＭＳ Ｐゴシック" panose="020B0600070205080204" pitchFamily="34" charset="-128"/>
              </a:rPr>
              <a:t>All operational queries regarding seizure and downloading of digital data in these circumstances should be referred to the Forensic Collision Investigation team via force control room.</a:t>
            </a:r>
          </a:p>
        </p:txBody>
      </p:sp>
    </p:spTree>
    <p:extLst>
      <p:ext uri="{BB962C8B-B14F-4D97-AF65-F5344CB8AC3E}">
        <p14:creationId xmlns:p14="http://schemas.microsoft.com/office/powerpoint/2010/main" val="1166154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 name="TextBox 4"/>
          <p:cNvSpPr txBox="1"/>
          <p:nvPr/>
        </p:nvSpPr>
        <p:spPr>
          <a:xfrm>
            <a:off x="5062452" y="117751"/>
            <a:ext cx="6665119" cy="400110"/>
          </a:xfrm>
          <a:prstGeom prst="rect">
            <a:avLst/>
          </a:prstGeom>
        </p:spPr>
        <p:txBody>
          <a:bodyPr wrap="square" rtlCol="0">
            <a:spAutoFit/>
          </a:bodyPr>
          <a:lstStyle/>
          <a:p>
            <a:r>
              <a:rPr lang="en-GB" sz="2000" b="1" dirty="0">
                <a:solidFill>
                  <a:srgbClr val="0000FF"/>
                </a:solidFill>
                <a:latin typeface="Tahoma" panose="020B0604030504040204" pitchFamily="34" charset="0"/>
                <a:ea typeface="Tahoma" panose="020B0604030504040204" pitchFamily="34" charset="0"/>
                <a:cs typeface="Tahoma" panose="020B0604030504040204" pitchFamily="34" charset="0"/>
              </a:rPr>
              <a:t>Vehicles – Digital Investigation Opportunities</a:t>
            </a:r>
          </a:p>
        </p:txBody>
      </p:sp>
      <p:sp useBgFill="1">
        <p:nvSpPr>
          <p:cNvPr id="6" name="TextBox 5"/>
          <p:cNvSpPr txBox="1"/>
          <p:nvPr/>
        </p:nvSpPr>
        <p:spPr>
          <a:xfrm>
            <a:off x="2844640" y="117751"/>
            <a:ext cx="2217812" cy="400110"/>
          </a:xfrm>
          <a:prstGeom prst="rect">
            <a:avLst/>
          </a:prstGeom>
        </p:spPr>
        <p:txBody>
          <a:bodyPr wrap="square" rtlCol="0">
            <a:spAutoFit/>
          </a:bodyPr>
          <a:lstStyle/>
          <a:p>
            <a:r>
              <a:rPr lang="en-GB" sz="2000" b="1" dirty="0">
                <a:solidFill>
                  <a:srgbClr val="CD1141"/>
                </a:solidFill>
                <a:latin typeface="Tahoma" panose="020B0604030504040204" pitchFamily="34" charset="0"/>
                <a:ea typeface="Tahoma" panose="020B0604030504040204" pitchFamily="34" charset="0"/>
                <a:cs typeface="Tahoma" panose="020B0604030504040204" pitchFamily="34" charset="0"/>
              </a:rPr>
              <a:t>Roads Policing</a:t>
            </a: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116" y="828213"/>
            <a:ext cx="8354291"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1"/>
          <p:cNvSpPr txBox="1">
            <a:spLocks noChangeArrowheads="1"/>
          </p:cNvSpPr>
          <p:nvPr/>
        </p:nvSpPr>
        <p:spPr bwMode="auto">
          <a:xfrm>
            <a:off x="3354699" y="5284932"/>
            <a:ext cx="5040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3200" b="0" dirty="0">
                <a:solidFill>
                  <a:srgbClr val="0000FF"/>
                </a:solidFill>
                <a:latin typeface="+mn-lt"/>
                <a:ea typeface="ＭＳ Ｐゴシック" panose="020B0600070205080204" pitchFamily="34" charset="-128"/>
              </a:rPr>
              <a:t>Any Questions?</a:t>
            </a:r>
          </a:p>
        </p:txBody>
      </p:sp>
    </p:spTree>
    <p:extLst>
      <p:ext uri="{BB962C8B-B14F-4D97-AF65-F5344CB8AC3E}">
        <p14:creationId xmlns:p14="http://schemas.microsoft.com/office/powerpoint/2010/main" val="4104321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514</TotalTime>
  <Words>1043</Words>
  <Application>Microsoft Office PowerPoint</Application>
  <PresentationFormat>Widescreen</PresentationFormat>
  <Paragraphs>99</Paragraphs>
  <Slides>8</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8</vt:i4>
      </vt:variant>
    </vt:vector>
  </HeadingPairs>
  <TitlesOfParts>
    <vt:vector size="16" baseType="lpstr">
      <vt:lpstr>Arial</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51</cp:revision>
  <dcterms:created xsi:type="dcterms:W3CDTF">2018-01-30T11:09:50Z</dcterms:created>
  <dcterms:modified xsi:type="dcterms:W3CDTF">2022-07-01T13:20:23Z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2022-06-23T09:42:25Z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88404183-ca73-4632-ae63-6568c0ba9027</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