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84" r:id="rId2"/>
  </p:sldMasterIdLst>
  <p:notesMasterIdLst>
    <p:notesMasterId r:id="rId58"/>
  </p:notesMasterIdLst>
  <p:handoutMasterIdLst>
    <p:handoutMasterId r:id="rId59"/>
  </p:handoutMasterIdLst>
  <p:sldIdLst>
    <p:sldId id="265" r:id="rId3"/>
    <p:sldId id="266" r:id="rId4"/>
    <p:sldId id="275" r:id="rId5"/>
    <p:sldId id="279" r:id="rId6"/>
    <p:sldId id="289" r:id="rId7"/>
    <p:sldId id="290" r:id="rId8"/>
    <p:sldId id="291" r:id="rId9"/>
    <p:sldId id="294" r:id="rId10"/>
    <p:sldId id="295" r:id="rId11"/>
    <p:sldId id="296" r:id="rId12"/>
    <p:sldId id="299" r:id="rId13"/>
    <p:sldId id="300" r:id="rId14"/>
    <p:sldId id="301" r:id="rId15"/>
    <p:sldId id="276" r:id="rId16"/>
    <p:sldId id="270" r:id="rId17"/>
    <p:sldId id="302" r:id="rId18"/>
    <p:sldId id="303" r:id="rId19"/>
    <p:sldId id="305" r:id="rId20"/>
    <p:sldId id="274" r:id="rId21"/>
    <p:sldId id="280" r:id="rId22"/>
    <p:sldId id="292" r:id="rId23"/>
    <p:sldId id="308" r:id="rId24"/>
    <p:sldId id="309" r:id="rId25"/>
    <p:sldId id="281" r:id="rId26"/>
    <p:sldId id="328" r:id="rId27"/>
    <p:sldId id="293" r:id="rId28"/>
    <p:sldId id="306" r:id="rId29"/>
    <p:sldId id="307" r:id="rId30"/>
    <p:sldId id="282" r:id="rId31"/>
    <p:sldId id="284" r:id="rId32"/>
    <p:sldId id="304" r:id="rId33"/>
    <p:sldId id="310" r:id="rId34"/>
    <p:sldId id="283" r:id="rId35"/>
    <p:sldId id="298" r:id="rId36"/>
    <p:sldId id="287" r:id="rId37"/>
    <p:sldId id="288" r:id="rId38"/>
    <p:sldId id="277" r:id="rId39"/>
    <p:sldId id="311" r:id="rId40"/>
    <p:sldId id="326" r:id="rId41"/>
    <p:sldId id="312" r:id="rId42"/>
    <p:sldId id="313" r:id="rId43"/>
    <p:sldId id="318" r:id="rId44"/>
    <p:sldId id="319" r:id="rId45"/>
    <p:sldId id="320" r:id="rId46"/>
    <p:sldId id="321" r:id="rId47"/>
    <p:sldId id="314" r:id="rId48"/>
    <p:sldId id="323" r:id="rId49"/>
    <p:sldId id="324" r:id="rId50"/>
    <p:sldId id="325" r:id="rId51"/>
    <p:sldId id="315" r:id="rId52"/>
    <p:sldId id="316" r:id="rId53"/>
    <p:sldId id="278" r:id="rId54"/>
    <p:sldId id="317" r:id="rId55"/>
    <p:sldId id="322" r:id="rId56"/>
    <p:sldId id="327" r:id="rId5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7981" autoAdjust="0"/>
    <p:restoredTop sz="94660"/>
  </p:normalViewPr>
  <p:slideViewPr>
    <p:cSldViewPr snapToGrid="0" showGuides="1">
      <p:cViewPr varScale="1">
        <p:scale>
          <a:sx n="81" d="100"/>
          <a:sy n="81" d="100"/>
        </p:scale>
        <p:origin x="67" y="346"/>
      </p:cViewPr>
      <p:guideLst>
        <p:guide orient="horz" pos="2160"/>
        <p:guide pos="3840"/>
      </p:guideLst>
    </p:cSldViewPr>
  </p:slideViewPr>
  <p:notesTextViewPr>
    <p:cViewPr>
      <p:scale>
        <a:sx n="1" d="1"/>
        <a:sy n="1" d="1"/>
      </p:scale>
      <p:origin x="0" y="0"/>
    </p:cViewPr>
  </p:notesTextViewPr>
  <p:notesViewPr>
    <p:cSldViewPr snapToGrid="0">
      <p:cViewPr varScale="1">
        <p:scale>
          <a:sx n="76" d="100"/>
          <a:sy n="76" d="100"/>
        </p:scale>
        <p:origin x="2412" y="96"/>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slide" Target="slides/slide37.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slide" Target="slides/slide40.xml"/><Relationship Id="rId47" Type="http://schemas.openxmlformats.org/officeDocument/2006/relationships/slide" Target="slides/slide45.xml"/><Relationship Id="rId50" Type="http://schemas.openxmlformats.org/officeDocument/2006/relationships/slide" Target="slides/slide48.xml"/><Relationship Id="rId55" Type="http://schemas.openxmlformats.org/officeDocument/2006/relationships/slide" Target="slides/slide53.xml"/><Relationship Id="rId63" Type="http://schemas.openxmlformats.org/officeDocument/2006/relationships/tableStyles" Target="tableStyles.xml"/><Relationship Id="rId7" Type="http://schemas.openxmlformats.org/officeDocument/2006/relationships/slide" Target="slides/slide5.xml"/><Relationship Id="rId2" Type="http://schemas.openxmlformats.org/officeDocument/2006/relationships/slideMaster" Target="slideMasters/slideMaster1.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slide" Target="slides/slide27.xml"/><Relationship Id="rId41" Type="http://schemas.openxmlformats.org/officeDocument/2006/relationships/slide" Target="slides/slide39.xml"/><Relationship Id="rId54" Type="http://schemas.openxmlformats.org/officeDocument/2006/relationships/slide" Target="slides/slide52.xml"/><Relationship Id="rId62"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slide" Target="slides/slide38.xml"/><Relationship Id="rId45" Type="http://schemas.openxmlformats.org/officeDocument/2006/relationships/slide" Target="slides/slide43.xml"/><Relationship Id="rId53" Type="http://schemas.openxmlformats.org/officeDocument/2006/relationships/slide" Target="slides/slide51.xml"/><Relationship Id="rId58" Type="http://schemas.openxmlformats.org/officeDocument/2006/relationships/notesMaster" Target="notesMasters/notesMaster1.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49" Type="http://schemas.openxmlformats.org/officeDocument/2006/relationships/slide" Target="slides/slide47.xml"/><Relationship Id="rId57" Type="http://schemas.openxmlformats.org/officeDocument/2006/relationships/slide" Target="slides/slide55.xml"/><Relationship Id="rId61" Type="http://schemas.openxmlformats.org/officeDocument/2006/relationships/viewProps" Target="viewProps.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4" Type="http://schemas.openxmlformats.org/officeDocument/2006/relationships/slide" Target="slides/slide42.xml"/><Relationship Id="rId52" Type="http://schemas.openxmlformats.org/officeDocument/2006/relationships/slide" Target="slides/slide50.xml"/><Relationship Id="rId60" Type="http://schemas.openxmlformats.org/officeDocument/2006/relationships/presProps" Target="presProps.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slide" Target="slides/slide41.xml"/><Relationship Id="rId48" Type="http://schemas.openxmlformats.org/officeDocument/2006/relationships/slide" Target="slides/slide46.xml"/><Relationship Id="rId56" Type="http://schemas.openxmlformats.org/officeDocument/2006/relationships/slide" Target="slides/slide54.xml"/><Relationship Id="rId8" Type="http://schemas.openxmlformats.org/officeDocument/2006/relationships/slide" Target="slides/slide6.xml"/><Relationship Id="rId51" Type="http://schemas.openxmlformats.org/officeDocument/2006/relationships/slide" Target="slides/slide49.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46" Type="http://schemas.openxmlformats.org/officeDocument/2006/relationships/slide" Target="slides/slide44.xml"/><Relationship Id="rId59" Type="http://schemas.openxmlformats.org/officeDocument/2006/relationships/handoutMaster" Target="handoutMasters/handout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41658A34-83F4-4B2E-BC5A-DE51EE8822F9}" type="datetimeFigureOut">
              <a:rPr lang="en-US" smtClean="0"/>
              <a:t>2/6/2018</a:t>
            </a:fld>
            <a:endParaRPr lang="en-US"/>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B78FE58C-C1A6-4C4C-90C2-B7F5B0504B2D}" type="slidenum">
              <a:rPr lang="en-US" smtClean="0"/>
              <a:t>‹#›</a:t>
            </a:fld>
            <a:endParaRPr lang="en-US"/>
          </a:p>
        </p:txBody>
      </p:sp>
    </p:spTree>
    <p:extLst>
      <p:ext uri="{BB962C8B-B14F-4D97-AF65-F5344CB8AC3E}">
        <p14:creationId xmlns:p14="http://schemas.microsoft.com/office/powerpoint/2010/main" val="4034605036"/>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F2E1917-0BAF-4687-978A-82FFF05559C3}" type="datetimeFigureOut">
              <a:rPr lang="en-US" smtClean="0"/>
              <a:t>2/6/2018</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10E1E9A-E921-4174-A0FC-51868D7AC568}" type="slidenum">
              <a:rPr lang="en-US" smtClean="0"/>
              <a:t>‹#›</a:t>
            </a:fld>
            <a:endParaRPr lang="en-US"/>
          </a:p>
        </p:txBody>
      </p:sp>
    </p:spTree>
    <p:extLst>
      <p:ext uri="{BB962C8B-B14F-4D97-AF65-F5344CB8AC3E}">
        <p14:creationId xmlns:p14="http://schemas.microsoft.com/office/powerpoint/2010/main" val="37378600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84EAB7D7-3608-4730-B2E2-670834DF882C}" type="datetimeFigureOut">
              <a:rPr lang="en-US" smtClean="0"/>
              <a:t>2/6/2018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1B7BAC7-FE87-40F6-AA24-4F4685D1B022}" type="slidenum">
              <a:rPr lang="en-US" smtClean="0"/>
              <a:t>‹#›</a:t>
            </a:fld>
            <a:endParaRPr lang="en-US"/>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solidFill>
                  <a:schemeClr val="accent3"/>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dirty="0"/>
          </a:p>
        </p:txBody>
      </p:sp>
      <p:sp>
        <p:nvSpPr>
          <p:cNvPr id="2" name="Title 1"/>
          <p:cNvSpPr>
            <a:spLocks noGrp="1"/>
          </p:cNvSpPr>
          <p:nvPr>
            <p:ph type="ctrTitle"/>
          </p:nvPr>
        </p:nvSpPr>
        <p:spPr>
          <a:xfrm>
            <a:off x="1524000" y="1041400"/>
            <a:ext cx="9144000" cy="2387600"/>
          </a:xfrm>
        </p:spPr>
        <p:txBody>
          <a:bodyPr anchor="b"/>
          <a:lstStyle>
            <a:lvl1pPr algn="ctr">
              <a:defRPr sz="6000"/>
            </a:lvl1pPr>
          </a:lstStyle>
          <a:p>
            <a:r>
              <a:rPr lang="en-US" smtClean="0"/>
              <a:t>Click to edit Master title style</a:t>
            </a:r>
            <a:endParaRPr lang="en-US" dirty="0"/>
          </a:p>
        </p:txBody>
      </p:sp>
    </p:spTree>
    <p:extLst>
      <p:ext uri="{BB962C8B-B14F-4D97-AF65-F5344CB8AC3E}">
        <p14:creationId xmlns:p14="http://schemas.microsoft.com/office/powerpoint/2010/main" val="64670562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84EAB7D7-3608-4730-B2E2-670834DF882C}" type="datetimeFigureOut">
              <a:rPr lang="en-US" smtClean="0"/>
              <a:t>2/6/2018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1B7BAC7-FE87-40F6-AA24-4F4685D1B022}" type="slidenum">
              <a:rPr lang="en-US" smtClean="0"/>
              <a:t>‹#›</a:t>
            </a:fld>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2" name="Title 1"/>
          <p:cNvSpPr>
            <a:spLocks noGrp="1"/>
          </p:cNvSpPr>
          <p:nvPr>
            <p:ph type="title"/>
          </p:nvPr>
        </p:nvSpPr>
        <p:spPr/>
        <p:txBody>
          <a:bodyPr/>
          <a:lstStyle/>
          <a:p>
            <a:r>
              <a:rPr lang="en-US" smtClean="0"/>
              <a:t>Click to edit Master title style</a:t>
            </a:r>
            <a:endParaRPr lang="en-US"/>
          </a:p>
        </p:txBody>
      </p:sp>
    </p:spTree>
    <p:extLst>
      <p:ext uri="{BB962C8B-B14F-4D97-AF65-F5344CB8AC3E}">
        <p14:creationId xmlns:p14="http://schemas.microsoft.com/office/powerpoint/2010/main" val="219879397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84EAB7D7-3608-4730-B2E2-670834DF882C}" type="datetimeFigureOut">
              <a:rPr lang="en-US" smtClean="0"/>
              <a:t>2/6/2018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1B7BAC7-FE87-40F6-AA24-4F4685D1B022}" type="slidenum">
              <a:rPr lang="en-US" smtClean="0"/>
              <a:t>‹#›</a:t>
            </a:fld>
            <a:endParaRPr lang="en-US"/>
          </a:p>
        </p:txBody>
      </p:sp>
      <p:sp>
        <p:nvSpPr>
          <p:cNvPr id="3" name="Text Placeholder 2"/>
          <p:cNvSpPr>
            <a:spLocks noGrp="1"/>
          </p:cNvSpPr>
          <p:nvPr>
            <p:ph type="body" idx="1"/>
          </p:nvPr>
        </p:nvSpPr>
        <p:spPr>
          <a:xfrm>
            <a:off x="1241658" y="4589463"/>
            <a:ext cx="10105791"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smtClean="0"/>
              <a:t>Click to edit Master text styles</a:t>
            </a:r>
          </a:p>
        </p:txBody>
      </p:sp>
      <p:sp>
        <p:nvSpPr>
          <p:cNvPr id="2" name="Title 1"/>
          <p:cNvSpPr>
            <a:spLocks noGrp="1"/>
          </p:cNvSpPr>
          <p:nvPr>
            <p:ph type="title"/>
          </p:nvPr>
        </p:nvSpPr>
        <p:spPr>
          <a:xfrm>
            <a:off x="1241658" y="1709738"/>
            <a:ext cx="10105791" cy="2862262"/>
          </a:xfrm>
        </p:spPr>
        <p:txBody>
          <a:bodyPr anchor="b"/>
          <a:lstStyle>
            <a:lvl1pPr>
              <a:defRPr sz="6000"/>
            </a:lvl1pPr>
          </a:lstStyle>
          <a:p>
            <a:r>
              <a:rPr lang="en-US" smtClean="0"/>
              <a:t>Click to edit Master title style</a:t>
            </a:r>
            <a:endParaRPr lang="en-US"/>
          </a:p>
        </p:txBody>
      </p:sp>
    </p:spTree>
    <p:extLst>
      <p:ext uri="{BB962C8B-B14F-4D97-AF65-F5344CB8AC3E}">
        <p14:creationId xmlns:p14="http://schemas.microsoft.com/office/powerpoint/2010/main" val="406768679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fld id="{84EAB7D7-3608-4730-B2E2-670834DF882C}" type="datetimeFigureOut">
              <a:rPr lang="en-US" smtClean="0"/>
              <a:t>2/6/2018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1B7BAC7-FE87-40F6-AA24-4F4685D1B022}" type="slidenum">
              <a:rPr lang="en-US" smtClean="0"/>
              <a:t>‹#›</a:t>
            </a:fld>
            <a:endParaRPr lang="en-US"/>
          </a:p>
        </p:txBody>
      </p:sp>
      <p:sp>
        <p:nvSpPr>
          <p:cNvPr id="4" name="Content Placeholder 3"/>
          <p:cNvSpPr>
            <a:spLocks noGrp="1"/>
          </p:cNvSpPr>
          <p:nvPr>
            <p:ph sz="half" idx="2"/>
          </p:nvPr>
        </p:nvSpPr>
        <p:spPr>
          <a:xfrm>
            <a:off x="6605325" y="1825625"/>
            <a:ext cx="4754880" cy="4351338"/>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3" name="Content Placeholder 2"/>
          <p:cNvSpPr>
            <a:spLocks noGrp="1"/>
          </p:cNvSpPr>
          <p:nvPr>
            <p:ph sz="half" idx="1"/>
          </p:nvPr>
        </p:nvSpPr>
        <p:spPr>
          <a:xfrm>
            <a:off x="1569700" y="1825625"/>
            <a:ext cx="4754880" cy="4351338"/>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2" name="Title 1"/>
          <p:cNvSpPr>
            <a:spLocks noGrp="1"/>
          </p:cNvSpPr>
          <p:nvPr>
            <p:ph type="title"/>
          </p:nvPr>
        </p:nvSpPr>
        <p:spPr/>
        <p:txBody>
          <a:bodyPr/>
          <a:lstStyle/>
          <a:p>
            <a:r>
              <a:rPr lang="en-US" smtClean="0"/>
              <a:t>Click to edit Master title style</a:t>
            </a:r>
            <a:endParaRPr lang="en-US"/>
          </a:p>
        </p:txBody>
      </p:sp>
    </p:spTree>
    <p:extLst>
      <p:ext uri="{BB962C8B-B14F-4D97-AF65-F5344CB8AC3E}">
        <p14:creationId xmlns:p14="http://schemas.microsoft.com/office/powerpoint/2010/main" val="1063680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7" name="Date Placeholder 6"/>
          <p:cNvSpPr>
            <a:spLocks noGrp="1"/>
          </p:cNvSpPr>
          <p:nvPr>
            <p:ph type="dt" sz="half" idx="10"/>
          </p:nvPr>
        </p:nvSpPr>
        <p:spPr/>
        <p:txBody>
          <a:bodyPr/>
          <a:lstStyle/>
          <a:p>
            <a:fld id="{84EAB7D7-3608-4730-B2E2-670834DF882C}" type="datetimeFigureOut">
              <a:rPr lang="en-US" smtClean="0"/>
              <a:t>2/6/2018</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71B7BAC7-FE87-40F6-AA24-4F4685D1B022}" type="slidenum">
              <a:rPr lang="en-US" smtClean="0"/>
              <a:t>‹#›</a:t>
            </a:fld>
            <a:endParaRPr lang="en-US"/>
          </a:p>
        </p:txBody>
      </p:sp>
      <p:sp>
        <p:nvSpPr>
          <p:cNvPr id="6" name="Content Placeholder 5"/>
          <p:cNvSpPr>
            <a:spLocks noGrp="1"/>
          </p:cNvSpPr>
          <p:nvPr>
            <p:ph sz="quarter" idx="4"/>
          </p:nvPr>
        </p:nvSpPr>
        <p:spPr>
          <a:xfrm>
            <a:off x="6598920" y="2193925"/>
            <a:ext cx="4754880" cy="397827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6598920" y="1489075"/>
            <a:ext cx="4754880" cy="641350"/>
          </a:xfrm>
          <a:noFill/>
          <a:ln>
            <a:noFill/>
          </a:ln>
        </p:spPr>
        <p:txBody>
          <a:bodyPr anchor="b"/>
          <a:lstStyle>
            <a:lvl1pPr marL="0" indent="0">
              <a:buNone/>
              <a:defRPr sz="2400" b="0">
                <a:solidFill>
                  <a:schemeClr val="accent3"/>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1562100" y="2193925"/>
            <a:ext cx="4754880" cy="397827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3" name="Text Placeholder 2"/>
          <p:cNvSpPr>
            <a:spLocks noGrp="1"/>
          </p:cNvSpPr>
          <p:nvPr>
            <p:ph type="body" idx="1"/>
          </p:nvPr>
        </p:nvSpPr>
        <p:spPr>
          <a:xfrm>
            <a:off x="1562100" y="1489075"/>
            <a:ext cx="4754880" cy="641350"/>
          </a:xfrm>
          <a:noFill/>
          <a:ln>
            <a:noFill/>
          </a:ln>
        </p:spPr>
        <p:txBody>
          <a:bodyPr anchor="b"/>
          <a:lstStyle>
            <a:lvl1pPr marL="0" indent="0">
              <a:buNone/>
              <a:defRPr sz="2400" b="0">
                <a:solidFill>
                  <a:schemeClr val="accent3"/>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 name="Title 1"/>
          <p:cNvSpPr>
            <a:spLocks noGrp="1"/>
          </p:cNvSpPr>
          <p:nvPr>
            <p:ph type="title"/>
          </p:nvPr>
        </p:nvSpPr>
        <p:spPr>
          <a:xfrm>
            <a:off x="2324100" y="274638"/>
            <a:ext cx="9023350" cy="1143000"/>
          </a:xfrm>
        </p:spPr>
        <p:txBody>
          <a:bodyPr/>
          <a:lstStyle/>
          <a:p>
            <a:r>
              <a:rPr lang="en-US" smtClean="0"/>
              <a:t>Click to edit Master title style</a:t>
            </a:r>
            <a:endParaRPr lang="en-US"/>
          </a:p>
        </p:txBody>
      </p:sp>
    </p:spTree>
    <p:extLst>
      <p:ext uri="{BB962C8B-B14F-4D97-AF65-F5344CB8AC3E}">
        <p14:creationId xmlns:p14="http://schemas.microsoft.com/office/powerpoint/2010/main" val="323166152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p>
            <a:fld id="{84EAB7D7-3608-4730-B2E2-670834DF882C}" type="datetimeFigureOut">
              <a:rPr lang="en-US" smtClean="0"/>
              <a:t>2/6/2018</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71B7BAC7-FE87-40F6-AA24-4F4685D1B022}" type="slidenum">
              <a:rPr lang="en-US" smtClean="0"/>
              <a:t>‹#›</a:t>
            </a:fld>
            <a:endParaRPr lang="en-US"/>
          </a:p>
        </p:txBody>
      </p:sp>
      <p:sp>
        <p:nvSpPr>
          <p:cNvPr id="2" name="Title 1"/>
          <p:cNvSpPr>
            <a:spLocks noGrp="1"/>
          </p:cNvSpPr>
          <p:nvPr>
            <p:ph type="title"/>
          </p:nvPr>
        </p:nvSpPr>
        <p:spPr/>
        <p:txBody>
          <a:bodyPr/>
          <a:lstStyle/>
          <a:p>
            <a:r>
              <a:rPr lang="en-US" smtClean="0"/>
              <a:t>Click to edit Master title style</a:t>
            </a:r>
            <a:endParaRPr lang="en-US"/>
          </a:p>
        </p:txBody>
      </p:sp>
    </p:spTree>
    <p:extLst>
      <p:ext uri="{BB962C8B-B14F-4D97-AF65-F5344CB8AC3E}">
        <p14:creationId xmlns:p14="http://schemas.microsoft.com/office/powerpoint/2010/main" val="51058622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EAB7D7-3608-4730-B2E2-670834DF882C}" type="datetimeFigureOut">
              <a:rPr lang="en-US" smtClean="0"/>
              <a:t>2/6/2018</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71B7BAC7-FE87-40F6-AA24-4F4685D1B022}" type="slidenum">
              <a:rPr lang="en-US" smtClean="0"/>
              <a:t>‹#›</a:t>
            </a:fld>
            <a:endParaRPr lang="en-US"/>
          </a:p>
        </p:txBody>
      </p:sp>
    </p:spTree>
    <p:extLst>
      <p:ext uri="{BB962C8B-B14F-4D97-AF65-F5344CB8AC3E}">
        <p14:creationId xmlns:p14="http://schemas.microsoft.com/office/powerpoint/2010/main" val="321514140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fld id="{84EAB7D7-3608-4730-B2E2-670834DF882C}" type="datetimeFigureOut">
              <a:rPr lang="en-US" smtClean="0"/>
              <a:t>2/6/2018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1B7BAC7-FE87-40F6-AA24-4F4685D1B022}" type="slidenum">
              <a:rPr lang="en-US" smtClean="0"/>
              <a:t>‹#›</a:t>
            </a:fld>
            <a:endParaRPr lang="en-US"/>
          </a:p>
        </p:txBody>
      </p:sp>
      <p:sp>
        <p:nvSpPr>
          <p:cNvPr id="3" name="Content Placeholder 2"/>
          <p:cNvSpPr>
            <a:spLocks noGrp="1"/>
          </p:cNvSpPr>
          <p:nvPr>
            <p:ph idx="1"/>
          </p:nvPr>
        </p:nvSpPr>
        <p:spPr>
          <a:xfrm>
            <a:off x="5678905" y="987425"/>
            <a:ext cx="5676483"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1562100" y="2101850"/>
            <a:ext cx="3932237" cy="3759200"/>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2" name="Title 1"/>
          <p:cNvSpPr>
            <a:spLocks noGrp="1"/>
          </p:cNvSpPr>
          <p:nvPr>
            <p:ph type="title"/>
          </p:nvPr>
        </p:nvSpPr>
        <p:spPr>
          <a:xfrm>
            <a:off x="1562100" y="457200"/>
            <a:ext cx="3932237" cy="1600200"/>
          </a:xfrm>
        </p:spPr>
        <p:txBody>
          <a:bodyPr anchor="b"/>
          <a:lstStyle>
            <a:lvl1pPr>
              <a:defRPr sz="3200"/>
            </a:lvl1pPr>
          </a:lstStyle>
          <a:p>
            <a:r>
              <a:rPr lang="en-US" smtClean="0"/>
              <a:t>Click to edit Master title style</a:t>
            </a:r>
            <a:endParaRPr lang="en-US"/>
          </a:p>
        </p:txBody>
      </p:sp>
    </p:spTree>
    <p:extLst>
      <p:ext uri="{BB962C8B-B14F-4D97-AF65-F5344CB8AC3E}">
        <p14:creationId xmlns:p14="http://schemas.microsoft.com/office/powerpoint/2010/main" val="219871205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Picture with Caption">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fld id="{84EAB7D7-3608-4730-B2E2-670834DF882C}" type="datetimeFigureOut">
              <a:rPr lang="en-US" smtClean="0"/>
              <a:t>2/6/2018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1B7BAC7-FE87-40F6-AA24-4F4685D1B022}" type="slidenum">
              <a:rPr lang="en-US" smtClean="0"/>
              <a:t>‹#›</a:t>
            </a:fld>
            <a:endParaRPr lang="en-US"/>
          </a:p>
        </p:txBody>
      </p:sp>
      <p:sp>
        <p:nvSpPr>
          <p:cNvPr id="3" name="Picture Placeholder 2"/>
          <p:cNvSpPr>
            <a:spLocks noGrp="1"/>
          </p:cNvSpPr>
          <p:nvPr>
            <p:ph type="pic" idx="1"/>
          </p:nvPr>
        </p:nvSpPr>
        <p:spPr>
          <a:xfrm>
            <a:off x="5678904" y="987425"/>
            <a:ext cx="5678424"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a:p>
        </p:txBody>
      </p:sp>
      <p:sp>
        <p:nvSpPr>
          <p:cNvPr id="8" name="Text Placeholder 3"/>
          <p:cNvSpPr>
            <a:spLocks noGrp="1"/>
          </p:cNvSpPr>
          <p:nvPr>
            <p:ph type="body" sz="half" idx="2"/>
          </p:nvPr>
        </p:nvSpPr>
        <p:spPr>
          <a:xfrm>
            <a:off x="1562100" y="2101850"/>
            <a:ext cx="3932237" cy="3759200"/>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9" name="Title 1"/>
          <p:cNvSpPr>
            <a:spLocks noGrp="1"/>
          </p:cNvSpPr>
          <p:nvPr>
            <p:ph type="title"/>
          </p:nvPr>
        </p:nvSpPr>
        <p:spPr>
          <a:xfrm>
            <a:off x="1562100" y="457200"/>
            <a:ext cx="3932237" cy="1600200"/>
          </a:xfrm>
        </p:spPr>
        <p:txBody>
          <a:bodyPr anchor="b"/>
          <a:lstStyle>
            <a:lvl1pPr>
              <a:defRPr sz="3200"/>
            </a:lvl1pPr>
          </a:lstStyle>
          <a:p>
            <a:r>
              <a:rPr lang="en-US" smtClean="0"/>
              <a:t>Click to edit Master title style</a:t>
            </a:r>
            <a:endParaRPr lang="en-US"/>
          </a:p>
        </p:txBody>
      </p:sp>
    </p:spTree>
    <p:extLst>
      <p:ext uri="{BB962C8B-B14F-4D97-AF65-F5344CB8AC3E}">
        <p14:creationId xmlns:p14="http://schemas.microsoft.com/office/powerpoint/2010/main" val="161935964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84EAB7D7-3608-4730-B2E2-670834DF882C}" type="datetimeFigureOut">
              <a:rPr lang="en-US" smtClean="0"/>
              <a:t>2/6/2018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1B7BAC7-FE87-40F6-AA24-4F4685D1B022}" type="slidenum">
              <a:rPr lang="en-US" smtClean="0"/>
              <a:t>‹#›</a:t>
            </a:fld>
            <a:endParaRPr lang="en-US"/>
          </a:p>
        </p:txBody>
      </p:sp>
      <p:sp>
        <p:nvSpPr>
          <p:cNvPr id="3" name="Vertical Text Placeholder 2"/>
          <p:cNvSpPr>
            <a:spLocks noGrp="1"/>
          </p:cNvSpPr>
          <p:nvPr>
            <p:ph type="body" orient="vert" idx="1"/>
          </p:nvPr>
        </p:nvSpPr>
        <p:spPr>
          <a:xfrm>
            <a:off x="1562100" y="1825625"/>
            <a:ext cx="9791700" cy="43513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2" name="Title 1"/>
          <p:cNvSpPr>
            <a:spLocks noGrp="1"/>
          </p:cNvSpPr>
          <p:nvPr>
            <p:ph type="title"/>
          </p:nvPr>
        </p:nvSpPr>
        <p:spPr/>
        <p:txBody>
          <a:bodyPr/>
          <a:lstStyle/>
          <a:p>
            <a:r>
              <a:rPr lang="en-US" smtClean="0"/>
              <a:t>Click to edit Master title style</a:t>
            </a:r>
            <a:endParaRPr lang="en-US"/>
          </a:p>
        </p:txBody>
      </p:sp>
    </p:spTree>
    <p:extLst>
      <p:ext uri="{BB962C8B-B14F-4D97-AF65-F5344CB8AC3E}">
        <p14:creationId xmlns:p14="http://schemas.microsoft.com/office/powerpoint/2010/main" val="282188521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84EAB7D7-3608-4730-B2E2-670834DF882C}" type="datetimeFigureOut">
              <a:rPr lang="en-US" smtClean="0"/>
              <a:t>2/6/2018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1B7BAC7-FE87-40F6-AA24-4F4685D1B022}" type="slidenum">
              <a:rPr lang="en-US" smtClean="0"/>
              <a:t>‹#›</a:t>
            </a:fld>
            <a:endParaRPr lang="en-US"/>
          </a:p>
        </p:txBody>
      </p:sp>
      <p:sp>
        <p:nvSpPr>
          <p:cNvPr id="3" name="Vertical Text Placeholder 2"/>
          <p:cNvSpPr>
            <a:spLocks noGrp="1"/>
          </p:cNvSpPr>
          <p:nvPr>
            <p:ph type="body" orient="vert" idx="1"/>
          </p:nvPr>
        </p:nvSpPr>
        <p:spPr>
          <a:xfrm>
            <a:off x="1562100" y="365125"/>
            <a:ext cx="7010400"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US"/>
          </a:p>
        </p:txBody>
      </p:sp>
    </p:spTree>
    <p:extLst>
      <p:ext uri="{BB962C8B-B14F-4D97-AF65-F5344CB8AC3E}">
        <p14:creationId xmlns:p14="http://schemas.microsoft.com/office/powerpoint/2010/main" val="338883014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1_Picture with Caption">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fld id="{84EAB7D7-3608-4730-B2E2-670834DF882C}" type="datetimeFigureOut">
              <a:rPr lang="en-US" smtClean="0"/>
              <a:t>2/6/2018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1B7BAC7-FE87-40F6-AA24-4F4685D1B022}" type="slidenum">
              <a:rPr lang="en-US" smtClean="0"/>
              <a:t>‹#›</a:t>
            </a:fld>
            <a:endParaRPr lang="en-US"/>
          </a:p>
        </p:txBody>
      </p:sp>
      <p:sp>
        <p:nvSpPr>
          <p:cNvPr id="3" name="Picture Placeholder 2"/>
          <p:cNvSpPr>
            <a:spLocks noGrp="1"/>
          </p:cNvSpPr>
          <p:nvPr>
            <p:ph type="pic" idx="1"/>
          </p:nvPr>
        </p:nvSpPr>
        <p:spPr>
          <a:xfrm>
            <a:off x="5678904" y="987425"/>
            <a:ext cx="5678424"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a:p>
        </p:txBody>
      </p:sp>
      <p:sp>
        <p:nvSpPr>
          <p:cNvPr id="8" name="Text Placeholder 3"/>
          <p:cNvSpPr>
            <a:spLocks noGrp="1"/>
          </p:cNvSpPr>
          <p:nvPr>
            <p:ph type="body" sz="half" idx="2"/>
          </p:nvPr>
        </p:nvSpPr>
        <p:spPr>
          <a:xfrm>
            <a:off x="1562100" y="2101850"/>
            <a:ext cx="3932237" cy="3759200"/>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9" name="Title 1"/>
          <p:cNvSpPr>
            <a:spLocks noGrp="1"/>
          </p:cNvSpPr>
          <p:nvPr>
            <p:ph type="title"/>
          </p:nvPr>
        </p:nvSpPr>
        <p:spPr>
          <a:xfrm>
            <a:off x="1562100" y="457200"/>
            <a:ext cx="3932237" cy="1600200"/>
          </a:xfrm>
        </p:spPr>
        <p:txBody>
          <a:bodyPr anchor="b"/>
          <a:lstStyle>
            <a:lvl1pPr>
              <a:defRPr sz="3200"/>
            </a:lvl1pPr>
          </a:lstStyle>
          <a:p>
            <a:r>
              <a:rPr lang="en-US" smtClean="0"/>
              <a:t>Click to edit Master title style</a:t>
            </a:r>
            <a:endParaRPr lang="en-US"/>
          </a:p>
        </p:txBody>
      </p:sp>
    </p:spTree>
    <p:extLst>
      <p:ext uri="{BB962C8B-B14F-4D97-AF65-F5344CB8AC3E}">
        <p14:creationId xmlns:p14="http://schemas.microsoft.com/office/powerpoint/2010/main" val="341388885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bwMode="ltGray">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4" name="Date Placeholder 3"/>
          <p:cNvSpPr>
            <a:spLocks noGrp="1"/>
          </p:cNvSpPr>
          <p:nvPr>
            <p:ph type="dt" sz="half" idx="2"/>
          </p:nvPr>
        </p:nvSpPr>
        <p:spPr>
          <a:xfrm>
            <a:off x="1562100" y="6356350"/>
            <a:ext cx="25527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EAB7D7-3608-4730-B2E2-670834DF882C}" type="datetimeFigureOut">
              <a:rPr lang="en-US" smtClean="0"/>
              <a:pPr/>
              <a:t>2/6/2018</a:t>
            </a:fld>
            <a:endParaRPr lang="en-US"/>
          </a:p>
        </p:txBody>
      </p:sp>
      <p:sp>
        <p:nvSpPr>
          <p:cNvPr id="5" name="Footer Placeholder 4"/>
          <p:cNvSpPr>
            <a:spLocks noGrp="1"/>
          </p:cNvSpPr>
          <p:nvPr>
            <p:ph type="ftr" sz="quarter" idx="3"/>
          </p:nvPr>
        </p:nvSpPr>
        <p:spPr>
          <a:xfrm>
            <a:off x="4648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077200" y="6356350"/>
            <a:ext cx="3276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1B7BAC7-FE87-40F6-AA24-4F4685D1B022}" type="slidenum">
              <a:rPr lang="en-US" smtClean="0"/>
              <a:t>‹#›</a:t>
            </a:fld>
            <a:endParaRPr lang="en-US"/>
          </a:p>
        </p:txBody>
      </p:sp>
      <p:sp>
        <p:nvSpPr>
          <p:cNvPr id="3" name="Text Placeholder 2"/>
          <p:cNvSpPr>
            <a:spLocks noGrp="1"/>
          </p:cNvSpPr>
          <p:nvPr>
            <p:ph type="body" idx="1"/>
          </p:nvPr>
        </p:nvSpPr>
        <p:spPr>
          <a:xfrm>
            <a:off x="1562100" y="1825625"/>
            <a:ext cx="9791700" cy="435133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2" name="Title Placeholder 1"/>
          <p:cNvSpPr>
            <a:spLocks noGrp="1"/>
          </p:cNvSpPr>
          <p:nvPr>
            <p:ph type="title"/>
          </p:nvPr>
        </p:nvSpPr>
        <p:spPr>
          <a:xfrm>
            <a:off x="2324100" y="365125"/>
            <a:ext cx="9029700" cy="1325563"/>
          </a:xfrm>
          <a:prstGeom prst="rect">
            <a:avLst/>
          </a:prstGeom>
        </p:spPr>
        <p:txBody>
          <a:bodyPr vert="horz" lIns="91440" tIns="45720" rIns="91440" bIns="45720" rtlCol="0" anchor="ctr">
            <a:normAutofit/>
          </a:bodyPr>
          <a:lstStyle/>
          <a:p>
            <a:r>
              <a:rPr lang="en-US" smtClean="0"/>
              <a:t>Click to edit Master title style</a:t>
            </a:r>
            <a:endParaRPr lang="en-US" dirty="0"/>
          </a:p>
        </p:txBody>
      </p:sp>
    </p:spTree>
    <p:extLst>
      <p:ext uri="{BB962C8B-B14F-4D97-AF65-F5344CB8AC3E}">
        <p14:creationId xmlns:p14="http://schemas.microsoft.com/office/powerpoint/2010/main" val="3219367256"/>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 id="2147483681" r:id="rId12"/>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txStyles>
    <p:titleStyle>
      <a:lvl1pPr algn="l" defTabSz="914400" rtl="0" eaLnBrk="1" latinLnBrk="0" hangingPunct="1">
        <a:spcBef>
          <a:spcPct val="0"/>
        </a:spcBef>
        <a:buNone/>
        <a:defRPr sz="4400" kern="1200">
          <a:solidFill>
            <a:schemeClr val="accent1"/>
          </a:solidFill>
          <a:latin typeface="+mj-lt"/>
          <a:ea typeface="+mj-ea"/>
          <a:cs typeface="+mj-cs"/>
        </a:defRPr>
      </a:lvl1pPr>
    </p:titleStyle>
    <p:bodyStyle>
      <a:lvl1pPr marL="228600" indent="-228600" algn="l" defTabSz="914400" rtl="0" eaLnBrk="1" latinLnBrk="0" hangingPunct="1">
        <a:lnSpc>
          <a:spcPct val="90000"/>
        </a:lnSpc>
        <a:spcBef>
          <a:spcPct val="30000"/>
        </a:spcBef>
        <a:buClr>
          <a:schemeClr val="accent3"/>
        </a:buClr>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ct val="30000"/>
        </a:spcBef>
        <a:buClr>
          <a:schemeClr val="accent3"/>
        </a:buClr>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ct val="30000"/>
        </a:spcBef>
        <a:buClr>
          <a:schemeClr val="accent3"/>
        </a:buClr>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ct val="30000"/>
        </a:spcBef>
        <a:buClr>
          <a:schemeClr val="accent3"/>
        </a:buClr>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ct val="30000"/>
        </a:spcBef>
        <a:buClr>
          <a:schemeClr val="accent3"/>
        </a:buClr>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mod="1">
    <p:ext uri="{27BBF7A9-308A-43DC-89C8-2F10F3537804}">
      <p15:sldGuideLst xmlns:p15="http://schemas.microsoft.com/office/powerpoint/2012/main">
        <p15:guide id="0" orient="horz" pos="2160" userDrawn="1">
          <p15:clr>
            <a:srgbClr val="F26B43"/>
          </p15:clr>
        </p15:guide>
        <p15:guide id="1" pos="3840" userDrawn="1">
          <p15:clr>
            <a:srgbClr val="F26B43"/>
          </p15:clr>
        </p15:guide>
        <p15:guide id="2" pos="1464" userDrawn="1">
          <p15:clr>
            <a:srgbClr val="F26B43"/>
          </p15:clr>
        </p15:guide>
        <p15:guide id="3" pos="7152" userDrawn="1">
          <p15:clr>
            <a:srgbClr val="F26B43"/>
          </p15:clr>
        </p15:guide>
        <p15:guide id="4" pos="984" userDrawn="1">
          <p15:clr>
            <a:srgbClr val="F26B43"/>
          </p15:clr>
        </p15:guide>
        <p15:guide id="5" orient="horz" pos="3888" userDrawn="1">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hyperlink" Target="file:///C:\Users\k.eatonthomas\Pictures\clockwork.png" TargetMode="Externa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hyperlink" Target="https://www.youtube.com/watch?v=DP-xaOjCIm0" TargetMode="External"/><Relationship Id="rId1" Type="http://schemas.openxmlformats.org/officeDocument/2006/relationships/slideLayout" Target="../slideLayouts/slideLayout2.xml"/><Relationship Id="rId6" Type="http://schemas.openxmlformats.org/officeDocument/2006/relationships/image" Target="../media/image26.png"/><Relationship Id="rId5" Type="http://schemas.openxmlformats.org/officeDocument/2006/relationships/image" Target="../media/image25.png"/><Relationship Id="rId4" Type="http://schemas.openxmlformats.org/officeDocument/2006/relationships/image" Target="../media/image24.png"/></Relationships>
</file>

<file path=ppt/slides/_rels/slide53.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5029492" y="3602038"/>
            <a:ext cx="2133016" cy="2959097"/>
          </a:xfrm>
          <a:prstGeom prst="rect">
            <a:avLst/>
          </a:prstGeom>
        </p:spPr>
      </p:pic>
      <p:sp>
        <p:nvSpPr>
          <p:cNvPr id="3" name="Subtitle 2"/>
          <p:cNvSpPr>
            <a:spLocks noGrp="1"/>
          </p:cNvSpPr>
          <p:nvPr>
            <p:ph type="subTitle" idx="1"/>
          </p:nvPr>
        </p:nvSpPr>
        <p:spPr/>
        <p:txBody>
          <a:bodyPr/>
          <a:lstStyle/>
          <a:p>
            <a:endParaRPr lang="en-US" dirty="0"/>
          </a:p>
        </p:txBody>
      </p:sp>
      <p:sp>
        <p:nvSpPr>
          <p:cNvPr id="2" name="Title 1"/>
          <p:cNvSpPr>
            <a:spLocks noGrp="1"/>
          </p:cNvSpPr>
          <p:nvPr>
            <p:ph type="ctrTitle"/>
          </p:nvPr>
        </p:nvSpPr>
        <p:spPr/>
        <p:txBody>
          <a:bodyPr/>
          <a:lstStyle/>
          <a:p>
            <a:r>
              <a:rPr lang="en-US" dirty="0" smtClean="0"/>
              <a:t>Lecture 3: Media influences on aggression </a:t>
            </a:r>
            <a:endParaRPr lang="en-US" dirty="0"/>
          </a:p>
        </p:txBody>
      </p:sp>
    </p:spTree>
    <p:extLst>
      <p:ext uri="{BB962C8B-B14F-4D97-AF65-F5344CB8AC3E}">
        <p14:creationId xmlns:p14="http://schemas.microsoft.com/office/powerpoint/2010/main" val="92307800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Content Placeholder 13"/>
          <p:cNvSpPr>
            <a:spLocks noGrp="1"/>
          </p:cNvSpPr>
          <p:nvPr>
            <p:ph idx="1"/>
          </p:nvPr>
        </p:nvSpPr>
        <p:spPr>
          <a:xfrm>
            <a:off x="1562099" y="1825624"/>
            <a:ext cx="10194471" cy="4733795"/>
          </a:xfrm>
        </p:spPr>
        <p:txBody>
          <a:bodyPr>
            <a:normAutofit fontScale="92500"/>
          </a:bodyPr>
          <a:lstStyle/>
          <a:p>
            <a:pPr lvl="0"/>
            <a:r>
              <a:rPr lang="en-US" dirty="0" smtClean="0"/>
              <a:t>A long history of popular fears regarding the effects of violent media is well documented and reinforced in popular culture (Giles, 2010).</a:t>
            </a:r>
          </a:p>
          <a:p>
            <a:pPr lvl="0"/>
            <a:r>
              <a:rPr lang="en-US" dirty="0" smtClean="0"/>
              <a:t>A classic example is Stanley Kubrick`s `Clockwork orange` (1971). </a:t>
            </a:r>
          </a:p>
          <a:p>
            <a:pPr lvl="0"/>
            <a:r>
              <a:rPr lang="en-US" dirty="0" smtClean="0">
                <a:hlinkClick r:id="rId2" action="ppaction://hlinkfile"/>
              </a:rPr>
              <a:t>clockwork orange</a:t>
            </a:r>
            <a:r>
              <a:rPr lang="en-US" dirty="0" smtClean="0"/>
              <a:t> </a:t>
            </a:r>
          </a:p>
          <a:p>
            <a:pPr marL="0" lvl="0" indent="0">
              <a:buNone/>
            </a:pPr>
            <a:endParaRPr lang="en-US" dirty="0"/>
          </a:p>
          <a:p>
            <a:pPr lvl="0"/>
            <a:endParaRPr lang="en-US" dirty="0" smtClean="0"/>
          </a:p>
          <a:p>
            <a:pPr lvl="0"/>
            <a:endParaRPr lang="en-US" dirty="0"/>
          </a:p>
          <a:p>
            <a:pPr lvl="0"/>
            <a:endParaRPr lang="en-US" dirty="0" smtClean="0"/>
          </a:p>
          <a:p>
            <a:pPr lvl="0"/>
            <a:r>
              <a:rPr lang="en-US" dirty="0" smtClean="0"/>
              <a:t>A further example is `Child`s play 3`, wrongly associated with the murder of James </a:t>
            </a:r>
            <a:r>
              <a:rPr lang="en-US" dirty="0" err="1" smtClean="0"/>
              <a:t>Bulger</a:t>
            </a:r>
            <a:r>
              <a:rPr lang="en-US" dirty="0" smtClean="0"/>
              <a:t> in 1993. (Barker, 1997).</a:t>
            </a:r>
          </a:p>
        </p:txBody>
      </p:sp>
      <p:sp>
        <p:nvSpPr>
          <p:cNvPr id="13" name="Title 12"/>
          <p:cNvSpPr>
            <a:spLocks noGrp="1"/>
          </p:cNvSpPr>
          <p:nvPr>
            <p:ph type="title"/>
          </p:nvPr>
        </p:nvSpPr>
        <p:spPr/>
        <p:txBody>
          <a:bodyPr/>
          <a:lstStyle/>
          <a:p>
            <a:r>
              <a:rPr lang="en-US" dirty="0" smtClean="0"/>
              <a:t>Media influences on aggression</a:t>
            </a:r>
            <a:endParaRPr lang="en-US" dirty="0"/>
          </a:p>
        </p:txBody>
      </p:sp>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599991" y="3094399"/>
            <a:ext cx="3163467" cy="2360433"/>
          </a:xfrm>
          <a:prstGeom prst="rect">
            <a:avLst/>
          </a:prstGeom>
        </p:spPr>
      </p:pic>
    </p:spTree>
    <p:extLst>
      <p:ext uri="{BB962C8B-B14F-4D97-AF65-F5344CB8AC3E}">
        <p14:creationId xmlns:p14="http://schemas.microsoft.com/office/powerpoint/2010/main" val="236493423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Why are we so willing to link violent TV and film to aggression and violence? What about music lyrics and music video?</a:t>
            </a:r>
          </a:p>
          <a:p>
            <a:r>
              <a:rPr lang="en-GB" dirty="0" smtClean="0"/>
              <a:t>Why are we fascinated by `copy cat` acts?</a:t>
            </a:r>
          </a:p>
          <a:p>
            <a:r>
              <a:rPr lang="en-GB" dirty="0" smtClean="0"/>
              <a:t>Are the Media really responsible?</a:t>
            </a:r>
          </a:p>
          <a:p>
            <a:r>
              <a:rPr lang="en-GB" dirty="0" smtClean="0"/>
              <a:t>Individuals who are more likely to act aggressively are `inspired` by the media, but that does not mean that the Media is the cause of the violence… or is it?</a:t>
            </a:r>
          </a:p>
          <a:p>
            <a:endParaRPr lang="en-GB" dirty="0"/>
          </a:p>
        </p:txBody>
      </p:sp>
      <p:sp>
        <p:nvSpPr>
          <p:cNvPr id="3" name="Title 2"/>
          <p:cNvSpPr>
            <a:spLocks noGrp="1"/>
          </p:cNvSpPr>
          <p:nvPr>
            <p:ph type="title"/>
          </p:nvPr>
        </p:nvSpPr>
        <p:spPr/>
        <p:txBody>
          <a:bodyPr/>
          <a:lstStyle/>
          <a:p>
            <a:r>
              <a:rPr lang="en-GB" dirty="0" smtClean="0"/>
              <a:t>Media content</a:t>
            </a:r>
            <a:endParaRPr lang="en-GB" dirty="0"/>
          </a:p>
        </p:txBody>
      </p:sp>
      <p:pic>
        <p:nvPicPr>
          <p:cNvPr id="5" name="Picture 4"/>
          <p:cNvPicPr>
            <a:picLocks noChangeAspect="1"/>
          </p:cNvPicPr>
          <p:nvPr/>
        </p:nvPicPr>
        <p:blipFill>
          <a:blip r:embed="rId2"/>
          <a:stretch>
            <a:fillRect/>
          </a:stretch>
        </p:blipFill>
        <p:spPr>
          <a:xfrm>
            <a:off x="7009429" y="4702175"/>
            <a:ext cx="3524832" cy="1998982"/>
          </a:xfrm>
          <a:prstGeom prst="rect">
            <a:avLst/>
          </a:prstGeom>
        </p:spPr>
      </p:pic>
    </p:spTree>
    <p:extLst>
      <p:ext uri="{BB962C8B-B14F-4D97-AF65-F5344CB8AC3E}">
        <p14:creationId xmlns:p14="http://schemas.microsoft.com/office/powerpoint/2010/main" val="276173336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1562100" y="1026367"/>
            <a:ext cx="9791700" cy="5150596"/>
          </a:xfrm>
        </p:spPr>
        <p:txBody>
          <a:bodyPr/>
          <a:lstStyle/>
          <a:p>
            <a:r>
              <a:rPr lang="en-GB" dirty="0" smtClean="0"/>
              <a:t>Our lifetime exposure to Media is around nine years (for traditional media viewing), Brewer (2011).</a:t>
            </a:r>
          </a:p>
          <a:p>
            <a:r>
              <a:rPr lang="en-GB" dirty="0" smtClean="0"/>
              <a:t>Estimating our exposure to violence is more difficult. Using the definition of physical force, Wilson et al., (1997) reported figures of around 60% from our total viewing. (NTVS).</a:t>
            </a:r>
          </a:p>
          <a:p>
            <a:r>
              <a:rPr lang="en-GB" dirty="0" smtClean="0"/>
              <a:t>Content analysis is often used to determine the nature and type of violence, however this is confounded with the issues of cartoons, adverts, news programmes and the actual definitions of aggression and violence themselves.</a:t>
            </a:r>
          </a:p>
          <a:p>
            <a:r>
              <a:rPr lang="en-GB" dirty="0" smtClean="0"/>
              <a:t>And, on average, extremely violent movies are seen by 28% of students aged over 10, but Scream was viewed by around 66%! (Sargent et al., 2002). Why? </a:t>
            </a:r>
          </a:p>
          <a:p>
            <a:endParaRPr lang="en-GB" dirty="0"/>
          </a:p>
        </p:txBody>
      </p:sp>
      <p:sp>
        <p:nvSpPr>
          <p:cNvPr id="3" name="Title 2"/>
          <p:cNvSpPr>
            <a:spLocks noGrp="1"/>
          </p:cNvSpPr>
          <p:nvPr>
            <p:ph type="title"/>
          </p:nvPr>
        </p:nvSpPr>
        <p:spPr>
          <a:xfrm>
            <a:off x="2324100" y="365125"/>
            <a:ext cx="9029700" cy="120067"/>
          </a:xfrm>
        </p:spPr>
        <p:txBody>
          <a:bodyPr>
            <a:normAutofit fontScale="90000"/>
          </a:bodyPr>
          <a:lstStyle/>
          <a:p>
            <a:endParaRPr lang="en-GB" dirty="0"/>
          </a:p>
        </p:txBody>
      </p:sp>
    </p:spTree>
    <p:extLst>
      <p:ext uri="{BB962C8B-B14F-4D97-AF65-F5344CB8AC3E}">
        <p14:creationId xmlns:p14="http://schemas.microsoft.com/office/powerpoint/2010/main" val="52154323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Indirect aggression- malicious damage, property damage and hostile gestures. This sort of aggression is often portrayed in teenage programmes (Coyne &amp; Archer, 2004).</a:t>
            </a:r>
          </a:p>
          <a:p>
            <a:r>
              <a:rPr lang="en-GB" dirty="0" smtClean="0"/>
              <a:t>Relational aggression- the exploitation of relationships for aggressive ends. For example gossip slander or ostracism (</a:t>
            </a:r>
            <a:r>
              <a:rPr lang="en-GB" dirty="0" err="1" smtClean="0"/>
              <a:t>Ostrove</a:t>
            </a:r>
            <a:r>
              <a:rPr lang="en-GB" dirty="0" smtClean="0"/>
              <a:t> et al., 2006).</a:t>
            </a:r>
          </a:p>
          <a:p>
            <a:r>
              <a:rPr lang="en-GB" dirty="0" smtClean="0"/>
              <a:t>It is not surprising that male and female audiences choose differently. </a:t>
            </a:r>
            <a:endParaRPr lang="en-GB" dirty="0"/>
          </a:p>
        </p:txBody>
      </p:sp>
      <p:sp>
        <p:nvSpPr>
          <p:cNvPr id="3" name="Title 2"/>
          <p:cNvSpPr>
            <a:spLocks noGrp="1"/>
          </p:cNvSpPr>
          <p:nvPr>
            <p:ph type="title"/>
          </p:nvPr>
        </p:nvSpPr>
        <p:spPr/>
        <p:txBody>
          <a:bodyPr/>
          <a:lstStyle/>
          <a:p>
            <a:r>
              <a:rPr lang="en-GB" dirty="0" smtClean="0"/>
              <a:t>Different types of aggression</a:t>
            </a:r>
            <a:endParaRPr lang="en-GB" dirty="0"/>
          </a:p>
        </p:txBody>
      </p:sp>
      <p:pic>
        <p:nvPicPr>
          <p:cNvPr id="4" name="Picture 3"/>
          <p:cNvPicPr>
            <a:picLocks noChangeAspect="1"/>
          </p:cNvPicPr>
          <p:nvPr/>
        </p:nvPicPr>
        <p:blipFill>
          <a:blip r:embed="rId2"/>
          <a:stretch>
            <a:fillRect/>
          </a:stretch>
        </p:blipFill>
        <p:spPr>
          <a:xfrm>
            <a:off x="9320990" y="4843462"/>
            <a:ext cx="2619375" cy="1743075"/>
          </a:xfrm>
          <a:prstGeom prst="rect">
            <a:avLst/>
          </a:prstGeom>
        </p:spPr>
      </p:pic>
    </p:spTree>
    <p:extLst>
      <p:ext uri="{BB962C8B-B14F-4D97-AF65-F5344CB8AC3E}">
        <p14:creationId xmlns:p14="http://schemas.microsoft.com/office/powerpoint/2010/main" val="112007334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1007705" y="1825625"/>
            <a:ext cx="10655559" cy="4351338"/>
          </a:xfrm>
        </p:spPr>
        <p:txBody>
          <a:bodyPr>
            <a:normAutofit fontScale="92500" lnSpcReduction="10000"/>
          </a:bodyPr>
          <a:lstStyle/>
          <a:p>
            <a:r>
              <a:rPr lang="en-GB" dirty="0" smtClean="0"/>
              <a:t>Are young children the most vulnerable?</a:t>
            </a:r>
          </a:p>
          <a:p>
            <a:r>
              <a:rPr lang="en-GB" dirty="0" smtClean="0"/>
              <a:t>According to Anderson et al., (2003) and Gentile (2003) they are, and they feel more anxiety during exposure. </a:t>
            </a:r>
          </a:p>
          <a:p>
            <a:r>
              <a:rPr lang="en-GB" dirty="0" smtClean="0"/>
              <a:t>Young children also have difficulty in distinguishing between fantasy and reality.</a:t>
            </a:r>
          </a:p>
          <a:p>
            <a:r>
              <a:rPr lang="en-GB" dirty="0" smtClean="0"/>
              <a:t>How can researchers reliably assess media influence on children and particularly how can they compare age related differences in media effects?</a:t>
            </a:r>
          </a:p>
          <a:p>
            <a:r>
              <a:rPr lang="en-GB" dirty="0" smtClean="0"/>
              <a:t>A further issue is personality. Do violent individuals select violent viewing? This raises an important point regarding INTERPRETATION.</a:t>
            </a:r>
          </a:p>
          <a:p>
            <a:r>
              <a:rPr lang="en-GB" dirty="0" smtClean="0"/>
              <a:t>Research has shown that an adults commentary following violent media, can alter the children`s interpretation of it (Canter &amp; Wilson, 2003).</a:t>
            </a:r>
          </a:p>
          <a:p>
            <a:endParaRPr lang="en-GB" dirty="0"/>
          </a:p>
        </p:txBody>
      </p:sp>
      <p:sp>
        <p:nvSpPr>
          <p:cNvPr id="3" name="Title 2"/>
          <p:cNvSpPr>
            <a:spLocks noGrp="1"/>
          </p:cNvSpPr>
          <p:nvPr>
            <p:ph type="title"/>
          </p:nvPr>
        </p:nvSpPr>
        <p:spPr/>
        <p:txBody>
          <a:bodyPr/>
          <a:lstStyle/>
          <a:p>
            <a:r>
              <a:rPr lang="en-GB" dirty="0" smtClean="0"/>
              <a:t>Characteristics of the viewer</a:t>
            </a:r>
            <a:endParaRPr lang="en-GB" dirty="0"/>
          </a:p>
        </p:txBody>
      </p:sp>
    </p:spTree>
    <p:extLst>
      <p:ext uri="{BB962C8B-B14F-4D97-AF65-F5344CB8AC3E}">
        <p14:creationId xmlns:p14="http://schemas.microsoft.com/office/powerpoint/2010/main" val="374167054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951721" y="1539551"/>
            <a:ext cx="10618237" cy="4637412"/>
          </a:xfrm>
        </p:spPr>
        <p:txBody>
          <a:bodyPr>
            <a:normAutofit lnSpcReduction="10000"/>
          </a:bodyPr>
          <a:lstStyle/>
          <a:p>
            <a:r>
              <a:rPr lang="en-GB" dirty="0" smtClean="0"/>
              <a:t>The consequences of violence-</a:t>
            </a:r>
          </a:p>
          <a:p>
            <a:r>
              <a:rPr lang="en-GB" dirty="0" smtClean="0"/>
              <a:t>This is important because it is not often that we see the consequences for the victim. It is not easy to watch, trivialise or ignore unpleasant consequences. Comstock (1985) suggests that it is far more difficult to imitate violence if the pain of the victim is emphasised. </a:t>
            </a:r>
          </a:p>
          <a:p>
            <a:r>
              <a:rPr lang="en-GB" dirty="0" smtClean="0"/>
              <a:t>An additional point is that less than 20% of the acts on TV are punished, yet those acts that are, are less likely to be copied and those that suffer no consequences are more likely to be imitated (Wilson et al., 1997).</a:t>
            </a:r>
          </a:p>
          <a:p>
            <a:r>
              <a:rPr lang="en-GB" dirty="0" smtClean="0"/>
              <a:t>Justified violence is more likely to provide aggressive responses than other violence. Why? (Script theory- </a:t>
            </a:r>
            <a:r>
              <a:rPr lang="en-GB" dirty="0" err="1" smtClean="0"/>
              <a:t>Huesmann</a:t>
            </a:r>
            <a:r>
              <a:rPr lang="en-GB" dirty="0" smtClean="0"/>
              <a:t> &amp; </a:t>
            </a:r>
            <a:r>
              <a:rPr lang="en-GB" dirty="0" err="1" smtClean="0"/>
              <a:t>Eron</a:t>
            </a:r>
            <a:r>
              <a:rPr lang="en-GB" dirty="0" smtClean="0"/>
              <a:t>, 1986).</a:t>
            </a:r>
            <a:endParaRPr lang="en-GB" dirty="0"/>
          </a:p>
        </p:txBody>
      </p:sp>
      <p:sp>
        <p:nvSpPr>
          <p:cNvPr id="3" name="Title 2"/>
          <p:cNvSpPr>
            <a:spLocks noGrp="1"/>
          </p:cNvSpPr>
          <p:nvPr>
            <p:ph type="title"/>
          </p:nvPr>
        </p:nvSpPr>
        <p:spPr/>
        <p:txBody>
          <a:bodyPr/>
          <a:lstStyle/>
          <a:p>
            <a:r>
              <a:rPr lang="en-GB" dirty="0" smtClean="0"/>
              <a:t>Other considerations</a:t>
            </a:r>
            <a:endParaRPr lang="en-GB" dirty="0"/>
          </a:p>
        </p:txBody>
      </p:sp>
    </p:spTree>
    <p:extLst>
      <p:ext uri="{BB962C8B-B14F-4D97-AF65-F5344CB8AC3E}">
        <p14:creationId xmlns:p14="http://schemas.microsoft.com/office/powerpoint/2010/main" val="341116274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92500" lnSpcReduction="10000"/>
          </a:bodyPr>
          <a:lstStyle/>
          <a:p>
            <a:r>
              <a:rPr lang="en-GB" dirty="0" smtClean="0"/>
              <a:t>According to the NTVS 90% of movies contain violence, drama`s 70%, comedies 35% and reality series 35% (Smith 1998).</a:t>
            </a:r>
          </a:p>
          <a:p>
            <a:r>
              <a:rPr lang="en-GB" dirty="0" smtClean="0"/>
              <a:t>In an analysis of 800 top grossing films, </a:t>
            </a:r>
            <a:r>
              <a:rPr lang="en-GB" dirty="0" err="1" smtClean="0"/>
              <a:t>Bleakley</a:t>
            </a:r>
            <a:r>
              <a:rPr lang="en-GB" dirty="0" smtClean="0"/>
              <a:t> et al., (2012) up to 2006, 89% included violence and this steadily increased with time.</a:t>
            </a:r>
          </a:p>
          <a:p>
            <a:r>
              <a:rPr lang="en-GB" dirty="0" smtClean="0"/>
              <a:t>Yokota &amp; Thompson (2000) looked at general audience films targeted at children between 1937 and 1999. 74 films were studied, with all of them containing one or more acts of violence and the duration of the scene increased with time. The common theme was the triumph of good over bad. </a:t>
            </a:r>
          </a:p>
          <a:p>
            <a:r>
              <a:rPr lang="en-GB" dirty="0" smtClean="0"/>
              <a:t>A later analysis (2004),  found even more aggression in animated film and TV.</a:t>
            </a:r>
            <a:endParaRPr lang="en-GB" dirty="0"/>
          </a:p>
        </p:txBody>
      </p:sp>
      <p:sp>
        <p:nvSpPr>
          <p:cNvPr id="3" name="Title 2"/>
          <p:cNvSpPr>
            <a:spLocks noGrp="1"/>
          </p:cNvSpPr>
          <p:nvPr>
            <p:ph type="title"/>
          </p:nvPr>
        </p:nvSpPr>
        <p:spPr/>
        <p:txBody>
          <a:bodyPr>
            <a:normAutofit fontScale="90000"/>
          </a:bodyPr>
          <a:lstStyle/>
          <a:p>
            <a:r>
              <a:rPr lang="en-GB" dirty="0" smtClean="0"/>
              <a:t>Violent content of TV/Film and Media</a:t>
            </a:r>
            <a:endParaRPr lang="en-GB" dirty="0"/>
          </a:p>
        </p:txBody>
      </p:sp>
    </p:spTree>
    <p:extLst>
      <p:ext uri="{BB962C8B-B14F-4D97-AF65-F5344CB8AC3E}">
        <p14:creationId xmlns:p14="http://schemas.microsoft.com/office/powerpoint/2010/main" val="58449873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1082351" y="1548882"/>
            <a:ext cx="10655559" cy="4628081"/>
          </a:xfrm>
        </p:spPr>
        <p:txBody>
          <a:bodyPr/>
          <a:lstStyle/>
          <a:p>
            <a:r>
              <a:rPr lang="en-GB" dirty="0" smtClean="0"/>
              <a:t>Oliver &amp; </a:t>
            </a:r>
            <a:r>
              <a:rPr lang="en-GB" dirty="0" err="1" smtClean="0"/>
              <a:t>Kalyanaraman</a:t>
            </a:r>
            <a:r>
              <a:rPr lang="en-GB" dirty="0" smtClean="0"/>
              <a:t> (2002)looked at 47 previews for movies and found that 76% had at least one scene of aggression and 46% had at least one gun scene. </a:t>
            </a:r>
          </a:p>
          <a:p>
            <a:r>
              <a:rPr lang="en-GB" dirty="0" smtClean="0"/>
              <a:t>Rises in graphic scenes, images and violence is rising steadily from the 1970`s (McIntosh et al., 2003) and Coyne et al., (2011) found that books are ripe with violence.</a:t>
            </a:r>
          </a:p>
          <a:p>
            <a:r>
              <a:rPr lang="en-GB" dirty="0" smtClean="0"/>
              <a:t>Armstrong (2001) looked at 490 </a:t>
            </a:r>
            <a:r>
              <a:rPr lang="en-GB" dirty="0" err="1" smtClean="0"/>
              <a:t>gansta</a:t>
            </a:r>
            <a:r>
              <a:rPr lang="en-GB" dirty="0" smtClean="0"/>
              <a:t> songs and reported 22% had misogynistic lyrics, and in the analysis, a top selling album by Eminem, 78% of the songs fell into this category.</a:t>
            </a:r>
            <a:endParaRPr lang="en-GB" dirty="0"/>
          </a:p>
        </p:txBody>
      </p:sp>
      <p:sp>
        <p:nvSpPr>
          <p:cNvPr id="3" name="Title 2"/>
          <p:cNvSpPr>
            <a:spLocks noGrp="1"/>
          </p:cNvSpPr>
          <p:nvPr>
            <p:ph type="title"/>
          </p:nvPr>
        </p:nvSpPr>
        <p:spPr/>
        <p:txBody>
          <a:bodyPr/>
          <a:lstStyle/>
          <a:p>
            <a:r>
              <a:rPr lang="en-GB" dirty="0" smtClean="0"/>
              <a:t>Movie previews and music</a:t>
            </a:r>
            <a:endParaRPr lang="en-GB" dirty="0"/>
          </a:p>
        </p:txBody>
      </p:sp>
      <p:pic>
        <p:nvPicPr>
          <p:cNvPr id="4" name="Picture 3"/>
          <p:cNvPicPr>
            <a:picLocks noChangeAspect="1"/>
          </p:cNvPicPr>
          <p:nvPr/>
        </p:nvPicPr>
        <p:blipFill>
          <a:blip r:embed="rId2"/>
          <a:stretch>
            <a:fillRect/>
          </a:stretch>
        </p:blipFill>
        <p:spPr>
          <a:xfrm>
            <a:off x="10263673" y="4918787"/>
            <a:ext cx="1802461" cy="1802461"/>
          </a:xfrm>
          <a:prstGeom prst="rect">
            <a:avLst/>
          </a:prstGeom>
        </p:spPr>
      </p:pic>
    </p:spTree>
    <p:extLst>
      <p:ext uri="{BB962C8B-B14F-4D97-AF65-F5344CB8AC3E}">
        <p14:creationId xmlns:p14="http://schemas.microsoft.com/office/powerpoint/2010/main" val="132629715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1562100" y="1806964"/>
            <a:ext cx="9791700" cy="4351338"/>
          </a:xfrm>
        </p:spPr>
        <p:txBody>
          <a:bodyPr/>
          <a:lstStyle/>
          <a:p>
            <a:r>
              <a:rPr lang="en-GB" dirty="0" smtClean="0"/>
              <a:t>Smith &amp; </a:t>
            </a:r>
            <a:r>
              <a:rPr lang="en-GB" dirty="0" err="1" smtClean="0"/>
              <a:t>Boyson</a:t>
            </a:r>
            <a:r>
              <a:rPr lang="en-GB" dirty="0" smtClean="0"/>
              <a:t> (2002) analysed 1,962 video`s from music channels-</a:t>
            </a:r>
          </a:p>
          <a:p>
            <a:r>
              <a:rPr lang="en-GB" dirty="0" smtClean="0"/>
              <a:t>15% contained intentional physical aggression</a:t>
            </a:r>
          </a:p>
          <a:p>
            <a:r>
              <a:rPr lang="en-GB" dirty="0" smtClean="0"/>
              <a:t>Rap contained 29% and heavy metal 27%.</a:t>
            </a:r>
          </a:p>
          <a:p>
            <a:pPr marL="0" indent="0">
              <a:buNone/>
            </a:pPr>
            <a:endParaRPr lang="en-GB" dirty="0" smtClean="0"/>
          </a:p>
          <a:p>
            <a:r>
              <a:rPr lang="en-GB" dirty="0" smtClean="0">
                <a:solidFill>
                  <a:srgbClr val="FF0000"/>
                </a:solidFill>
              </a:rPr>
              <a:t>The importance of this is the audience:</a:t>
            </a:r>
          </a:p>
          <a:p>
            <a:r>
              <a:rPr lang="en-GB" dirty="0" smtClean="0"/>
              <a:t>Which is the most popular music for teens?</a:t>
            </a:r>
          </a:p>
          <a:p>
            <a:r>
              <a:rPr lang="en-GB" dirty="0" smtClean="0"/>
              <a:t>65% of 8—18 year olds listen to rap or hip hop, 32% listen to rock and 27% listen to heavy metal (Roberts et al., 2005).</a:t>
            </a:r>
          </a:p>
          <a:p>
            <a:endParaRPr lang="en-GB" dirty="0"/>
          </a:p>
        </p:txBody>
      </p:sp>
      <p:pic>
        <p:nvPicPr>
          <p:cNvPr id="4" name="Picture 3"/>
          <p:cNvPicPr>
            <a:picLocks noChangeAspect="1"/>
          </p:cNvPicPr>
          <p:nvPr/>
        </p:nvPicPr>
        <p:blipFill>
          <a:blip r:embed="rId2"/>
          <a:stretch>
            <a:fillRect/>
          </a:stretch>
        </p:blipFill>
        <p:spPr>
          <a:xfrm>
            <a:off x="9168386" y="2629775"/>
            <a:ext cx="2652333" cy="2250135"/>
          </a:xfrm>
          <a:prstGeom prst="rect">
            <a:avLst/>
          </a:prstGeom>
        </p:spPr>
      </p:pic>
    </p:spTree>
    <p:extLst>
      <p:ext uri="{BB962C8B-B14F-4D97-AF65-F5344CB8AC3E}">
        <p14:creationId xmlns:p14="http://schemas.microsoft.com/office/powerpoint/2010/main" val="125632677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solidFill>
                  <a:srgbClr val="FF0000"/>
                </a:solidFill>
              </a:rPr>
              <a:t>Which programmes are most appealing?</a:t>
            </a:r>
          </a:p>
          <a:p>
            <a:r>
              <a:rPr lang="en-GB" dirty="0" smtClean="0"/>
              <a:t>Studies which remove the violence found reduced enjoyment from males but increased enjoyment in females (Berry et al., 1999).</a:t>
            </a:r>
          </a:p>
          <a:p>
            <a:r>
              <a:rPr lang="en-GB" dirty="0" smtClean="0"/>
              <a:t>Weaver &amp; Wilson (2009) edited episodes from prime time TV to create 3 versions;</a:t>
            </a:r>
          </a:p>
          <a:p>
            <a:r>
              <a:rPr lang="en-GB" dirty="0" smtClean="0"/>
              <a:t>1) graphic violence, 2) sanitized violence, 3) no violence. </a:t>
            </a:r>
            <a:endParaRPr lang="en-GB" dirty="0"/>
          </a:p>
          <a:p>
            <a:r>
              <a:rPr lang="en-GB" dirty="0" smtClean="0"/>
              <a:t>All undergraduate students who viewed the programmes reported enjoying the non violent ones more.  </a:t>
            </a:r>
            <a:endParaRPr lang="en-GB" dirty="0"/>
          </a:p>
        </p:txBody>
      </p:sp>
      <p:sp>
        <p:nvSpPr>
          <p:cNvPr id="3" name="Title 2"/>
          <p:cNvSpPr>
            <a:spLocks noGrp="1"/>
          </p:cNvSpPr>
          <p:nvPr>
            <p:ph type="title"/>
          </p:nvPr>
        </p:nvSpPr>
        <p:spPr>
          <a:xfrm>
            <a:off x="1082351" y="365125"/>
            <a:ext cx="10271449" cy="1325563"/>
          </a:xfrm>
        </p:spPr>
        <p:txBody>
          <a:bodyPr>
            <a:normAutofit fontScale="90000"/>
          </a:bodyPr>
          <a:lstStyle/>
          <a:p>
            <a:r>
              <a:rPr lang="en-GB" dirty="0" smtClean="0"/>
              <a:t>So, the question is… </a:t>
            </a:r>
            <a:br>
              <a:rPr lang="en-GB" dirty="0" smtClean="0"/>
            </a:br>
            <a:r>
              <a:rPr lang="en-GB" dirty="0" smtClean="0"/>
              <a:t>Does media violence attract young people?</a:t>
            </a:r>
            <a:endParaRPr lang="en-GB" dirty="0"/>
          </a:p>
        </p:txBody>
      </p:sp>
    </p:spTree>
    <p:extLst>
      <p:ext uri="{BB962C8B-B14F-4D97-AF65-F5344CB8AC3E}">
        <p14:creationId xmlns:p14="http://schemas.microsoft.com/office/powerpoint/2010/main" val="23607274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Weaver et al., (2011) created four versions of an original cartoon:</a:t>
            </a:r>
          </a:p>
          <a:p>
            <a:r>
              <a:rPr lang="en-GB" dirty="0" smtClean="0"/>
              <a:t>1) low action, low violence</a:t>
            </a:r>
          </a:p>
          <a:p>
            <a:r>
              <a:rPr lang="en-GB" dirty="0" smtClean="0"/>
              <a:t>2) low action, high violence</a:t>
            </a:r>
          </a:p>
          <a:p>
            <a:r>
              <a:rPr lang="en-GB" dirty="0" smtClean="0"/>
              <a:t>3) high action, low violence</a:t>
            </a:r>
          </a:p>
          <a:p>
            <a:r>
              <a:rPr lang="en-GB" dirty="0" smtClean="0"/>
              <a:t>4) high action, high violence</a:t>
            </a:r>
          </a:p>
          <a:p>
            <a:r>
              <a:rPr lang="en-GB" dirty="0" smtClean="0"/>
              <a:t>These were shown to 128 children. Results indicated that violence had no impact for ratings of enjoyment, but action did (for boys).</a:t>
            </a:r>
            <a:endParaRPr lang="en-GB" dirty="0"/>
          </a:p>
        </p:txBody>
      </p:sp>
      <p:sp>
        <p:nvSpPr>
          <p:cNvPr id="3" name="Title 2"/>
          <p:cNvSpPr>
            <a:spLocks noGrp="1"/>
          </p:cNvSpPr>
          <p:nvPr>
            <p:ph type="title"/>
          </p:nvPr>
        </p:nvSpPr>
        <p:spPr/>
        <p:txBody>
          <a:bodyPr>
            <a:normAutofit fontScale="90000"/>
          </a:bodyPr>
          <a:lstStyle/>
          <a:p>
            <a:r>
              <a:rPr lang="en-GB" dirty="0" smtClean="0"/>
              <a:t>So, the question becomes…</a:t>
            </a:r>
            <a:br>
              <a:rPr lang="en-GB" dirty="0" smtClean="0"/>
            </a:br>
            <a:r>
              <a:rPr lang="en-GB" dirty="0" smtClean="0"/>
              <a:t>Is it action or violence that is appealing?</a:t>
            </a:r>
            <a:endParaRPr lang="en-GB" dirty="0"/>
          </a:p>
        </p:txBody>
      </p:sp>
    </p:spTree>
    <p:extLst>
      <p:ext uri="{BB962C8B-B14F-4D97-AF65-F5344CB8AC3E}">
        <p14:creationId xmlns:p14="http://schemas.microsoft.com/office/powerpoint/2010/main" val="95759842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10386235" y="2610529"/>
            <a:ext cx="1552575" cy="2943225"/>
          </a:xfrm>
          <a:prstGeom prst="rect">
            <a:avLst/>
          </a:prstGeom>
        </p:spPr>
      </p:pic>
      <p:sp>
        <p:nvSpPr>
          <p:cNvPr id="2" name="Content Placeholder 1"/>
          <p:cNvSpPr>
            <a:spLocks noGrp="1"/>
          </p:cNvSpPr>
          <p:nvPr>
            <p:ph idx="1"/>
          </p:nvPr>
        </p:nvSpPr>
        <p:spPr/>
        <p:txBody>
          <a:bodyPr>
            <a:normAutofit lnSpcReduction="10000"/>
          </a:bodyPr>
          <a:lstStyle/>
          <a:p>
            <a:r>
              <a:rPr lang="en-GB" dirty="0" smtClean="0"/>
              <a:t>Compared to girls, boys seek out violent fairy tales (Cantor 1998) films, games and toys (</a:t>
            </a:r>
            <a:r>
              <a:rPr lang="en-GB" dirty="0" err="1" smtClean="0"/>
              <a:t>Servin</a:t>
            </a:r>
            <a:r>
              <a:rPr lang="en-GB" dirty="0" smtClean="0"/>
              <a:t> et al., 1999), which persists into adulthood.</a:t>
            </a:r>
          </a:p>
          <a:p>
            <a:r>
              <a:rPr lang="en-GB" dirty="0" smtClean="0"/>
              <a:t>Weaver et al., (2011) highlights the difference between attraction and liking, or more specifically attraction and enjoyment.</a:t>
            </a:r>
          </a:p>
          <a:p>
            <a:r>
              <a:rPr lang="en-GB" dirty="0" smtClean="0"/>
              <a:t>These are two separate things; we may be attracted to certain media, but that doesn’t necessarily mean that we will enjoy them. </a:t>
            </a:r>
          </a:p>
          <a:p>
            <a:r>
              <a:rPr lang="en-GB" dirty="0" smtClean="0"/>
              <a:t>Selective exposure- two outcomes- to increase enjoyment through sensation seeking, or to reduce liking or enjoyment.</a:t>
            </a:r>
            <a:endParaRPr lang="en-GB" dirty="0"/>
          </a:p>
        </p:txBody>
      </p:sp>
      <p:sp>
        <p:nvSpPr>
          <p:cNvPr id="3" name="Title 2"/>
          <p:cNvSpPr>
            <a:spLocks noGrp="1"/>
          </p:cNvSpPr>
          <p:nvPr>
            <p:ph type="title"/>
          </p:nvPr>
        </p:nvSpPr>
        <p:spPr/>
        <p:txBody>
          <a:bodyPr/>
          <a:lstStyle/>
          <a:p>
            <a:r>
              <a:rPr lang="en-GB" dirty="0" smtClean="0"/>
              <a:t>Gender differences</a:t>
            </a:r>
            <a:endParaRPr lang="en-GB" dirty="0"/>
          </a:p>
        </p:txBody>
      </p:sp>
    </p:spTree>
    <p:extLst>
      <p:ext uri="{BB962C8B-B14F-4D97-AF65-F5344CB8AC3E}">
        <p14:creationId xmlns:p14="http://schemas.microsoft.com/office/powerpoint/2010/main" val="42223043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1562100" y="2341984"/>
            <a:ext cx="9791700" cy="4180113"/>
          </a:xfrm>
        </p:spPr>
        <p:txBody>
          <a:bodyPr/>
          <a:lstStyle/>
          <a:p>
            <a:r>
              <a:rPr lang="en-GB" dirty="0" smtClean="0"/>
              <a:t>Coyne et al., (2008) asked women to view movie clips that were either physically violent, non physically aggressive </a:t>
            </a:r>
            <a:r>
              <a:rPr lang="en-GB" dirty="0" smtClean="0"/>
              <a:t>or, </a:t>
            </a:r>
            <a:r>
              <a:rPr lang="en-GB" dirty="0" smtClean="0"/>
              <a:t>exiting but not physically or verbally aggressive. Following this, they were provided with the opportunity to give feedback and administer a loud noise to an antagonistic researcher. The obvious results prevailed. </a:t>
            </a:r>
          </a:p>
          <a:p>
            <a:r>
              <a:rPr lang="en-GB" dirty="0"/>
              <a:t>Since the 1950`s much research has been dedicated to test the effects of media on violence (Paik &amp; Comstock, 1994; Wood et al, 1991).</a:t>
            </a:r>
          </a:p>
          <a:p>
            <a:pPr marL="0" indent="0">
              <a:buNone/>
            </a:pPr>
            <a:endParaRPr lang="en-GB" dirty="0"/>
          </a:p>
        </p:txBody>
      </p:sp>
      <p:sp>
        <p:nvSpPr>
          <p:cNvPr id="3" name="Title 2"/>
          <p:cNvSpPr>
            <a:spLocks noGrp="1"/>
          </p:cNvSpPr>
          <p:nvPr>
            <p:ph type="title"/>
          </p:nvPr>
        </p:nvSpPr>
        <p:spPr/>
        <p:txBody>
          <a:bodyPr/>
          <a:lstStyle/>
          <a:p>
            <a:r>
              <a:rPr lang="en-GB" dirty="0" smtClean="0"/>
              <a:t>The research</a:t>
            </a:r>
            <a:endParaRPr lang="en-GB" dirty="0"/>
          </a:p>
        </p:txBody>
      </p:sp>
      <p:pic>
        <p:nvPicPr>
          <p:cNvPr id="4" name="Picture 3"/>
          <p:cNvPicPr>
            <a:picLocks noChangeAspect="1"/>
          </p:cNvPicPr>
          <p:nvPr/>
        </p:nvPicPr>
        <p:blipFill>
          <a:blip r:embed="rId2"/>
          <a:stretch>
            <a:fillRect/>
          </a:stretch>
        </p:blipFill>
        <p:spPr>
          <a:xfrm>
            <a:off x="9820372" y="99429"/>
            <a:ext cx="2143125" cy="2143125"/>
          </a:xfrm>
          <a:prstGeom prst="rect">
            <a:avLst/>
          </a:prstGeom>
        </p:spPr>
      </p:pic>
    </p:spTree>
    <p:extLst>
      <p:ext uri="{BB962C8B-B14F-4D97-AF65-F5344CB8AC3E}">
        <p14:creationId xmlns:p14="http://schemas.microsoft.com/office/powerpoint/2010/main" val="375807779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Various theories attempt to provide an answer as to how media impacts on behaviour; Social learning (Bandura, 1961</a:t>
            </a:r>
            <a:r>
              <a:rPr lang="en-GB" dirty="0" smtClean="0"/>
              <a:t>) Social Information Processing: Scripts (</a:t>
            </a:r>
            <a:r>
              <a:rPr lang="en-GB" dirty="0" err="1" smtClean="0"/>
              <a:t>Huesmann</a:t>
            </a:r>
            <a:r>
              <a:rPr lang="en-GB" dirty="0" smtClean="0"/>
              <a:t>, 1998), </a:t>
            </a:r>
            <a:r>
              <a:rPr lang="en-GB" dirty="0" smtClean="0"/>
              <a:t>Cognitive priming (Berkowitz, 1984) and desensitisation theory (Murray, 2008).</a:t>
            </a:r>
          </a:p>
          <a:p>
            <a:endParaRPr lang="en-GB" dirty="0"/>
          </a:p>
          <a:p>
            <a:r>
              <a:rPr lang="en-GB" dirty="0" smtClean="0"/>
              <a:t>Furthermore, much of the research is conducted in laboratory conditions.</a:t>
            </a:r>
          </a:p>
          <a:p>
            <a:r>
              <a:rPr lang="en-GB" dirty="0" smtClean="0"/>
              <a:t>What are the obvious problems with this type of research?</a:t>
            </a:r>
            <a:endParaRPr lang="en-GB" dirty="0"/>
          </a:p>
        </p:txBody>
      </p:sp>
      <p:sp>
        <p:nvSpPr>
          <p:cNvPr id="3" name="Title 2"/>
          <p:cNvSpPr>
            <a:spLocks noGrp="1"/>
          </p:cNvSpPr>
          <p:nvPr>
            <p:ph type="title"/>
          </p:nvPr>
        </p:nvSpPr>
        <p:spPr/>
        <p:txBody>
          <a:bodyPr/>
          <a:lstStyle/>
          <a:p>
            <a:r>
              <a:rPr lang="en-GB" dirty="0" smtClean="0"/>
              <a:t>Media violence in the laboratory</a:t>
            </a:r>
            <a:endParaRPr lang="en-GB" dirty="0"/>
          </a:p>
        </p:txBody>
      </p:sp>
    </p:spTree>
    <p:extLst>
      <p:ext uri="{BB962C8B-B14F-4D97-AF65-F5344CB8AC3E}">
        <p14:creationId xmlns:p14="http://schemas.microsoft.com/office/powerpoint/2010/main" val="288192597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1562100" y="2212975"/>
            <a:ext cx="9791700" cy="3963988"/>
          </a:xfrm>
        </p:spPr>
        <p:txBody>
          <a:bodyPr/>
          <a:lstStyle/>
          <a:p>
            <a:r>
              <a:rPr lang="en-GB" dirty="0" smtClean="0"/>
              <a:t>Bandura &amp; Ross (1961, 1963a, 1963b) found that children who were exposed to an aggressive model were more likely to imitate that behaviour. Furthermore, if the model was rewarded with cookies, they were more likely to copy . In fact the only reasons for not imitating was if the model was punished.</a:t>
            </a:r>
          </a:p>
          <a:p>
            <a:r>
              <a:rPr lang="en-GB" dirty="0" smtClean="0"/>
              <a:t>They also reported that children will learn from animated cartoons (cat-lady).</a:t>
            </a:r>
          </a:p>
          <a:p>
            <a:r>
              <a:rPr lang="en-GB" dirty="0" smtClean="0"/>
              <a:t>Importantly, Hicks (1965) made the observation that the behaviour was still evident 8 months later on.</a:t>
            </a:r>
            <a:endParaRPr lang="en-GB" dirty="0"/>
          </a:p>
        </p:txBody>
      </p:sp>
      <p:sp>
        <p:nvSpPr>
          <p:cNvPr id="3" name="Title 2"/>
          <p:cNvSpPr>
            <a:spLocks noGrp="1"/>
          </p:cNvSpPr>
          <p:nvPr>
            <p:ph type="title"/>
          </p:nvPr>
        </p:nvSpPr>
        <p:spPr/>
        <p:txBody>
          <a:bodyPr/>
          <a:lstStyle/>
          <a:p>
            <a:r>
              <a:rPr lang="en-GB" dirty="0" smtClean="0"/>
              <a:t>Classic studies</a:t>
            </a:r>
            <a:endParaRPr lang="en-GB" dirty="0"/>
          </a:p>
        </p:txBody>
      </p:sp>
      <p:pic>
        <p:nvPicPr>
          <p:cNvPr id="4" name="Picture 3"/>
          <p:cNvPicPr>
            <a:picLocks noChangeAspect="1"/>
          </p:cNvPicPr>
          <p:nvPr/>
        </p:nvPicPr>
        <p:blipFill>
          <a:blip r:embed="rId2"/>
          <a:stretch>
            <a:fillRect/>
          </a:stretch>
        </p:blipFill>
        <p:spPr>
          <a:xfrm>
            <a:off x="9499827" y="209745"/>
            <a:ext cx="2466975" cy="1847850"/>
          </a:xfrm>
          <a:prstGeom prst="rect">
            <a:avLst/>
          </a:prstGeom>
        </p:spPr>
      </p:pic>
    </p:spTree>
    <p:extLst>
      <p:ext uri="{BB962C8B-B14F-4D97-AF65-F5344CB8AC3E}">
        <p14:creationId xmlns:p14="http://schemas.microsoft.com/office/powerpoint/2010/main" val="167305537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1562100" y="1017037"/>
            <a:ext cx="9791700" cy="5159926"/>
          </a:xfrm>
        </p:spPr>
        <p:txBody>
          <a:bodyPr>
            <a:normAutofit lnSpcReduction="10000"/>
          </a:bodyPr>
          <a:lstStyle/>
          <a:p>
            <a:r>
              <a:rPr lang="en-GB" dirty="0" smtClean="0"/>
              <a:t>Coyne et al., (2008) and </a:t>
            </a:r>
            <a:r>
              <a:rPr lang="en-GB" dirty="0" err="1" smtClean="0"/>
              <a:t>Scharrer</a:t>
            </a:r>
            <a:r>
              <a:rPr lang="en-GB" dirty="0" smtClean="0"/>
              <a:t> (2005) also found that adolescents exposed to violence in the laboratory engaged in increased aggression.</a:t>
            </a:r>
          </a:p>
          <a:p>
            <a:r>
              <a:rPr lang="en-GB" dirty="0" smtClean="0"/>
              <a:t>Because of the problems associated with laboratory research, </a:t>
            </a:r>
            <a:r>
              <a:rPr lang="en-GB" dirty="0" smtClean="0"/>
              <a:t>field </a:t>
            </a:r>
            <a:r>
              <a:rPr lang="en-GB" dirty="0" smtClean="0"/>
              <a:t>experiments became more popular.</a:t>
            </a:r>
          </a:p>
          <a:p>
            <a:r>
              <a:rPr lang="en-GB" dirty="0" err="1" smtClean="0"/>
              <a:t>Steuer</a:t>
            </a:r>
            <a:r>
              <a:rPr lang="en-GB" dirty="0" smtClean="0"/>
              <a:t> et al., (1971) 3-5 year old children were randomly assigned to watch violent or non violent TV shows in school. Children in the violent group showed significantly more physical aggression towards their peers.</a:t>
            </a:r>
          </a:p>
          <a:p>
            <a:r>
              <a:rPr lang="en-GB" dirty="0" err="1" smtClean="0"/>
              <a:t>Boyatzis</a:t>
            </a:r>
            <a:r>
              <a:rPr lang="en-GB" dirty="0" smtClean="0"/>
              <a:t> et al., (1995) showed one episode of power rangers to primary school children and observed their behaviour in the classroom.  </a:t>
            </a:r>
            <a:r>
              <a:rPr lang="en-GB" dirty="0"/>
              <a:t>C</a:t>
            </a:r>
            <a:r>
              <a:rPr lang="en-GB" dirty="0" smtClean="0"/>
              <a:t>ompared to a control group, the boys committed significantly more intentional aggression (seven times as much).</a:t>
            </a:r>
          </a:p>
          <a:p>
            <a:endParaRPr lang="en-GB" dirty="0"/>
          </a:p>
        </p:txBody>
      </p:sp>
    </p:spTree>
    <p:extLst>
      <p:ext uri="{BB962C8B-B14F-4D97-AF65-F5344CB8AC3E}">
        <p14:creationId xmlns:p14="http://schemas.microsoft.com/office/powerpoint/2010/main" val="114593912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1562100" y="942392"/>
            <a:ext cx="9791700" cy="5206579"/>
          </a:xfrm>
        </p:spPr>
        <p:txBody>
          <a:bodyPr/>
          <a:lstStyle/>
          <a:p>
            <a:r>
              <a:rPr lang="en-GB" dirty="0" smtClean="0"/>
              <a:t>What was so important regarding this study, is that the pro social message displayed at the end of each episode is nowhere as powerful as the violence.</a:t>
            </a:r>
          </a:p>
          <a:p>
            <a:r>
              <a:rPr lang="en-GB" dirty="0" err="1" smtClean="0"/>
              <a:t>Liss</a:t>
            </a:r>
            <a:r>
              <a:rPr lang="en-GB" dirty="0" smtClean="0"/>
              <a:t> et al., (1983) also highlights the fact that moral lessons are ineffective when couched in violence. </a:t>
            </a:r>
          </a:p>
          <a:p>
            <a:r>
              <a:rPr lang="en-GB" dirty="0" smtClean="0"/>
              <a:t>However,</a:t>
            </a:r>
          </a:p>
          <a:p>
            <a:r>
              <a:rPr lang="en-GB" dirty="0" smtClean="0"/>
              <a:t>Some </a:t>
            </a:r>
            <a:r>
              <a:rPr lang="en-GB" dirty="0"/>
              <a:t>researchers; Hill (1997) argue that watching violent TV is a `rite of passage` for adolescents.</a:t>
            </a:r>
          </a:p>
          <a:p>
            <a:pPr marL="0" indent="0">
              <a:buNone/>
            </a:pPr>
            <a:endParaRPr lang="en-GB" dirty="0"/>
          </a:p>
        </p:txBody>
      </p:sp>
      <p:pic>
        <p:nvPicPr>
          <p:cNvPr id="4" name="Picture 3"/>
          <p:cNvPicPr>
            <a:picLocks noChangeAspect="1"/>
          </p:cNvPicPr>
          <p:nvPr/>
        </p:nvPicPr>
        <p:blipFill>
          <a:blip r:embed="rId2"/>
          <a:stretch>
            <a:fillRect/>
          </a:stretch>
        </p:blipFill>
        <p:spPr>
          <a:xfrm>
            <a:off x="4590564" y="4523542"/>
            <a:ext cx="3209828" cy="2175158"/>
          </a:xfrm>
          <a:prstGeom prst="rect">
            <a:avLst/>
          </a:prstGeom>
        </p:spPr>
      </p:pic>
    </p:spTree>
    <p:extLst>
      <p:ext uri="{BB962C8B-B14F-4D97-AF65-F5344CB8AC3E}">
        <p14:creationId xmlns:p14="http://schemas.microsoft.com/office/powerpoint/2010/main" val="136314686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92500" lnSpcReduction="10000"/>
          </a:bodyPr>
          <a:lstStyle/>
          <a:p>
            <a:r>
              <a:rPr lang="en-GB" dirty="0" smtClean="0"/>
              <a:t>Early studies conducted in correctional summer camps in Belgium (</a:t>
            </a:r>
            <a:r>
              <a:rPr lang="en-GB" dirty="0" err="1" smtClean="0"/>
              <a:t>Leyens</a:t>
            </a:r>
            <a:r>
              <a:rPr lang="en-GB" dirty="0" smtClean="0"/>
              <a:t> et al., 1975) showed delinquent boys either non violent or violent films over one week. Their levels of physical aggression were recorded and for the violent group their levels of aggression increased. BUT there were problems with the measurement of behaviour- `non independence of data</a:t>
            </a:r>
            <a:r>
              <a:rPr lang="en-GB" dirty="0" smtClean="0"/>
              <a:t>`. i.e. when one boy demonstrated a reaction </a:t>
            </a:r>
            <a:r>
              <a:rPr lang="en-GB" dirty="0" smtClean="0"/>
              <a:t>to another, often other boys `piled in` falsely raising the number of violent acts. </a:t>
            </a:r>
            <a:endParaRPr lang="en-GB" dirty="0" smtClean="0"/>
          </a:p>
          <a:p>
            <a:r>
              <a:rPr lang="en-GB" dirty="0" err="1" smtClean="0"/>
              <a:t>Feshbach</a:t>
            </a:r>
            <a:r>
              <a:rPr lang="en-GB" dirty="0" smtClean="0"/>
              <a:t> &amp; Singer (1971) looked at the `catharsis` explanation in six boarding schools where children were randomly assigned to watch violent or non violent films. The non violent group displayed more aggression, a result explained by the frustration of not being able to watch the violent TV. </a:t>
            </a:r>
          </a:p>
        </p:txBody>
      </p:sp>
      <p:sp>
        <p:nvSpPr>
          <p:cNvPr id="3" name="Title 2"/>
          <p:cNvSpPr>
            <a:spLocks noGrp="1"/>
          </p:cNvSpPr>
          <p:nvPr>
            <p:ph type="title"/>
          </p:nvPr>
        </p:nvSpPr>
        <p:spPr/>
        <p:txBody>
          <a:bodyPr>
            <a:normAutofit fontScale="90000"/>
          </a:bodyPr>
          <a:lstStyle/>
          <a:p>
            <a:r>
              <a:rPr lang="en-GB" dirty="0" smtClean="0"/>
              <a:t>Field studies and natural experiments</a:t>
            </a:r>
            <a:endParaRPr lang="en-GB" dirty="0"/>
          </a:p>
        </p:txBody>
      </p:sp>
      <p:pic>
        <p:nvPicPr>
          <p:cNvPr id="4" name="Picture 3"/>
          <p:cNvPicPr>
            <a:picLocks noChangeAspect="1"/>
          </p:cNvPicPr>
          <p:nvPr/>
        </p:nvPicPr>
        <p:blipFill>
          <a:blip r:embed="rId2"/>
          <a:stretch>
            <a:fillRect/>
          </a:stretch>
        </p:blipFill>
        <p:spPr>
          <a:xfrm>
            <a:off x="158328" y="82550"/>
            <a:ext cx="2091333" cy="1391687"/>
          </a:xfrm>
          <a:prstGeom prst="rect">
            <a:avLst/>
          </a:prstGeom>
        </p:spPr>
      </p:pic>
    </p:spTree>
    <p:extLst>
      <p:ext uri="{BB962C8B-B14F-4D97-AF65-F5344CB8AC3E}">
        <p14:creationId xmlns:p14="http://schemas.microsoft.com/office/powerpoint/2010/main" val="155106775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1562099" y="1604864"/>
            <a:ext cx="10278447" cy="4861249"/>
          </a:xfrm>
        </p:spPr>
        <p:txBody>
          <a:bodyPr>
            <a:normAutofit/>
          </a:bodyPr>
          <a:lstStyle/>
          <a:p>
            <a:r>
              <a:rPr lang="en-GB" dirty="0" smtClean="0"/>
              <a:t>Gunter et al., (2002) studying children`s viewing patterns in St Helena following the introduction of TV. Teachers` ratings of violent behaviour correlated with the viewing behaviour.</a:t>
            </a:r>
          </a:p>
          <a:p>
            <a:r>
              <a:rPr lang="en-GB" dirty="0" smtClean="0"/>
              <a:t>Joy, Kimball &amp; </a:t>
            </a:r>
            <a:r>
              <a:rPr lang="en-GB" dirty="0" err="1" smtClean="0"/>
              <a:t>Zabrack</a:t>
            </a:r>
            <a:r>
              <a:rPr lang="en-GB" dirty="0" smtClean="0"/>
              <a:t> (1986) compared regional areas of Canada (</a:t>
            </a:r>
            <a:r>
              <a:rPr lang="en-GB" dirty="0" err="1" smtClean="0"/>
              <a:t>Notel</a:t>
            </a:r>
            <a:r>
              <a:rPr lang="en-GB" dirty="0" smtClean="0"/>
              <a:t>, </a:t>
            </a:r>
            <a:r>
              <a:rPr lang="en-GB" dirty="0" err="1" smtClean="0"/>
              <a:t>Unitel</a:t>
            </a:r>
            <a:r>
              <a:rPr lang="en-GB" dirty="0" smtClean="0"/>
              <a:t> &amp; </a:t>
            </a:r>
            <a:r>
              <a:rPr lang="en-GB" dirty="0" err="1" smtClean="0"/>
              <a:t>Multitel</a:t>
            </a:r>
            <a:r>
              <a:rPr lang="en-GB" dirty="0" smtClean="0"/>
              <a:t>) and found greater increases of violence in the </a:t>
            </a:r>
            <a:r>
              <a:rPr lang="en-GB" dirty="0" err="1" smtClean="0"/>
              <a:t>Notel</a:t>
            </a:r>
            <a:r>
              <a:rPr lang="en-GB" dirty="0" smtClean="0"/>
              <a:t> community as a result of TV exposure to violence.</a:t>
            </a:r>
          </a:p>
          <a:p>
            <a:r>
              <a:rPr lang="en-GB" dirty="0" err="1" smtClean="0"/>
              <a:t>Centerwall</a:t>
            </a:r>
            <a:r>
              <a:rPr lang="en-GB" dirty="0" smtClean="0"/>
              <a:t> (1989) compared homicide rates in Canada, US and South Africa. They claimed that the 90% increase in deaths from homicide was due to the early introduction of TV in US and Canada compared to the delayed introduction of TV in South Africa.</a:t>
            </a:r>
          </a:p>
          <a:p>
            <a:r>
              <a:rPr lang="en-GB" dirty="0" smtClean="0"/>
              <a:t>What about other </a:t>
            </a:r>
            <a:r>
              <a:rPr lang="en-GB" dirty="0" smtClean="0"/>
              <a:t>factors that could contribute to crime however?</a:t>
            </a:r>
            <a:endParaRPr lang="en-GB" dirty="0"/>
          </a:p>
        </p:txBody>
      </p:sp>
      <p:sp>
        <p:nvSpPr>
          <p:cNvPr id="3" name="Title 2"/>
          <p:cNvSpPr>
            <a:spLocks noGrp="1"/>
          </p:cNvSpPr>
          <p:nvPr>
            <p:ph type="title"/>
          </p:nvPr>
        </p:nvSpPr>
        <p:spPr/>
        <p:txBody>
          <a:bodyPr/>
          <a:lstStyle/>
          <a:p>
            <a:r>
              <a:rPr lang="en-GB" dirty="0" smtClean="0"/>
              <a:t>Natural experiments</a:t>
            </a:r>
            <a:endParaRPr lang="en-GB" dirty="0"/>
          </a:p>
        </p:txBody>
      </p:sp>
    </p:spTree>
    <p:extLst>
      <p:ext uri="{BB962C8B-B14F-4D97-AF65-F5344CB8AC3E}">
        <p14:creationId xmlns:p14="http://schemas.microsoft.com/office/powerpoint/2010/main" val="85473940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849086" y="1825625"/>
            <a:ext cx="10907485" cy="4351338"/>
          </a:xfrm>
        </p:spPr>
        <p:txBody>
          <a:bodyPr>
            <a:normAutofit fontScale="92500" lnSpcReduction="10000"/>
          </a:bodyPr>
          <a:lstStyle/>
          <a:p>
            <a:r>
              <a:rPr lang="en-GB" dirty="0" smtClean="0"/>
              <a:t>One of the best ways of testing the chicken and egg problem of violence and exposure to aggression.</a:t>
            </a:r>
          </a:p>
          <a:p>
            <a:r>
              <a:rPr lang="en-GB" dirty="0" err="1" smtClean="0"/>
              <a:t>Lefkowitz</a:t>
            </a:r>
            <a:r>
              <a:rPr lang="en-GB" dirty="0" smtClean="0"/>
              <a:t> et al., (1977) found that a preference for violent media at age 8 predicts aggression at age 18.</a:t>
            </a:r>
          </a:p>
          <a:p>
            <a:r>
              <a:rPr lang="en-GB" dirty="0"/>
              <a:t>Johnson et al., (2002) suggested that higher numbers of aggressive acts, assaults and robberies are committed by those individuals exposed to violent TV in adolescence. </a:t>
            </a:r>
            <a:endParaRPr lang="en-GB" dirty="0" smtClean="0"/>
          </a:p>
          <a:p>
            <a:r>
              <a:rPr lang="en-GB" dirty="0" err="1" smtClean="0"/>
              <a:t>Huesmann</a:t>
            </a:r>
            <a:r>
              <a:rPr lang="en-GB" dirty="0" smtClean="0"/>
              <a:t> </a:t>
            </a:r>
            <a:r>
              <a:rPr lang="en-GB" dirty="0" smtClean="0"/>
              <a:t>and </a:t>
            </a:r>
            <a:r>
              <a:rPr lang="en-GB" dirty="0" err="1" smtClean="0"/>
              <a:t>Eron</a:t>
            </a:r>
            <a:r>
              <a:rPr lang="en-GB" dirty="0" smtClean="0"/>
              <a:t> </a:t>
            </a:r>
            <a:r>
              <a:rPr lang="en-GB" dirty="0" smtClean="0"/>
              <a:t>conducted one of the most impressive longitudinal studies in (1986) for over 22 years. They tested pp`s at 8, 19 and at 30. </a:t>
            </a:r>
            <a:r>
              <a:rPr lang="en-GB" dirty="0"/>
              <a:t>T</a:t>
            </a:r>
            <a:r>
              <a:rPr lang="en-GB" dirty="0" smtClean="0"/>
              <a:t>hey reported that early TV preferences predict the number and seriousness of convictions at age 30 even after controlling for IQ, SES and exposure.</a:t>
            </a:r>
          </a:p>
        </p:txBody>
      </p:sp>
      <p:sp>
        <p:nvSpPr>
          <p:cNvPr id="3" name="Title 2"/>
          <p:cNvSpPr>
            <a:spLocks noGrp="1"/>
          </p:cNvSpPr>
          <p:nvPr>
            <p:ph type="title"/>
          </p:nvPr>
        </p:nvSpPr>
        <p:spPr/>
        <p:txBody>
          <a:bodyPr/>
          <a:lstStyle/>
          <a:p>
            <a:r>
              <a:rPr lang="en-GB" dirty="0" smtClean="0"/>
              <a:t>Longitudinal evidence</a:t>
            </a:r>
            <a:endParaRPr lang="en-GB" dirty="0"/>
          </a:p>
        </p:txBody>
      </p:sp>
    </p:spTree>
    <p:extLst>
      <p:ext uri="{BB962C8B-B14F-4D97-AF65-F5344CB8AC3E}">
        <p14:creationId xmlns:p14="http://schemas.microsoft.com/office/powerpoint/2010/main" val="83474136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1184988" y="1035698"/>
            <a:ext cx="10580914" cy="5514392"/>
          </a:xfrm>
        </p:spPr>
        <p:txBody>
          <a:bodyPr>
            <a:normAutofit fontScale="92500" lnSpcReduction="10000"/>
          </a:bodyPr>
          <a:lstStyle/>
          <a:p>
            <a:r>
              <a:rPr lang="en-GB" dirty="0"/>
              <a:t>In addition, they did a three year study of 1,000 children from 5 countries. Despite different crime rates and TV programming, the findings were in the expected direction except for in Australia, and was the same for girls and boys</a:t>
            </a:r>
            <a:r>
              <a:rPr lang="en-GB" dirty="0" smtClean="0"/>
              <a:t>.</a:t>
            </a:r>
          </a:p>
          <a:p>
            <a:r>
              <a:rPr lang="en-GB" dirty="0" smtClean="0"/>
              <a:t>Finally, although the evidence was strongest for early exposure leading to violence, there was some indication of the reverse being true.</a:t>
            </a:r>
          </a:p>
          <a:p>
            <a:r>
              <a:rPr lang="en-GB" dirty="0" smtClean="0"/>
              <a:t>This led </a:t>
            </a:r>
            <a:r>
              <a:rPr lang="en-GB" dirty="0" err="1" smtClean="0"/>
              <a:t>Huesmann</a:t>
            </a:r>
            <a:r>
              <a:rPr lang="en-GB" dirty="0" smtClean="0"/>
              <a:t> </a:t>
            </a:r>
            <a:r>
              <a:rPr lang="en-GB" dirty="0" smtClean="0"/>
              <a:t>and </a:t>
            </a:r>
            <a:r>
              <a:rPr lang="en-GB" dirty="0" err="1" smtClean="0"/>
              <a:t>Eron</a:t>
            </a:r>
            <a:r>
              <a:rPr lang="en-GB" dirty="0" smtClean="0"/>
              <a:t> </a:t>
            </a:r>
            <a:r>
              <a:rPr lang="en-GB" dirty="0" smtClean="0"/>
              <a:t>to conclude that the precise direction is not crucial as the relationship is probably reciprocal. </a:t>
            </a:r>
          </a:p>
          <a:p>
            <a:r>
              <a:rPr lang="en-GB" dirty="0" smtClean="0"/>
              <a:t>Likewise, Slater (2003) regards the relationship as mutually reinforcing.</a:t>
            </a:r>
          </a:p>
          <a:p>
            <a:r>
              <a:rPr lang="en-GB" dirty="0" smtClean="0"/>
              <a:t>The most recent </a:t>
            </a:r>
            <a:r>
              <a:rPr lang="en-GB" dirty="0" smtClean="0"/>
              <a:t>15 year longitudinal research </a:t>
            </a:r>
            <a:r>
              <a:rPr lang="en-GB" dirty="0" smtClean="0"/>
              <a:t>from </a:t>
            </a:r>
            <a:r>
              <a:rPr lang="en-GB" dirty="0" err="1" smtClean="0"/>
              <a:t>Huesmann</a:t>
            </a:r>
            <a:r>
              <a:rPr lang="en-GB" dirty="0" smtClean="0"/>
              <a:t> and colleagues (2003) supports the idea that both boys and girls are influenced by violent media. 500 children were interviewed and revisited 15 years later. Unlike their early research both boys and girls were equally influenced, because of the acceptance of assertive females, and because of increased violence female characters.</a:t>
            </a:r>
          </a:p>
          <a:p>
            <a:endParaRPr lang="en-GB" dirty="0" smtClean="0"/>
          </a:p>
          <a:p>
            <a:endParaRPr lang="en-GB" dirty="0"/>
          </a:p>
        </p:txBody>
      </p:sp>
    </p:spTree>
    <p:extLst>
      <p:ext uri="{BB962C8B-B14F-4D97-AF65-F5344CB8AC3E}">
        <p14:creationId xmlns:p14="http://schemas.microsoft.com/office/powerpoint/2010/main" val="318534610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1035698" y="1825625"/>
            <a:ext cx="10636898" cy="4351338"/>
          </a:xfrm>
        </p:spPr>
        <p:txBody>
          <a:bodyPr/>
          <a:lstStyle/>
          <a:p>
            <a:r>
              <a:rPr lang="en-GB" dirty="0" err="1" smtClean="0"/>
              <a:t>Milavsky</a:t>
            </a:r>
            <a:r>
              <a:rPr lang="en-GB" dirty="0" smtClean="0"/>
              <a:t> et al., (1982</a:t>
            </a:r>
            <a:r>
              <a:rPr lang="en-GB" dirty="0"/>
              <a:t>) National </a:t>
            </a:r>
            <a:r>
              <a:rPr lang="en-GB" dirty="0" smtClean="0"/>
              <a:t>Broadcasting Company</a:t>
            </a:r>
            <a:r>
              <a:rPr lang="en-GB" dirty="0"/>
              <a:t>, surveyed some 3,200 young people </a:t>
            </a:r>
            <a:r>
              <a:rPr lang="en-GB" dirty="0" smtClean="0"/>
              <a:t>over a 3-year </a:t>
            </a:r>
            <a:r>
              <a:rPr lang="en-GB" dirty="0"/>
              <a:t>period, from 1970 to 1973</a:t>
            </a:r>
            <a:r>
              <a:rPr lang="en-GB" dirty="0" smtClean="0"/>
              <a:t>. they reported that whilst there was evidence of aggression as a </a:t>
            </a:r>
            <a:r>
              <a:rPr lang="en-GB" dirty="0"/>
              <a:t>s</a:t>
            </a:r>
            <a:r>
              <a:rPr lang="en-GB" dirty="0" smtClean="0"/>
              <a:t>hort term response, this was not linked to long term aggressive behavioural patterns. </a:t>
            </a:r>
          </a:p>
          <a:p>
            <a:r>
              <a:rPr lang="en-GB" dirty="0" smtClean="0">
                <a:solidFill>
                  <a:srgbClr val="FF0000"/>
                </a:solidFill>
              </a:rPr>
              <a:t>However,</a:t>
            </a:r>
          </a:p>
          <a:p>
            <a:r>
              <a:rPr lang="en-GB" dirty="0" smtClean="0"/>
              <a:t>This is the only finding in this direction. All other longitudinal research indicates a predictive relationship and even goes so far as to predict behavioural problems in school.</a:t>
            </a:r>
          </a:p>
          <a:p>
            <a:pPr marL="0" indent="0">
              <a:buNone/>
            </a:pPr>
            <a:endParaRPr lang="en-GB" dirty="0"/>
          </a:p>
        </p:txBody>
      </p:sp>
      <p:sp>
        <p:nvSpPr>
          <p:cNvPr id="3" name="Title 2"/>
          <p:cNvSpPr>
            <a:spLocks noGrp="1"/>
          </p:cNvSpPr>
          <p:nvPr>
            <p:ph type="title"/>
          </p:nvPr>
        </p:nvSpPr>
        <p:spPr/>
        <p:txBody>
          <a:bodyPr/>
          <a:lstStyle/>
          <a:p>
            <a:r>
              <a:rPr lang="en-GB" dirty="0" smtClean="0"/>
              <a:t>One exception:</a:t>
            </a:r>
            <a:endParaRPr lang="en-GB" dirty="0"/>
          </a:p>
        </p:txBody>
      </p:sp>
    </p:spTree>
    <p:extLst>
      <p:ext uri="{BB962C8B-B14F-4D97-AF65-F5344CB8AC3E}">
        <p14:creationId xmlns:p14="http://schemas.microsoft.com/office/powerpoint/2010/main" val="43565932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92500" lnSpcReduction="10000"/>
          </a:bodyPr>
          <a:lstStyle/>
          <a:p>
            <a:r>
              <a:rPr lang="en-GB" dirty="0" err="1" smtClean="0"/>
              <a:t>Huesmann</a:t>
            </a:r>
            <a:r>
              <a:rPr lang="en-GB" dirty="0" smtClean="0"/>
              <a:t> et al., (2003) </a:t>
            </a:r>
            <a:r>
              <a:rPr lang="en-GB" dirty="0" smtClean="0">
                <a:solidFill>
                  <a:srgbClr val="FF0000"/>
                </a:solidFill>
              </a:rPr>
              <a:t>again… </a:t>
            </a:r>
            <a:r>
              <a:rPr lang="en-GB" dirty="0" smtClean="0"/>
              <a:t>traced media use and aggression over </a:t>
            </a:r>
            <a:r>
              <a:rPr lang="en-GB" dirty="0" smtClean="0"/>
              <a:t>15 </a:t>
            </a:r>
            <a:r>
              <a:rPr lang="en-GB" dirty="0" smtClean="0"/>
              <a:t>years. They measured TV preference of 500+ children at age 6-10, then followed them up in their twenties. </a:t>
            </a:r>
          </a:p>
          <a:p>
            <a:r>
              <a:rPr lang="en-GB" dirty="0" smtClean="0"/>
              <a:t>In </a:t>
            </a:r>
            <a:r>
              <a:rPr lang="en-GB" dirty="0" smtClean="0"/>
              <a:t>order to address this, they explored whether child TV preferences predict adult </a:t>
            </a:r>
            <a:r>
              <a:rPr lang="en-GB" dirty="0" smtClean="0"/>
              <a:t>TV preferences. </a:t>
            </a:r>
          </a:p>
          <a:p>
            <a:r>
              <a:rPr lang="en-GB" dirty="0"/>
              <a:t>They found that early </a:t>
            </a:r>
            <a:r>
              <a:rPr lang="en-GB" dirty="0" smtClean="0"/>
              <a:t>exposure and preferences </a:t>
            </a:r>
            <a:r>
              <a:rPr lang="en-GB" dirty="0"/>
              <a:t>correlated with later </a:t>
            </a:r>
            <a:r>
              <a:rPr lang="en-GB" dirty="0" smtClean="0"/>
              <a:t>adult aggression in both genders. Also, early identification with violent characters and the perceived realism of TV violence predicted later violence, regardless of controlling for other variables.</a:t>
            </a:r>
            <a:endParaRPr lang="en-GB" dirty="0" smtClean="0"/>
          </a:p>
          <a:p>
            <a:r>
              <a:rPr lang="en-GB" dirty="0"/>
              <a:t>T</a:t>
            </a:r>
            <a:r>
              <a:rPr lang="en-GB" dirty="0" smtClean="0"/>
              <a:t>hey </a:t>
            </a:r>
            <a:r>
              <a:rPr lang="en-GB" dirty="0" smtClean="0"/>
              <a:t>concluded that it </a:t>
            </a:r>
            <a:r>
              <a:rPr lang="en-GB" dirty="0" smtClean="0"/>
              <a:t>is </a:t>
            </a:r>
            <a:r>
              <a:rPr lang="en-GB" dirty="0" smtClean="0">
                <a:solidFill>
                  <a:srgbClr val="FF0000"/>
                </a:solidFill>
              </a:rPr>
              <a:t>early childhood exposure </a:t>
            </a:r>
            <a:r>
              <a:rPr lang="en-GB" dirty="0" smtClean="0"/>
              <a:t>to TV violence that makes the difference.</a:t>
            </a:r>
            <a:endParaRPr lang="en-GB" dirty="0"/>
          </a:p>
        </p:txBody>
      </p:sp>
      <p:sp>
        <p:nvSpPr>
          <p:cNvPr id="3" name="Title 2"/>
          <p:cNvSpPr>
            <a:spLocks noGrp="1"/>
          </p:cNvSpPr>
          <p:nvPr>
            <p:ph type="title"/>
          </p:nvPr>
        </p:nvSpPr>
        <p:spPr/>
        <p:txBody>
          <a:bodyPr/>
          <a:lstStyle/>
          <a:p>
            <a:r>
              <a:rPr lang="en-GB" dirty="0" smtClean="0"/>
              <a:t>Surveys and questionnaires</a:t>
            </a:r>
            <a:endParaRPr lang="en-GB" dirty="0"/>
          </a:p>
        </p:txBody>
      </p:sp>
    </p:spTree>
    <p:extLst>
      <p:ext uri="{BB962C8B-B14F-4D97-AF65-F5344CB8AC3E}">
        <p14:creationId xmlns:p14="http://schemas.microsoft.com/office/powerpoint/2010/main" val="357273809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Definitely not all individuals under the same level of risk. </a:t>
            </a:r>
          </a:p>
          <a:p>
            <a:r>
              <a:rPr lang="en-GB" dirty="0" smtClean="0"/>
              <a:t>Certain messages are more likely to pose a risk…</a:t>
            </a:r>
          </a:p>
          <a:p>
            <a:r>
              <a:rPr lang="en-GB" dirty="0" smtClean="0"/>
              <a:t>These are `moderating variables`</a:t>
            </a:r>
          </a:p>
          <a:p>
            <a:pPr lvl="1"/>
            <a:r>
              <a:rPr lang="en-GB" dirty="0" smtClean="0"/>
              <a:t>The nature of the violent message (Wilson et al., 2002)</a:t>
            </a:r>
          </a:p>
          <a:p>
            <a:pPr lvl="1"/>
            <a:r>
              <a:rPr lang="en-GB" dirty="0" smtClean="0"/>
              <a:t>Personal characteristics of the child (</a:t>
            </a:r>
            <a:r>
              <a:rPr lang="en-GB" dirty="0" err="1" smtClean="0"/>
              <a:t>Bushmann</a:t>
            </a:r>
            <a:r>
              <a:rPr lang="en-GB" dirty="0" smtClean="0"/>
              <a:t> &amp; </a:t>
            </a:r>
            <a:r>
              <a:rPr lang="en-GB" dirty="0" err="1" smtClean="0"/>
              <a:t>Huesmann</a:t>
            </a:r>
            <a:r>
              <a:rPr lang="en-GB" dirty="0" smtClean="0"/>
              <a:t>, 2006; Gentile et al., 2004)</a:t>
            </a:r>
          </a:p>
          <a:p>
            <a:pPr lvl="1"/>
            <a:r>
              <a:rPr lang="en-GB" dirty="0" smtClean="0"/>
              <a:t>Environmental factors  (</a:t>
            </a:r>
            <a:r>
              <a:rPr lang="en-GB" dirty="0" err="1" smtClean="0"/>
              <a:t>Vanderwater</a:t>
            </a:r>
            <a:r>
              <a:rPr lang="en-GB" dirty="0" smtClean="0"/>
              <a:t>, Lee &amp; Shim, 2005)</a:t>
            </a:r>
            <a:endParaRPr lang="en-GB" dirty="0"/>
          </a:p>
        </p:txBody>
      </p:sp>
      <p:sp>
        <p:nvSpPr>
          <p:cNvPr id="3" name="Title 2"/>
          <p:cNvSpPr>
            <a:spLocks noGrp="1"/>
          </p:cNvSpPr>
          <p:nvPr>
            <p:ph type="title"/>
          </p:nvPr>
        </p:nvSpPr>
        <p:spPr/>
        <p:txBody>
          <a:bodyPr/>
          <a:lstStyle/>
          <a:p>
            <a:r>
              <a:rPr lang="en-GB" dirty="0" smtClean="0"/>
              <a:t>Who is most at risk?</a:t>
            </a:r>
            <a:endParaRPr lang="en-GB" dirty="0"/>
          </a:p>
        </p:txBody>
      </p:sp>
    </p:spTree>
    <p:extLst>
      <p:ext uri="{BB962C8B-B14F-4D97-AF65-F5344CB8AC3E}">
        <p14:creationId xmlns:p14="http://schemas.microsoft.com/office/powerpoint/2010/main" val="390331556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One of the most rigorous cross sectional studies was conducted by </a:t>
            </a:r>
            <a:r>
              <a:rPr lang="en-GB" dirty="0" err="1" smtClean="0"/>
              <a:t>Messner</a:t>
            </a:r>
            <a:r>
              <a:rPr lang="en-GB" dirty="0" smtClean="0"/>
              <a:t> (1986). He reported that exposure to violent TV was significantly NEGATIVELY related to rates of violent crime. </a:t>
            </a:r>
          </a:p>
          <a:p>
            <a:r>
              <a:rPr lang="en-GB" dirty="0" smtClean="0"/>
              <a:t>However, </a:t>
            </a:r>
            <a:r>
              <a:rPr lang="en-GB" dirty="0" err="1" smtClean="0"/>
              <a:t>Krahe</a:t>
            </a:r>
            <a:r>
              <a:rPr lang="en-GB" dirty="0" smtClean="0"/>
              <a:t> &amp; Moller (2011)obtained adolescent school children from Germany and asked them to report the frequency of exposure to TV, VG and movies. Experts rated the media by genre and level of violence, which was compared to measures of real life aggression, acceptance of aggression in hypothetical scenarios and their teachers ratings. </a:t>
            </a:r>
          </a:p>
          <a:p>
            <a:r>
              <a:rPr lang="en-GB" dirty="0" smtClean="0"/>
              <a:t>Exposure predicted the teachers ratings!</a:t>
            </a:r>
          </a:p>
        </p:txBody>
      </p:sp>
      <p:sp>
        <p:nvSpPr>
          <p:cNvPr id="3" name="Title 2"/>
          <p:cNvSpPr>
            <a:spLocks noGrp="1"/>
          </p:cNvSpPr>
          <p:nvPr>
            <p:ph type="title"/>
          </p:nvPr>
        </p:nvSpPr>
        <p:spPr>
          <a:xfrm>
            <a:off x="1875453" y="365125"/>
            <a:ext cx="9478347" cy="1325563"/>
          </a:xfrm>
        </p:spPr>
        <p:txBody>
          <a:bodyPr>
            <a:normAutofit fontScale="90000"/>
          </a:bodyPr>
          <a:lstStyle/>
          <a:p>
            <a:r>
              <a:rPr lang="en-GB" dirty="0" smtClean="0"/>
              <a:t>Cross sectional and correlational research</a:t>
            </a:r>
            <a:endParaRPr lang="en-GB" dirty="0"/>
          </a:p>
        </p:txBody>
      </p:sp>
    </p:spTree>
    <p:extLst>
      <p:ext uri="{BB962C8B-B14F-4D97-AF65-F5344CB8AC3E}">
        <p14:creationId xmlns:p14="http://schemas.microsoft.com/office/powerpoint/2010/main" val="322239639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92500"/>
          </a:bodyPr>
          <a:lstStyle/>
          <a:p>
            <a:r>
              <a:rPr lang="en-GB" dirty="0" smtClean="0"/>
              <a:t>McIntyre &amp; </a:t>
            </a:r>
            <a:r>
              <a:rPr lang="en-GB" dirty="0" err="1" smtClean="0"/>
              <a:t>Teevan</a:t>
            </a:r>
            <a:r>
              <a:rPr lang="en-GB" dirty="0" smtClean="0"/>
              <a:t> (1972) surveyed 2,300 junior and high school children and asked them to list their four favourite programmes, which were analysed for violent content. Measures of aggression were obtained by self report according to a scale of 5 ranging from aggressive acts to serious delinquency. Results were as expected.</a:t>
            </a:r>
          </a:p>
          <a:p>
            <a:r>
              <a:rPr lang="en-GB" dirty="0" smtClean="0"/>
              <a:t>Peer ratings and self reports of violence in hypothetical situations also revealed a similar pattern (Dominic et al,. 1972; McLeod et al., 1972).</a:t>
            </a:r>
          </a:p>
          <a:p>
            <a:r>
              <a:rPr lang="en-GB" dirty="0" smtClean="0"/>
              <a:t>Moreover the relationship remained even when controlling for parental education, academic achievement, SES and total amount of viewing time.</a:t>
            </a:r>
            <a:endParaRPr lang="en-GB" dirty="0"/>
          </a:p>
        </p:txBody>
      </p:sp>
      <p:sp>
        <p:nvSpPr>
          <p:cNvPr id="3" name="Title 2"/>
          <p:cNvSpPr>
            <a:spLocks noGrp="1"/>
          </p:cNvSpPr>
          <p:nvPr>
            <p:ph type="title"/>
          </p:nvPr>
        </p:nvSpPr>
        <p:spPr/>
        <p:txBody>
          <a:bodyPr/>
          <a:lstStyle/>
          <a:p>
            <a:r>
              <a:rPr lang="en-GB" dirty="0" smtClean="0"/>
              <a:t>Early studies</a:t>
            </a:r>
            <a:endParaRPr lang="en-GB" dirty="0"/>
          </a:p>
        </p:txBody>
      </p:sp>
    </p:spTree>
    <p:extLst>
      <p:ext uri="{BB962C8B-B14F-4D97-AF65-F5344CB8AC3E}">
        <p14:creationId xmlns:p14="http://schemas.microsoft.com/office/powerpoint/2010/main" val="351789360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1562100" y="1483567"/>
            <a:ext cx="9791700" cy="4693396"/>
          </a:xfrm>
        </p:spPr>
        <p:txBody>
          <a:bodyPr>
            <a:normAutofit fontScale="92500" lnSpcReduction="10000"/>
          </a:bodyPr>
          <a:lstStyle/>
          <a:p>
            <a:r>
              <a:rPr lang="en-GB" dirty="0" err="1" smtClean="0"/>
              <a:t>Kuntsche</a:t>
            </a:r>
            <a:r>
              <a:rPr lang="en-GB" dirty="0" smtClean="0"/>
              <a:t> et al., (2006) reviewed 30,000 adolescents from eight different countries and found that heavy TV viewing was associated with increased verbal bullying and aggression in all countries even after controlling for gender and age.</a:t>
            </a:r>
          </a:p>
          <a:p>
            <a:r>
              <a:rPr lang="en-GB" dirty="0" smtClean="0"/>
              <a:t>Ybarra et al., (2008) found that exposure to violence on the internet is associated with aggression. </a:t>
            </a:r>
            <a:r>
              <a:rPr lang="en-GB" dirty="0"/>
              <a:t>O</a:t>
            </a:r>
            <a:r>
              <a:rPr lang="en-GB" dirty="0" smtClean="0"/>
              <a:t>ver 1,500 American 10-15year olds were asked about their media viewing, home life, peers and own violent behaviour. Those exposed to depictions of real life engagement with violence were five times more likely to report engaging in violence, even after controlling for household income, trait aggression, alcohol use, delinquent friends and community violence.</a:t>
            </a:r>
          </a:p>
          <a:p>
            <a:r>
              <a:rPr lang="en-GB" dirty="0" smtClean="0"/>
              <a:t>The most popular websites were those involving hate sites, satanic rituals, war or terrorism and those showing people dying.</a:t>
            </a:r>
            <a:endParaRPr lang="en-GB" dirty="0"/>
          </a:p>
        </p:txBody>
      </p:sp>
      <p:sp>
        <p:nvSpPr>
          <p:cNvPr id="3" name="Title 2"/>
          <p:cNvSpPr>
            <a:spLocks noGrp="1"/>
          </p:cNvSpPr>
          <p:nvPr>
            <p:ph type="title"/>
          </p:nvPr>
        </p:nvSpPr>
        <p:spPr/>
        <p:txBody>
          <a:bodyPr/>
          <a:lstStyle/>
          <a:p>
            <a:r>
              <a:rPr lang="en-GB" dirty="0" smtClean="0"/>
              <a:t>More recently:</a:t>
            </a:r>
            <a:endParaRPr lang="en-GB" dirty="0"/>
          </a:p>
        </p:txBody>
      </p:sp>
    </p:spTree>
    <p:extLst>
      <p:ext uri="{BB962C8B-B14F-4D97-AF65-F5344CB8AC3E}">
        <p14:creationId xmlns:p14="http://schemas.microsoft.com/office/powerpoint/2010/main" val="246372160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Morrison (1999) interviewed adults and children regarding their understanding of violence and found clear distinctions between playful violence (cartoons) depicted violence (graphic and bloody scenes) and authentic/ naturalistic violence. </a:t>
            </a:r>
          </a:p>
          <a:p>
            <a:r>
              <a:rPr lang="en-GB" dirty="0" smtClean="0"/>
              <a:t>Morrison reported that we base our violence judgements on:</a:t>
            </a:r>
          </a:p>
          <a:p>
            <a:r>
              <a:rPr lang="en-GB" dirty="0" smtClean="0"/>
              <a:t>1. how real or convincing the violence is</a:t>
            </a:r>
          </a:p>
          <a:p>
            <a:r>
              <a:rPr lang="en-GB" dirty="0" smtClean="0"/>
              <a:t>2. whether or not the violence is justifiable.</a:t>
            </a:r>
          </a:p>
          <a:p>
            <a:pPr marL="0" indent="0">
              <a:buNone/>
            </a:pPr>
            <a:endParaRPr lang="en-GB" dirty="0"/>
          </a:p>
        </p:txBody>
      </p:sp>
      <p:sp>
        <p:nvSpPr>
          <p:cNvPr id="3" name="Title 2"/>
          <p:cNvSpPr>
            <a:spLocks noGrp="1"/>
          </p:cNvSpPr>
          <p:nvPr>
            <p:ph type="title"/>
          </p:nvPr>
        </p:nvSpPr>
        <p:spPr/>
        <p:txBody>
          <a:bodyPr/>
          <a:lstStyle/>
          <a:p>
            <a:r>
              <a:rPr lang="en-GB" dirty="0" smtClean="0"/>
              <a:t>Qualitative research</a:t>
            </a:r>
            <a:endParaRPr lang="en-GB" dirty="0"/>
          </a:p>
        </p:txBody>
      </p:sp>
      <p:pic>
        <p:nvPicPr>
          <p:cNvPr id="5" name="Picture 4"/>
          <p:cNvPicPr>
            <a:picLocks noChangeAspect="1"/>
          </p:cNvPicPr>
          <p:nvPr/>
        </p:nvPicPr>
        <p:blipFill>
          <a:blip r:embed="rId2"/>
          <a:stretch>
            <a:fillRect/>
          </a:stretch>
        </p:blipFill>
        <p:spPr>
          <a:xfrm>
            <a:off x="9366379" y="4311650"/>
            <a:ext cx="2286000" cy="2000250"/>
          </a:xfrm>
          <a:prstGeom prst="rect">
            <a:avLst/>
          </a:prstGeom>
        </p:spPr>
      </p:pic>
    </p:spTree>
    <p:extLst>
      <p:ext uri="{BB962C8B-B14F-4D97-AF65-F5344CB8AC3E}">
        <p14:creationId xmlns:p14="http://schemas.microsoft.com/office/powerpoint/2010/main" val="202565152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err="1" smtClean="0"/>
              <a:t>Hagell</a:t>
            </a:r>
            <a:r>
              <a:rPr lang="en-GB" dirty="0" smtClean="0"/>
              <a:t> &amp; </a:t>
            </a:r>
            <a:r>
              <a:rPr lang="en-GB" dirty="0" err="1" smtClean="0"/>
              <a:t>Newburn</a:t>
            </a:r>
            <a:r>
              <a:rPr lang="en-GB" dirty="0" smtClean="0"/>
              <a:t> (1994) believe that this is what we should be doing. They interviewed young offenders with violent records and found that these individuals watched less TV and film, demonstrating a lack of engagement with violent media.</a:t>
            </a:r>
          </a:p>
          <a:p>
            <a:r>
              <a:rPr lang="en-GB" dirty="0" smtClean="0"/>
              <a:t>Savage &amp; Yancey (2008) conducted a meta-analysis and concluded that not one study tested hypotheses using meaningful measures, accurate D.V.s or accurate measurements of exposure to violent media.</a:t>
            </a:r>
            <a:endParaRPr lang="en-GB" dirty="0"/>
          </a:p>
        </p:txBody>
      </p:sp>
      <p:sp>
        <p:nvSpPr>
          <p:cNvPr id="3" name="Title 2"/>
          <p:cNvSpPr>
            <a:spLocks noGrp="1"/>
          </p:cNvSpPr>
          <p:nvPr>
            <p:ph type="title"/>
          </p:nvPr>
        </p:nvSpPr>
        <p:spPr/>
        <p:txBody>
          <a:bodyPr/>
          <a:lstStyle/>
          <a:p>
            <a:r>
              <a:rPr lang="en-GB" dirty="0" smtClean="0"/>
              <a:t>Asking the young themselves</a:t>
            </a:r>
            <a:endParaRPr lang="en-GB" dirty="0"/>
          </a:p>
        </p:txBody>
      </p:sp>
    </p:spTree>
    <p:extLst>
      <p:ext uri="{BB962C8B-B14F-4D97-AF65-F5344CB8AC3E}">
        <p14:creationId xmlns:p14="http://schemas.microsoft.com/office/powerpoint/2010/main" val="415325012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1054359" y="1567543"/>
            <a:ext cx="10683551" cy="5085184"/>
          </a:xfrm>
        </p:spPr>
        <p:txBody>
          <a:bodyPr>
            <a:normAutofit lnSpcReduction="10000"/>
          </a:bodyPr>
          <a:lstStyle/>
          <a:p>
            <a:r>
              <a:rPr lang="en-GB" dirty="0" smtClean="0"/>
              <a:t>Meta-analyses are good because they reduce the weaknesses of single studies and they enhance the reliability of findings. They also show that the effects are not purely linked to one country (</a:t>
            </a:r>
            <a:r>
              <a:rPr lang="en-GB" dirty="0" err="1" smtClean="0"/>
              <a:t>Huesmann</a:t>
            </a:r>
            <a:r>
              <a:rPr lang="en-GB" dirty="0" smtClean="0"/>
              <a:t> &amp; </a:t>
            </a:r>
            <a:r>
              <a:rPr lang="en-GB" dirty="0" err="1" smtClean="0"/>
              <a:t>Eron</a:t>
            </a:r>
            <a:r>
              <a:rPr lang="en-GB" dirty="0" smtClean="0"/>
              <a:t>, 1986).</a:t>
            </a:r>
          </a:p>
          <a:p>
            <a:r>
              <a:rPr lang="en-GB" dirty="0" smtClean="0"/>
              <a:t>Two impressive meta-analyses are by Wood et al (1991) and Paik &amp; Comstock (1994), 23 and 217 studies respectively. </a:t>
            </a:r>
          </a:p>
          <a:p>
            <a:r>
              <a:rPr lang="en-GB" dirty="0" smtClean="0"/>
              <a:t>Whilst they reported correlations as high as .41, the outcome measures were rather broad, as were the stimulus materials.</a:t>
            </a:r>
          </a:p>
          <a:p>
            <a:r>
              <a:rPr lang="en-GB" dirty="0" smtClean="0"/>
              <a:t>Furthermore, Wood et </a:t>
            </a:r>
            <a:r>
              <a:rPr lang="en-GB" dirty="0" err="1" smtClean="0"/>
              <a:t>al`s</a:t>
            </a:r>
            <a:r>
              <a:rPr lang="en-GB" dirty="0" smtClean="0"/>
              <a:t> study relied on `emotionally disturbed` children, a particularly vulnerable group. </a:t>
            </a:r>
          </a:p>
          <a:p>
            <a:r>
              <a:rPr lang="en-GB" dirty="0" smtClean="0"/>
              <a:t>In addition, they focused on published studies, which has the potential to be open to publication bias. This is a big concern for much of applied psychology research.</a:t>
            </a:r>
            <a:endParaRPr lang="en-GB" dirty="0"/>
          </a:p>
        </p:txBody>
      </p:sp>
      <p:sp>
        <p:nvSpPr>
          <p:cNvPr id="3" name="Title 2"/>
          <p:cNvSpPr>
            <a:spLocks noGrp="1"/>
          </p:cNvSpPr>
          <p:nvPr>
            <p:ph type="title"/>
          </p:nvPr>
        </p:nvSpPr>
        <p:spPr/>
        <p:txBody>
          <a:bodyPr/>
          <a:lstStyle/>
          <a:p>
            <a:r>
              <a:rPr lang="en-GB" dirty="0"/>
              <a:t>M</a:t>
            </a:r>
            <a:r>
              <a:rPr lang="en-GB" dirty="0" smtClean="0"/>
              <a:t>eta-analyses</a:t>
            </a:r>
            <a:endParaRPr lang="en-GB" dirty="0"/>
          </a:p>
        </p:txBody>
      </p:sp>
    </p:spTree>
    <p:extLst>
      <p:ext uri="{BB962C8B-B14F-4D97-AF65-F5344CB8AC3E}">
        <p14:creationId xmlns:p14="http://schemas.microsoft.com/office/powerpoint/2010/main" val="53197960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1562100" y="951722"/>
            <a:ext cx="9791700" cy="5225241"/>
          </a:xfrm>
        </p:spPr>
        <p:txBody>
          <a:bodyPr>
            <a:normAutofit lnSpcReduction="10000"/>
          </a:bodyPr>
          <a:lstStyle/>
          <a:p>
            <a:r>
              <a:rPr lang="en-GB" dirty="0" err="1" smtClean="0"/>
              <a:t>Hearold</a:t>
            </a:r>
            <a:r>
              <a:rPr lang="en-GB" dirty="0" smtClean="0"/>
              <a:t> (1986) examined 230 studies exploring both pro and anti social influences of TV. He found an effect size of 0.30 between anti social behaviour and violent viewing, which according to Cohen (1988) is a medium effect. </a:t>
            </a:r>
          </a:p>
          <a:p>
            <a:r>
              <a:rPr lang="en-GB" dirty="0" smtClean="0"/>
              <a:t>More recently, Bushman &amp; Anderson (2001) looked at 212 studies looking at the more specific outcome of aggression. They reported a positive significant relationship and, that the effect sizes for studies have been increasing since 1975.</a:t>
            </a:r>
          </a:p>
          <a:p>
            <a:r>
              <a:rPr lang="en-GB" dirty="0" smtClean="0"/>
              <a:t>In addition, they compared the effect sizes between studies on media exposure and violence to other effect sizes in scientific research. For example, the effect size is less between calcium and bone mass, asbestos and cancer, and only slightly higher in smoking and lung cancer.</a:t>
            </a:r>
          </a:p>
          <a:p>
            <a:endParaRPr lang="en-GB" dirty="0"/>
          </a:p>
        </p:txBody>
      </p:sp>
    </p:spTree>
    <p:extLst>
      <p:ext uri="{BB962C8B-B14F-4D97-AF65-F5344CB8AC3E}">
        <p14:creationId xmlns:p14="http://schemas.microsoft.com/office/powerpoint/2010/main" val="28232212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Our value systems and culture have an impact-</a:t>
            </a:r>
          </a:p>
          <a:p>
            <a:r>
              <a:rPr lang="en-GB" dirty="0" smtClean="0"/>
              <a:t>Schlesinger et al (1998) interviewed 88 men regarding their responses to violent films; the men from `rougher` backgrounds (used to fighting) were more excited by realistic film violence and less likely to label a behaviour as violent if seen as a justifiable punishment. </a:t>
            </a:r>
          </a:p>
          <a:p>
            <a:r>
              <a:rPr lang="en-GB" dirty="0" smtClean="0"/>
              <a:t>Likewise, Gunter (1985) found British audiences viewed knives as more violent than guns. Why?</a:t>
            </a:r>
            <a:endParaRPr lang="en-GB" dirty="0"/>
          </a:p>
        </p:txBody>
      </p:sp>
      <p:sp>
        <p:nvSpPr>
          <p:cNvPr id="3" name="Title 2"/>
          <p:cNvSpPr>
            <a:spLocks noGrp="1"/>
          </p:cNvSpPr>
          <p:nvPr>
            <p:ph type="title"/>
          </p:nvPr>
        </p:nvSpPr>
        <p:spPr/>
        <p:txBody>
          <a:bodyPr/>
          <a:lstStyle/>
          <a:p>
            <a:r>
              <a:rPr lang="en-GB" dirty="0" smtClean="0"/>
              <a:t>Value systems and culture</a:t>
            </a:r>
            <a:endParaRPr lang="en-GB" dirty="0"/>
          </a:p>
        </p:txBody>
      </p:sp>
      <p:pic>
        <p:nvPicPr>
          <p:cNvPr id="4" name="Picture 3"/>
          <p:cNvPicPr>
            <a:picLocks noChangeAspect="1"/>
          </p:cNvPicPr>
          <p:nvPr/>
        </p:nvPicPr>
        <p:blipFill>
          <a:blip r:embed="rId2"/>
          <a:stretch>
            <a:fillRect/>
          </a:stretch>
        </p:blipFill>
        <p:spPr>
          <a:xfrm>
            <a:off x="7520474" y="4907902"/>
            <a:ext cx="2764874" cy="1737341"/>
          </a:xfrm>
          <a:prstGeom prst="rect">
            <a:avLst/>
          </a:prstGeom>
        </p:spPr>
      </p:pic>
    </p:spTree>
    <p:extLst>
      <p:ext uri="{BB962C8B-B14F-4D97-AF65-F5344CB8AC3E}">
        <p14:creationId xmlns:p14="http://schemas.microsoft.com/office/powerpoint/2010/main" val="328560918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1212979" y="1690688"/>
            <a:ext cx="10468947" cy="4766095"/>
          </a:xfrm>
        </p:spPr>
        <p:txBody>
          <a:bodyPr>
            <a:normAutofit fontScale="92500" lnSpcReduction="10000"/>
          </a:bodyPr>
          <a:lstStyle/>
          <a:p>
            <a:r>
              <a:rPr lang="en-GB" dirty="0" smtClean="0"/>
              <a:t>Thompson &amp; </a:t>
            </a:r>
            <a:r>
              <a:rPr lang="en-GB" dirty="0" err="1" smtClean="0"/>
              <a:t>Haninger</a:t>
            </a:r>
            <a:r>
              <a:rPr lang="en-GB" dirty="0" smtClean="0"/>
              <a:t> (2001) assessed 55 `E` (everyone) rated games between 1985 and 2000. 64% included intentional physical aggression and 31% of the game was violent on average. 60% of the games involved injuring </a:t>
            </a:r>
            <a:r>
              <a:rPr lang="en-GB" dirty="0"/>
              <a:t>s</a:t>
            </a:r>
            <a:r>
              <a:rPr lang="en-GB" dirty="0" smtClean="0"/>
              <a:t>omeone in order to move forward. </a:t>
            </a:r>
          </a:p>
          <a:p>
            <a:r>
              <a:rPr lang="en-GB" dirty="0" smtClean="0"/>
              <a:t>In `T` (teen)rated games 98% contained violence and this accounted for 36% of the time .</a:t>
            </a:r>
          </a:p>
          <a:p>
            <a:r>
              <a:rPr lang="en-GB" dirty="0" err="1" smtClean="0"/>
              <a:t>Scharrer</a:t>
            </a:r>
            <a:r>
              <a:rPr lang="en-GB" dirty="0" smtClean="0"/>
              <a:t> (2004) examined gaming adverts in magazines, out of 1,054 ads, 56% contained violence.</a:t>
            </a:r>
          </a:p>
          <a:p>
            <a:r>
              <a:rPr lang="en-GB" dirty="0" smtClean="0">
                <a:solidFill>
                  <a:srgbClr val="FF0000"/>
                </a:solidFill>
              </a:rPr>
              <a:t>Who plays these games?</a:t>
            </a:r>
          </a:p>
          <a:p>
            <a:r>
              <a:rPr lang="en-GB" dirty="0" err="1" smtClean="0"/>
              <a:t>Rideout</a:t>
            </a:r>
            <a:r>
              <a:rPr lang="en-GB" dirty="0" smtClean="0"/>
              <a:t> &amp; Hamel (2006) found that each day, 11% of players are under 6, 60% are between the ages of 8 and 14, with 40% of players being in the 15-18 age category.</a:t>
            </a:r>
          </a:p>
          <a:p>
            <a:endParaRPr lang="en-GB" dirty="0"/>
          </a:p>
        </p:txBody>
      </p:sp>
      <p:sp>
        <p:nvSpPr>
          <p:cNvPr id="3" name="Title 2"/>
          <p:cNvSpPr>
            <a:spLocks noGrp="1"/>
          </p:cNvSpPr>
          <p:nvPr>
            <p:ph type="title"/>
          </p:nvPr>
        </p:nvSpPr>
        <p:spPr/>
        <p:txBody>
          <a:bodyPr/>
          <a:lstStyle/>
          <a:p>
            <a:r>
              <a:rPr lang="en-GB" dirty="0" smtClean="0"/>
              <a:t>Videogames </a:t>
            </a:r>
            <a:endParaRPr lang="en-GB" dirty="0"/>
          </a:p>
        </p:txBody>
      </p:sp>
    </p:spTree>
    <p:extLst>
      <p:ext uri="{BB962C8B-B14F-4D97-AF65-F5344CB8AC3E}">
        <p14:creationId xmlns:p14="http://schemas.microsoft.com/office/powerpoint/2010/main" val="158522536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1324947" y="1825625"/>
            <a:ext cx="10440955" cy="4351338"/>
          </a:xfrm>
        </p:spPr>
        <p:txBody>
          <a:bodyPr>
            <a:normAutofit lnSpcReduction="10000"/>
          </a:bodyPr>
          <a:lstStyle/>
          <a:p>
            <a:r>
              <a:rPr lang="en-GB" dirty="0" smtClean="0"/>
              <a:t>An extension of violent film or media or not?</a:t>
            </a:r>
          </a:p>
          <a:p>
            <a:r>
              <a:rPr lang="en-GB" dirty="0" smtClean="0"/>
              <a:t>There are different forms of psychological processing occurring with each activity.</a:t>
            </a:r>
          </a:p>
          <a:p>
            <a:r>
              <a:rPr lang="en-GB" dirty="0" smtClean="0"/>
              <a:t>In gaming, the player is in control of his or her responses. This is different to passive viewing of film.  Anderson et al., (2004, 2007) studied children and university students and found that on subsequent learning tasks, aggression could increase by 40%! </a:t>
            </a:r>
          </a:p>
          <a:p>
            <a:r>
              <a:rPr lang="en-GB" dirty="0" smtClean="0"/>
              <a:t>However, Ivory &amp; </a:t>
            </a:r>
            <a:r>
              <a:rPr lang="en-GB" dirty="0" err="1" smtClean="0"/>
              <a:t>Kalyanaraman</a:t>
            </a:r>
            <a:r>
              <a:rPr lang="en-GB" dirty="0" smtClean="0"/>
              <a:t> (2007) explored the realism of video games and the subsequent effects. They reported no effects on the aggression measures, only an increase in physiological arousal and excitement.</a:t>
            </a:r>
            <a:endParaRPr lang="en-GB" dirty="0"/>
          </a:p>
        </p:txBody>
      </p:sp>
      <p:sp>
        <p:nvSpPr>
          <p:cNvPr id="3" name="Title 2"/>
          <p:cNvSpPr>
            <a:spLocks noGrp="1"/>
          </p:cNvSpPr>
          <p:nvPr>
            <p:ph type="title"/>
          </p:nvPr>
        </p:nvSpPr>
        <p:spPr/>
        <p:txBody>
          <a:bodyPr/>
          <a:lstStyle/>
          <a:p>
            <a:r>
              <a:rPr lang="en-GB" dirty="0" smtClean="0"/>
              <a:t>Video game violence (VVG)</a:t>
            </a:r>
            <a:endParaRPr lang="en-GB" dirty="0"/>
          </a:p>
        </p:txBody>
      </p:sp>
      <p:pic>
        <p:nvPicPr>
          <p:cNvPr id="4" name="Picture 3"/>
          <p:cNvPicPr>
            <a:picLocks noChangeAspect="1"/>
          </p:cNvPicPr>
          <p:nvPr/>
        </p:nvPicPr>
        <p:blipFill>
          <a:blip r:embed="rId2"/>
          <a:stretch>
            <a:fillRect/>
          </a:stretch>
        </p:blipFill>
        <p:spPr>
          <a:xfrm>
            <a:off x="9246344" y="365125"/>
            <a:ext cx="2619375" cy="1743075"/>
          </a:xfrm>
          <a:prstGeom prst="rect">
            <a:avLst/>
          </a:prstGeom>
        </p:spPr>
      </p:pic>
    </p:spTree>
    <p:extLst>
      <p:ext uri="{BB962C8B-B14F-4D97-AF65-F5344CB8AC3E}">
        <p14:creationId xmlns:p14="http://schemas.microsoft.com/office/powerpoint/2010/main" val="202991382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The measure of aggression used by Anderson et al., was simply to blast loud noises at someone, arguably more fun than violent…</a:t>
            </a:r>
          </a:p>
          <a:p>
            <a:r>
              <a:rPr lang="en-GB" dirty="0" smtClean="0"/>
              <a:t>Weber et al., (2006, 2009) using neuroimaging, has identified different patterns of </a:t>
            </a:r>
            <a:r>
              <a:rPr lang="en-GB" dirty="0"/>
              <a:t>n</a:t>
            </a:r>
            <a:r>
              <a:rPr lang="en-GB" dirty="0" smtClean="0"/>
              <a:t>eural activity for defensive violence and lustful aggression. Whilst this is interesting, it tells us very little regarding the long term effects of gaming.</a:t>
            </a:r>
          </a:p>
          <a:p>
            <a:r>
              <a:rPr lang="en-GB" dirty="0" smtClean="0"/>
              <a:t>Olson et al., (2008) used focus groups with adolescent boys, which suggested a role of catharsis, offering the suggestion that VVG`s may be a way of reducing violence </a:t>
            </a:r>
            <a:r>
              <a:rPr lang="en-GB" dirty="0"/>
              <a:t>n</a:t>
            </a:r>
            <a:r>
              <a:rPr lang="en-GB" dirty="0" smtClean="0"/>
              <a:t>ot causing it…</a:t>
            </a:r>
            <a:endParaRPr lang="en-GB" dirty="0"/>
          </a:p>
        </p:txBody>
      </p:sp>
      <p:sp>
        <p:nvSpPr>
          <p:cNvPr id="3" name="Title 2"/>
          <p:cNvSpPr>
            <a:spLocks noGrp="1"/>
          </p:cNvSpPr>
          <p:nvPr>
            <p:ph type="title"/>
          </p:nvPr>
        </p:nvSpPr>
        <p:spPr/>
        <p:txBody>
          <a:bodyPr/>
          <a:lstStyle/>
          <a:p>
            <a:r>
              <a:rPr lang="en-GB" dirty="0" smtClean="0"/>
              <a:t>Why?</a:t>
            </a:r>
            <a:endParaRPr lang="en-GB" dirty="0"/>
          </a:p>
        </p:txBody>
      </p:sp>
      <p:pic>
        <p:nvPicPr>
          <p:cNvPr id="4" name="Picture 3"/>
          <p:cNvPicPr>
            <a:picLocks noChangeAspect="1"/>
          </p:cNvPicPr>
          <p:nvPr/>
        </p:nvPicPr>
        <p:blipFill>
          <a:blip r:embed="rId2"/>
          <a:stretch>
            <a:fillRect/>
          </a:stretch>
        </p:blipFill>
        <p:spPr>
          <a:xfrm>
            <a:off x="4678524" y="149225"/>
            <a:ext cx="2667000" cy="1676400"/>
          </a:xfrm>
          <a:prstGeom prst="rect">
            <a:avLst/>
          </a:prstGeom>
        </p:spPr>
      </p:pic>
    </p:spTree>
    <p:extLst>
      <p:ext uri="{BB962C8B-B14F-4D97-AF65-F5344CB8AC3E}">
        <p14:creationId xmlns:p14="http://schemas.microsoft.com/office/powerpoint/2010/main" val="279130844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1045029" y="1825625"/>
            <a:ext cx="10692881" cy="4351338"/>
          </a:xfrm>
        </p:spPr>
        <p:txBody>
          <a:bodyPr>
            <a:normAutofit fontScale="92500" lnSpcReduction="20000"/>
          </a:bodyPr>
          <a:lstStyle/>
          <a:p>
            <a:r>
              <a:rPr lang="en-GB" dirty="0" smtClean="0"/>
              <a:t>So, catharsis is probably not the answer. So what is?</a:t>
            </a:r>
          </a:p>
          <a:p>
            <a:r>
              <a:rPr lang="en-GB" dirty="0" smtClean="0"/>
              <a:t>One early study (</a:t>
            </a:r>
            <a:r>
              <a:rPr lang="en-GB" dirty="0" err="1" smtClean="0"/>
              <a:t>Lovaas</a:t>
            </a:r>
            <a:r>
              <a:rPr lang="en-GB" dirty="0" smtClean="0"/>
              <a:t> 1961) showed nursery children either violent or non violent cartoons. Then they received 2 toys to play with, a doll that had a lever to hit with and a ball that passes through a maze. The violence exposed children chose the hitting doll toy more frequently to play with.</a:t>
            </a:r>
          </a:p>
          <a:p>
            <a:r>
              <a:rPr lang="en-GB" dirty="0" smtClean="0"/>
              <a:t>Obviously there is the work of Bandura (1961, 1963, 1965), and Bandura referred to this as `disinhibition` because it weakens the normal constraints on behaviour. </a:t>
            </a:r>
          </a:p>
          <a:p>
            <a:r>
              <a:rPr lang="en-GB" dirty="0" smtClean="0"/>
              <a:t>More recently, Bandura (2009) refers to it as abstract modelling as the child is generating a new rule and accompanying behaviour.</a:t>
            </a:r>
          </a:p>
          <a:p>
            <a:r>
              <a:rPr lang="en-GB" dirty="0" smtClean="0"/>
              <a:t>The limitation of this theory is that it only really looks at short term learning, so…</a:t>
            </a:r>
            <a:endParaRPr lang="en-GB" dirty="0"/>
          </a:p>
        </p:txBody>
      </p:sp>
      <p:sp>
        <p:nvSpPr>
          <p:cNvPr id="3" name="Title 2"/>
          <p:cNvSpPr>
            <a:spLocks noGrp="1"/>
          </p:cNvSpPr>
          <p:nvPr>
            <p:ph type="title"/>
          </p:nvPr>
        </p:nvSpPr>
        <p:spPr/>
        <p:txBody>
          <a:bodyPr>
            <a:normAutofit fontScale="90000"/>
          </a:bodyPr>
          <a:lstStyle/>
          <a:p>
            <a:r>
              <a:rPr lang="en-GB" dirty="0" smtClean="0"/>
              <a:t>Theories of media violence: </a:t>
            </a:r>
            <a:br>
              <a:rPr lang="en-GB" dirty="0" smtClean="0"/>
            </a:br>
            <a:r>
              <a:rPr lang="en-GB" dirty="0" smtClean="0"/>
              <a:t>Social learning theory</a:t>
            </a:r>
            <a:endParaRPr lang="en-GB" dirty="0"/>
          </a:p>
        </p:txBody>
      </p:sp>
    </p:spTree>
    <p:extLst>
      <p:ext uri="{BB962C8B-B14F-4D97-AF65-F5344CB8AC3E}">
        <p14:creationId xmlns:p14="http://schemas.microsoft.com/office/powerpoint/2010/main" val="271821394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Stimuli in the media can elicit or activate aggressive thoughts, which in turn `prime` closely related thoughts, feelings and behaviours stored in memory.</a:t>
            </a:r>
          </a:p>
          <a:p>
            <a:r>
              <a:rPr lang="en-GB" dirty="0" smtClean="0"/>
              <a:t>Thus for a short time following exposure, a person remains in a state of activation; a readiness to react, where thoughts and behaviours are at the forefront. </a:t>
            </a:r>
          </a:p>
          <a:p>
            <a:r>
              <a:rPr lang="en-GB" dirty="0" smtClean="0"/>
              <a:t>For example Berkowitz (1973) found that children who read a war comic were more likely to use aggressive words in a sentence construction task, than those who read a neutral comic.</a:t>
            </a:r>
          </a:p>
          <a:p>
            <a:endParaRPr lang="en-GB" dirty="0"/>
          </a:p>
        </p:txBody>
      </p:sp>
      <p:sp>
        <p:nvSpPr>
          <p:cNvPr id="3" name="Title 2"/>
          <p:cNvSpPr>
            <a:spLocks noGrp="1"/>
          </p:cNvSpPr>
          <p:nvPr>
            <p:ph type="title"/>
          </p:nvPr>
        </p:nvSpPr>
        <p:spPr>
          <a:xfrm>
            <a:off x="1670180" y="365125"/>
            <a:ext cx="9683620" cy="1325563"/>
          </a:xfrm>
        </p:spPr>
        <p:txBody>
          <a:bodyPr>
            <a:normAutofit fontScale="90000"/>
          </a:bodyPr>
          <a:lstStyle/>
          <a:p>
            <a:r>
              <a:rPr lang="en-GB" dirty="0" smtClean="0"/>
              <a:t>Cognitive priming (Berkowitz, 1984, 1994)</a:t>
            </a:r>
            <a:endParaRPr lang="en-GB" dirty="0"/>
          </a:p>
        </p:txBody>
      </p:sp>
    </p:spTree>
    <p:extLst>
      <p:ext uri="{BB962C8B-B14F-4D97-AF65-F5344CB8AC3E}">
        <p14:creationId xmlns:p14="http://schemas.microsoft.com/office/powerpoint/2010/main" val="106459252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961053" y="1825625"/>
            <a:ext cx="10907486" cy="4351338"/>
          </a:xfrm>
        </p:spPr>
        <p:txBody>
          <a:bodyPr>
            <a:normAutofit fontScale="92500" lnSpcReduction="10000"/>
          </a:bodyPr>
          <a:lstStyle/>
          <a:p>
            <a:r>
              <a:rPr lang="en-GB" dirty="0" smtClean="0"/>
              <a:t>1) Emotional state (Berkowitz, 1990). If we are in a negative state were are more likely to be primed as we are in a state of readiness (flight or fight).</a:t>
            </a:r>
          </a:p>
          <a:p>
            <a:r>
              <a:rPr lang="en-GB" dirty="0" smtClean="0"/>
              <a:t>2) Justification (Berkowitz, 1994). If violence is portrayed as morally proper it reduces inhibition.</a:t>
            </a:r>
          </a:p>
          <a:p>
            <a:r>
              <a:rPr lang="en-GB" dirty="0" smtClean="0"/>
              <a:t>3) Cues in the environment (Jo &amp; Berkowitz, 1994). These remind people and act as triggers to reactivate and sustain thoughts and behaviours. Josephson (1987( showed young boys either violent or non violent TV show which contained </a:t>
            </a:r>
            <a:r>
              <a:rPr lang="en-GB" dirty="0" err="1" smtClean="0"/>
              <a:t>walkie</a:t>
            </a:r>
            <a:r>
              <a:rPr lang="en-GB" dirty="0" smtClean="0"/>
              <a:t> talkies. They then went to the gym to play hockey. The referee interviewed the boys beforehand with a </a:t>
            </a:r>
            <a:r>
              <a:rPr lang="en-GB" dirty="0" err="1" smtClean="0"/>
              <a:t>walkie</a:t>
            </a:r>
            <a:r>
              <a:rPr lang="en-GB" dirty="0" smtClean="0"/>
              <a:t> talkie. Those exposed to the violence played far more aggressively.</a:t>
            </a:r>
          </a:p>
          <a:p>
            <a:r>
              <a:rPr lang="en-GB" dirty="0" smtClean="0"/>
              <a:t>However, priming only works on previously learned behaviours, so …</a:t>
            </a:r>
            <a:endParaRPr lang="en-GB" dirty="0"/>
          </a:p>
        </p:txBody>
      </p:sp>
      <p:sp>
        <p:nvSpPr>
          <p:cNvPr id="3" name="Title 2"/>
          <p:cNvSpPr>
            <a:spLocks noGrp="1"/>
          </p:cNvSpPr>
          <p:nvPr>
            <p:ph type="title"/>
          </p:nvPr>
        </p:nvSpPr>
        <p:spPr/>
        <p:txBody>
          <a:bodyPr/>
          <a:lstStyle/>
          <a:p>
            <a:r>
              <a:rPr lang="en-GB" dirty="0" smtClean="0"/>
              <a:t>Conditions which enhance priming</a:t>
            </a:r>
            <a:endParaRPr lang="en-GB" dirty="0"/>
          </a:p>
        </p:txBody>
      </p:sp>
    </p:spTree>
    <p:extLst>
      <p:ext uri="{BB962C8B-B14F-4D97-AF65-F5344CB8AC3E}">
        <p14:creationId xmlns:p14="http://schemas.microsoft.com/office/powerpoint/2010/main" val="405759991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923731" y="1825625"/>
            <a:ext cx="10851502" cy="4351338"/>
          </a:xfrm>
        </p:spPr>
        <p:txBody>
          <a:bodyPr>
            <a:normAutofit fontScale="92500"/>
          </a:bodyPr>
          <a:lstStyle/>
          <a:p>
            <a:r>
              <a:rPr lang="en-GB" dirty="0" smtClean="0"/>
              <a:t>This explains how we develop and maintain behaviour in the form of scripts. </a:t>
            </a:r>
          </a:p>
          <a:p>
            <a:r>
              <a:rPr lang="en-GB" dirty="0" smtClean="0"/>
              <a:t>Information regarding what is likely to happen, how to respond and what is the potential outcome. </a:t>
            </a:r>
          </a:p>
          <a:p>
            <a:r>
              <a:rPr lang="en-GB" dirty="0" smtClean="0"/>
              <a:t>They guide behaviour and aid problem solving and are gained via experience and exposure.</a:t>
            </a:r>
          </a:p>
          <a:p>
            <a:r>
              <a:rPr lang="en-GB" dirty="0" smtClean="0"/>
              <a:t>Once a young child is exposed to high levels of violence or aggression they develop a script that aggression is the way to deal with a situation. Once learned, the script is trialled and learned and therefore reinforced.</a:t>
            </a:r>
          </a:p>
          <a:p>
            <a:r>
              <a:rPr lang="en-GB" dirty="0" smtClean="0"/>
              <a:t>The more it is used the more accessible it becomes and in turn can be triggered by many cues. </a:t>
            </a:r>
            <a:endParaRPr lang="en-GB" dirty="0"/>
          </a:p>
        </p:txBody>
      </p:sp>
      <p:sp>
        <p:nvSpPr>
          <p:cNvPr id="3" name="Title 2"/>
          <p:cNvSpPr>
            <a:spLocks noGrp="1"/>
          </p:cNvSpPr>
          <p:nvPr>
            <p:ph type="title"/>
          </p:nvPr>
        </p:nvSpPr>
        <p:spPr>
          <a:xfrm>
            <a:off x="541176" y="365125"/>
            <a:ext cx="10812624" cy="1325563"/>
          </a:xfrm>
        </p:spPr>
        <p:txBody>
          <a:bodyPr>
            <a:normAutofit fontScale="90000"/>
          </a:bodyPr>
          <a:lstStyle/>
          <a:p>
            <a:r>
              <a:rPr lang="en-GB" dirty="0" smtClean="0"/>
              <a:t>Social information processing (</a:t>
            </a:r>
            <a:r>
              <a:rPr lang="en-GB" dirty="0" err="1" smtClean="0"/>
              <a:t>Huesmann</a:t>
            </a:r>
            <a:r>
              <a:rPr lang="en-GB" dirty="0" smtClean="0"/>
              <a:t>, </a:t>
            </a:r>
            <a:r>
              <a:rPr lang="en-GB" dirty="0" smtClean="0"/>
              <a:t>1998)</a:t>
            </a:r>
            <a:endParaRPr lang="en-GB" dirty="0"/>
          </a:p>
        </p:txBody>
      </p:sp>
    </p:spTree>
    <p:extLst>
      <p:ext uri="{BB962C8B-B14F-4D97-AF65-F5344CB8AC3E}">
        <p14:creationId xmlns:p14="http://schemas.microsoft.com/office/powerpoint/2010/main" val="105275181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8971481" y="3598506"/>
            <a:ext cx="3220519" cy="1974952"/>
          </a:xfrm>
          <a:prstGeom prst="rect">
            <a:avLst/>
          </a:prstGeom>
        </p:spPr>
      </p:pic>
      <p:sp>
        <p:nvSpPr>
          <p:cNvPr id="2" name="Content Placeholder 1"/>
          <p:cNvSpPr>
            <a:spLocks noGrp="1"/>
          </p:cNvSpPr>
          <p:nvPr>
            <p:ph idx="1"/>
          </p:nvPr>
        </p:nvSpPr>
        <p:spPr/>
        <p:txBody>
          <a:bodyPr>
            <a:normAutofit lnSpcReduction="10000"/>
          </a:bodyPr>
          <a:lstStyle/>
          <a:p>
            <a:r>
              <a:rPr lang="en-GB" dirty="0" smtClean="0"/>
              <a:t>Three developmental differences separate infants from junior school age children: level of perceptual processing, fantasy and reality, and concrete to inferential processing.</a:t>
            </a:r>
          </a:p>
          <a:p>
            <a:r>
              <a:rPr lang="en-GB" dirty="0" smtClean="0"/>
              <a:t>In adolescence, metacognitive thinking and adolescent egocentrism play important roles. </a:t>
            </a:r>
          </a:p>
          <a:p>
            <a:r>
              <a:rPr lang="en-GB" dirty="0" smtClean="0"/>
              <a:t>Young children are focused on appearance,                             sound and action (perceptual </a:t>
            </a:r>
            <a:r>
              <a:rPr lang="en-GB" dirty="0" err="1" smtClean="0"/>
              <a:t>boundedness</a:t>
            </a:r>
            <a:r>
              <a:rPr lang="en-GB" dirty="0"/>
              <a:t>;</a:t>
            </a:r>
            <a:r>
              <a:rPr lang="en-GB" dirty="0" smtClean="0"/>
              <a:t>                           Springer 2001), whereas older children can focus                          on the function of scenes, events etc. (</a:t>
            </a:r>
            <a:r>
              <a:rPr lang="en-GB" dirty="0" err="1" smtClean="0"/>
              <a:t>Tversky</a:t>
            </a:r>
            <a:r>
              <a:rPr lang="en-GB" dirty="0" smtClean="0"/>
              <a:t>, 1985).</a:t>
            </a:r>
          </a:p>
          <a:p>
            <a:r>
              <a:rPr lang="en-GB" dirty="0" smtClean="0"/>
              <a:t>Older children can be more selective, searching for cues, motives and goals relative to the plot.</a:t>
            </a:r>
            <a:endParaRPr lang="en-GB" dirty="0"/>
          </a:p>
        </p:txBody>
      </p:sp>
      <p:sp>
        <p:nvSpPr>
          <p:cNvPr id="3" name="Title 2"/>
          <p:cNvSpPr>
            <a:spLocks noGrp="1"/>
          </p:cNvSpPr>
          <p:nvPr>
            <p:ph type="title"/>
          </p:nvPr>
        </p:nvSpPr>
        <p:spPr/>
        <p:txBody>
          <a:bodyPr/>
          <a:lstStyle/>
          <a:p>
            <a:r>
              <a:rPr lang="en-GB" dirty="0" smtClean="0"/>
              <a:t>A developmental perspective</a:t>
            </a:r>
            <a:endParaRPr lang="en-GB" dirty="0"/>
          </a:p>
        </p:txBody>
      </p:sp>
    </p:spTree>
    <p:extLst>
      <p:ext uri="{BB962C8B-B14F-4D97-AF65-F5344CB8AC3E}">
        <p14:creationId xmlns:p14="http://schemas.microsoft.com/office/powerpoint/2010/main" val="74115496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1231641" y="2304661"/>
            <a:ext cx="10122159" cy="4198776"/>
          </a:xfrm>
        </p:spPr>
        <p:txBody>
          <a:bodyPr/>
          <a:lstStyle/>
          <a:p>
            <a:r>
              <a:rPr lang="en-GB" dirty="0" smtClean="0"/>
              <a:t>The young tend to attribute life to inanimate object, create imaginary friends or talk to TV characters. By age 4 or 5 they can understand whether or not TV is representative of real life by the violations of physical reality (Dorr, 1983). </a:t>
            </a:r>
          </a:p>
          <a:p>
            <a:r>
              <a:rPr lang="en-GB" dirty="0" smtClean="0"/>
              <a:t>However, fantasy characters can still be powerful role models. It is only by 7 or 8 that they begin using multiple cues to judge reality (Wright et al., 1994).</a:t>
            </a:r>
          </a:p>
          <a:p>
            <a:r>
              <a:rPr lang="en-GB" dirty="0" smtClean="0"/>
              <a:t>As they get older they think about how `possible` the behaviour may be, and by the teenage years they reason in terms of how `plausible` the actions or events may be (Dorr 1983). </a:t>
            </a:r>
            <a:endParaRPr lang="en-GB" dirty="0"/>
          </a:p>
        </p:txBody>
      </p:sp>
      <p:sp>
        <p:nvSpPr>
          <p:cNvPr id="3" name="Title 2"/>
          <p:cNvSpPr>
            <a:spLocks noGrp="1"/>
          </p:cNvSpPr>
          <p:nvPr>
            <p:ph type="title"/>
          </p:nvPr>
        </p:nvSpPr>
        <p:spPr>
          <a:xfrm>
            <a:off x="1091682" y="365125"/>
            <a:ext cx="10262119" cy="1325563"/>
          </a:xfrm>
        </p:spPr>
        <p:txBody>
          <a:bodyPr>
            <a:normAutofit/>
          </a:bodyPr>
          <a:lstStyle/>
          <a:p>
            <a:r>
              <a:rPr lang="en-GB" dirty="0" smtClean="0"/>
              <a:t>Comprehension of reality and fantasy</a:t>
            </a:r>
            <a:endParaRPr lang="en-GB" dirty="0"/>
          </a:p>
        </p:txBody>
      </p:sp>
      <p:pic>
        <p:nvPicPr>
          <p:cNvPr id="4" name="Picture 3"/>
          <p:cNvPicPr>
            <a:picLocks noChangeAspect="1"/>
          </p:cNvPicPr>
          <p:nvPr/>
        </p:nvPicPr>
        <p:blipFill>
          <a:blip r:embed="rId2"/>
          <a:stretch>
            <a:fillRect/>
          </a:stretch>
        </p:blipFill>
        <p:spPr>
          <a:xfrm>
            <a:off x="10300315" y="187876"/>
            <a:ext cx="1743075" cy="2619375"/>
          </a:xfrm>
          <a:prstGeom prst="rect">
            <a:avLst/>
          </a:prstGeom>
        </p:spPr>
      </p:pic>
    </p:spTree>
    <p:extLst>
      <p:ext uri="{BB962C8B-B14F-4D97-AF65-F5344CB8AC3E}">
        <p14:creationId xmlns:p14="http://schemas.microsoft.com/office/powerpoint/2010/main" val="277954076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The young focus on explicit tangible evidence, whereas in much of the media storylines, it is necessary to appreciate the implicit or implied meaning.</a:t>
            </a:r>
          </a:p>
          <a:p>
            <a:r>
              <a:rPr lang="en-GB" dirty="0" smtClean="0"/>
              <a:t>Moreover, temporal contiguity affects children's ability to link scenes together. Until around 9 or 10 children find it difficult to make these judgements (Collins , 1983).</a:t>
            </a:r>
            <a:endParaRPr lang="en-GB" dirty="0"/>
          </a:p>
        </p:txBody>
      </p:sp>
      <p:sp>
        <p:nvSpPr>
          <p:cNvPr id="3" name="Title 2"/>
          <p:cNvSpPr>
            <a:spLocks noGrp="1"/>
          </p:cNvSpPr>
          <p:nvPr>
            <p:ph type="title"/>
          </p:nvPr>
        </p:nvSpPr>
        <p:spPr/>
        <p:txBody>
          <a:bodyPr/>
          <a:lstStyle/>
          <a:p>
            <a:r>
              <a:rPr lang="en-GB" dirty="0" smtClean="0"/>
              <a:t>Concrete to inferential thinking</a:t>
            </a:r>
            <a:endParaRPr lang="en-GB" dirty="0"/>
          </a:p>
        </p:txBody>
      </p:sp>
    </p:spTree>
    <p:extLst>
      <p:ext uri="{BB962C8B-B14F-4D97-AF65-F5344CB8AC3E}">
        <p14:creationId xmlns:p14="http://schemas.microsoft.com/office/powerpoint/2010/main" val="38935271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1063690" y="1539551"/>
            <a:ext cx="10290110" cy="4637412"/>
          </a:xfrm>
        </p:spPr>
        <p:txBody>
          <a:bodyPr/>
          <a:lstStyle/>
          <a:p>
            <a:r>
              <a:rPr lang="en-GB" dirty="0" smtClean="0"/>
              <a:t>This is the ability to comprehend, monitor and adjust ones own thought processes during a task. </a:t>
            </a:r>
          </a:p>
          <a:p>
            <a:r>
              <a:rPr lang="en-GB" dirty="0" smtClean="0"/>
              <a:t>Both young and older children find this a challenge (</a:t>
            </a:r>
            <a:r>
              <a:rPr lang="en-GB" dirty="0" err="1" smtClean="0"/>
              <a:t>Flavell</a:t>
            </a:r>
            <a:r>
              <a:rPr lang="en-GB" dirty="0" smtClean="0"/>
              <a:t> et al., 2002).</a:t>
            </a:r>
          </a:p>
          <a:p>
            <a:r>
              <a:rPr lang="en-GB" dirty="0" smtClean="0"/>
              <a:t>However by adolescence cognitive skills become routinized therefore freeing up more cognitive resources and allowing the teen to access higher order thinking processes.   </a:t>
            </a:r>
            <a:endParaRPr lang="en-GB" dirty="0"/>
          </a:p>
        </p:txBody>
      </p:sp>
      <p:sp>
        <p:nvSpPr>
          <p:cNvPr id="3" name="Title 2"/>
          <p:cNvSpPr>
            <a:spLocks noGrp="1"/>
          </p:cNvSpPr>
          <p:nvPr>
            <p:ph type="title"/>
          </p:nvPr>
        </p:nvSpPr>
        <p:spPr/>
        <p:txBody>
          <a:bodyPr/>
          <a:lstStyle/>
          <a:p>
            <a:r>
              <a:rPr lang="en-GB" dirty="0" smtClean="0"/>
              <a:t>Metacognition </a:t>
            </a:r>
            <a:endParaRPr lang="en-GB" dirty="0"/>
          </a:p>
        </p:txBody>
      </p:sp>
      <p:pic>
        <p:nvPicPr>
          <p:cNvPr id="4" name="Picture 3"/>
          <p:cNvPicPr>
            <a:picLocks noChangeAspect="1"/>
          </p:cNvPicPr>
          <p:nvPr/>
        </p:nvPicPr>
        <p:blipFill>
          <a:blip r:embed="rId2"/>
          <a:stretch>
            <a:fillRect/>
          </a:stretch>
        </p:blipFill>
        <p:spPr>
          <a:xfrm>
            <a:off x="8574833" y="4146357"/>
            <a:ext cx="3378070" cy="2520560"/>
          </a:xfrm>
          <a:prstGeom prst="rect">
            <a:avLst/>
          </a:prstGeom>
        </p:spPr>
      </p:pic>
    </p:spTree>
    <p:extLst>
      <p:ext uri="{BB962C8B-B14F-4D97-AF65-F5344CB8AC3E}">
        <p14:creationId xmlns:p14="http://schemas.microsoft.com/office/powerpoint/2010/main" val="87935391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895739" y="2565918"/>
            <a:ext cx="10458061" cy="4114799"/>
          </a:xfrm>
        </p:spPr>
        <p:txBody>
          <a:bodyPr>
            <a:normAutofit lnSpcReduction="10000"/>
          </a:bodyPr>
          <a:lstStyle/>
          <a:p>
            <a:r>
              <a:rPr lang="en-GB" dirty="0" smtClean="0"/>
              <a:t>Adolescence is the time for experimenting with identity, moving away from parental guidance and shifting towards peers. Adolescents are confronted with decisions involving risk and can appear invincible at times. </a:t>
            </a:r>
          </a:p>
          <a:p>
            <a:r>
              <a:rPr lang="en-GB" dirty="0" smtClean="0"/>
              <a:t>Egocentrism is manifested by a preoccupation with ones own thought and experiences (Greene et al., 2002) and the underestimation of ones own risk.</a:t>
            </a:r>
          </a:p>
          <a:p>
            <a:r>
              <a:rPr lang="en-GB" dirty="0" smtClean="0"/>
              <a:t>Lower processing and activity in the frontal cortex is found in adolescence and when exposed to entertainment violence they often show poorer executive control (</a:t>
            </a:r>
            <a:r>
              <a:rPr lang="en-GB" dirty="0" err="1" smtClean="0"/>
              <a:t>Kronenberger</a:t>
            </a:r>
            <a:r>
              <a:rPr lang="en-GB" dirty="0" smtClean="0"/>
              <a:t> et al., 2005).</a:t>
            </a:r>
            <a:endParaRPr lang="en-GB" dirty="0"/>
          </a:p>
        </p:txBody>
      </p:sp>
      <p:sp>
        <p:nvSpPr>
          <p:cNvPr id="3" name="Title 2"/>
          <p:cNvSpPr>
            <a:spLocks noGrp="1"/>
          </p:cNvSpPr>
          <p:nvPr>
            <p:ph type="title"/>
          </p:nvPr>
        </p:nvSpPr>
        <p:spPr/>
        <p:txBody>
          <a:bodyPr/>
          <a:lstStyle/>
          <a:p>
            <a:r>
              <a:rPr lang="en-GB" dirty="0" smtClean="0"/>
              <a:t>Adolescent egocentrism</a:t>
            </a:r>
            <a:endParaRPr lang="en-GB" dirty="0"/>
          </a:p>
        </p:txBody>
      </p:sp>
      <p:pic>
        <p:nvPicPr>
          <p:cNvPr id="4" name="Picture 3"/>
          <p:cNvPicPr>
            <a:picLocks noChangeAspect="1"/>
          </p:cNvPicPr>
          <p:nvPr/>
        </p:nvPicPr>
        <p:blipFill>
          <a:blip r:embed="rId2"/>
          <a:stretch>
            <a:fillRect/>
          </a:stretch>
        </p:blipFill>
        <p:spPr>
          <a:xfrm>
            <a:off x="8537510" y="134807"/>
            <a:ext cx="3439109" cy="2372348"/>
          </a:xfrm>
          <a:prstGeom prst="rect">
            <a:avLst/>
          </a:prstGeom>
        </p:spPr>
      </p:pic>
    </p:spTree>
    <p:extLst>
      <p:ext uri="{BB962C8B-B14F-4D97-AF65-F5344CB8AC3E}">
        <p14:creationId xmlns:p14="http://schemas.microsoft.com/office/powerpoint/2010/main" val="86303636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Reduced emotional </a:t>
            </a:r>
            <a:r>
              <a:rPr lang="en-GB" dirty="0" smtClean="0"/>
              <a:t>responsiveness.</a:t>
            </a:r>
            <a:endParaRPr lang="en-GB" dirty="0" smtClean="0"/>
          </a:p>
          <a:p>
            <a:r>
              <a:rPr lang="en-GB" dirty="0" smtClean="0"/>
              <a:t>Repeated exposure/viewing can affect our responses and arousal. Habitual consumers of violent screen arousal show low levels of arousal when watching violent movies (</a:t>
            </a:r>
            <a:r>
              <a:rPr lang="en-GB" dirty="0" err="1" smtClean="0"/>
              <a:t>Krahe</a:t>
            </a:r>
            <a:r>
              <a:rPr lang="en-GB" dirty="0" smtClean="0"/>
              <a:t> et al., 2011).</a:t>
            </a:r>
          </a:p>
          <a:p>
            <a:r>
              <a:rPr lang="en-GB" dirty="0" smtClean="0"/>
              <a:t>Even within a single programme GSR and heart rate decrease over time during exposure to prolonged violence (Lazarus et al., 1964).</a:t>
            </a:r>
          </a:p>
          <a:p>
            <a:r>
              <a:rPr lang="en-GB" dirty="0" smtClean="0"/>
              <a:t>Farr (2012) argues that this is the reason for the increase in violence in media.  </a:t>
            </a:r>
            <a:endParaRPr lang="en-GB" dirty="0"/>
          </a:p>
        </p:txBody>
      </p:sp>
      <p:sp>
        <p:nvSpPr>
          <p:cNvPr id="3" name="Title 2"/>
          <p:cNvSpPr>
            <a:spLocks noGrp="1"/>
          </p:cNvSpPr>
          <p:nvPr>
            <p:ph type="title"/>
          </p:nvPr>
        </p:nvSpPr>
        <p:spPr/>
        <p:txBody>
          <a:bodyPr/>
          <a:lstStyle/>
          <a:p>
            <a:r>
              <a:rPr lang="en-GB" dirty="0" smtClean="0"/>
              <a:t>Can we be desensitised? </a:t>
            </a:r>
            <a:endParaRPr lang="en-GB" dirty="0"/>
          </a:p>
        </p:txBody>
      </p:sp>
    </p:spTree>
    <p:extLst>
      <p:ext uri="{BB962C8B-B14F-4D97-AF65-F5344CB8AC3E}">
        <p14:creationId xmlns:p14="http://schemas.microsoft.com/office/powerpoint/2010/main" val="172365250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1166327" y="1035698"/>
            <a:ext cx="10506269" cy="5141265"/>
          </a:xfrm>
        </p:spPr>
        <p:txBody>
          <a:bodyPr/>
          <a:lstStyle/>
          <a:p>
            <a:r>
              <a:rPr lang="en-GB" dirty="0" smtClean="0"/>
              <a:t>Children and adults are less emotionally aroused by scenes of real life aggression if they previously watched a violent drama compared to a non violent programme (Thomas et al., 1997).</a:t>
            </a:r>
          </a:p>
          <a:p>
            <a:r>
              <a:rPr lang="en-GB" dirty="0" smtClean="0"/>
              <a:t>Violent video games have the same effect. </a:t>
            </a:r>
            <a:r>
              <a:rPr lang="en-GB" dirty="0" err="1" smtClean="0"/>
              <a:t>Carnagey</a:t>
            </a:r>
            <a:r>
              <a:rPr lang="en-GB" dirty="0" smtClean="0"/>
              <a:t> et al., (2007) Students played a violent game for 20 minutes then watched a graphic tape of real life violence. There was less physiological arousal than control group.</a:t>
            </a:r>
          </a:p>
          <a:p>
            <a:r>
              <a:rPr lang="en-GB" dirty="0" smtClean="0"/>
              <a:t>The implications for intervening- Thomas &amp; </a:t>
            </a:r>
            <a:r>
              <a:rPr lang="en-GB" dirty="0" err="1" smtClean="0"/>
              <a:t>Drabman</a:t>
            </a:r>
            <a:r>
              <a:rPr lang="en-GB" dirty="0" smtClean="0"/>
              <a:t> (1975). Children shown violent or non violent TV then placed in charge of young children, whilst playing. They were told to get help if the children argued. The primed children were less likely to get help when the young children started fighting.</a:t>
            </a:r>
          </a:p>
          <a:p>
            <a:endParaRPr lang="en-GB" dirty="0"/>
          </a:p>
        </p:txBody>
      </p:sp>
    </p:spTree>
    <p:extLst>
      <p:ext uri="{BB962C8B-B14F-4D97-AF65-F5344CB8AC3E}">
        <p14:creationId xmlns:p14="http://schemas.microsoft.com/office/powerpoint/2010/main" val="43120787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1073019" y="867748"/>
            <a:ext cx="10590245" cy="5309216"/>
          </a:xfrm>
        </p:spPr>
        <p:txBody>
          <a:bodyPr>
            <a:normAutofit lnSpcReduction="10000"/>
          </a:bodyPr>
          <a:lstStyle/>
          <a:p>
            <a:r>
              <a:rPr lang="en-GB" dirty="0" smtClean="0"/>
              <a:t>Linz et al., (1984, 1988) exposed male undergraduates to 2 weeks of full blown `</a:t>
            </a:r>
            <a:r>
              <a:rPr lang="en-GB" dirty="0" err="1" smtClean="0"/>
              <a:t>slasher</a:t>
            </a:r>
            <a:r>
              <a:rPr lang="en-GB" dirty="0" smtClean="0"/>
              <a:t>` films against women. Measures of emotional reaction, perception of violence and attitudes to women in the films were taken.</a:t>
            </a:r>
          </a:p>
          <a:p>
            <a:r>
              <a:rPr lang="en-GB" dirty="0" smtClean="0"/>
              <a:t>Over the 2 weeks their perceptions of violence became less, and when asked to evaluate a rape trial they were less sympathetic and believed it was the woman`s fault.</a:t>
            </a:r>
          </a:p>
          <a:p>
            <a:r>
              <a:rPr lang="en-GB" dirty="0">
                <a:solidFill>
                  <a:srgbClr val="FF0000"/>
                </a:solidFill>
              </a:rPr>
              <a:t>Is desensitisation transitory</a:t>
            </a:r>
            <a:r>
              <a:rPr lang="en-GB" dirty="0" smtClean="0">
                <a:solidFill>
                  <a:srgbClr val="FF0000"/>
                </a:solidFill>
              </a:rPr>
              <a:t>?</a:t>
            </a:r>
          </a:p>
          <a:p>
            <a:r>
              <a:rPr lang="en-GB" dirty="0" smtClean="0"/>
              <a:t>Mullin &amp; Linz (1995) varied the amount of time between exposure to violent fictional violence and evaluations of real victims of violence. Males students were exposed to </a:t>
            </a:r>
            <a:r>
              <a:rPr lang="en-GB" dirty="0" err="1" smtClean="0"/>
              <a:t>slasher</a:t>
            </a:r>
            <a:r>
              <a:rPr lang="en-GB" dirty="0" smtClean="0"/>
              <a:t> films over 6 days then in an `unrelated` event, asked to watch domestic abuse scene. After 3 days, less sympathy for victim, but after 5 or 7 days, sympathy levels matched the control group.</a:t>
            </a:r>
            <a:endParaRPr lang="en-GB" dirty="0"/>
          </a:p>
          <a:p>
            <a:endParaRPr lang="en-GB" dirty="0"/>
          </a:p>
        </p:txBody>
      </p:sp>
    </p:spTree>
    <p:extLst>
      <p:ext uri="{BB962C8B-B14F-4D97-AF65-F5344CB8AC3E}">
        <p14:creationId xmlns:p14="http://schemas.microsoft.com/office/powerpoint/2010/main" val="315618808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Whilst we can be re-sensitised, does this happen in realty?</a:t>
            </a:r>
          </a:p>
          <a:p>
            <a:r>
              <a:rPr lang="en-GB" dirty="0" smtClean="0"/>
              <a:t>We are constantly exposed to violence, do we have a chance to recover?</a:t>
            </a:r>
          </a:p>
          <a:p>
            <a:r>
              <a:rPr lang="en-GB" dirty="0" smtClean="0"/>
              <a:t>Have we become desensitised without realising?</a:t>
            </a:r>
          </a:p>
          <a:p>
            <a:r>
              <a:rPr lang="en-GB" dirty="0" smtClean="0"/>
              <a:t>Is this a cultural shift?</a:t>
            </a:r>
            <a:endParaRPr lang="en-GB" dirty="0"/>
          </a:p>
        </p:txBody>
      </p:sp>
      <p:sp>
        <p:nvSpPr>
          <p:cNvPr id="3" name="Title 2"/>
          <p:cNvSpPr>
            <a:spLocks noGrp="1"/>
          </p:cNvSpPr>
          <p:nvPr>
            <p:ph type="title"/>
          </p:nvPr>
        </p:nvSpPr>
        <p:spPr/>
        <p:txBody>
          <a:bodyPr>
            <a:normAutofit/>
          </a:bodyPr>
          <a:lstStyle/>
          <a:p>
            <a:r>
              <a:rPr lang="en-GB" dirty="0"/>
              <a:t>Food for thought</a:t>
            </a:r>
            <a:r>
              <a:rPr lang="en-GB" dirty="0" smtClean="0"/>
              <a:t>…</a:t>
            </a:r>
            <a:endParaRPr lang="en-GB" dirty="0"/>
          </a:p>
        </p:txBody>
      </p:sp>
      <p:pic>
        <p:nvPicPr>
          <p:cNvPr id="4" name="Picture 3"/>
          <p:cNvPicPr>
            <a:picLocks noChangeAspect="1"/>
          </p:cNvPicPr>
          <p:nvPr/>
        </p:nvPicPr>
        <p:blipFill>
          <a:blip r:embed="rId2"/>
          <a:stretch>
            <a:fillRect/>
          </a:stretch>
        </p:blipFill>
        <p:spPr>
          <a:xfrm>
            <a:off x="9162661" y="3865628"/>
            <a:ext cx="2604893" cy="2604893"/>
          </a:xfrm>
          <a:prstGeom prst="rect">
            <a:avLst/>
          </a:prstGeom>
        </p:spPr>
      </p:pic>
    </p:spTree>
    <p:extLst>
      <p:ext uri="{BB962C8B-B14F-4D97-AF65-F5344CB8AC3E}">
        <p14:creationId xmlns:p14="http://schemas.microsoft.com/office/powerpoint/2010/main" val="136668209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92500"/>
          </a:bodyPr>
          <a:lstStyle/>
          <a:p>
            <a:r>
              <a:rPr lang="en-GB" dirty="0" smtClean="0"/>
              <a:t>Keeping a gun in the house increases the likelihood of homicide or suicide (Miller et al., 2007).</a:t>
            </a:r>
          </a:p>
          <a:p>
            <a:r>
              <a:rPr lang="en-GB" dirty="0" err="1" smtClean="0"/>
              <a:t>Jackman</a:t>
            </a:r>
            <a:r>
              <a:rPr lang="en-GB" dirty="0" smtClean="0"/>
              <a:t> et al., (2001) observed 60 boys aged 8-12 as they played in a room full of toys with a hidden unloaded .38 handgun in a drawer. Within 15 minutes, 75% had found it, 63% handled it and 33% fired it. </a:t>
            </a:r>
          </a:p>
          <a:p>
            <a:r>
              <a:rPr lang="en-GB" dirty="0" smtClean="0"/>
              <a:t>Out of 100 top grossing `PG` movies between 1995 and 2004, 70% has at least one gun scene (Binswanger &amp; Cowan, 2009).</a:t>
            </a:r>
          </a:p>
          <a:p>
            <a:r>
              <a:rPr lang="en-GB" dirty="0" smtClean="0"/>
              <a:t>According to priming theory, images of guns can trigger thought or ideas without having been fired. Anderson et al., (1998) found that flashing images on computer primed students to think aggressively.</a:t>
            </a:r>
            <a:endParaRPr lang="en-GB" dirty="0"/>
          </a:p>
        </p:txBody>
      </p:sp>
      <p:sp>
        <p:nvSpPr>
          <p:cNvPr id="3" name="Title 2"/>
          <p:cNvSpPr>
            <a:spLocks noGrp="1"/>
          </p:cNvSpPr>
          <p:nvPr>
            <p:ph type="title"/>
          </p:nvPr>
        </p:nvSpPr>
        <p:spPr/>
        <p:txBody>
          <a:bodyPr/>
          <a:lstStyle/>
          <a:p>
            <a:r>
              <a:rPr lang="en-GB" dirty="0" smtClean="0"/>
              <a:t>Guns and media </a:t>
            </a:r>
            <a:endParaRPr lang="en-GB" dirty="0"/>
          </a:p>
        </p:txBody>
      </p:sp>
    </p:spTree>
    <p:extLst>
      <p:ext uri="{BB962C8B-B14F-4D97-AF65-F5344CB8AC3E}">
        <p14:creationId xmlns:p14="http://schemas.microsoft.com/office/powerpoint/2010/main" val="155456597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998375" y="1996750"/>
            <a:ext cx="10692881" cy="4618653"/>
          </a:xfrm>
        </p:spPr>
        <p:txBody>
          <a:bodyPr>
            <a:normAutofit lnSpcReduction="10000"/>
          </a:bodyPr>
          <a:lstStyle/>
          <a:p>
            <a:r>
              <a:rPr lang="en-GB" dirty="0" smtClean="0"/>
              <a:t>Suicide is the third leading cause of death among 10-24 year olds (CDC, 2011). Suicidal thought are common in teens; 16% of school children have seriously considered it.</a:t>
            </a:r>
          </a:p>
          <a:p>
            <a:r>
              <a:rPr lang="en-GB" dirty="0" smtClean="0"/>
              <a:t>The media play a role in highlighting it, for example (1994) Kurt Cobain shot himself in the head and media reporting of it was seen to create a concern for copycat behaviour in teen fans.</a:t>
            </a:r>
          </a:p>
          <a:p>
            <a:r>
              <a:rPr lang="en-GB" dirty="0" smtClean="0"/>
              <a:t>The is referred to as the contagion effect (</a:t>
            </a:r>
            <a:r>
              <a:rPr lang="en-GB" dirty="0" err="1" smtClean="0"/>
              <a:t>Romer</a:t>
            </a:r>
            <a:r>
              <a:rPr lang="en-GB" dirty="0" smtClean="0"/>
              <a:t> et al., 2006). Because teens identify with the victim, they are more likely to copy their behaviour.</a:t>
            </a:r>
          </a:p>
          <a:p>
            <a:r>
              <a:rPr lang="en-GB" dirty="0" smtClean="0"/>
              <a:t>There are even pro-suicide websites and chat rooms. The contagion effect is stronger in adolescents than adults and they are more sensitive to the effects of priming.</a:t>
            </a:r>
          </a:p>
          <a:p>
            <a:endParaRPr lang="en-GB" dirty="0"/>
          </a:p>
        </p:txBody>
      </p:sp>
      <p:sp>
        <p:nvSpPr>
          <p:cNvPr id="3" name="Title 2"/>
          <p:cNvSpPr>
            <a:spLocks noGrp="1"/>
          </p:cNvSpPr>
          <p:nvPr>
            <p:ph type="title"/>
          </p:nvPr>
        </p:nvSpPr>
        <p:spPr/>
        <p:txBody>
          <a:bodyPr/>
          <a:lstStyle/>
          <a:p>
            <a:r>
              <a:rPr lang="en-GB" dirty="0" smtClean="0"/>
              <a:t>Suicide and media</a:t>
            </a:r>
            <a:endParaRPr lang="en-GB" dirty="0"/>
          </a:p>
        </p:txBody>
      </p:sp>
      <p:pic>
        <p:nvPicPr>
          <p:cNvPr id="4" name="Picture 3"/>
          <p:cNvPicPr>
            <a:picLocks noChangeAspect="1"/>
          </p:cNvPicPr>
          <p:nvPr/>
        </p:nvPicPr>
        <p:blipFill>
          <a:blip r:embed="rId2"/>
          <a:stretch>
            <a:fillRect/>
          </a:stretch>
        </p:blipFill>
        <p:spPr>
          <a:xfrm>
            <a:off x="9428389" y="151606"/>
            <a:ext cx="2609850" cy="1752600"/>
          </a:xfrm>
          <a:prstGeom prst="rect">
            <a:avLst/>
          </a:prstGeom>
        </p:spPr>
      </p:pic>
    </p:spTree>
    <p:extLst>
      <p:ext uri="{BB962C8B-B14F-4D97-AF65-F5344CB8AC3E}">
        <p14:creationId xmlns:p14="http://schemas.microsoft.com/office/powerpoint/2010/main" val="346373823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There is not enough scope to cover this in the lecture, but here`s some more food for thought:</a:t>
            </a:r>
          </a:p>
          <a:p>
            <a:r>
              <a:rPr lang="en-GB" dirty="0" smtClean="0">
                <a:hlinkClick r:id="rId2"/>
              </a:rPr>
              <a:t>Ted Bundy</a:t>
            </a:r>
            <a:endParaRPr lang="en-GB" dirty="0" smtClean="0"/>
          </a:p>
          <a:p>
            <a:endParaRPr lang="en-GB" dirty="0" smtClean="0"/>
          </a:p>
          <a:p>
            <a:endParaRPr lang="en-GB" dirty="0"/>
          </a:p>
        </p:txBody>
      </p:sp>
      <p:sp>
        <p:nvSpPr>
          <p:cNvPr id="3" name="Title 2"/>
          <p:cNvSpPr>
            <a:spLocks noGrp="1"/>
          </p:cNvSpPr>
          <p:nvPr>
            <p:ph type="title"/>
          </p:nvPr>
        </p:nvSpPr>
        <p:spPr/>
        <p:txBody>
          <a:bodyPr/>
          <a:lstStyle/>
          <a:p>
            <a:r>
              <a:rPr lang="en-GB" dirty="0" smtClean="0"/>
              <a:t>Violent pornography</a:t>
            </a:r>
            <a:endParaRPr lang="en-GB" dirty="0"/>
          </a:p>
        </p:txBody>
      </p:sp>
      <p:pic>
        <p:nvPicPr>
          <p:cNvPr id="4" name="Picture 3"/>
          <p:cNvPicPr>
            <a:picLocks noChangeAspect="1"/>
          </p:cNvPicPr>
          <p:nvPr/>
        </p:nvPicPr>
        <p:blipFill>
          <a:blip r:embed="rId3"/>
          <a:stretch>
            <a:fillRect/>
          </a:stretch>
        </p:blipFill>
        <p:spPr>
          <a:xfrm>
            <a:off x="1762416" y="3614738"/>
            <a:ext cx="1781175" cy="2562225"/>
          </a:xfrm>
          <a:prstGeom prst="rect">
            <a:avLst/>
          </a:prstGeom>
        </p:spPr>
      </p:pic>
      <p:pic>
        <p:nvPicPr>
          <p:cNvPr id="5" name="Picture 4"/>
          <p:cNvPicPr>
            <a:picLocks noChangeAspect="1"/>
          </p:cNvPicPr>
          <p:nvPr/>
        </p:nvPicPr>
        <p:blipFill>
          <a:blip r:embed="rId4"/>
          <a:stretch>
            <a:fillRect/>
          </a:stretch>
        </p:blipFill>
        <p:spPr>
          <a:xfrm>
            <a:off x="3838575" y="3152775"/>
            <a:ext cx="2619375" cy="1743075"/>
          </a:xfrm>
          <a:prstGeom prst="rect">
            <a:avLst/>
          </a:prstGeom>
        </p:spPr>
      </p:pic>
      <p:pic>
        <p:nvPicPr>
          <p:cNvPr id="6" name="Picture 5"/>
          <p:cNvPicPr>
            <a:picLocks noChangeAspect="1"/>
          </p:cNvPicPr>
          <p:nvPr/>
        </p:nvPicPr>
        <p:blipFill>
          <a:blip r:embed="rId5"/>
          <a:stretch>
            <a:fillRect/>
          </a:stretch>
        </p:blipFill>
        <p:spPr>
          <a:xfrm>
            <a:off x="9210384" y="2542592"/>
            <a:ext cx="2438400" cy="1828800"/>
          </a:xfrm>
          <a:prstGeom prst="rect">
            <a:avLst/>
          </a:prstGeom>
        </p:spPr>
      </p:pic>
      <p:pic>
        <p:nvPicPr>
          <p:cNvPr id="7" name="Picture 6"/>
          <p:cNvPicPr>
            <a:picLocks noChangeAspect="1"/>
          </p:cNvPicPr>
          <p:nvPr/>
        </p:nvPicPr>
        <p:blipFill>
          <a:blip r:embed="rId6"/>
          <a:stretch>
            <a:fillRect/>
          </a:stretch>
        </p:blipFill>
        <p:spPr>
          <a:xfrm>
            <a:off x="7016621" y="4620940"/>
            <a:ext cx="4098374" cy="1930121"/>
          </a:xfrm>
          <a:prstGeom prst="rect">
            <a:avLst/>
          </a:prstGeom>
        </p:spPr>
      </p:pic>
    </p:spTree>
    <p:extLst>
      <p:ext uri="{BB962C8B-B14F-4D97-AF65-F5344CB8AC3E}">
        <p14:creationId xmlns:p14="http://schemas.microsoft.com/office/powerpoint/2010/main" val="193892935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In 1998, Court TV assessed whether TV violence could teach young to be less violent. 513 adolescents were randomly assigned to receive (or not) an anti violence curriculum in school. The 3 week curriculum involved videotaped court cases of teens in risky behaviours where one had died.</a:t>
            </a:r>
          </a:p>
          <a:p>
            <a:r>
              <a:rPr lang="en-GB" dirty="0" smtClean="0"/>
              <a:t>Each week they watched, discussed, role played and completed homework. </a:t>
            </a:r>
            <a:endParaRPr lang="en-GB" dirty="0"/>
          </a:p>
          <a:p>
            <a:r>
              <a:rPr lang="en-GB" dirty="0" smtClean="0"/>
              <a:t>Compared to controls, the verbal and physical aggression was curbed and their levels of empathy increased.</a:t>
            </a:r>
          </a:p>
        </p:txBody>
      </p:sp>
      <p:sp>
        <p:nvSpPr>
          <p:cNvPr id="3" name="Title 2"/>
          <p:cNvSpPr>
            <a:spLocks noGrp="1"/>
          </p:cNvSpPr>
          <p:nvPr>
            <p:ph type="title"/>
          </p:nvPr>
        </p:nvSpPr>
        <p:spPr/>
        <p:txBody>
          <a:bodyPr/>
          <a:lstStyle/>
          <a:p>
            <a:r>
              <a:rPr lang="en-GB" dirty="0" smtClean="0"/>
              <a:t>Can media violence be positive?</a:t>
            </a:r>
            <a:endParaRPr lang="en-GB" dirty="0"/>
          </a:p>
        </p:txBody>
      </p:sp>
      <p:pic>
        <p:nvPicPr>
          <p:cNvPr id="4" name="Picture 3"/>
          <p:cNvPicPr>
            <a:picLocks noChangeAspect="1"/>
          </p:cNvPicPr>
          <p:nvPr/>
        </p:nvPicPr>
        <p:blipFill>
          <a:blip r:embed="rId2"/>
          <a:stretch>
            <a:fillRect/>
          </a:stretch>
        </p:blipFill>
        <p:spPr>
          <a:xfrm>
            <a:off x="8631205" y="5299593"/>
            <a:ext cx="2095500" cy="1390650"/>
          </a:xfrm>
          <a:prstGeom prst="rect">
            <a:avLst/>
          </a:prstGeom>
        </p:spPr>
      </p:pic>
    </p:spTree>
    <p:extLst>
      <p:ext uri="{BB962C8B-B14F-4D97-AF65-F5344CB8AC3E}">
        <p14:creationId xmlns:p14="http://schemas.microsoft.com/office/powerpoint/2010/main" val="299413091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1562100" y="998376"/>
            <a:ext cx="9791700" cy="5178587"/>
          </a:xfrm>
        </p:spPr>
        <p:txBody>
          <a:bodyPr/>
          <a:lstStyle/>
          <a:p>
            <a:r>
              <a:rPr lang="en-GB" dirty="0" err="1" smtClean="0"/>
              <a:t>Huesmann</a:t>
            </a:r>
            <a:r>
              <a:rPr lang="en-GB" dirty="0" smtClean="0"/>
              <a:t> et al., (1983) had students write about the harmful effects of TV violence and the unrealistic nature of specific shows. They later videotaped the children when reading their essays. </a:t>
            </a:r>
          </a:p>
          <a:p>
            <a:r>
              <a:rPr lang="en-GB" dirty="0" smtClean="0"/>
              <a:t>Compared to the `hobby` control group, the children's attitudes and behaviour changed towards violent TV and the relationship diminished. This was still evident 4 months later.</a:t>
            </a:r>
          </a:p>
          <a:p>
            <a:r>
              <a:rPr lang="en-GB" dirty="0" smtClean="0"/>
              <a:t>Interestingly, in studies concerning acquaintance or date rape, the same effects can be found (Wilson et al., 1992; </a:t>
            </a:r>
            <a:r>
              <a:rPr lang="en-GB" dirty="0" err="1" smtClean="0"/>
              <a:t>Filotas</a:t>
            </a:r>
            <a:r>
              <a:rPr lang="en-GB" dirty="0" smtClean="0"/>
              <a:t>, 1993). However in both these studies, for some people a  boomerang effect was observed; teaching about the perils of violent media enhanced aggression in those inclined to do so…</a:t>
            </a:r>
            <a:endParaRPr lang="en-GB" dirty="0"/>
          </a:p>
        </p:txBody>
      </p:sp>
    </p:spTree>
    <p:extLst>
      <p:ext uri="{BB962C8B-B14F-4D97-AF65-F5344CB8AC3E}">
        <p14:creationId xmlns:p14="http://schemas.microsoft.com/office/powerpoint/2010/main" val="159869555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92500" lnSpcReduction="10000"/>
          </a:bodyPr>
          <a:lstStyle/>
          <a:p>
            <a:r>
              <a:rPr lang="en-GB" dirty="0" smtClean="0"/>
              <a:t>Media violence is not likely to be the sole cause of adult or youth aggression, nor is it likely to be the single most important contributory factor.</a:t>
            </a:r>
          </a:p>
          <a:p>
            <a:r>
              <a:rPr lang="en-GB" dirty="0" smtClean="0"/>
              <a:t>However, exposure to violent or aggressive media can lead to priming violent behaviour immediately after an encounter.</a:t>
            </a:r>
          </a:p>
          <a:p>
            <a:r>
              <a:rPr lang="en-GB" dirty="0" smtClean="0"/>
              <a:t>Moreover, repeated exposure is predictive of long term aggression into adulthood.</a:t>
            </a:r>
          </a:p>
          <a:p>
            <a:r>
              <a:rPr lang="en-GB" dirty="0" smtClean="0"/>
              <a:t>Girls tend to favour relational aggression, whereas boys will demonstrate a preference for physical behaviour.</a:t>
            </a:r>
          </a:p>
          <a:p>
            <a:r>
              <a:rPr lang="en-GB" dirty="0" smtClean="0"/>
              <a:t>Early childhood exposure poses the most risk to future aggressive acts.</a:t>
            </a:r>
            <a:endParaRPr lang="en-GB" dirty="0"/>
          </a:p>
        </p:txBody>
      </p:sp>
      <p:sp>
        <p:nvSpPr>
          <p:cNvPr id="3" name="Title 2"/>
          <p:cNvSpPr>
            <a:spLocks noGrp="1"/>
          </p:cNvSpPr>
          <p:nvPr>
            <p:ph type="title"/>
          </p:nvPr>
        </p:nvSpPr>
        <p:spPr/>
        <p:txBody>
          <a:bodyPr/>
          <a:lstStyle/>
          <a:p>
            <a:r>
              <a:rPr lang="en-GB" dirty="0" smtClean="0"/>
              <a:t>Concluding comments…</a:t>
            </a:r>
            <a:endParaRPr lang="en-GB" dirty="0"/>
          </a:p>
        </p:txBody>
      </p:sp>
    </p:spTree>
    <p:extLst>
      <p:ext uri="{BB962C8B-B14F-4D97-AF65-F5344CB8AC3E}">
        <p14:creationId xmlns:p14="http://schemas.microsoft.com/office/powerpoint/2010/main" val="220890189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theme1.xml><?xml version="1.0" encoding="utf-8"?>
<a:theme xmlns:a="http://schemas.openxmlformats.org/drawingml/2006/main" name="Cloud skipper design templat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Cambria-Calibri">
      <a:majorFont>
        <a:latin typeface="Cambria" panose="0204050305040603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libri" panose="020F050202020403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9TopShadow">
      <a:fillStyleLst>
        <a:solidFill>
          <a:schemeClr val="phClr"/>
        </a:solidFill>
        <a:gradFill rotWithShape="1">
          <a:gsLst>
            <a:gs pos="0">
              <a:schemeClr val="phClr">
                <a:tint val="10000"/>
                <a:satMod val="300000"/>
              </a:schemeClr>
            </a:gs>
            <a:gs pos="34000">
              <a:schemeClr val="phClr">
                <a:tint val="13500"/>
                <a:satMod val="250000"/>
              </a:schemeClr>
            </a:gs>
            <a:gs pos="100000">
              <a:schemeClr val="phClr">
                <a:tint val="60000"/>
                <a:satMod val="200000"/>
              </a:schemeClr>
            </a:gs>
          </a:gsLst>
          <a:path path="circle">
            <a:fillToRect l="50000" t="155000" r="50000" b="-55000"/>
          </a:path>
        </a:gradFill>
        <a:gradFill rotWithShape="1">
          <a:gsLst>
            <a:gs pos="0">
              <a:schemeClr val="phClr">
                <a:tint val="60000"/>
                <a:satMod val="160000"/>
              </a:schemeClr>
            </a:gs>
            <a:gs pos="46000">
              <a:schemeClr val="phClr">
                <a:tint val="86000"/>
                <a:satMod val="160000"/>
              </a:schemeClr>
            </a:gs>
            <a:gs pos="100000">
              <a:schemeClr val="phClr">
                <a:shade val="40000"/>
                <a:satMod val="160000"/>
              </a:schemeClr>
            </a:gs>
          </a:gsLst>
          <a:path path="circle">
            <a:fillToRect l="50000" t="155000" r="50000" b="-55000"/>
          </a:path>
        </a:gradFill>
      </a:fillStyleLst>
      <a:lnStyleLst>
        <a:ln w="9525" cap="flat" cmpd="sng" algn="ctr">
          <a:solidFill>
            <a:schemeClr val="phClr">
              <a:satMod val="120000"/>
            </a:schemeClr>
          </a:solidFill>
          <a:prstDash val="solid"/>
        </a:ln>
        <a:ln w="12700" cap="flat" cmpd="sng" algn="ctr">
          <a:solidFill>
            <a:schemeClr val="phClr"/>
          </a:solidFill>
          <a:prstDash val="solid"/>
        </a:ln>
        <a:ln w="25400" cap="flat" cmpd="sng" algn="ctr">
          <a:solidFill>
            <a:schemeClr val="phClr"/>
          </a:solidFill>
          <a:prstDash val="solid"/>
        </a:ln>
      </a:lnStyleLst>
      <a:effectStyleLst>
        <a:effectStyle>
          <a:effectLst>
            <a:outerShdw blurRad="63500" dist="25400" dir="14700000" algn="t" rotWithShape="0">
              <a:srgbClr val="000000">
                <a:alpha val="50000"/>
              </a:srgbClr>
            </a:outerShdw>
          </a:effectLst>
        </a:effectStyle>
        <a:effectStyle>
          <a:effectLst>
            <a:outerShdw blurRad="50800" dist="38100" dir="14700000" algn="t" rotWithShape="0">
              <a:srgbClr val="000000">
                <a:alpha val="60000"/>
              </a:srgbClr>
            </a:outerShdw>
          </a:effectLst>
        </a:effectStyle>
        <a:effectStyle>
          <a:effectLst>
            <a:outerShdw blurRad="53975" dist="41275" dir="14700000" algn="t" rotWithShape="0">
              <a:srgbClr val="000000">
                <a:alpha val="60000"/>
              </a:srgbClr>
            </a:outerShdw>
          </a:effectLst>
          <a:scene3d>
            <a:camera prst="orthographicFront">
              <a:rot lat="0" lon="0" rev="0"/>
            </a:camera>
            <a:lightRig rig="contrasting" dir="t">
              <a:rot lat="0" lon="0" rev="3600000"/>
            </a:lightRig>
          </a:scene3d>
          <a:sp3d prstMaterial="plastic">
            <a:bevelT w="127000" h="38200" prst="relaxedInset"/>
          </a:sp3d>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ln>
          <a:noFill/>
        </a:ln>
      </a:spPr>
      <a:bodyPr rtlCol="0" anchor="ctr"/>
      <a:lstStyle>
        <a:defPPr algn="ctr">
          <a:defRPr dirty="0"/>
        </a:defPPr>
      </a:lstStyle>
      <a:style>
        <a:lnRef idx="1">
          <a:schemeClr val="accent2"/>
        </a:lnRef>
        <a:fillRef idx="2">
          <a:schemeClr val="accent2"/>
        </a:fillRef>
        <a:effectRef idx="1">
          <a:schemeClr val="accent2"/>
        </a:effectRef>
        <a:fontRef idx="minor">
          <a:schemeClr val="dk1"/>
        </a:fontRef>
      </a:style>
    </a:spDef>
    <a:lnDef>
      <a:spPr/>
      <a:bodyPr/>
      <a:lstStyle/>
      <a:style>
        <a:lnRef idx="1">
          <a:schemeClr val="accent2"/>
        </a:lnRef>
        <a:fillRef idx="0">
          <a:schemeClr val="accent2"/>
        </a:fillRef>
        <a:effectRef idx="0">
          <a:schemeClr val="accent2"/>
        </a:effectRef>
        <a:fontRef idx="minor">
          <a:schemeClr val="tx1"/>
        </a:fontRef>
      </a:style>
    </a:lnDef>
    <a:txDef>
      <a:spPr>
        <a:noFill/>
        <a:ln>
          <a:solidFill>
            <a:schemeClr val="bg2"/>
          </a:solidFill>
        </a:ln>
      </a:spPr>
      <a:bodyPr wrap="square" rtlCol="0" anchor="ctr" anchorCtr="1">
        <a:spAutoFit/>
      </a:bodyPr>
      <a:lstStyle>
        <a:defPPr>
          <a:defRPr dirty="0"/>
        </a:defPPr>
      </a:lstStyle>
    </a:txDef>
  </a:objectDefaults>
  <a:extraClrSchemeLst/>
  <a:extLst>
    <a:ext uri="{05A4C25C-085E-4340-85A3-A5531E510DB2}">
      <thm15:themeFamily xmlns:thm15="http://schemas.microsoft.com/office/thememl/2012/main" name="Cloud skipper design template" id="{30DBBF30-EDA2-4408-9702-3B0A8AED6F12}" vid="{0F128B79-39D4-4007-9EC6-E245A2CC91E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Cambria-Calibri">
      <a:majorFont>
        <a:latin typeface="Cambria" panose="0204050305040603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libri" panose="020F050202020403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9TopShadow">
      <a:fillStyleLst>
        <a:solidFill>
          <a:schemeClr val="phClr"/>
        </a:solidFill>
        <a:gradFill rotWithShape="1">
          <a:gsLst>
            <a:gs pos="0">
              <a:schemeClr val="phClr">
                <a:tint val="10000"/>
                <a:satMod val="300000"/>
              </a:schemeClr>
            </a:gs>
            <a:gs pos="34000">
              <a:schemeClr val="phClr">
                <a:tint val="13500"/>
                <a:satMod val="250000"/>
              </a:schemeClr>
            </a:gs>
            <a:gs pos="100000">
              <a:schemeClr val="phClr">
                <a:tint val="60000"/>
                <a:satMod val="200000"/>
              </a:schemeClr>
            </a:gs>
          </a:gsLst>
          <a:path path="circle">
            <a:fillToRect l="50000" t="155000" r="50000" b="-55000"/>
          </a:path>
        </a:gradFill>
        <a:gradFill rotWithShape="1">
          <a:gsLst>
            <a:gs pos="0">
              <a:schemeClr val="phClr">
                <a:tint val="60000"/>
                <a:satMod val="160000"/>
              </a:schemeClr>
            </a:gs>
            <a:gs pos="46000">
              <a:schemeClr val="phClr">
                <a:tint val="86000"/>
                <a:satMod val="160000"/>
              </a:schemeClr>
            </a:gs>
            <a:gs pos="100000">
              <a:schemeClr val="phClr">
                <a:shade val="40000"/>
                <a:satMod val="160000"/>
              </a:schemeClr>
            </a:gs>
          </a:gsLst>
          <a:path path="circle">
            <a:fillToRect l="50000" t="155000" r="50000" b="-55000"/>
          </a:path>
        </a:gradFill>
      </a:fillStyleLst>
      <a:lnStyleLst>
        <a:ln w="9525" cap="flat" cmpd="sng" algn="ctr">
          <a:solidFill>
            <a:schemeClr val="phClr">
              <a:satMod val="120000"/>
            </a:schemeClr>
          </a:solidFill>
          <a:prstDash val="solid"/>
        </a:ln>
        <a:ln w="12700" cap="flat" cmpd="sng" algn="ctr">
          <a:solidFill>
            <a:schemeClr val="phClr"/>
          </a:solidFill>
          <a:prstDash val="solid"/>
        </a:ln>
        <a:ln w="25400" cap="flat" cmpd="sng" algn="ctr">
          <a:solidFill>
            <a:schemeClr val="phClr"/>
          </a:solidFill>
          <a:prstDash val="solid"/>
        </a:ln>
      </a:lnStyleLst>
      <a:effectStyleLst>
        <a:effectStyle>
          <a:effectLst>
            <a:outerShdw blurRad="63500" dist="25400" dir="14700000" algn="t" rotWithShape="0">
              <a:srgbClr val="000000">
                <a:alpha val="50000"/>
              </a:srgbClr>
            </a:outerShdw>
          </a:effectLst>
        </a:effectStyle>
        <a:effectStyle>
          <a:effectLst>
            <a:outerShdw blurRad="50800" dist="38100" dir="14700000" algn="t" rotWithShape="0">
              <a:srgbClr val="000000">
                <a:alpha val="60000"/>
              </a:srgbClr>
            </a:outerShdw>
          </a:effectLst>
        </a:effectStyle>
        <a:effectStyle>
          <a:effectLst>
            <a:outerShdw blurRad="53975" dist="41275" dir="14700000" algn="t" rotWithShape="0">
              <a:srgbClr val="000000">
                <a:alpha val="60000"/>
              </a:srgbClr>
            </a:outerShdw>
          </a:effectLst>
          <a:scene3d>
            <a:camera prst="orthographicFront">
              <a:rot lat="0" lon="0" rev="0"/>
            </a:camera>
            <a:lightRig rig="contrasting" dir="t">
              <a:rot lat="0" lon="0" rev="3600000"/>
            </a:lightRig>
          </a:scene3d>
          <a:sp3d prstMaterial="plastic">
            <a:bevelT w="127000" h="38200" prst="relaxedInset"/>
          </a:sp3d>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Cambria-Calibri">
      <a:majorFont>
        <a:latin typeface="Cambria" panose="0204050305040603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libri" panose="020F050202020403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9TopShadow">
      <a:fillStyleLst>
        <a:solidFill>
          <a:schemeClr val="phClr"/>
        </a:solidFill>
        <a:gradFill rotWithShape="1">
          <a:gsLst>
            <a:gs pos="0">
              <a:schemeClr val="phClr">
                <a:tint val="10000"/>
                <a:satMod val="300000"/>
              </a:schemeClr>
            </a:gs>
            <a:gs pos="34000">
              <a:schemeClr val="phClr">
                <a:tint val="13500"/>
                <a:satMod val="250000"/>
              </a:schemeClr>
            </a:gs>
            <a:gs pos="100000">
              <a:schemeClr val="phClr">
                <a:tint val="60000"/>
                <a:satMod val="200000"/>
              </a:schemeClr>
            </a:gs>
          </a:gsLst>
          <a:path path="circle">
            <a:fillToRect l="50000" t="155000" r="50000" b="-55000"/>
          </a:path>
        </a:gradFill>
        <a:gradFill rotWithShape="1">
          <a:gsLst>
            <a:gs pos="0">
              <a:schemeClr val="phClr">
                <a:tint val="60000"/>
                <a:satMod val="160000"/>
              </a:schemeClr>
            </a:gs>
            <a:gs pos="46000">
              <a:schemeClr val="phClr">
                <a:tint val="86000"/>
                <a:satMod val="160000"/>
              </a:schemeClr>
            </a:gs>
            <a:gs pos="100000">
              <a:schemeClr val="phClr">
                <a:shade val="40000"/>
                <a:satMod val="160000"/>
              </a:schemeClr>
            </a:gs>
          </a:gsLst>
          <a:path path="circle">
            <a:fillToRect l="50000" t="155000" r="50000" b="-55000"/>
          </a:path>
        </a:gradFill>
      </a:fillStyleLst>
      <a:lnStyleLst>
        <a:ln w="9525" cap="flat" cmpd="sng" algn="ctr">
          <a:solidFill>
            <a:schemeClr val="phClr">
              <a:satMod val="120000"/>
            </a:schemeClr>
          </a:solidFill>
          <a:prstDash val="solid"/>
        </a:ln>
        <a:ln w="12700" cap="flat" cmpd="sng" algn="ctr">
          <a:solidFill>
            <a:schemeClr val="phClr"/>
          </a:solidFill>
          <a:prstDash val="solid"/>
        </a:ln>
        <a:ln w="25400" cap="flat" cmpd="sng" algn="ctr">
          <a:solidFill>
            <a:schemeClr val="phClr"/>
          </a:solidFill>
          <a:prstDash val="solid"/>
        </a:ln>
      </a:lnStyleLst>
      <a:effectStyleLst>
        <a:effectStyle>
          <a:effectLst>
            <a:outerShdw blurRad="63500" dist="25400" dir="14700000" algn="t" rotWithShape="0">
              <a:srgbClr val="000000">
                <a:alpha val="50000"/>
              </a:srgbClr>
            </a:outerShdw>
          </a:effectLst>
        </a:effectStyle>
        <a:effectStyle>
          <a:effectLst>
            <a:outerShdw blurRad="50800" dist="38100" dir="14700000" algn="t" rotWithShape="0">
              <a:srgbClr val="000000">
                <a:alpha val="60000"/>
              </a:srgbClr>
            </a:outerShdw>
          </a:effectLst>
        </a:effectStyle>
        <a:effectStyle>
          <a:effectLst>
            <a:outerShdw blurRad="53975" dist="41275" dir="14700000" algn="t" rotWithShape="0">
              <a:srgbClr val="000000">
                <a:alpha val="60000"/>
              </a:srgbClr>
            </a:outerShdw>
          </a:effectLst>
          <a:scene3d>
            <a:camera prst="orthographicFront">
              <a:rot lat="0" lon="0" rev="0"/>
            </a:camera>
            <a:lightRig rig="contrasting" dir="t">
              <a:rot lat="0" lon="0" rev="3600000"/>
            </a:lightRig>
          </a:scene3d>
          <a:sp3d prstMaterial="plastic">
            <a:bevelT w="127000" h="38200" prst="relaxedInset"/>
          </a:sp3d>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item1.xml><?xml version="1.0" encoding="utf-8"?>
<?mso-contentType ?>
<FormTemplates xmlns="http://schemas.microsoft.com/sharepoint/v3/contenttype/forms">
  <Display>DocumentLibraryForm</Display>
  <Edit>AssetEditForm</Edit>
  <New>DocumentLibraryForm</New>
</FormTemplates>
</file>

<file path=customXml/itemProps1.xml><?xml version="1.0" encoding="utf-8"?>
<ds:datastoreItem xmlns:ds="http://schemas.openxmlformats.org/officeDocument/2006/customXml" ds:itemID="{AA1AFEDE-5CAF-4D05-AC35-0F55C5366E1C}">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Cloud skipper design slides</Template>
  <TotalTime>0</TotalTime>
  <Words>5687</Words>
  <Application>Microsoft Office PowerPoint</Application>
  <PresentationFormat>Widescreen</PresentationFormat>
  <Paragraphs>255</Paragraphs>
  <Slides>55</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55</vt:i4>
      </vt:variant>
    </vt:vector>
  </HeadingPairs>
  <TitlesOfParts>
    <vt:vector size="59" baseType="lpstr">
      <vt:lpstr>Arial</vt:lpstr>
      <vt:lpstr>Calibri</vt:lpstr>
      <vt:lpstr>Cambria</vt:lpstr>
      <vt:lpstr>Cloud skipper design template</vt:lpstr>
      <vt:lpstr>Lecture 3: Media influences on aggression </vt:lpstr>
      <vt:lpstr>Media influences on aggression</vt:lpstr>
      <vt:lpstr>Media content</vt:lpstr>
      <vt:lpstr>PowerPoint Presentation</vt:lpstr>
      <vt:lpstr>Different types of aggression</vt:lpstr>
      <vt:lpstr>Characteristics of the viewer</vt:lpstr>
      <vt:lpstr>Other considerations</vt:lpstr>
      <vt:lpstr>Violent content of TV/Film and Media</vt:lpstr>
      <vt:lpstr>Movie previews and music</vt:lpstr>
      <vt:lpstr>PowerPoint Presentation</vt:lpstr>
      <vt:lpstr>So, the question is…  Does media violence attract young people?</vt:lpstr>
      <vt:lpstr>So, the question becomes… Is it action or violence that is appealing?</vt:lpstr>
      <vt:lpstr>Gender differences</vt:lpstr>
      <vt:lpstr>The research</vt:lpstr>
      <vt:lpstr>Media violence in the laboratory</vt:lpstr>
      <vt:lpstr>Classic studies</vt:lpstr>
      <vt:lpstr>PowerPoint Presentation</vt:lpstr>
      <vt:lpstr>PowerPoint Presentation</vt:lpstr>
      <vt:lpstr>Field studies and natural experiments</vt:lpstr>
      <vt:lpstr>Natural experiments</vt:lpstr>
      <vt:lpstr>Longitudinal evidence</vt:lpstr>
      <vt:lpstr>PowerPoint Presentation</vt:lpstr>
      <vt:lpstr>One exception:</vt:lpstr>
      <vt:lpstr>Surveys and questionnaires</vt:lpstr>
      <vt:lpstr>Who is most at risk?</vt:lpstr>
      <vt:lpstr>Cross sectional and correlational research</vt:lpstr>
      <vt:lpstr>Early studies</vt:lpstr>
      <vt:lpstr>More recently:</vt:lpstr>
      <vt:lpstr>Qualitative research</vt:lpstr>
      <vt:lpstr>Asking the young themselves</vt:lpstr>
      <vt:lpstr>Meta-analyses</vt:lpstr>
      <vt:lpstr>PowerPoint Presentation</vt:lpstr>
      <vt:lpstr>Value systems and culture</vt:lpstr>
      <vt:lpstr>Videogames </vt:lpstr>
      <vt:lpstr>Video game violence (VVG)</vt:lpstr>
      <vt:lpstr>Why?</vt:lpstr>
      <vt:lpstr>Theories of media violence:  Social learning theory</vt:lpstr>
      <vt:lpstr>Cognitive priming (Berkowitz, 1984, 1994)</vt:lpstr>
      <vt:lpstr>Conditions which enhance priming</vt:lpstr>
      <vt:lpstr>Social information processing (Huesmann, 1998)</vt:lpstr>
      <vt:lpstr>A developmental perspective</vt:lpstr>
      <vt:lpstr>Comprehension of reality and fantasy</vt:lpstr>
      <vt:lpstr>Concrete to inferential thinking</vt:lpstr>
      <vt:lpstr>Metacognition </vt:lpstr>
      <vt:lpstr>Adolescent egocentrism</vt:lpstr>
      <vt:lpstr>Can we be desensitised? </vt:lpstr>
      <vt:lpstr>PowerPoint Presentation</vt:lpstr>
      <vt:lpstr>PowerPoint Presentation</vt:lpstr>
      <vt:lpstr>Food for thought…</vt:lpstr>
      <vt:lpstr>Guns and media </vt:lpstr>
      <vt:lpstr>Suicide and media</vt:lpstr>
      <vt:lpstr>Violent pornography</vt:lpstr>
      <vt:lpstr>Can media violence be positive?</vt:lpstr>
      <vt:lpstr>PowerPoint Presentation</vt:lpstr>
      <vt:lpstr>Concluding comments…</vt:lpstr>
    </vt:vector>
  </TitlesOfParts>
  <Manager/>
  <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keywords/>
  <cp:lastModifiedBy/>
  <cp:revision>1</cp:revision>
  <dcterms:created xsi:type="dcterms:W3CDTF">2016-02-03T13:13:25Z</dcterms:created>
  <dcterms:modified xsi:type="dcterms:W3CDTF">2018-02-06T12:36:57Z</dcterms:modified>
  <cp:version/>
</cp:coreProperties>
</file>

<file path=docProps/custom.xml><?xml version="1.0" encoding="utf-8"?>
<Properties xmlns="http://schemas.openxmlformats.org/officeDocument/2006/custom-properties" xmlns:vt="http://schemas.openxmlformats.org/officeDocument/2006/docPropsVTypes">
  <property fmtid="{D5CDD505-2E9C-101B-9397-08002B2CF9AE}" pid="2" name="_TemplateID">
    <vt:lpwstr>TC034605089991</vt:lpwstr>
  </property>
</Properties>
</file>