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331" r:id="rId3"/>
    <p:sldId id="333" r:id="rId4"/>
    <p:sldId id="339" r:id="rId5"/>
    <p:sldId id="335" r:id="rId6"/>
    <p:sldId id="336" r:id="rId7"/>
    <p:sldId id="352" r:id="rId8"/>
    <p:sldId id="353" r:id="rId9"/>
    <p:sldId id="354" r:id="rId10"/>
    <p:sldId id="355" r:id="rId11"/>
    <p:sldId id="356" r:id="rId12"/>
    <p:sldId id="357" r:id="rId13"/>
    <p:sldId id="358" r:id="rId14"/>
    <p:sldId id="360" r:id="rId15"/>
    <p:sldId id="359" r:id="rId16"/>
    <p:sldId id="361" r:id="rId17"/>
    <p:sldId id="363" r:id="rId18"/>
    <p:sldId id="362" r:id="rId19"/>
    <p:sldId id="364" r:id="rId20"/>
    <p:sldId id="365" r:id="rId21"/>
    <p:sldId id="351"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86" d="100"/>
          <a:sy n="86" d="100"/>
        </p:scale>
        <p:origin x="306"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4</a:t>
            </a:fld>
            <a:endParaRPr lang="en-US" altLang="en-US"/>
          </a:p>
        </p:txBody>
      </p:sp>
    </p:spTree>
    <p:extLst>
      <p:ext uri="{BB962C8B-B14F-4D97-AF65-F5344CB8AC3E}">
        <p14:creationId xmlns:p14="http://schemas.microsoft.com/office/powerpoint/2010/main" val="3125607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7</a:t>
            </a:fld>
            <a:endParaRPr lang="en-US" altLang="en-US"/>
          </a:p>
        </p:txBody>
      </p:sp>
    </p:spTree>
    <p:extLst>
      <p:ext uri="{BB962C8B-B14F-4D97-AF65-F5344CB8AC3E}">
        <p14:creationId xmlns:p14="http://schemas.microsoft.com/office/powerpoint/2010/main" val="16926630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8</a:t>
            </a:fld>
            <a:endParaRPr lang="en-US" altLang="en-US"/>
          </a:p>
        </p:txBody>
      </p:sp>
    </p:spTree>
    <p:extLst>
      <p:ext uri="{BB962C8B-B14F-4D97-AF65-F5344CB8AC3E}">
        <p14:creationId xmlns:p14="http://schemas.microsoft.com/office/powerpoint/2010/main" val="3877132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9</a:t>
            </a:fld>
            <a:endParaRPr lang="en-US" altLang="en-US"/>
          </a:p>
        </p:txBody>
      </p:sp>
    </p:spTree>
    <p:extLst>
      <p:ext uri="{BB962C8B-B14F-4D97-AF65-F5344CB8AC3E}">
        <p14:creationId xmlns:p14="http://schemas.microsoft.com/office/powerpoint/2010/main" val="406052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10</a:t>
            </a:fld>
            <a:endParaRPr lang="en-US" altLang="en-US"/>
          </a:p>
        </p:txBody>
      </p:sp>
    </p:spTree>
    <p:extLst>
      <p:ext uri="{BB962C8B-B14F-4D97-AF65-F5344CB8AC3E}">
        <p14:creationId xmlns:p14="http://schemas.microsoft.com/office/powerpoint/2010/main" val="519202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11</a:t>
            </a:fld>
            <a:endParaRPr lang="en-US" altLang="en-US"/>
          </a:p>
        </p:txBody>
      </p:sp>
    </p:spTree>
    <p:extLst>
      <p:ext uri="{BB962C8B-B14F-4D97-AF65-F5344CB8AC3E}">
        <p14:creationId xmlns:p14="http://schemas.microsoft.com/office/powerpoint/2010/main" val="2628358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12</a:t>
            </a:fld>
            <a:endParaRPr lang="en-US" altLang="en-US"/>
          </a:p>
        </p:txBody>
      </p:sp>
    </p:spTree>
    <p:extLst>
      <p:ext uri="{BB962C8B-B14F-4D97-AF65-F5344CB8AC3E}">
        <p14:creationId xmlns:p14="http://schemas.microsoft.com/office/powerpoint/2010/main" val="29664101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13</a:t>
            </a:fld>
            <a:endParaRPr lang="en-US" altLang="en-US"/>
          </a:p>
        </p:txBody>
      </p:sp>
    </p:spTree>
    <p:extLst>
      <p:ext uri="{BB962C8B-B14F-4D97-AF65-F5344CB8AC3E}">
        <p14:creationId xmlns:p14="http://schemas.microsoft.com/office/powerpoint/2010/main" val="27726925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14</a:t>
            </a:fld>
            <a:endParaRPr lang="en-US" altLang="en-US"/>
          </a:p>
        </p:txBody>
      </p:sp>
    </p:spTree>
    <p:extLst>
      <p:ext uri="{BB962C8B-B14F-4D97-AF65-F5344CB8AC3E}">
        <p14:creationId xmlns:p14="http://schemas.microsoft.com/office/powerpoint/2010/main" val="21098211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15</a:t>
            </a:fld>
            <a:endParaRPr lang="en-US" altLang="en-US"/>
          </a:p>
        </p:txBody>
      </p:sp>
    </p:spTree>
    <p:extLst>
      <p:ext uri="{BB962C8B-B14F-4D97-AF65-F5344CB8AC3E}">
        <p14:creationId xmlns:p14="http://schemas.microsoft.com/office/powerpoint/2010/main" val="24489215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16</a:t>
            </a:fld>
            <a:endParaRPr lang="en-US" altLang="en-US"/>
          </a:p>
        </p:txBody>
      </p:sp>
    </p:spTree>
    <p:extLst>
      <p:ext uri="{BB962C8B-B14F-4D97-AF65-F5344CB8AC3E}">
        <p14:creationId xmlns:p14="http://schemas.microsoft.com/office/powerpoint/2010/main" val="11345407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4704" y="4211960"/>
            <a:ext cx="5486400" cy="7990656"/>
          </a:xfrm>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18</a:t>
            </a:fld>
            <a:endParaRPr lang="en-US" altLang="en-US"/>
          </a:p>
        </p:txBody>
      </p:sp>
    </p:spTree>
    <p:extLst>
      <p:ext uri="{BB962C8B-B14F-4D97-AF65-F5344CB8AC3E}">
        <p14:creationId xmlns:p14="http://schemas.microsoft.com/office/powerpoint/2010/main" val="25131123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84842B-822C-4F07-9749-9B7AEED5CDE8}" type="slidenum">
              <a:rPr lang="en-US" altLang="en-US" smtClean="0"/>
              <a:pPr>
                <a:defRPr/>
              </a:pPr>
              <a:t>21</a:t>
            </a:fld>
            <a:endParaRPr lang="en-US" altLang="en-US"/>
          </a:p>
        </p:txBody>
      </p:sp>
    </p:spTree>
    <p:extLst>
      <p:ext uri="{BB962C8B-B14F-4D97-AF65-F5344CB8AC3E}">
        <p14:creationId xmlns:p14="http://schemas.microsoft.com/office/powerpoint/2010/main" val="8227755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31/07/2019</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31/07/2019</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31/07/2019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31/07/2019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31/07/2019</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31/07/2019</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31/07/2019</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31/07/2019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31/07/2019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31/07/2019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31/07/2019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31/07/2019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ncbi.nlm.nih.gov/pmc/articles/PMC5546334/"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edutopia.org/blog/critical-thinking-necessary-skill-g-randy-kasten"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interpersonalwellness.com/connection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77YVmymBoz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talentlyft.com/en/resources/job-descriptions/finance-job-descriptions" TargetMode="External"/><Relationship Id="rId7" Type="http://schemas.openxmlformats.org/officeDocument/2006/relationships/hyperlink" Target="https://www.talentlyft.com/en/resources/operations-manager-job-description"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talentlyft.com/en/resources/business-analyst-job-description" TargetMode="External"/><Relationship Id="rId5" Type="http://schemas.openxmlformats.org/officeDocument/2006/relationships/hyperlink" Target="https://www.talentlyft.com/en/resources/marketing-strategist-job-description" TargetMode="External"/><Relationship Id="rId4" Type="http://schemas.openxmlformats.org/officeDocument/2006/relationships/hyperlink" Target="https://www.talentlyft.com/en/resources/investment-analyst-job-description"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en.wikipedia.org/wiki/Thinking_outside_the_box#/media/File:Ninedots.sv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blog.mindvalley.com/analytical-thinking-skill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talentlyft.com/en/resources/analytical-skills-interview-ques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smtClean="0"/>
              <a:t>BMSK 4001</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smtClean="0">
                <a:solidFill>
                  <a:srgbClr val="FFFF00"/>
                </a:solidFill>
              </a:rPr>
              <a:t>Academic and Employability Skills</a:t>
            </a:r>
          </a:p>
          <a:p>
            <a:pPr eaLnBrk="1" hangingPunct="1"/>
            <a:r>
              <a:rPr lang="en-GB" altLang="en-US" b="1" dirty="0" smtClean="0">
                <a:solidFill>
                  <a:schemeClr val="tx1"/>
                </a:solidFill>
              </a:rPr>
              <a:t>Week 7</a:t>
            </a:r>
          </a:p>
          <a:p>
            <a:pPr eaLnBrk="1" hangingPunct="1"/>
            <a:endParaRPr lang="en-GB" altLang="en-US" dirty="0" smtClean="0">
              <a:solidFill>
                <a:schemeClr val="tx1"/>
              </a:solidFill>
            </a:endParaRPr>
          </a:p>
          <a:p>
            <a:pPr eaLnBrk="1" hangingPunct="1"/>
            <a:r>
              <a:rPr lang="en-GB" altLang="en-US" sz="4800" b="1" dirty="0" smtClean="0">
                <a:solidFill>
                  <a:srgbClr val="FFFF00"/>
                </a:solidFill>
              </a:rPr>
              <a:t>Analytical thinking skills</a:t>
            </a:r>
          </a:p>
          <a:p>
            <a:pPr eaLnBrk="1" hangingPunct="1"/>
            <a:r>
              <a:rPr lang="en-GB" altLang="en-US" sz="4800" dirty="0" smtClean="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smtClean="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smtClean="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b="1" dirty="0" smtClean="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60782" y="1743075"/>
            <a:ext cx="8507413" cy="4176712"/>
          </a:xfrm>
        </p:spPr>
        <p:txBody>
          <a:bodyPr/>
          <a:lstStyle/>
          <a:p>
            <a:pPr eaLnBrk="1" hangingPunct="1">
              <a:buNone/>
              <a:defRPr/>
            </a:pPr>
            <a:r>
              <a:rPr lang="en-GB" altLang="en-US" sz="2400" dirty="0" smtClean="0"/>
              <a:t>1. To understand what analytical thinking is</a:t>
            </a:r>
            <a:endParaRPr lang="en-GB" altLang="en-US" sz="2400" dirty="0"/>
          </a:p>
          <a:p>
            <a:pPr eaLnBrk="1" hangingPunct="1">
              <a:defRPr/>
            </a:pPr>
            <a:endParaRPr lang="en-GB" altLang="en-US" sz="2400" dirty="0"/>
          </a:p>
          <a:p>
            <a:pPr eaLnBrk="1" hangingPunct="1">
              <a:buNone/>
              <a:defRPr/>
            </a:pPr>
            <a:r>
              <a:rPr lang="en-GB" altLang="en-US" sz="2400" dirty="0" smtClean="0"/>
              <a:t>2. To know examples of analytical skills</a:t>
            </a:r>
          </a:p>
          <a:p>
            <a:pPr eaLnBrk="1" hangingPunct="1">
              <a:buNone/>
              <a:defRPr/>
            </a:pPr>
            <a:endParaRPr lang="en-GB" altLang="en-US" sz="2400" dirty="0" smtClean="0"/>
          </a:p>
          <a:p>
            <a:pPr eaLnBrk="1" hangingPunct="1">
              <a:buNone/>
              <a:defRPr/>
            </a:pPr>
            <a:r>
              <a:rPr lang="en-GB" altLang="en-US" sz="2400" dirty="0" smtClean="0"/>
              <a:t>3. To know how to improve your analytical thinking skills</a:t>
            </a: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smtClean="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anim calcmode="lin" valueType="num">
                                      <p:cBhvr additive="base">
                                        <p:cTn id="19"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785818"/>
          </a:xfrm>
        </p:spPr>
        <p:txBody>
          <a:bodyPr/>
          <a:lstStyle/>
          <a:p>
            <a:r>
              <a:rPr lang="en-GB" sz="3600" b="1" dirty="0" smtClean="0"/>
              <a:t>Definition</a:t>
            </a:r>
            <a:endParaRPr lang="en-GB" sz="3600" b="1" dirty="0"/>
          </a:p>
        </p:txBody>
      </p:sp>
      <p:sp>
        <p:nvSpPr>
          <p:cNvPr id="3" name="Content Placeholder 2"/>
          <p:cNvSpPr>
            <a:spLocks noGrp="1"/>
          </p:cNvSpPr>
          <p:nvPr>
            <p:ph idx="1"/>
          </p:nvPr>
        </p:nvSpPr>
        <p:spPr>
          <a:xfrm>
            <a:off x="285720" y="928670"/>
            <a:ext cx="8401080" cy="4588563"/>
          </a:xfrm>
        </p:spPr>
        <p:txBody>
          <a:bodyPr/>
          <a:lstStyle/>
          <a:p>
            <a:pPr algn="just"/>
            <a:r>
              <a:rPr lang="en-US" sz="2400" b="1" dirty="0" smtClean="0">
                <a:latin typeface="Helvetica"/>
                <a:cs typeface="Helvetica"/>
              </a:rPr>
              <a:t>Analytical thinking </a:t>
            </a:r>
            <a:r>
              <a:rPr lang="en-US" sz="2400" dirty="0" smtClean="0">
                <a:latin typeface="Helvetica"/>
                <a:cs typeface="Helvetica"/>
              </a:rPr>
              <a:t>is the mental process of breaking down complex information or comprehensive data into smaller parts.</a:t>
            </a:r>
          </a:p>
          <a:p>
            <a:pPr algn="just"/>
            <a:endParaRPr lang="en-US" dirty="0" smtClean="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6" name="Content Placeholder 3"/>
          <p:cNvPicPr>
            <a:picLocks noChangeAspect="1"/>
          </p:cNvPicPr>
          <p:nvPr/>
        </p:nvPicPr>
        <p:blipFill rotWithShape="1">
          <a:blip r:embed="rId2"/>
          <a:srcRect t="3415" b="3415"/>
          <a:stretch/>
        </p:blipFill>
        <p:spPr>
          <a:xfrm>
            <a:off x="2162361" y="2348880"/>
            <a:ext cx="4647797" cy="3065481"/>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458787" y="1403325"/>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404550" indent="-342900" eaLnBrk="1" hangingPunct="1">
              <a:buClr>
                <a:srgbClr val="000000"/>
              </a:buClr>
              <a:buSzPct val="45000"/>
              <a:buFont typeface="Wingdings" panose="05000000000000000000" pitchFamily="2" charset="2"/>
              <a:buChar char="q"/>
              <a:defRPr/>
            </a:pPr>
            <a:r>
              <a:rPr lang="en-GB" sz="2000" b="0" i="0" spc="-1" dirty="0">
                <a:solidFill>
                  <a:srgbClr val="000000"/>
                </a:solidFill>
                <a:uFill>
                  <a:solidFill>
                    <a:srgbClr val="FFFFFF"/>
                  </a:solidFill>
                </a:uFill>
                <a:ea typeface="DejaVu Sans"/>
              </a:rPr>
              <a:t>At their core — they’re problem solving skills. </a:t>
            </a:r>
            <a:endParaRPr lang="en-GB" sz="2000" b="0" i="0" spc="-1" dirty="0" smtClean="0">
              <a:solidFill>
                <a:srgbClr val="000000"/>
              </a:solidFill>
              <a:uFill>
                <a:solidFill>
                  <a:srgbClr val="FFFFFF"/>
                </a:solidFill>
              </a:uFill>
              <a:ea typeface="DejaVu Sans"/>
            </a:endParaRPr>
          </a:p>
          <a:p>
            <a:pPr marL="404550" indent="-342900" eaLnBrk="1" hangingPunct="1">
              <a:buClr>
                <a:srgbClr val="000000"/>
              </a:buClr>
              <a:buSzPct val="45000"/>
              <a:buFont typeface="Wingdings" panose="05000000000000000000" pitchFamily="2" charset="2"/>
              <a:buChar char="q"/>
              <a:defRPr/>
            </a:pPr>
            <a:endParaRPr lang="en-GB" sz="2000" b="0" i="0" spc="-1" dirty="0" smtClean="0">
              <a:solidFill>
                <a:srgbClr val="000000"/>
              </a:solidFill>
              <a:uFill>
                <a:solidFill>
                  <a:srgbClr val="FFFFFF"/>
                </a:solidFill>
              </a:uFill>
              <a:ea typeface="DejaVu Sans"/>
            </a:endParaRPr>
          </a:p>
          <a:p>
            <a:pPr marL="404550" indent="-342900" eaLnBrk="1" hangingPunct="1">
              <a:buClr>
                <a:srgbClr val="000000"/>
              </a:buClr>
              <a:buSzPct val="45000"/>
              <a:buFont typeface="Wingdings" panose="05000000000000000000" pitchFamily="2" charset="2"/>
              <a:buChar char="q"/>
              <a:defRPr/>
            </a:pPr>
            <a:r>
              <a:rPr lang="en-GB" sz="2000" b="0" i="0" spc="-1" dirty="0" smtClean="0">
                <a:solidFill>
                  <a:srgbClr val="000000"/>
                </a:solidFill>
                <a:uFill>
                  <a:solidFill>
                    <a:srgbClr val="FFFFFF"/>
                  </a:solidFill>
                </a:uFill>
                <a:ea typeface="DejaVu Sans"/>
              </a:rPr>
              <a:t>Analytical </a:t>
            </a:r>
            <a:r>
              <a:rPr lang="en-GB" sz="2000" b="0" i="0" spc="-1" dirty="0">
                <a:solidFill>
                  <a:srgbClr val="000000"/>
                </a:solidFill>
                <a:uFill>
                  <a:solidFill>
                    <a:srgbClr val="FFFFFF"/>
                  </a:solidFill>
                </a:uFill>
                <a:ea typeface="DejaVu Sans"/>
              </a:rPr>
              <a:t>thinking skills are methods we can use to </a:t>
            </a:r>
            <a:r>
              <a:rPr lang="en-GB" sz="2000" b="0" i="0" spc="-1" dirty="0" smtClean="0">
                <a:solidFill>
                  <a:srgbClr val="000000"/>
                </a:solidFill>
                <a:uFill>
                  <a:solidFill>
                    <a:srgbClr val="FFFFFF"/>
                  </a:solidFill>
                </a:uFill>
                <a:ea typeface="DejaVu Sans"/>
              </a:rPr>
              <a:t>analyse, </a:t>
            </a:r>
            <a:r>
              <a:rPr lang="en-GB" sz="2000" b="0" i="0" spc="-1" dirty="0">
                <a:solidFill>
                  <a:srgbClr val="000000"/>
                </a:solidFill>
                <a:uFill>
                  <a:solidFill>
                    <a:srgbClr val="FFFFFF"/>
                  </a:solidFill>
                </a:uFill>
                <a:ea typeface="DejaVu Sans"/>
              </a:rPr>
              <a:t>tackle, and sort new information, ideas, problems, and solutions</a:t>
            </a:r>
            <a:r>
              <a:rPr lang="en-GB" sz="2000" b="0" i="0" spc="-1" dirty="0" smtClean="0">
                <a:solidFill>
                  <a:srgbClr val="000000"/>
                </a:solidFill>
                <a:uFill>
                  <a:solidFill>
                    <a:srgbClr val="FFFFFF"/>
                  </a:solidFill>
                </a:uFill>
                <a:ea typeface="DejaVu Sans"/>
              </a:rPr>
              <a:t>.</a:t>
            </a:r>
          </a:p>
          <a:p>
            <a:pPr marL="404550" indent="-342900" eaLnBrk="1" hangingPunct="1">
              <a:buClr>
                <a:srgbClr val="000000"/>
              </a:buClr>
              <a:buSzPct val="45000"/>
              <a:buFont typeface="Wingdings" panose="05000000000000000000" pitchFamily="2" charset="2"/>
              <a:buChar char="q"/>
              <a:defRPr/>
            </a:pPr>
            <a:endParaRPr lang="en-GB" sz="2000" b="0" i="0" spc="-1" dirty="0" smtClean="0">
              <a:solidFill>
                <a:srgbClr val="000000"/>
              </a:solidFill>
              <a:uFill>
                <a:solidFill>
                  <a:srgbClr val="FFFFFF"/>
                </a:solidFill>
              </a:uFill>
              <a:ea typeface="DejaVu Sans"/>
            </a:endParaRPr>
          </a:p>
          <a:p>
            <a:pPr marL="404550" indent="-342900" eaLnBrk="1" hangingPunct="1">
              <a:buClr>
                <a:srgbClr val="000000"/>
              </a:buClr>
              <a:buSzPct val="45000"/>
              <a:buFont typeface="Wingdings" panose="05000000000000000000" pitchFamily="2" charset="2"/>
              <a:buChar char="q"/>
              <a:defRPr/>
            </a:pPr>
            <a:r>
              <a:rPr lang="en-GB" sz="2000" b="0" i="0" dirty="0"/>
              <a:t>Analytical skills are an invaluable asset to have. They easily transfer and apply across many spectrums of our lives. </a:t>
            </a:r>
            <a:endParaRPr lang="en-GB" sz="2000" b="0" i="0" dirty="0" smtClean="0"/>
          </a:p>
          <a:p>
            <a:pPr marL="404550" indent="-342900" eaLnBrk="1" hangingPunct="1">
              <a:buClr>
                <a:srgbClr val="000000"/>
              </a:buClr>
              <a:buSzPct val="45000"/>
              <a:buFont typeface="Wingdings" panose="05000000000000000000" pitchFamily="2" charset="2"/>
              <a:buChar char="q"/>
              <a:defRPr/>
            </a:pPr>
            <a:endParaRPr lang="en-GB" sz="2000" b="0" i="0" dirty="0" smtClean="0"/>
          </a:p>
          <a:p>
            <a:pPr marL="404550" indent="-342900" eaLnBrk="1" hangingPunct="1">
              <a:buClr>
                <a:srgbClr val="000000"/>
              </a:buClr>
              <a:buSzPct val="45000"/>
              <a:buFont typeface="Wingdings" panose="05000000000000000000" pitchFamily="2" charset="2"/>
              <a:buChar char="q"/>
              <a:defRPr/>
            </a:pPr>
            <a:r>
              <a:rPr lang="en-GB" sz="2000" b="0" i="0" dirty="0" smtClean="0"/>
              <a:t>Learning </a:t>
            </a:r>
            <a:r>
              <a:rPr lang="en-GB" sz="2000" b="0" i="0" dirty="0"/>
              <a:t>to negotiate and improve these skills can aid us in becoming better thinkers, communicators, and creators. </a:t>
            </a:r>
            <a:endParaRPr lang="en-GB" sz="2000" b="0" i="0" dirty="0" smtClean="0"/>
          </a:p>
          <a:p>
            <a:pPr marL="404550" indent="-342900" eaLnBrk="1" hangingPunct="1">
              <a:buClr>
                <a:srgbClr val="000000"/>
              </a:buClr>
              <a:buSzPct val="45000"/>
              <a:buFont typeface="Wingdings" panose="05000000000000000000" pitchFamily="2" charset="2"/>
              <a:buChar char="q"/>
              <a:defRPr/>
            </a:pPr>
            <a:endParaRPr lang="en-GB" sz="2000" b="0" i="0" dirty="0" smtClean="0"/>
          </a:p>
          <a:p>
            <a:pPr marL="404550" indent="-342900" eaLnBrk="1" hangingPunct="1">
              <a:buClr>
                <a:srgbClr val="000000"/>
              </a:buClr>
              <a:buSzPct val="45000"/>
              <a:buFont typeface="Wingdings" panose="05000000000000000000" pitchFamily="2" charset="2"/>
              <a:buChar char="q"/>
              <a:defRPr/>
            </a:pPr>
            <a:r>
              <a:rPr lang="en-GB" sz="2000" b="0" i="0" dirty="0" smtClean="0"/>
              <a:t>They </a:t>
            </a:r>
            <a:r>
              <a:rPr lang="en-GB" sz="2000" b="0" i="0" dirty="0"/>
              <a:t>enable us to problem solve more efficiently, and carry out solutions with better efficacy.</a:t>
            </a:r>
            <a:endParaRPr lang="en-GB" sz="2000" b="0" i="0" spc="-1" dirty="0">
              <a:solidFill>
                <a:srgbClr val="000000"/>
              </a:solidFill>
              <a:uFill>
                <a:solidFill>
                  <a:srgbClr val="FFFFFF"/>
                </a:solidFill>
              </a:uFill>
            </a:endParaRPr>
          </a:p>
        </p:txBody>
      </p:sp>
      <p:sp>
        <p:nvSpPr>
          <p:cNvPr id="2" name="Title 1"/>
          <p:cNvSpPr>
            <a:spLocks noGrp="1"/>
          </p:cNvSpPr>
          <p:nvPr>
            <p:ph type="title"/>
          </p:nvPr>
        </p:nvSpPr>
        <p:spPr/>
        <p:txBody>
          <a:bodyPr/>
          <a:lstStyle/>
          <a:p>
            <a:r>
              <a:rPr lang="en-US" sz="3600" b="1" dirty="0" smtClean="0"/>
              <a:t>Analytical thinking skills</a:t>
            </a:r>
            <a:endParaRPr lang="en-GB" sz="3600" b="1" dirty="0"/>
          </a:p>
        </p:txBody>
      </p:sp>
    </p:spTree>
    <p:extLst>
      <p:ext uri="{BB962C8B-B14F-4D97-AF65-F5344CB8AC3E}">
        <p14:creationId xmlns:p14="http://schemas.microsoft.com/office/powerpoint/2010/main" val="2169604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6908"/>
          </a:xfrm>
        </p:spPr>
        <p:txBody>
          <a:bodyPr/>
          <a:lstStyle/>
          <a:p>
            <a:r>
              <a:rPr lang="en-US" sz="3600" b="1" dirty="0" smtClean="0"/>
              <a:t>Examples of analytical skills</a:t>
            </a:r>
            <a:endParaRPr lang="en-GB" sz="3600" dirty="0"/>
          </a:p>
        </p:txBody>
      </p:sp>
      <p:sp>
        <p:nvSpPr>
          <p:cNvPr id="3" name="Content Placeholder 2"/>
          <p:cNvSpPr>
            <a:spLocks noGrp="1"/>
          </p:cNvSpPr>
          <p:nvPr>
            <p:ph idx="1"/>
          </p:nvPr>
        </p:nvSpPr>
        <p:spPr>
          <a:xfrm>
            <a:off x="736600" y="1071546"/>
            <a:ext cx="8229600" cy="4572032"/>
          </a:xfrm>
        </p:spPr>
        <p:txBody>
          <a:bodyPr/>
          <a:lstStyle/>
          <a:p>
            <a:pPr marL="285750" indent="-285750">
              <a:buFont typeface="Wingdings" panose="05000000000000000000" pitchFamily="2" charset="2"/>
              <a:buChar char="§"/>
            </a:pPr>
            <a:r>
              <a:rPr lang="en-US" sz="2400" dirty="0"/>
              <a:t>Data analysis</a:t>
            </a:r>
          </a:p>
          <a:p>
            <a:pPr marL="285750" lvl="0" indent="-285750" eaLnBrk="1" fontAlgn="auto" hangingPunct="1">
              <a:spcBef>
                <a:spcPts val="0"/>
              </a:spcBef>
              <a:spcAft>
                <a:spcPts val="0"/>
              </a:spcAft>
              <a:buFont typeface="Wingdings" panose="05000000000000000000" pitchFamily="2" charset="2"/>
              <a:buChar char="§"/>
              <a:defRPr/>
            </a:pPr>
            <a:r>
              <a:rPr lang="en-US" sz="2400" dirty="0"/>
              <a:t>Efficient problem solving (</a:t>
            </a:r>
            <a:r>
              <a:rPr lang="en-GB" sz="2400" dirty="0"/>
              <a:t>Troubleshooting)</a:t>
            </a:r>
          </a:p>
          <a:p>
            <a:pPr marL="285750" indent="-285750">
              <a:buFont typeface="Wingdings" panose="05000000000000000000" pitchFamily="2" charset="2"/>
              <a:buChar char="§"/>
            </a:pPr>
            <a:r>
              <a:rPr lang="en-US" sz="2400" dirty="0" smtClean="0"/>
              <a:t>Creative </a:t>
            </a:r>
            <a:r>
              <a:rPr lang="en-US" sz="2400" dirty="0"/>
              <a:t>thinking</a:t>
            </a:r>
          </a:p>
          <a:p>
            <a:pPr marL="285750" indent="-285750">
              <a:buFont typeface="Wingdings" panose="05000000000000000000" pitchFamily="2" charset="2"/>
              <a:buChar char="§"/>
            </a:pPr>
            <a:r>
              <a:rPr lang="en-US" sz="2400" dirty="0" err="1"/>
              <a:t>Organisation</a:t>
            </a:r>
            <a:endParaRPr lang="en-US" sz="2400" dirty="0"/>
          </a:p>
          <a:p>
            <a:pPr marL="285750" indent="-285750">
              <a:buFont typeface="Wingdings" panose="05000000000000000000" pitchFamily="2" charset="2"/>
              <a:buChar char="§"/>
            </a:pPr>
            <a:r>
              <a:rPr lang="en-US" sz="2400" dirty="0"/>
              <a:t>Reporting</a:t>
            </a:r>
          </a:p>
          <a:p>
            <a:pPr marL="285750" indent="-285750">
              <a:buFont typeface="Wingdings" panose="05000000000000000000" pitchFamily="2" charset="2"/>
              <a:buChar char="§"/>
            </a:pPr>
            <a:r>
              <a:rPr lang="en-US" sz="2400" dirty="0"/>
              <a:t>Effective research</a:t>
            </a:r>
          </a:p>
          <a:p>
            <a:pPr marL="285750" indent="-285750">
              <a:buFont typeface="Wingdings" panose="05000000000000000000" pitchFamily="2" charset="2"/>
              <a:buChar char="§"/>
            </a:pPr>
            <a:r>
              <a:rPr lang="en-US" sz="2400" dirty="0"/>
              <a:t>Budgeting</a:t>
            </a:r>
          </a:p>
          <a:p>
            <a:pPr marL="285750" indent="-285750">
              <a:buFont typeface="Wingdings" panose="05000000000000000000" pitchFamily="2" charset="2"/>
              <a:buChar char="§"/>
            </a:pPr>
            <a:r>
              <a:rPr lang="en-US" sz="2400" dirty="0" smtClean="0"/>
              <a:t>Diagnostics</a:t>
            </a:r>
            <a:endParaRPr lang="en-US" sz="2400" dirty="0"/>
          </a:p>
          <a:p>
            <a:pPr marL="285750" indent="-285750">
              <a:buFont typeface="Wingdings" panose="05000000000000000000" pitchFamily="2" charset="2"/>
              <a:buChar char="§"/>
            </a:pPr>
            <a:r>
              <a:rPr lang="en-US" sz="2400" dirty="0" smtClean="0"/>
              <a:t>Metrics</a:t>
            </a:r>
            <a:endParaRPr lang="en-US" sz="2400" dirty="0"/>
          </a:p>
          <a:p>
            <a:endParaRPr lang="en-US" sz="2400" dirty="0" smtClean="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smtClean="0">
                <a:latin typeface="Helvetica"/>
                <a:cs typeface="Helvetica"/>
              </a:rPr>
              <a:t>The thought processes involved when using analytical thinking skills </a:t>
            </a:r>
            <a:endParaRPr lang="en-GB" sz="3200" b="1" dirty="0"/>
          </a:p>
        </p:txBody>
      </p:sp>
      <p:sp>
        <p:nvSpPr>
          <p:cNvPr id="3" name="Content Placeholder 2"/>
          <p:cNvSpPr>
            <a:spLocks noGrp="1"/>
          </p:cNvSpPr>
          <p:nvPr>
            <p:ph idx="1"/>
          </p:nvPr>
        </p:nvSpPr>
        <p:spPr/>
        <p:txBody>
          <a:bodyPr/>
          <a:lstStyle/>
          <a:p>
            <a:pPr marL="0" indent="0">
              <a:buNone/>
            </a:pPr>
            <a:r>
              <a:rPr lang="en-US" sz="2800" dirty="0" smtClean="0"/>
              <a:t>1. </a:t>
            </a:r>
            <a:r>
              <a:rPr lang="en-US" sz="2800" dirty="0" err="1" smtClean="0"/>
              <a:t>Recognise</a:t>
            </a:r>
            <a:r>
              <a:rPr lang="en-US" sz="2800" dirty="0" smtClean="0"/>
              <a:t> the underlying issues or problems</a:t>
            </a:r>
          </a:p>
          <a:p>
            <a:pPr marL="0" indent="0">
              <a:buNone/>
            </a:pPr>
            <a:r>
              <a:rPr lang="en-US" sz="2800" dirty="0" smtClean="0"/>
              <a:t>2. </a:t>
            </a:r>
            <a:r>
              <a:rPr lang="en-US" sz="2800" dirty="0" err="1" smtClean="0"/>
              <a:t>Organise</a:t>
            </a:r>
            <a:r>
              <a:rPr lang="en-US" sz="2800" dirty="0" smtClean="0"/>
              <a:t> information related to the underlying issues or problems</a:t>
            </a:r>
          </a:p>
          <a:p>
            <a:pPr marL="0" indent="0">
              <a:buNone/>
            </a:pPr>
            <a:r>
              <a:rPr lang="en-US" sz="2800" dirty="0" smtClean="0"/>
              <a:t>3. Integrate all the pieces</a:t>
            </a:r>
          </a:p>
          <a:p>
            <a:pPr marL="0" indent="0">
              <a:buNone/>
            </a:pPr>
            <a:r>
              <a:rPr lang="en-US" sz="2800" dirty="0" smtClean="0"/>
              <a:t>4. Draw proper conclusions</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457200" indent="-457200">
              <a:buAutoNum type="arabicPeriod"/>
            </a:pPr>
            <a:r>
              <a:rPr lang="en-GB" sz="2000" b="1" dirty="0"/>
              <a:t>Analytical Skills Make You </a:t>
            </a:r>
            <a:r>
              <a:rPr lang="en-GB" sz="2000" b="1" dirty="0" smtClean="0"/>
              <a:t>Marketable</a:t>
            </a:r>
          </a:p>
          <a:p>
            <a:pPr marL="457200" indent="-457200">
              <a:buAutoNum type="arabicPeriod"/>
            </a:pPr>
            <a:endParaRPr lang="en-GB" sz="2000" b="1" dirty="0"/>
          </a:p>
          <a:p>
            <a:pPr marL="342900" indent="-342900">
              <a:buFontTx/>
              <a:buChar char="-"/>
            </a:pPr>
            <a:r>
              <a:rPr lang="en-GB" sz="2000" dirty="0" smtClean="0"/>
              <a:t>one </a:t>
            </a:r>
            <a:r>
              <a:rPr lang="en-GB" sz="2000" dirty="0"/>
              <a:t>of the most concrete, tangible benefits of how to improve your analytical skills and critical thinking abilities</a:t>
            </a:r>
            <a:r>
              <a:rPr lang="en-GB" sz="2000" dirty="0" smtClean="0"/>
              <a:t>.</a:t>
            </a:r>
          </a:p>
          <a:p>
            <a:pPr marL="342900" indent="-342900">
              <a:buFontTx/>
              <a:buChar char="-"/>
            </a:pPr>
            <a:endParaRPr lang="en-GB" sz="2000" dirty="0"/>
          </a:p>
          <a:p>
            <a:pPr marL="342900" indent="-342900">
              <a:buFontTx/>
              <a:buChar char="-"/>
            </a:pPr>
            <a:r>
              <a:rPr lang="en-US" sz="2000" dirty="0" err="1" smtClean="0"/>
              <a:t>i</a:t>
            </a:r>
            <a:r>
              <a:rPr lang="en-GB" sz="2000" dirty="0" smtClean="0"/>
              <a:t>f </a:t>
            </a:r>
            <a:r>
              <a:rPr lang="en-GB" sz="2000" dirty="0"/>
              <a:t>you’ve already got your dream job, </a:t>
            </a:r>
            <a:r>
              <a:rPr lang="en-GB" sz="2000" dirty="0" smtClean="0"/>
              <a:t>acquiring </a:t>
            </a:r>
            <a:r>
              <a:rPr lang="en-GB" sz="2000" dirty="0"/>
              <a:t>these skills will help you shine in the eyes of your employer, and will enable you to get your job done more efficiently, in less time</a:t>
            </a:r>
            <a:r>
              <a:rPr lang="en-GB" sz="2000" dirty="0" smtClean="0"/>
              <a:t>.</a:t>
            </a:r>
          </a:p>
          <a:p>
            <a:pPr marL="342900" indent="-342900">
              <a:buFontTx/>
              <a:buChar char="-"/>
            </a:pPr>
            <a:endParaRPr lang="en-GB" sz="2000" dirty="0"/>
          </a:p>
          <a:p>
            <a:r>
              <a:rPr lang="en-US" sz="2000" dirty="0" smtClean="0"/>
              <a:t>- </a:t>
            </a:r>
            <a:r>
              <a:rPr lang="en-US" sz="2000" dirty="0" err="1" smtClean="0"/>
              <a:t>i</a:t>
            </a:r>
            <a:r>
              <a:rPr lang="en-GB" sz="2000" dirty="0" smtClean="0"/>
              <a:t>f </a:t>
            </a:r>
            <a:r>
              <a:rPr lang="en-GB" sz="2000" dirty="0"/>
              <a:t>you don’t have your dream job, then learning how to improve analytical thinking skills will likely help you score that position you’ve been eyeing. Slide a few analytical skills into your </a:t>
            </a:r>
            <a:r>
              <a:rPr lang="en-GB" sz="2000" dirty="0" smtClean="0"/>
              <a:t>CV </a:t>
            </a:r>
            <a:r>
              <a:rPr lang="en-GB" sz="2000" dirty="0"/>
              <a:t>and your potential employer will be quite impressed.</a:t>
            </a:r>
          </a:p>
        </p:txBody>
      </p:sp>
      <p:sp>
        <p:nvSpPr>
          <p:cNvPr id="2" name="Title 1"/>
          <p:cNvSpPr>
            <a:spLocks noGrp="1"/>
          </p:cNvSpPr>
          <p:nvPr>
            <p:ph type="title"/>
          </p:nvPr>
        </p:nvSpPr>
        <p:spPr>
          <a:xfrm>
            <a:off x="539552" y="274638"/>
            <a:ext cx="8147248" cy="893762"/>
          </a:xfrm>
        </p:spPr>
        <p:txBody>
          <a:bodyPr/>
          <a:lstStyle/>
          <a:p>
            <a:r>
              <a:rPr lang="en-US" sz="3600" b="1" dirty="0" smtClean="0"/>
              <a:t>Benefits </a:t>
            </a:r>
            <a:endParaRPr lang="en-GB" sz="3600" b="1" dirty="0"/>
          </a:p>
        </p:txBody>
      </p:sp>
    </p:spTree>
    <p:extLst>
      <p:ext uri="{BB962C8B-B14F-4D97-AF65-F5344CB8AC3E}">
        <p14:creationId xmlns:p14="http://schemas.microsoft.com/office/powerpoint/2010/main" val="491286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2. Analytical Skills Make You A Better Problem </a:t>
            </a:r>
            <a:r>
              <a:rPr lang="en-GB" sz="2000" b="1" dirty="0" smtClean="0"/>
              <a:t>Solver</a:t>
            </a:r>
          </a:p>
          <a:p>
            <a:endParaRPr lang="en-GB" sz="2000" b="1" dirty="0" smtClean="0"/>
          </a:p>
          <a:p>
            <a:r>
              <a:rPr lang="en-US" sz="2000" dirty="0" smtClean="0"/>
              <a:t>- they </a:t>
            </a:r>
            <a:r>
              <a:rPr lang="en-GB" sz="2000" dirty="0" smtClean="0"/>
              <a:t>will </a:t>
            </a:r>
            <a:r>
              <a:rPr lang="en-GB" sz="2000" dirty="0"/>
              <a:t>help you tackle even the most daunting of </a:t>
            </a:r>
            <a:r>
              <a:rPr lang="en-GB" sz="2000" dirty="0">
                <a:hlinkClick r:id="rId3"/>
              </a:rPr>
              <a:t>cognitive challenges</a:t>
            </a:r>
            <a:r>
              <a:rPr lang="en-GB" sz="2000" dirty="0"/>
              <a:t> with ease. </a:t>
            </a:r>
          </a:p>
          <a:p>
            <a:endParaRPr lang="en-GB" sz="2000" dirty="0"/>
          </a:p>
          <a:p>
            <a:r>
              <a:rPr lang="en-GB" sz="2000" dirty="0" smtClean="0"/>
              <a:t>- when </a:t>
            </a:r>
            <a:r>
              <a:rPr lang="en-GB" sz="2000" dirty="0"/>
              <a:t>you understand how to digest data, pick out the relevant details, and devise a creative solution, not much will be able to stand in the way of you and what you want.</a:t>
            </a:r>
          </a:p>
          <a:p>
            <a:endParaRPr lang="en-GB" sz="2000" dirty="0"/>
          </a:p>
          <a:p>
            <a:r>
              <a:rPr lang="en-GB" sz="2000" dirty="0"/>
              <a:t>Be it at home, at work, or for a personal project, efficient problem solving will empower you for the success of tomorrow.</a:t>
            </a:r>
          </a:p>
        </p:txBody>
      </p:sp>
      <p:sp>
        <p:nvSpPr>
          <p:cNvPr id="2" name="Title 1"/>
          <p:cNvSpPr>
            <a:spLocks noGrp="1"/>
          </p:cNvSpPr>
          <p:nvPr>
            <p:ph type="title"/>
          </p:nvPr>
        </p:nvSpPr>
        <p:spPr>
          <a:xfrm>
            <a:off x="539552" y="274638"/>
            <a:ext cx="8147248" cy="893762"/>
          </a:xfrm>
        </p:spPr>
        <p:txBody>
          <a:bodyPr/>
          <a:lstStyle/>
          <a:p>
            <a:r>
              <a:rPr lang="en-US" sz="3600" b="1" dirty="0" smtClean="0"/>
              <a:t>Benefits </a:t>
            </a:r>
            <a:endParaRPr lang="en-GB" sz="3600" b="1" dirty="0"/>
          </a:p>
        </p:txBody>
      </p:sp>
    </p:spTree>
    <p:extLst>
      <p:ext uri="{BB962C8B-B14F-4D97-AF65-F5344CB8AC3E}">
        <p14:creationId xmlns:p14="http://schemas.microsoft.com/office/powerpoint/2010/main" val="1179278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3. Analytical Skills Encourage Critical Thinking</a:t>
            </a:r>
          </a:p>
          <a:p>
            <a:endParaRPr lang="en-GB" sz="2000" dirty="0"/>
          </a:p>
          <a:p>
            <a:r>
              <a:rPr lang="en-GB" sz="2000" dirty="0" smtClean="0"/>
              <a:t>What is </a:t>
            </a:r>
            <a:r>
              <a:rPr lang="en-GB" sz="2000" dirty="0" smtClean="0">
                <a:hlinkClick r:id="rId3"/>
              </a:rPr>
              <a:t>critical thinking</a:t>
            </a:r>
            <a:r>
              <a:rPr lang="en-GB" sz="2000" dirty="0" smtClean="0"/>
              <a:t>? </a:t>
            </a:r>
          </a:p>
          <a:p>
            <a:r>
              <a:rPr lang="en-GB" sz="2000" dirty="0" smtClean="0"/>
              <a:t>It’s a type of intellectual discipline that emphasizes the logical synthesis of information to produce informed thought and action.</a:t>
            </a:r>
          </a:p>
          <a:p>
            <a:endParaRPr lang="en-GB" sz="2000" dirty="0"/>
          </a:p>
          <a:p>
            <a:r>
              <a:rPr lang="en-GB" sz="2000" dirty="0"/>
              <a:t>It’s a way in which we can interact with information, experience, even other people, without the reactivity we’re so used to operating under</a:t>
            </a:r>
            <a:r>
              <a:rPr lang="en-GB" sz="2000" dirty="0" smtClean="0"/>
              <a:t>.</a:t>
            </a:r>
          </a:p>
          <a:p>
            <a:endParaRPr lang="en-GB" sz="2000" dirty="0"/>
          </a:p>
          <a:p>
            <a:r>
              <a:rPr lang="en-GB" sz="2000" dirty="0" smtClean="0"/>
              <a:t>Being </a:t>
            </a:r>
            <a:r>
              <a:rPr lang="en-GB" sz="2000" dirty="0"/>
              <a:t>a more conscious, less reactive person leads to more harmonious relationships with the ones we love. When we learn to think critically, we’re carving a path toward better </a:t>
            </a:r>
            <a:r>
              <a:rPr lang="en-GB" sz="2000" dirty="0">
                <a:hlinkClick r:id="rId4"/>
              </a:rPr>
              <a:t>interpersonal connections</a:t>
            </a:r>
            <a:r>
              <a:rPr lang="en-GB" sz="2000" dirty="0"/>
              <a:t>.</a:t>
            </a:r>
          </a:p>
        </p:txBody>
      </p:sp>
      <p:sp>
        <p:nvSpPr>
          <p:cNvPr id="2" name="Title 1"/>
          <p:cNvSpPr>
            <a:spLocks noGrp="1"/>
          </p:cNvSpPr>
          <p:nvPr>
            <p:ph type="title"/>
          </p:nvPr>
        </p:nvSpPr>
        <p:spPr>
          <a:xfrm>
            <a:off x="539552" y="274638"/>
            <a:ext cx="8147248" cy="893762"/>
          </a:xfrm>
        </p:spPr>
        <p:txBody>
          <a:bodyPr/>
          <a:lstStyle/>
          <a:p>
            <a:r>
              <a:rPr lang="en-US" sz="3600" b="1" dirty="0" smtClean="0"/>
              <a:t>Benefits </a:t>
            </a:r>
            <a:endParaRPr lang="en-GB" sz="3600" b="1" dirty="0"/>
          </a:p>
        </p:txBody>
      </p:sp>
    </p:spTree>
    <p:extLst>
      <p:ext uri="{BB962C8B-B14F-4D97-AF65-F5344CB8AC3E}">
        <p14:creationId xmlns:p14="http://schemas.microsoft.com/office/powerpoint/2010/main" val="2889216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457200" indent="-457200">
              <a:buAutoNum type="arabicPeriod"/>
            </a:pPr>
            <a:r>
              <a:rPr lang="en-GB" sz="2000" b="1" dirty="0" smtClean="0"/>
              <a:t>Play </a:t>
            </a:r>
            <a:r>
              <a:rPr lang="en-GB" sz="2000" b="1" dirty="0"/>
              <a:t>Brain </a:t>
            </a:r>
            <a:r>
              <a:rPr lang="en-GB" sz="2000" b="1" dirty="0" smtClean="0"/>
              <a:t>Games</a:t>
            </a:r>
          </a:p>
          <a:p>
            <a:pPr marL="457200" indent="-457200">
              <a:buAutoNum type="arabicPeriod"/>
            </a:pPr>
            <a:endParaRPr lang="en-GB" sz="2000" b="1" dirty="0"/>
          </a:p>
          <a:p>
            <a:r>
              <a:rPr lang="en-GB" sz="2000" dirty="0"/>
              <a:t>This is a fun and practical way to begin improving your analytical skills and boosting your brain power. Plus, all you need is 15 minutes a day!</a:t>
            </a:r>
          </a:p>
          <a:p>
            <a:endParaRPr lang="en-GB" sz="2000" dirty="0"/>
          </a:p>
          <a:p>
            <a:r>
              <a:rPr lang="en-GB" sz="2000" dirty="0"/>
              <a:t>A wonderful 15 minute “mind hack” to greatly increase your brain power and cognitive function is discussed by the amazing </a:t>
            </a:r>
            <a:r>
              <a:rPr lang="en-GB" sz="2000" dirty="0" err="1"/>
              <a:t>Vishen</a:t>
            </a:r>
            <a:r>
              <a:rPr lang="en-GB" sz="2000" dirty="0"/>
              <a:t> </a:t>
            </a:r>
            <a:r>
              <a:rPr lang="en-GB" sz="2000" dirty="0" err="1"/>
              <a:t>Lakhiani</a:t>
            </a:r>
            <a:r>
              <a:rPr lang="en-GB" sz="2000" dirty="0"/>
              <a:t> in this video here: (watch at home – it’s 35 </a:t>
            </a:r>
            <a:r>
              <a:rPr lang="en-GB" sz="2000" dirty="0" err="1"/>
              <a:t>mins</a:t>
            </a:r>
            <a:r>
              <a:rPr lang="en-GB" sz="2000" dirty="0"/>
              <a:t>!!) </a:t>
            </a:r>
          </a:p>
          <a:p>
            <a:endParaRPr lang="en-GB" sz="2000" dirty="0"/>
          </a:p>
          <a:p>
            <a:r>
              <a:rPr lang="en-GB" sz="2000" dirty="0">
                <a:hlinkClick r:id="rId3"/>
              </a:rPr>
              <a:t>https://www.youtube.com/watch?v=77YVmymBozk</a:t>
            </a:r>
            <a:r>
              <a:rPr lang="en-GB" sz="2000" dirty="0"/>
              <a:t> </a:t>
            </a:r>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r>
              <a:rPr lang="en-GB" sz="2800" b="1" dirty="0"/>
              <a:t>in 5 Easy Steps</a:t>
            </a:r>
          </a:p>
        </p:txBody>
      </p:sp>
    </p:spTree>
    <p:extLst>
      <p:ext uri="{BB962C8B-B14F-4D97-AF65-F5344CB8AC3E}">
        <p14:creationId xmlns:p14="http://schemas.microsoft.com/office/powerpoint/2010/main" val="1511736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2. Learn One New Thing Every </a:t>
            </a:r>
            <a:r>
              <a:rPr lang="en-GB" sz="2000" b="1" dirty="0" smtClean="0"/>
              <a:t>Day</a:t>
            </a:r>
          </a:p>
          <a:p>
            <a:endParaRPr lang="en-GB" sz="2000" b="1" dirty="0"/>
          </a:p>
          <a:p>
            <a:pPr marL="342900" indent="-342900">
              <a:buFontTx/>
              <a:buChar char="-"/>
            </a:pPr>
            <a:r>
              <a:rPr lang="en-GB" sz="2000" dirty="0" smtClean="0"/>
              <a:t>make </a:t>
            </a:r>
            <a:r>
              <a:rPr lang="en-GB" sz="2000" dirty="0"/>
              <a:t>it a habit to learn something new each and every day. </a:t>
            </a:r>
            <a:endParaRPr lang="en-GB" sz="2000" dirty="0" smtClean="0"/>
          </a:p>
          <a:p>
            <a:pPr marL="342900" indent="-342900">
              <a:buFontTx/>
              <a:buChar char="-"/>
            </a:pPr>
            <a:r>
              <a:rPr lang="en-GB" sz="2000" dirty="0" smtClean="0"/>
              <a:t>don’t be passive </a:t>
            </a:r>
            <a:r>
              <a:rPr lang="en-GB" sz="2000" dirty="0"/>
              <a:t>about </a:t>
            </a:r>
            <a:r>
              <a:rPr lang="en-GB" sz="2000" dirty="0" smtClean="0"/>
              <a:t>your learning – actively seek </a:t>
            </a:r>
            <a:r>
              <a:rPr lang="en-GB" sz="2000" dirty="0"/>
              <a:t>out mental and cognitive </a:t>
            </a:r>
            <a:r>
              <a:rPr lang="en-GB" sz="2000" dirty="0" smtClean="0"/>
              <a:t>stimulation</a:t>
            </a:r>
          </a:p>
          <a:p>
            <a:pPr marL="342900" indent="-342900">
              <a:buFontTx/>
              <a:buChar char="-"/>
            </a:pPr>
            <a:r>
              <a:rPr lang="en-GB" sz="2000" dirty="0" smtClean="0"/>
              <a:t>to </a:t>
            </a:r>
            <a:r>
              <a:rPr lang="en-GB" sz="2000" dirty="0"/>
              <a:t>try and learn something that excites your passions each day. Go online and research a topic that has always interested </a:t>
            </a:r>
            <a:r>
              <a:rPr lang="en-GB" sz="2000" dirty="0" smtClean="0"/>
              <a:t>you.</a:t>
            </a:r>
          </a:p>
          <a:p>
            <a:pPr marL="342900" indent="-342900">
              <a:buFontTx/>
              <a:buChar char="-"/>
            </a:pPr>
            <a:r>
              <a:rPr lang="en-GB" sz="2000" dirty="0" smtClean="0"/>
              <a:t>talk </a:t>
            </a:r>
            <a:r>
              <a:rPr lang="en-GB" sz="2000" dirty="0"/>
              <a:t>to a professional in a field you’re curious about. </a:t>
            </a:r>
            <a:endParaRPr lang="en-GB" sz="2000" dirty="0" smtClean="0"/>
          </a:p>
          <a:p>
            <a:pPr marL="342900" indent="-342900">
              <a:buFontTx/>
              <a:buChar char="-"/>
            </a:pPr>
            <a:r>
              <a:rPr lang="en-GB" sz="2000" dirty="0" smtClean="0"/>
              <a:t>get </a:t>
            </a:r>
            <a:r>
              <a:rPr lang="en-GB" sz="2000" dirty="0"/>
              <a:t>out there and expand your knowledge base by learning something you didn’t know the day before.</a:t>
            </a:r>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endParaRPr lang="en-GB" sz="2800" b="1" dirty="0"/>
          </a:p>
        </p:txBody>
      </p:sp>
    </p:spTree>
    <p:extLst>
      <p:ext uri="{BB962C8B-B14F-4D97-AF65-F5344CB8AC3E}">
        <p14:creationId xmlns:p14="http://schemas.microsoft.com/office/powerpoint/2010/main" val="321742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3. Join a Book Club</a:t>
            </a:r>
          </a:p>
          <a:p>
            <a:r>
              <a:rPr lang="en-GB" sz="2000" dirty="0"/>
              <a:t>Reading is a powerful asset to our cognitive abilities, and reading material we might not normally pick up can teach us quite a lot.</a:t>
            </a:r>
          </a:p>
          <a:p>
            <a:endParaRPr lang="en-GB" sz="2000" dirty="0"/>
          </a:p>
          <a:p>
            <a:r>
              <a:rPr lang="en-GB" sz="2000" dirty="0"/>
              <a:t>By joining a book club, not only are you likely to read more, but you’ll also engage in literal analysis and debate during book club meetings. </a:t>
            </a:r>
            <a:endParaRPr lang="en-GB" sz="2000" dirty="0" smtClean="0"/>
          </a:p>
          <a:p>
            <a:endParaRPr lang="en-GB" sz="2000" dirty="0"/>
          </a:p>
          <a:p>
            <a:r>
              <a:rPr lang="en-GB" sz="2000" dirty="0"/>
              <a:t>You’ll have the opportunity to delve into critical analysis, dissect metaphors, and unpack symbolism. You may make a few friends in the process, too!</a:t>
            </a:r>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endParaRPr lang="en-GB" sz="2800" b="1" dirty="0"/>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95736" y="4221088"/>
            <a:ext cx="4296930" cy="2249702"/>
          </a:xfrm>
          <a:prstGeom prst="rect">
            <a:avLst/>
          </a:prstGeom>
        </p:spPr>
      </p:pic>
    </p:spTree>
    <p:extLst>
      <p:ext uri="{BB962C8B-B14F-4D97-AF65-F5344CB8AC3E}">
        <p14:creationId xmlns:p14="http://schemas.microsoft.com/office/powerpoint/2010/main" val="2605724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a:t>4. Volunteer for New Projects</a:t>
            </a:r>
          </a:p>
          <a:p>
            <a:r>
              <a:rPr lang="en-GB" sz="2000" dirty="0"/>
              <a:t>If there’s a particular analytical skill you’re interested in, why not volunteer yourself for a project that involves that skill? </a:t>
            </a:r>
          </a:p>
          <a:p>
            <a:endParaRPr lang="en-GB" sz="2000" dirty="0"/>
          </a:p>
          <a:p>
            <a:r>
              <a:rPr lang="en-GB" sz="2000" dirty="0"/>
              <a:t>Sometimes, all we need is a little internal push to delve into something new. We can’t always wait for something to be placed in our lap. Every once in awhile we need to be able to go out there and get it ourselves.</a:t>
            </a:r>
          </a:p>
          <a:p>
            <a:endParaRPr lang="en-GB" sz="2000" dirty="0"/>
          </a:p>
          <a:p>
            <a:r>
              <a:rPr lang="en-GB" sz="2000" dirty="0"/>
              <a:t>If you’re keen to learn some new analytical skills to add to your arsenal, volunteer for projects and assignments that will throw you head first into the learning!</a:t>
            </a:r>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endParaRPr lang="en-GB" sz="2800" b="1" dirty="0"/>
          </a:p>
        </p:txBody>
      </p:sp>
    </p:spTree>
    <p:extLst>
      <p:ext uri="{BB962C8B-B14F-4D97-AF65-F5344CB8AC3E}">
        <p14:creationId xmlns:p14="http://schemas.microsoft.com/office/powerpoint/2010/main" val="2045001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b="1" dirty="0" smtClean="0"/>
              <a:t>5</a:t>
            </a:r>
            <a:r>
              <a:rPr lang="en-GB" sz="2000" b="1" dirty="0"/>
              <a:t>. Take an Online </a:t>
            </a:r>
            <a:r>
              <a:rPr lang="en-GB" sz="2000" b="1" dirty="0" smtClean="0"/>
              <a:t>Course</a:t>
            </a:r>
          </a:p>
          <a:p>
            <a:pPr marL="342900" indent="-342900">
              <a:buFontTx/>
              <a:buChar char="-"/>
            </a:pPr>
            <a:r>
              <a:rPr lang="en-GB" sz="2000" dirty="0" smtClean="0"/>
              <a:t>decide </a:t>
            </a:r>
            <a:r>
              <a:rPr lang="en-GB" sz="2000" dirty="0"/>
              <a:t>what appeals to you most. Keep in mind that you may already possess quite a few of the analytical skills </a:t>
            </a:r>
            <a:r>
              <a:rPr lang="en-GB" sz="2000" dirty="0" smtClean="0"/>
              <a:t>identified earlier. </a:t>
            </a:r>
          </a:p>
          <a:p>
            <a:pPr marL="342900" indent="-342900">
              <a:buFontTx/>
              <a:buChar char="-"/>
            </a:pPr>
            <a:r>
              <a:rPr lang="en-GB" sz="2000" dirty="0" smtClean="0"/>
              <a:t>It’s </a:t>
            </a:r>
            <a:r>
              <a:rPr lang="en-GB" sz="2000" dirty="0"/>
              <a:t>best to challenge yourself with something you’re not particularly good at. Why? Because if we only pursue that which we’re already proficient in, we’re really not learning anything new — or doing ourselves any favours</a:t>
            </a:r>
            <a:r>
              <a:rPr lang="en-GB" sz="2000" dirty="0" smtClean="0"/>
              <a:t>.</a:t>
            </a:r>
          </a:p>
          <a:p>
            <a:pPr marL="342900" indent="-342900">
              <a:buFontTx/>
              <a:buChar char="-"/>
            </a:pPr>
            <a:r>
              <a:rPr lang="en-GB" sz="2000" dirty="0" smtClean="0"/>
              <a:t>Whatever </a:t>
            </a:r>
            <a:r>
              <a:rPr lang="en-GB" sz="2000" dirty="0"/>
              <a:t>you choose, do a little research to see what you can find available </a:t>
            </a:r>
            <a:r>
              <a:rPr lang="en-GB" sz="2000" dirty="0" smtClean="0"/>
              <a:t>online.</a:t>
            </a:r>
          </a:p>
          <a:p>
            <a:pPr marL="342900" indent="-342900">
              <a:buFontTx/>
              <a:buChar char="-"/>
            </a:pPr>
            <a:r>
              <a:rPr lang="en-GB" sz="2000" dirty="0" smtClean="0"/>
              <a:t>To </a:t>
            </a:r>
            <a:r>
              <a:rPr lang="en-GB" sz="2000" dirty="0"/>
              <a:t>cultivate your analytical skills, you’ll need to take a proactive approach. Decide what you want, and go after it!</a:t>
            </a:r>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endParaRPr lang="en-GB" sz="2800" b="1" dirty="0"/>
          </a:p>
        </p:txBody>
      </p:sp>
    </p:spTree>
    <p:extLst>
      <p:ext uri="{BB962C8B-B14F-4D97-AF65-F5344CB8AC3E}">
        <p14:creationId xmlns:p14="http://schemas.microsoft.com/office/powerpoint/2010/main" val="195837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GB" sz="2000" dirty="0"/>
              <a:t>The key to increasing your critical thinking abilities and improving your analytical skills lies in your desire to succeed. </a:t>
            </a:r>
            <a:endParaRPr lang="en-GB" sz="2000" dirty="0" smtClean="0"/>
          </a:p>
          <a:p>
            <a:endParaRPr lang="en-GB" sz="2000" dirty="0"/>
          </a:p>
          <a:p>
            <a:r>
              <a:rPr lang="en-GB" sz="2000" dirty="0" smtClean="0"/>
              <a:t>You </a:t>
            </a:r>
            <a:r>
              <a:rPr lang="en-GB" sz="2000" dirty="0"/>
              <a:t>can empower yourself for the triumphs of tomorrow, but only if you identify which door you need to walk through, then take the steps necessary to open it.</a:t>
            </a:r>
          </a:p>
          <a:p>
            <a:endParaRPr lang="en-GB" sz="2000" dirty="0"/>
          </a:p>
          <a:p>
            <a:r>
              <a:rPr lang="en-GB" sz="2000" dirty="0" smtClean="0"/>
              <a:t>Think </a:t>
            </a:r>
            <a:r>
              <a:rPr lang="en-GB" sz="2000" dirty="0"/>
              <a:t>about where you most want to improve. Identify your strengths. Identify your weaknesses. Then, become more powerful than you ever before imagined.</a:t>
            </a:r>
          </a:p>
        </p:txBody>
      </p:sp>
      <p:sp>
        <p:nvSpPr>
          <p:cNvPr id="2" name="Title 1"/>
          <p:cNvSpPr>
            <a:spLocks noGrp="1"/>
          </p:cNvSpPr>
          <p:nvPr>
            <p:ph type="title"/>
          </p:nvPr>
        </p:nvSpPr>
        <p:spPr>
          <a:xfrm>
            <a:off x="539552" y="274638"/>
            <a:ext cx="8147248" cy="893762"/>
          </a:xfrm>
        </p:spPr>
        <p:txBody>
          <a:bodyPr/>
          <a:lstStyle/>
          <a:p>
            <a:pPr eaLnBrk="1" hangingPunct="1">
              <a:defRPr/>
            </a:pPr>
            <a:r>
              <a:rPr lang="en-GB" sz="2800" b="1" dirty="0"/>
              <a:t>Improving Analytical Thinking Skills </a:t>
            </a:r>
            <a:br>
              <a:rPr lang="en-GB" sz="2800" b="1" dirty="0"/>
            </a:br>
            <a:endParaRPr lang="en-GB" sz="2800" b="1" dirty="0"/>
          </a:p>
        </p:txBody>
      </p:sp>
    </p:spTree>
    <p:extLst>
      <p:ext uri="{BB962C8B-B14F-4D97-AF65-F5344CB8AC3E}">
        <p14:creationId xmlns:p14="http://schemas.microsoft.com/office/powerpoint/2010/main" val="3271599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r>
              <a:rPr lang="en-US" dirty="0" smtClean="0"/>
              <a:t>Analytical </a:t>
            </a:r>
            <a:r>
              <a:rPr lang="en-US" dirty="0"/>
              <a:t>skills interview questions are used in analytical skills tests to test and measure candidate’s ability to </a:t>
            </a:r>
            <a:r>
              <a:rPr lang="en-US" b="1" dirty="0" smtClean="0"/>
              <a:t>think logically</a:t>
            </a:r>
            <a:r>
              <a:rPr lang="en-US" dirty="0"/>
              <a:t>, </a:t>
            </a:r>
            <a:r>
              <a:rPr lang="en-US" b="1" dirty="0" smtClean="0"/>
              <a:t>evaluate</a:t>
            </a:r>
            <a:r>
              <a:rPr lang="en-US" dirty="0"/>
              <a:t> advantages and disadvantages and to break down </a:t>
            </a:r>
            <a:r>
              <a:rPr lang="en-US" b="1" dirty="0"/>
              <a:t>and analyze data</a:t>
            </a:r>
            <a:r>
              <a:rPr lang="en-US" dirty="0" smtClean="0"/>
              <a:t>.</a:t>
            </a:r>
          </a:p>
          <a:p>
            <a:endParaRPr lang="en-US" dirty="0"/>
          </a:p>
          <a:p>
            <a:r>
              <a:rPr lang="en-US" dirty="0"/>
              <a:t>Analytical skills test are very valuable and useful for finding and </a:t>
            </a:r>
            <a:r>
              <a:rPr lang="en-US" b="1" dirty="0"/>
              <a:t>identifying problems</a:t>
            </a:r>
            <a:r>
              <a:rPr lang="en-US" dirty="0"/>
              <a:t> and bottlenecks in your business process. </a:t>
            </a:r>
            <a:br>
              <a:rPr lang="en-US" dirty="0"/>
            </a:br>
            <a:endParaRPr lang="en-US" dirty="0"/>
          </a:p>
          <a:p>
            <a:r>
              <a:rPr lang="en-US" b="1" dirty="0"/>
              <a:t>Job positions to use analytical skills questions </a:t>
            </a:r>
            <a:r>
              <a:rPr lang="en-US" b="1" dirty="0" smtClean="0"/>
              <a:t>for:</a:t>
            </a:r>
          </a:p>
          <a:p>
            <a:pPr marL="285750" indent="-285750">
              <a:buFontTx/>
              <a:buChar char="-"/>
            </a:pPr>
            <a:r>
              <a:rPr lang="en-US" dirty="0" smtClean="0"/>
              <a:t>almost </a:t>
            </a:r>
            <a:r>
              <a:rPr lang="en-US" dirty="0"/>
              <a:t>every position requires analytical skills to some </a:t>
            </a:r>
            <a:r>
              <a:rPr lang="en-US" dirty="0" smtClean="0"/>
              <a:t>extent</a:t>
            </a:r>
          </a:p>
          <a:p>
            <a:pPr marL="285750" indent="-285750">
              <a:buFontTx/>
              <a:buChar char="-"/>
            </a:pPr>
            <a:r>
              <a:rPr lang="en-US" dirty="0" smtClean="0"/>
              <a:t>in </a:t>
            </a:r>
            <a:r>
              <a:rPr lang="en-US" dirty="0"/>
              <a:t>certain positions such as </a:t>
            </a:r>
            <a:r>
              <a:rPr lang="en-US" dirty="0">
                <a:hlinkClick r:id="rId3"/>
              </a:rPr>
              <a:t>Finance</a:t>
            </a:r>
            <a:r>
              <a:rPr lang="en-US" dirty="0"/>
              <a:t>, </a:t>
            </a:r>
            <a:r>
              <a:rPr lang="en-US" dirty="0">
                <a:hlinkClick r:id="rId4"/>
              </a:rPr>
              <a:t>Investment Analyst</a:t>
            </a:r>
            <a:r>
              <a:rPr lang="en-US" dirty="0"/>
              <a:t>, </a:t>
            </a:r>
            <a:r>
              <a:rPr lang="en-US" dirty="0">
                <a:hlinkClick r:id="rId5"/>
              </a:rPr>
              <a:t>Marketing Strategist</a:t>
            </a:r>
            <a:r>
              <a:rPr lang="en-US" dirty="0"/>
              <a:t>, </a:t>
            </a:r>
            <a:r>
              <a:rPr lang="en-US" dirty="0">
                <a:hlinkClick r:id="rId6"/>
              </a:rPr>
              <a:t>Business Analyst</a:t>
            </a:r>
            <a:r>
              <a:rPr lang="en-US" dirty="0"/>
              <a:t> or </a:t>
            </a:r>
            <a:r>
              <a:rPr lang="en-US" dirty="0">
                <a:hlinkClick r:id="rId7"/>
              </a:rPr>
              <a:t>Operations Manager </a:t>
            </a:r>
            <a:r>
              <a:rPr lang="en-US" dirty="0"/>
              <a:t>analytical skills are used on a daily basis, and candidates without them would be unable to do their jobs properly. For these positions, it is obligatory to use analytical skills test.</a:t>
            </a:r>
            <a:endParaRPr lang="en-GB" dirty="0"/>
          </a:p>
        </p:txBody>
      </p:sp>
      <p:sp>
        <p:nvSpPr>
          <p:cNvPr id="2" name="Title 1"/>
          <p:cNvSpPr>
            <a:spLocks noGrp="1"/>
          </p:cNvSpPr>
          <p:nvPr>
            <p:ph type="title"/>
          </p:nvPr>
        </p:nvSpPr>
        <p:spPr>
          <a:xfrm>
            <a:off x="143508" y="149225"/>
            <a:ext cx="8856984" cy="893762"/>
          </a:xfrm>
        </p:spPr>
        <p:txBody>
          <a:bodyPr/>
          <a:lstStyle/>
          <a:p>
            <a:r>
              <a:rPr lang="en-US" sz="2800" b="1" dirty="0"/>
              <a:t>What do analytical skills interview questions test?</a:t>
            </a:r>
          </a:p>
        </p:txBody>
      </p:sp>
    </p:spTree>
    <p:extLst>
      <p:ext uri="{BB962C8B-B14F-4D97-AF65-F5344CB8AC3E}">
        <p14:creationId xmlns:p14="http://schemas.microsoft.com/office/powerpoint/2010/main" val="106417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TASK </a:t>
            </a:r>
            <a:endParaRPr lang="en-GB" b="1" dirty="0"/>
          </a:p>
        </p:txBody>
      </p:sp>
      <p:sp>
        <p:nvSpPr>
          <p:cNvPr id="3" name="Content Placeholder 2"/>
          <p:cNvSpPr>
            <a:spLocks noGrp="1"/>
          </p:cNvSpPr>
          <p:nvPr>
            <p:ph idx="1"/>
          </p:nvPr>
        </p:nvSpPr>
        <p:spPr/>
        <p:txBody>
          <a:bodyPr/>
          <a:lstStyle/>
          <a:p>
            <a:r>
              <a:rPr lang="en-US" dirty="0" smtClean="0"/>
              <a:t>In groups of 3-4 practice asking each other analytical skills interview questions from the next slide. </a:t>
            </a:r>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7205724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dirty="0">
                <a:solidFill>
                  <a:schemeClr val="bg1"/>
                </a:solidFill>
              </a:rPr>
              <a:t>What Are Analytical Skills?</a:t>
            </a:r>
          </a:p>
        </p:txBody>
      </p:sp>
      <p:sp>
        <p:nvSpPr>
          <p:cNvPr id="75" name="CustomShape 2"/>
          <p:cNvSpPr/>
          <p:nvPr/>
        </p:nvSpPr>
        <p:spPr>
          <a:xfrm>
            <a:off x="539552" y="1268760"/>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342900" indent="-342900">
              <a:buFont typeface="+mj-lt"/>
              <a:buAutoNum type="arabicPeriod"/>
            </a:pPr>
            <a:r>
              <a:rPr lang="en-US" sz="2000" dirty="0"/>
              <a:t>Describe a project or situation where you successfully demonstrated your analytical abilities.</a:t>
            </a:r>
          </a:p>
          <a:p>
            <a:pPr marL="342900" indent="-342900">
              <a:buFont typeface="+mj-lt"/>
              <a:buAutoNum type="arabicPeriod"/>
            </a:pPr>
            <a:r>
              <a:rPr lang="en-US" sz="2000" dirty="0"/>
              <a:t>When you are faced with a problem, what do you do? Describe the steps in your problem-solving approach.</a:t>
            </a:r>
          </a:p>
          <a:p>
            <a:pPr marL="342900" indent="-342900">
              <a:buFont typeface="+mj-lt"/>
              <a:buAutoNum type="arabicPeriod"/>
            </a:pPr>
            <a:r>
              <a:rPr lang="en-US" sz="2000" dirty="0"/>
              <a:t>Give me an example of a situation when you took a risk to achieve a goal. What was the outcome?</a:t>
            </a:r>
          </a:p>
          <a:p>
            <a:pPr marL="342900" indent="-342900">
              <a:buFont typeface="+mj-lt"/>
              <a:buAutoNum type="arabicPeriod"/>
            </a:pPr>
            <a:r>
              <a:rPr lang="en-US" sz="2000" dirty="0"/>
              <a:t>In your experience, would you say that developing and using a detailed procedure was always necessary for your job?</a:t>
            </a:r>
          </a:p>
          <a:p>
            <a:pPr marL="342900" indent="-342900">
              <a:buFont typeface="+mj-lt"/>
              <a:buAutoNum type="arabicPeriod"/>
            </a:pPr>
            <a:r>
              <a:rPr lang="en-US" sz="2000" dirty="0"/>
              <a:t>Imagine a situation in which your one of your colleagues wants to solve a problem in a certain way, but the other colleague has a totally different approach in mind. They come to you asking for a help in deciding on the right approach. What do you do?</a:t>
            </a:r>
          </a:p>
          <a:p>
            <a:pPr marL="342900" indent="-342900">
              <a:buFont typeface="+mj-lt"/>
              <a:buAutoNum type="arabicPeriod"/>
            </a:pPr>
            <a:r>
              <a:rPr lang="en-US" sz="2000" dirty="0"/>
              <a:t>How do you compare and weigh pros and cons before making a decision?</a:t>
            </a:r>
          </a:p>
        </p:txBody>
      </p:sp>
      <p:sp>
        <p:nvSpPr>
          <p:cNvPr id="2" name="Title 1"/>
          <p:cNvSpPr>
            <a:spLocks noGrp="1"/>
          </p:cNvSpPr>
          <p:nvPr>
            <p:ph type="title"/>
          </p:nvPr>
        </p:nvSpPr>
        <p:spPr>
          <a:xfrm>
            <a:off x="143508" y="149225"/>
            <a:ext cx="8856984" cy="893762"/>
          </a:xfrm>
        </p:spPr>
        <p:txBody>
          <a:bodyPr/>
          <a:lstStyle/>
          <a:p>
            <a:r>
              <a:rPr lang="en-US" sz="2800" b="1" dirty="0"/>
              <a:t>What are some common examples of analytical skills interview questions?</a:t>
            </a:r>
          </a:p>
        </p:txBody>
      </p:sp>
    </p:spTree>
    <p:extLst>
      <p:ext uri="{BB962C8B-B14F-4D97-AF65-F5344CB8AC3E}">
        <p14:creationId xmlns:p14="http://schemas.microsoft.com/office/powerpoint/2010/main" val="975929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9 dots challenge </a:t>
            </a:r>
            <a:endParaRPr lang="en-GB" b="1" dirty="0"/>
          </a:p>
        </p:txBody>
      </p:sp>
      <p:sp>
        <p:nvSpPr>
          <p:cNvPr id="3" name="Content Placeholder 2"/>
          <p:cNvSpPr>
            <a:spLocks noGrp="1"/>
          </p:cNvSpPr>
          <p:nvPr>
            <p:ph idx="1"/>
          </p:nvPr>
        </p:nvSpPr>
        <p:spPr>
          <a:xfrm>
            <a:off x="442496" y="1196752"/>
            <a:ext cx="8229600" cy="3917032"/>
          </a:xfrm>
        </p:spPr>
        <p:txBody>
          <a:bodyPr/>
          <a:lstStyle/>
          <a:p>
            <a:pPr marL="0" indent="0">
              <a:buNone/>
            </a:pPr>
            <a:r>
              <a:rPr lang="en-GB" sz="2000" dirty="0" smtClean="0"/>
              <a:t>Connect all the </a:t>
            </a:r>
            <a:r>
              <a:rPr lang="en-GB" sz="2000" dirty="0"/>
              <a:t>dots by drawing four straight, continuous lines that pass through each of the nine dots, </a:t>
            </a:r>
            <a:r>
              <a:rPr lang="en-GB" sz="2000" dirty="0" smtClean="0"/>
              <a:t>never </a:t>
            </a:r>
            <a:r>
              <a:rPr lang="en-GB" sz="2000" dirty="0"/>
              <a:t>lifting the </a:t>
            </a:r>
            <a:r>
              <a:rPr lang="en-GB" sz="2000" dirty="0" smtClean="0"/>
              <a:t>pen </a:t>
            </a:r>
            <a:r>
              <a:rPr lang="en-GB" sz="2000" dirty="0"/>
              <a:t>from the paper</a:t>
            </a:r>
            <a:r>
              <a:rPr lang="en-GB" sz="2000" dirty="0" smtClean="0"/>
              <a:t>.</a:t>
            </a:r>
          </a:p>
          <a:p>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99792" y="1988840"/>
            <a:ext cx="3384376" cy="3577662"/>
          </a:xfrm>
          <a:prstGeom prst="rect">
            <a:avLst/>
          </a:prstGeom>
        </p:spPr>
      </p:pic>
    </p:spTree>
    <p:extLst>
      <p:ext uri="{BB962C8B-B14F-4D97-AF65-F5344CB8AC3E}">
        <p14:creationId xmlns:p14="http://schemas.microsoft.com/office/powerpoint/2010/main" val="220854792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9 dots challenge </a:t>
            </a:r>
            <a:endParaRPr lang="en-GB" b="1" dirty="0"/>
          </a:p>
        </p:txBody>
      </p:sp>
      <p:sp>
        <p:nvSpPr>
          <p:cNvPr id="3" name="Content Placeholder 2"/>
          <p:cNvSpPr>
            <a:spLocks noGrp="1"/>
          </p:cNvSpPr>
          <p:nvPr>
            <p:ph idx="1"/>
          </p:nvPr>
        </p:nvSpPr>
        <p:spPr>
          <a:xfrm>
            <a:off x="442496" y="1196752"/>
            <a:ext cx="8229600" cy="3917032"/>
          </a:xfrm>
        </p:spPr>
        <p:txBody>
          <a:bodyPr/>
          <a:lstStyle/>
          <a:p>
            <a:pPr marL="0" indent="0">
              <a:buNone/>
            </a:pPr>
            <a:r>
              <a:rPr lang="en-GB" sz="2400" dirty="0" smtClean="0"/>
              <a:t>To find the solution follow the link</a:t>
            </a:r>
          </a:p>
          <a:p>
            <a:pPr marL="0" indent="0">
              <a:buNone/>
            </a:pPr>
            <a:r>
              <a:rPr lang="en-GB" sz="2400" dirty="0">
                <a:hlinkClick r:id="rId2"/>
              </a:rPr>
              <a:t>https://en.wikipedia.org/wiki/Thinking_outside_the_box#/</a:t>
            </a:r>
            <a:r>
              <a:rPr lang="en-GB" sz="2400" dirty="0" smtClean="0">
                <a:hlinkClick r:id="rId2"/>
              </a:rPr>
              <a:t>media/File:Ninedots.svg</a:t>
            </a:r>
            <a:endParaRPr lang="en-GB" sz="2400" dirty="0" smtClean="0"/>
          </a:p>
          <a:p>
            <a:pPr marL="0" indent="0">
              <a:buNone/>
            </a:pPr>
            <a:endParaRPr lang="en-GB" sz="24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31/07/2019</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4432671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References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r>
              <a:rPr lang="en-GB" i="0" dirty="0" err="1" smtClean="0"/>
              <a:t>Mindvalley</a:t>
            </a:r>
            <a:r>
              <a:rPr lang="en-GB" i="0" dirty="0" smtClean="0"/>
              <a:t>. (2018) ‘5 </a:t>
            </a:r>
            <a:r>
              <a:rPr lang="en-GB" i="0" dirty="0"/>
              <a:t>Ways To Improve And Expand Your Analytical Thinking </a:t>
            </a:r>
            <a:r>
              <a:rPr lang="en-GB" i="0" dirty="0" smtClean="0"/>
              <a:t>Skills’</a:t>
            </a:r>
          </a:p>
          <a:p>
            <a:pPr eaLnBrk="1" hangingPunct="1"/>
            <a:r>
              <a:rPr lang="en-GB" altLang="en-US" b="0" i="0" dirty="0" smtClean="0">
                <a:hlinkClick r:id="rId3"/>
              </a:rPr>
              <a:t>https</a:t>
            </a:r>
            <a:r>
              <a:rPr lang="en-GB" altLang="en-US" b="0" i="0" dirty="0">
                <a:hlinkClick r:id="rId3"/>
              </a:rPr>
              <a:t>://blog.mindvalley.com/analytical-thinking-skills</a:t>
            </a:r>
            <a:r>
              <a:rPr lang="en-GB" altLang="en-US" b="0" i="0" dirty="0" smtClean="0">
                <a:hlinkClick r:id="rId3"/>
              </a:rPr>
              <a:t>/</a:t>
            </a:r>
            <a:r>
              <a:rPr lang="en-GB" altLang="en-US" b="0" i="0" dirty="0" smtClean="0"/>
              <a:t> [accessed 8.04.2018]</a:t>
            </a:r>
          </a:p>
          <a:p>
            <a:pPr eaLnBrk="1" hangingPunct="1"/>
            <a:endParaRPr lang="en-GB" altLang="en-US" dirty="0" smtClean="0"/>
          </a:p>
          <a:p>
            <a:pPr eaLnBrk="1" hangingPunct="1"/>
            <a:r>
              <a:rPr lang="en-GB" altLang="en-US" dirty="0" err="1" smtClean="0"/>
              <a:t>Talentlift</a:t>
            </a:r>
            <a:r>
              <a:rPr lang="en-GB" altLang="en-US" dirty="0" smtClean="0"/>
              <a:t>. (2019) ‘</a:t>
            </a:r>
            <a:r>
              <a:rPr lang="en-GB" dirty="0" smtClean="0"/>
              <a:t>Analytical </a:t>
            </a:r>
            <a:r>
              <a:rPr lang="en-GB" dirty="0"/>
              <a:t>skills Interview </a:t>
            </a:r>
            <a:r>
              <a:rPr lang="en-GB" dirty="0" smtClean="0"/>
              <a:t>Questions’ </a:t>
            </a:r>
            <a:endParaRPr lang="en-GB" altLang="en-US" dirty="0" smtClean="0"/>
          </a:p>
          <a:p>
            <a:pPr eaLnBrk="1" hangingPunct="1"/>
            <a:r>
              <a:rPr lang="en-GB" dirty="0">
                <a:hlinkClick r:id="rId4"/>
              </a:rPr>
              <a:t>https://</a:t>
            </a:r>
            <a:r>
              <a:rPr lang="en-GB" dirty="0" smtClean="0">
                <a:hlinkClick r:id="rId4"/>
              </a:rPr>
              <a:t>www.talentlyft.com/en/resources/analytical-skills-interview-question</a:t>
            </a:r>
            <a:endParaRPr lang="en-GB" dirty="0" smtClean="0"/>
          </a:p>
          <a:p>
            <a:pPr eaLnBrk="1" hangingPunct="1"/>
            <a:r>
              <a:rPr lang="en-GB" altLang="en-US" dirty="0"/>
              <a:t>[accessed </a:t>
            </a:r>
            <a:r>
              <a:rPr lang="en-GB" altLang="en-US" dirty="0" smtClean="0"/>
              <a:t>30.07.2019]</a:t>
            </a:r>
            <a:endParaRPr lang="en-GB" altLang="en-US" dirty="0"/>
          </a:p>
          <a:p>
            <a:pPr eaLnBrk="1" hangingPunct="1"/>
            <a:r>
              <a:rPr lang="en-GB" altLang="en-US" b="0" i="0" dirty="0" smtClean="0"/>
              <a:t> </a:t>
            </a:r>
          </a:p>
          <a:p>
            <a:pPr eaLnBrk="1" hangingPunct="1">
              <a:buFont typeface="Arial" panose="020B0604020202020204" pitchFamily="34" charset="0"/>
              <a:buChar char="•"/>
            </a:pPr>
            <a:endParaRPr lang="en-GB" b="0" i="0" spc="-1" dirty="0">
              <a:solidFill>
                <a:srgbClr val="000000"/>
              </a:solidFill>
              <a:uFill>
                <a:solidFill>
                  <a:srgbClr val="FFFFFF"/>
                </a:solidFill>
              </a:uFill>
              <a:ea typeface="DejaVu Sans"/>
            </a:endParaRPr>
          </a:p>
        </p:txBody>
      </p:sp>
      <p:sp>
        <p:nvSpPr>
          <p:cNvPr id="2" name="Title 1"/>
          <p:cNvSpPr>
            <a:spLocks noGrp="1"/>
          </p:cNvSpPr>
          <p:nvPr>
            <p:ph type="title"/>
          </p:nvPr>
        </p:nvSpPr>
        <p:spPr/>
        <p:txBody>
          <a:bodyPr/>
          <a:lstStyle/>
          <a:p>
            <a:r>
              <a:rPr lang="en-US" sz="3600" b="1" dirty="0" smtClean="0"/>
              <a:t>References</a:t>
            </a:r>
            <a:endParaRPr lang="en-GB" sz="3600" b="1" dirty="0"/>
          </a:p>
        </p:txBody>
      </p:sp>
    </p:spTree>
    <p:extLst>
      <p:ext uri="{BB962C8B-B14F-4D97-AF65-F5344CB8AC3E}">
        <p14:creationId xmlns:p14="http://schemas.microsoft.com/office/powerpoint/2010/main" val="1247120621"/>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1081</TotalTime>
  <Words>1089</Words>
  <Application>Microsoft Office PowerPoint</Application>
  <PresentationFormat>On-screen Show (4:3)</PresentationFormat>
  <Paragraphs>176</Paragraphs>
  <Slides>21</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DejaVu Sans</vt:lpstr>
      <vt:lpstr>Helvetica</vt:lpstr>
      <vt:lpstr>Myriad Pro</vt:lpstr>
      <vt:lpstr>Verdana</vt:lpstr>
      <vt:lpstr>Wingdings</vt:lpstr>
      <vt:lpstr>20140311PresentationUWTSDTemplate</vt:lpstr>
      <vt:lpstr>BMSK 4001</vt:lpstr>
      <vt:lpstr>Lesson Aims</vt:lpstr>
      <vt:lpstr>Definition</vt:lpstr>
      <vt:lpstr>Analytical thinking skills</vt:lpstr>
      <vt:lpstr>Examples of analytical skills</vt:lpstr>
      <vt:lpstr>The thought processes involved when using analytical thinking skills </vt:lpstr>
      <vt:lpstr>Benefits </vt:lpstr>
      <vt:lpstr>Benefits </vt:lpstr>
      <vt:lpstr>Benefits </vt:lpstr>
      <vt:lpstr>Improving Analytical Thinking Skills  in 5 Easy Steps</vt:lpstr>
      <vt:lpstr>Improving Analytical Thinking Skills  </vt:lpstr>
      <vt:lpstr>Improving Analytical Thinking Skills  </vt:lpstr>
      <vt:lpstr>Improving Analytical Thinking Skills  </vt:lpstr>
      <vt:lpstr>Improving Analytical Thinking Skills  </vt:lpstr>
      <vt:lpstr>Improving Analytical Thinking Skills  </vt:lpstr>
      <vt:lpstr>What do analytical skills interview questions test?</vt:lpstr>
      <vt:lpstr>TASK </vt:lpstr>
      <vt:lpstr>What are some common examples of analytical skills interview questions?</vt:lpstr>
      <vt:lpstr>9 dots challenge </vt:lpstr>
      <vt:lpstr>9 dots challenge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 Hoffmann</cp:lastModifiedBy>
  <cp:revision>68</cp:revision>
  <cp:lastPrinted>2019-07-30T14:24:04Z</cp:lastPrinted>
  <dcterms:created xsi:type="dcterms:W3CDTF">2002-10-07T19:43:58Z</dcterms:created>
  <dcterms:modified xsi:type="dcterms:W3CDTF">2019-07-31T09:34:22Z</dcterms:modified>
</cp:coreProperties>
</file>