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0" r:id="rId12"/>
    <p:sldId id="271" r:id="rId13"/>
    <p:sldId id="272" r:id="rId14"/>
    <p:sldId id="273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CD6632-ED27-CEE5-A782-E248FC438C51}" v="8" dt="2026-02-09T22:44:57.226"/>
    <p1510:client id="{8107D4A8-FFEC-4BBF-68B8-8712161439E7}" v="311" dt="2026-02-10T19:18:23.519"/>
    <p1510:client id="{941456FE-267A-8B24-22A7-B822C9B74325}" v="1089" dt="2026-02-09T22:39:15.956"/>
    <p1510:client id="{CC6A47CD-DBB8-EC56-BB20-3EB5F4355703}" v="50" dt="2026-02-09T22:51:08.554"/>
    <p1510:client id="{E6235AA9-6671-C7BD-A74E-D5C0702BCBDC}" v="75" dt="2026-02-09T21:17:30.1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569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641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332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2/10/2026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080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2/10/2026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6466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2/10/2026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995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2/10/2026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648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2/10/2026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616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2/10/2026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132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744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088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3991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95" r:id="rId1"/>
    <p:sldLayoutId id="2147483896" r:id="rId2"/>
    <p:sldLayoutId id="2147483897" r:id="rId3"/>
    <p:sldLayoutId id="2147483898" r:id="rId4"/>
    <p:sldLayoutId id="2147483899" r:id="rId5"/>
    <p:sldLayoutId id="2147483900" r:id="rId6"/>
    <p:sldLayoutId id="2147483901" r:id="rId7"/>
    <p:sldLayoutId id="2147483902" r:id="rId8"/>
    <p:sldLayoutId id="2147483903" r:id="rId9"/>
    <p:sldLayoutId id="2147483904" r:id="rId10"/>
    <p:sldLayoutId id="2147483905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46113"/>
            <a:ext cx="9144000" cy="3382434"/>
          </a:xfrm>
        </p:spPr>
        <p:txBody>
          <a:bodyPr>
            <a:normAutofit/>
          </a:bodyPr>
          <a:lstStyle/>
          <a:p>
            <a:r>
              <a:rPr lang="en-GB" sz="2000" i="1"/>
              <a:t>Health, Wellbeing and sustainable development</a:t>
            </a:r>
          </a:p>
          <a:p>
            <a:r>
              <a:rPr lang="en-GB" sz="2000"/>
              <a:t>Remona Cogan</a:t>
            </a:r>
          </a:p>
          <a:p>
            <a:r>
              <a:rPr lang="en-GB" sz="2000">
                <a:ea typeface="+mj-lt"/>
                <a:cs typeface="+mj-lt"/>
              </a:rPr>
              <a:t>Student Number 2245882</a:t>
            </a:r>
            <a:endParaRPr lang="en-GB" sz="2000"/>
          </a:p>
          <a:p>
            <a:r>
              <a:rPr lang="en-GB" sz="2000"/>
              <a:t>BMHP6030</a:t>
            </a:r>
          </a:p>
          <a:p>
            <a:r>
              <a:rPr lang="en-GB" sz="2000"/>
              <a:t>Tomy </a:t>
            </a:r>
            <a:r>
              <a:rPr lang="en-GB" sz="2000" err="1"/>
              <a:t>Adattu</a:t>
            </a:r>
            <a:r>
              <a:rPr lang="en-GB" sz="2000"/>
              <a:t> Chacko</a:t>
            </a:r>
          </a:p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839788"/>
            <a:ext cx="9144000" cy="337026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1D0A9-8ED0-0D42-B531-6BE967A17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482FA-FC77-AFF1-DA7B-E7D69CB90B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Slide 2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What health, wellbeing and sustainable development mean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How they link together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UK examples and policies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(NHS England, 2019; Public Health England, 2022)</a:t>
            </a:r>
            <a:endParaRPr lang="en-GB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/>
          </a:p>
          <a:p>
            <a:pPr marL="457200" lvl="1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409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48BB9-2AB4-8D4A-B710-23B7B852F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latin typeface="Aptos"/>
              </a:rPr>
              <a:t>What </a:t>
            </a:r>
            <a:r>
              <a:rPr lang="en-GB" dirty="0">
                <a:latin typeface="Aptos"/>
              </a:rPr>
              <a:t>IS HEALTH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FD3F5-129F-C596-0062-E54FA1626E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3233" y="2487083"/>
            <a:ext cx="9238434" cy="38100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Slide 3</a:t>
            </a:r>
            <a:endParaRPr lang="en-GB" sz="2400" b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Physical health</a:t>
            </a:r>
            <a:endParaRPr lang="en-GB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Mental health</a:t>
            </a:r>
            <a:endParaRPr lang="en-GB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Social health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(World Health Organization, 1948)</a:t>
            </a:r>
            <a:endParaRPr lang="en-GB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9495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1DDE4-4A89-571C-B76F-FB815F088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latin typeface="Aptos"/>
              </a:rPr>
              <a:t>What </a:t>
            </a:r>
            <a:r>
              <a:rPr lang="en-GB" dirty="0">
                <a:latin typeface="Aptos"/>
              </a:rPr>
              <a:t>IS Wellbeing</a:t>
            </a:r>
            <a:r>
              <a:rPr lang="en-GB" sz="2800" b="1" dirty="0">
                <a:latin typeface="Aptos"/>
              </a:rPr>
              <a:t>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4C489-4588-8608-8B86-39170EDBFA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Slide 4</a:t>
            </a:r>
            <a:endParaRPr lang="en-GB" sz="2400" dirty="0"/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Feeling good</a:t>
            </a:r>
            <a:endParaRPr lang="en-GB"/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Coping with life</a:t>
            </a:r>
            <a:endParaRPr lang="en-GB"/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Good relationships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(NHS England, 2021)</a:t>
            </a:r>
            <a:endParaRPr lang="en-GB" dirty="0"/>
          </a:p>
          <a:p>
            <a:pPr marL="0" indent="0">
              <a:buNone/>
            </a:pPr>
            <a:endParaRPr lang="en-GB" sz="2400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513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8939F-4819-38CC-DE0A-78F118F48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 </a:t>
            </a:r>
            <a:r>
              <a:rPr lang="en-GB" sz="3200" b="1">
                <a:ea typeface="+mj-lt"/>
                <a:cs typeface="+mj-lt"/>
              </a:rPr>
              <a:t>What Sustainability Means</a:t>
            </a:r>
            <a:endParaRPr lang="en-US" sz="32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02645-8614-E59C-E50D-5ED4A90D6D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On slide: 5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Meeting our needs today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Protecting future generations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Using resources wisely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(Brundtland Commission, 1987)</a:t>
            </a:r>
            <a:endParaRPr lang="en-GB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194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E238D-905F-C714-67D9-4E64AC201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 </a:t>
            </a:r>
            <a:r>
              <a:rPr lang="en-GB" sz="3200" b="1"/>
              <a:t>How They Work Together</a:t>
            </a:r>
            <a:endParaRPr lang="en-US" sz="32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0D734-8D93-F61A-2DA2-281C77B3D3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 </a:t>
            </a:r>
            <a:r>
              <a:rPr lang="en-GB" sz="2400" dirty="0"/>
              <a:t>Slide 6</a:t>
            </a:r>
            <a:endParaRPr lang="en-US" dirty="0"/>
          </a:p>
          <a:p>
            <a:pPr>
              <a:buNone/>
            </a:pPr>
            <a:r>
              <a:rPr lang="en-GB" sz="2400" dirty="0"/>
              <a:t>How They Link Together</a:t>
            </a: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All connected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Prevention focus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Long-term benefits</a:t>
            </a:r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(NHS England, 2019; Public Health England, 2022)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907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6F24F-7508-ED1E-730A-6B3434D7B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BIOPSYCHOSOCIAL Models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55595-A6B1-B03C-73DB-AF23F7A94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Slide 7 </a:t>
            </a: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Body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Mind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Social factors</a:t>
            </a:r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(Engel, 1977)</a:t>
            </a:r>
            <a:endParaRPr lang="en-GB" sz="2400" dirty="0"/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663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902AE-D130-8EF3-CC00-196266639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/>
              <a:t>Actions</a:t>
            </a:r>
            <a:endParaRPr lang="en-US" sz="32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20872-DA22-F003-266C-3356F83F9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Slide 8</a:t>
            </a:r>
            <a:endParaRPr lang="en-GB" sz="2400" dirty="0"/>
          </a:p>
          <a:p>
            <a:pPr>
              <a:buNone/>
            </a:pPr>
            <a:r>
              <a:rPr lang="en-GB" sz="2400" dirty="0"/>
              <a:t>Ecological Model</a:t>
            </a: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Individual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Community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Society and policy</a:t>
            </a:r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(Tomlinson et al., 2021)</a:t>
            </a:r>
            <a:endParaRPr lang="en-GB" sz="2400" dirty="0"/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667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5AA41-929A-61F5-DE5D-83CE7FC1D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/>
              <a:t>Real Examples</a:t>
            </a:r>
            <a:endParaRPr lang="en-US" sz="32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7730D-CD91-890B-CD72-5F8C02924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Slide 9</a:t>
            </a:r>
            <a:endParaRPr lang="en-GB" sz="2000" dirty="0"/>
          </a:p>
          <a:p>
            <a:pPr>
              <a:buNone/>
            </a:pPr>
            <a:r>
              <a:rPr lang="en-GB" sz="2000" dirty="0"/>
              <a:t>UK Policy Example</a:t>
            </a: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NHS Long Term Plan</a:t>
            </a:r>
            <a:endParaRPr lang="en-GB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Prevention</a:t>
            </a:r>
            <a:endParaRPr lang="en-GB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Joined-up services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(NHS England, 2019)</a:t>
            </a:r>
            <a:endParaRPr lang="en-GB" dirty="0"/>
          </a:p>
          <a:p>
            <a:pPr marL="0" indent="0">
              <a:buNone/>
            </a:pPr>
            <a:endParaRPr lang="en-GB" sz="2400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7934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EDB71-C70A-E015-938F-D36D962FA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/>
              <a:t>Key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80806-B66C-0B61-B5BD-CC6607C5BE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Slide 10</a:t>
            </a:r>
            <a:endParaRPr lang="en-GB" sz="2400" dirty="0"/>
          </a:p>
          <a:p>
            <a:pPr>
              <a:buNone/>
            </a:pPr>
            <a:r>
              <a:rPr lang="en-GB" sz="2400" dirty="0"/>
              <a:t>Example: Change4Life</a:t>
            </a: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Healthy eating</a:t>
            </a:r>
            <a:endParaRPr lang="en-GB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Physical activity</a:t>
            </a:r>
            <a:endParaRPr lang="en-GB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Family focused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(Public Health England, 2022)</a:t>
            </a:r>
            <a:endParaRPr lang="en-GB" dirty="0"/>
          </a:p>
          <a:p>
            <a:pPr marL="0" indent="0">
              <a:buNone/>
            </a:pPr>
            <a:endParaRPr lang="en-GB" sz="2400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7127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BC993-0319-CA90-9D93-FCD692900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770279"/>
            <a:ext cx="9238434" cy="1069225"/>
          </a:xfrm>
        </p:spPr>
        <p:txBody>
          <a:bodyPr/>
          <a:lstStyle/>
          <a:p>
            <a:r>
              <a:rPr lang="en-GB" sz="2400" b="0">
                <a:latin typeface="Trade Gothic Next Light"/>
              </a:rPr>
              <a:t>Example: Making Every Contact Count (MECC)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2F3C1-8C24-3699-F28B-17133BA00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Slide 11</a:t>
            </a: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Short health advice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Everyday contact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Low cost</a:t>
            </a:r>
            <a:endParaRPr lang="en-GB" sz="2400" dirty="0"/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(Public Health England, 2022)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FB4328-1AC0-0C60-1431-D4801C42F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57E32-BEF4-43E7-A442-B0C47DDC5131}" type="datetime1"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74227-CC7B-1DFE-56E5-24AE2A770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28583A-B868-8987-087C-4EBC889DA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5937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86602-66C0-9F21-571F-6427B1AE7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>
                <a:ea typeface="+mj-lt"/>
                <a:cs typeface="+mj-lt"/>
              </a:rPr>
              <a:t>Access and Fairness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12E13-786C-EBAF-41EF-B73F7C4B5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Slide 12</a:t>
            </a:r>
          </a:p>
          <a:p>
            <a:r>
              <a:rPr lang="en-GB" sz="2400" dirty="0">
                <a:ea typeface="+mn-lt"/>
                <a:cs typeface="+mn-lt"/>
              </a:rPr>
              <a:t>Reduce health gaps</a:t>
            </a:r>
            <a:endParaRPr lang="en-GB" sz="2400"/>
          </a:p>
          <a:p>
            <a:r>
              <a:rPr lang="en-GB" sz="2400" dirty="0">
                <a:ea typeface="+mn-lt"/>
                <a:cs typeface="+mn-lt"/>
              </a:rPr>
              <a:t>Some barriers remain</a:t>
            </a:r>
            <a:endParaRPr lang="en-GB" sz="2400"/>
          </a:p>
          <a:p>
            <a:r>
              <a:rPr lang="en-GB" sz="2400" i="1" dirty="0">
                <a:ea typeface="+mn-lt"/>
                <a:cs typeface="+mn-lt"/>
              </a:rPr>
              <a:t>(</a:t>
            </a:r>
            <a:r>
              <a:rPr lang="en-GB" sz="2400" i="1" dirty="0" err="1">
                <a:ea typeface="+mn-lt"/>
                <a:cs typeface="+mn-lt"/>
              </a:rPr>
              <a:t>Gkiouleka</a:t>
            </a:r>
            <a:r>
              <a:rPr lang="en-GB" sz="2400" i="1" dirty="0">
                <a:ea typeface="+mn-lt"/>
                <a:cs typeface="+mn-lt"/>
              </a:rPr>
              <a:t> et al., 2024)</a:t>
            </a:r>
            <a:endParaRPr lang="en-GB" sz="240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BE39F8-21E6-AEFE-F2A5-870B28E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C6DA2-548B-467C-BFFD-3B716121847C}" type="datetime1"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EC8B8-25D9-66E9-E194-361CCABB9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4CBD00-77A5-6635-5E23-C0AAEE20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046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678D6-FFF8-EC3F-B552-B784D02B6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AND LIMITS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CC6BF-ED51-17B8-957E-650502DA26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Slide 13</a:t>
            </a:r>
            <a:endParaRPr lang="en-US" dirty="0"/>
          </a:p>
          <a:p>
            <a:pPr marL="0" indent="0">
              <a:buNone/>
            </a:pPr>
            <a:r>
              <a:rPr lang="en-GB" sz="2400" dirty="0"/>
              <a:t>Strengths and Limits</a:t>
            </a:r>
            <a:endParaRPr lang="en-US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Prevents illness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Saves money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Funding and staff pressures</a:t>
            </a:r>
            <a:endParaRPr lang="en-GB" sz="2400" dirty="0"/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(NHS England, 2019; Whitelaw, 2012)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5364F2-D158-8ABB-95D7-A78C40E0F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2C0AA-9210-4D57-A09D-A01985EBE5C8}" type="datetime1"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ACD11-648D-30F7-0A6E-17AE19F83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607916-150A-6980-EE46-4D4532AAE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6417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777C7-0C95-44B2-59B7-32DD0E027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79E05-E2AC-839A-9BDD-222C30ACF3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Slide 14</a:t>
            </a: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Health, wellbeing and sustainability are linked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UK policy supports this</a:t>
            </a:r>
            <a:endParaRPr lang="en-GB" sz="2400"/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More work needed</a:t>
            </a:r>
            <a:endParaRPr lang="en-GB" sz="2400"/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(NHS England, 2019; Tomlinson et al., 2021)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6D9704-F9C5-C03D-91D5-846A29815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13C07-E4FE-46B1-AEE1-5C32FD95355C}" type="datetime1"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B5FC17-3F52-781A-D38F-35950F7C1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6A580-40E4-A742-F6EC-A298E4DC1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055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BD75-BAEA-E065-D3E2-275EFB270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D9FF0-A43B-C604-1FDC-48B07C78B3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Brundtland Commission (1987) </a:t>
            </a:r>
            <a:r>
              <a:rPr lang="en-GB" i="1">
                <a:ea typeface="+mn-lt"/>
                <a:cs typeface="+mn-lt"/>
              </a:rPr>
              <a:t>Our Common Future.</a:t>
            </a:r>
            <a:r>
              <a:rPr lang="en-GB">
                <a:ea typeface="+mn-lt"/>
                <a:cs typeface="+mn-lt"/>
              </a:rPr>
              <a:t> Oxford: Oxford University Press.</a:t>
            </a:r>
            <a:endParaRPr lang="en-US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Bronfenbrenner, U. (1979) </a:t>
            </a:r>
            <a:r>
              <a:rPr lang="en-GB" i="1">
                <a:ea typeface="+mn-lt"/>
                <a:cs typeface="+mn-lt"/>
              </a:rPr>
              <a:t>The Ecology of Human </a:t>
            </a:r>
            <a:r>
              <a:rPr lang="en-GB" i="1" err="1">
                <a:ea typeface="+mn-lt"/>
                <a:cs typeface="+mn-lt"/>
              </a:rPr>
              <a:t>Development.</a:t>
            </a:r>
            <a:r>
              <a:rPr lang="en-GB" err="1">
                <a:ea typeface="+mn-lt"/>
                <a:cs typeface="+mn-lt"/>
              </a:rPr>
              <a:t>Cambridge</a:t>
            </a:r>
            <a:r>
              <a:rPr lang="en-GB">
                <a:ea typeface="+mn-lt"/>
                <a:cs typeface="+mn-lt"/>
              </a:rPr>
              <a:t> (MA): Harvard University Press.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Engel, G. L. (1977) ‘The need for a new medical model.’ </a:t>
            </a:r>
            <a:r>
              <a:rPr lang="en-GB" i="1">
                <a:ea typeface="+mn-lt"/>
                <a:cs typeface="+mn-lt"/>
              </a:rPr>
              <a:t>Science,</a:t>
            </a:r>
            <a:r>
              <a:rPr lang="en-GB">
                <a:ea typeface="+mn-lt"/>
                <a:cs typeface="+mn-lt"/>
              </a:rPr>
              <a:t> 196 (4286), pp. 129–136.</a:t>
            </a:r>
            <a:endParaRPr lang="en-GB"/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Marmot, M. (2020) </a:t>
            </a:r>
            <a:r>
              <a:rPr lang="en-GB" i="1">
                <a:ea typeface="+mn-lt"/>
                <a:cs typeface="+mn-lt"/>
              </a:rPr>
              <a:t>Health Equity in England: The Marmot Review 10 Years On.</a:t>
            </a:r>
            <a:r>
              <a:rPr lang="en-GB">
                <a:ea typeface="+mn-lt"/>
                <a:cs typeface="+mn-lt"/>
              </a:rPr>
              <a:t> London: Institute of Health Equity.</a:t>
            </a:r>
            <a:endParaRPr lang="en-GB"/>
          </a:p>
          <a:p>
            <a:endParaRPr lang="en-GB" sz="2600" i="1"/>
          </a:p>
        </p:txBody>
      </p:sp>
    </p:spTree>
    <p:extLst>
      <p:ext uri="{BB962C8B-B14F-4D97-AF65-F5344CB8AC3E}">
        <p14:creationId xmlns:p14="http://schemas.microsoft.com/office/powerpoint/2010/main" val="12348039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05D27-09F9-89F0-4AD0-DE95913C4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2C503-0FCE-5865-8609-1D71E20696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NHS England (2019) </a:t>
            </a:r>
            <a:r>
              <a:rPr lang="en-GB" i="1">
                <a:ea typeface="+mn-lt"/>
                <a:cs typeface="+mn-lt"/>
              </a:rPr>
              <a:t>The NHS Long Term Plan.</a:t>
            </a:r>
            <a:r>
              <a:rPr lang="en-GB">
                <a:ea typeface="+mn-lt"/>
                <a:cs typeface="+mn-lt"/>
              </a:rPr>
              <a:t> London: NHS England.</a:t>
            </a:r>
            <a:endParaRPr lang="en-GB"/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NHS Sustainable Development Unit (2021) </a:t>
            </a:r>
            <a:r>
              <a:rPr lang="en-GB" i="1">
                <a:ea typeface="+mn-lt"/>
                <a:cs typeface="+mn-lt"/>
              </a:rPr>
              <a:t>Delivering a Net Zero NHS.</a:t>
            </a:r>
            <a:r>
              <a:rPr lang="en-GB">
                <a:ea typeface="+mn-lt"/>
                <a:cs typeface="+mn-lt"/>
              </a:rPr>
              <a:t> Cambridge: NHS SDU.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Office for National Statistics (2022) </a:t>
            </a:r>
            <a:r>
              <a:rPr lang="en-GB" i="1">
                <a:ea typeface="+mn-lt"/>
                <a:cs typeface="+mn-lt"/>
              </a:rPr>
              <a:t>Measuring National Wellbeing: Life Satisfaction and Personal Wellbeing in the UK.</a:t>
            </a:r>
            <a:r>
              <a:rPr lang="en-GB">
                <a:ea typeface="+mn-lt"/>
                <a:cs typeface="+mn-lt"/>
              </a:rPr>
              <a:t> Newport: ONS.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9508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709E7-70D3-3804-736F-21DDE1AAF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CE02E-DF9B-D9C3-6AAA-98E0594B4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/>
              <a:t>Public Health England (2019) </a:t>
            </a:r>
            <a:r>
              <a:rPr lang="en-GB" sz="2600" i="1"/>
              <a:t>Change4Life Campaign Overview.</a:t>
            </a:r>
            <a:r>
              <a:rPr lang="en-GB" sz="2600"/>
              <a:t> London: PHE.</a:t>
            </a:r>
            <a:endParaRPr lang="en-US"/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r>
              <a:rPr lang="en-GB" sz="2600"/>
              <a:t>Public Health England (2021) </a:t>
            </a:r>
            <a:r>
              <a:rPr lang="en-GB" sz="2600" i="1"/>
              <a:t>Making Every Contact Count (MECC): Implementation Guide.</a:t>
            </a:r>
            <a:r>
              <a:rPr lang="en-GB" sz="2600"/>
              <a:t> London: PHE.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World Health Organization (1948) </a:t>
            </a:r>
            <a:r>
              <a:rPr lang="en-GB" i="1"/>
              <a:t>Preamble to the Constitution of the World Health Organization.</a:t>
            </a:r>
            <a:r>
              <a:rPr lang="en-GB"/>
              <a:t> Geneva: WHO.</a:t>
            </a:r>
          </a:p>
        </p:txBody>
      </p:sp>
    </p:spTree>
    <p:extLst>
      <p:ext uri="{BB962C8B-B14F-4D97-AF65-F5344CB8AC3E}">
        <p14:creationId xmlns:p14="http://schemas.microsoft.com/office/powerpoint/2010/main" val="99719533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PortalVTI</vt:lpstr>
      <vt:lpstr>Health, Wellbeing and sustainable development Remona Cogan Student Number 2245882 BMHP6030 Tomy Adattu Chacko </vt:lpstr>
      <vt:lpstr>Introduction</vt:lpstr>
      <vt:lpstr>What IS HEALTH</vt:lpstr>
      <vt:lpstr>What IS Wellbeing </vt:lpstr>
      <vt:lpstr> What Sustainability Means</vt:lpstr>
      <vt:lpstr> How They Work Together</vt:lpstr>
      <vt:lpstr>BIOPSYCHOSOCIAL Models</vt:lpstr>
      <vt:lpstr>Actions</vt:lpstr>
      <vt:lpstr>Real Examples</vt:lpstr>
      <vt:lpstr>Key points</vt:lpstr>
      <vt:lpstr>Example: Making Every Contact Count (MECC)</vt:lpstr>
      <vt:lpstr>Access and Fairness</vt:lpstr>
      <vt:lpstr>STRENGTHS AND LIMITS</vt:lpstr>
      <vt:lpstr>CONCLUSION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137</cp:revision>
  <dcterms:created xsi:type="dcterms:W3CDTF">2026-02-09T17:42:50Z</dcterms:created>
  <dcterms:modified xsi:type="dcterms:W3CDTF">2026-02-10T19:29:53Z</dcterms:modified>
</cp:coreProperties>
</file>