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3" r:id="rId6"/>
    <p:sldId id="262" r:id="rId7"/>
    <p:sldId id="264" r:id="rId8"/>
    <p:sldId id="265" r:id="rId9"/>
    <p:sldId id="261" r:id="rId10"/>
    <p:sldId id="259" r:id="rId11"/>
    <p:sldId id="268"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50" autoAdjust="0"/>
    <p:restoredTop sz="94660"/>
  </p:normalViewPr>
  <p:slideViewPr>
    <p:cSldViewPr snapToGrid="0">
      <p:cViewPr varScale="1">
        <p:scale>
          <a:sx n="63" d="100"/>
          <a:sy n="63" d="100"/>
        </p:scale>
        <p:origin x="1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EA45-A36A-4A11-B70F-72D1D01C8E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E60019-8FD9-47CD-A29B-1DBF28E483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307240-CC99-4DC5-9BF4-E3C0D525B83F}"/>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5" name="Footer Placeholder 4">
            <a:extLst>
              <a:ext uri="{FF2B5EF4-FFF2-40B4-BE49-F238E27FC236}">
                <a16:creationId xmlns:a16="http://schemas.microsoft.com/office/drawing/2014/main" id="{D4B9BCE8-A633-4745-91F9-9AABD8B77C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8255B-EEEB-46C6-A740-AF5ECB86E679}"/>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73857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E3488-F7AF-4034-9105-93F7D878D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E5D3BD-C035-4F44-8BF9-A06BBFDB25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F8ACE-A5E2-428B-B002-4DEBE9B5BE08}"/>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5" name="Footer Placeholder 4">
            <a:extLst>
              <a:ext uri="{FF2B5EF4-FFF2-40B4-BE49-F238E27FC236}">
                <a16:creationId xmlns:a16="http://schemas.microsoft.com/office/drawing/2014/main" id="{2F002F12-E6EC-43D7-A89F-53B559129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9624AD-7602-4C37-A0D1-9AE83784CEDD}"/>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2106411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76A7-09CF-4488-92B3-D2E561BC76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5B59FF-B026-451B-B756-7651E8D80C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23FE4C-A46B-4DFA-907E-51178BDAE445}"/>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5" name="Footer Placeholder 4">
            <a:extLst>
              <a:ext uri="{FF2B5EF4-FFF2-40B4-BE49-F238E27FC236}">
                <a16:creationId xmlns:a16="http://schemas.microsoft.com/office/drawing/2014/main" id="{073F99F6-C65F-4ADB-AF4B-F147FEB496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461ABB-B0A1-4D7D-BC49-E76547157B8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685257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5BB89-AE75-4949-803A-591D9EC715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880A70-5864-4E56-BF3A-B12147CECE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A225FD-F230-4A9F-AB93-99BF3C7FEF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BC558-2C94-4E78-95F6-5BBD28C1D0E1}"/>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6" name="Footer Placeholder 5">
            <a:extLst>
              <a:ext uri="{FF2B5EF4-FFF2-40B4-BE49-F238E27FC236}">
                <a16:creationId xmlns:a16="http://schemas.microsoft.com/office/drawing/2014/main" id="{16FAD26E-45DD-4713-B5A8-B197839476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F0FAF1-3866-4544-938E-B598A19C5A3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82088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043E4-CC3F-4517-8A59-7B3B18F088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08C91-27D3-4020-BD7A-3C262CB3B3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AEDCED-38B9-4557-816B-ACE92E3E72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7C4B4E-13A9-4D12-8DA4-45712EDAFC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F9DC60-A765-4EAF-9F93-846FDA185F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324176-EA3F-446E-9ED1-7E8B275CBBAC}"/>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8" name="Footer Placeholder 7">
            <a:extLst>
              <a:ext uri="{FF2B5EF4-FFF2-40B4-BE49-F238E27FC236}">
                <a16:creationId xmlns:a16="http://schemas.microsoft.com/office/drawing/2014/main" id="{BF46D143-F12E-41E8-8CBB-23039B1560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689803-E078-439D-833B-29F11306D662}"/>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3879677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A816B-5803-4B71-812F-1C3268B699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7B49B1-3459-4BBB-8E8F-AF3D16B5728C}"/>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4" name="Footer Placeholder 3">
            <a:extLst>
              <a:ext uri="{FF2B5EF4-FFF2-40B4-BE49-F238E27FC236}">
                <a16:creationId xmlns:a16="http://schemas.microsoft.com/office/drawing/2014/main" id="{8589FB76-34B7-4F2C-BCCF-261C6AC5F1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AD87A7-2CF3-442F-84A3-C7D9E608FD2A}"/>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4635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CC09F4-6087-4F28-8C32-CDA022B169E6}"/>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3" name="Footer Placeholder 2">
            <a:extLst>
              <a:ext uri="{FF2B5EF4-FFF2-40B4-BE49-F238E27FC236}">
                <a16:creationId xmlns:a16="http://schemas.microsoft.com/office/drawing/2014/main" id="{F21156B2-2CB3-4CBA-9B10-72791D7E6E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D65744-6A70-4C09-9BE5-CC58187B957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820000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FE988-1FF4-4D10-A5B5-CEEFA83FBE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0262B2-186A-4D80-A371-390D3FB383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073513-A725-4002-9883-23E7663DD0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641F0A-9A11-4EEE-AF84-D03AC1639360}"/>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6" name="Footer Placeholder 5">
            <a:extLst>
              <a:ext uri="{FF2B5EF4-FFF2-40B4-BE49-F238E27FC236}">
                <a16:creationId xmlns:a16="http://schemas.microsoft.com/office/drawing/2014/main" id="{46D4B96E-4954-4F2D-8699-725877ECB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5F948C-5F86-453F-B281-7836671BD8F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392279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D9C8-274E-46F1-B06B-172A0ABF0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19EBF9-D10C-4A93-8D56-593963587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B6F20B-F1F1-4F5B-8B73-3E749AFE3F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0672C2-E12C-4E26-974D-10459560E271}"/>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6" name="Footer Placeholder 5">
            <a:extLst>
              <a:ext uri="{FF2B5EF4-FFF2-40B4-BE49-F238E27FC236}">
                <a16:creationId xmlns:a16="http://schemas.microsoft.com/office/drawing/2014/main" id="{F62ADF43-EE5D-44A6-82E0-BBAACACF28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37A412-DDE5-4F14-8D32-E646130073F5}"/>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3838936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D6E8B-592D-4D85-89C4-54C77F757B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079E38-74B3-4F95-AA15-E0C5219549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969FC-DD2D-4996-8C28-0B474A3C797F}"/>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5" name="Footer Placeholder 4">
            <a:extLst>
              <a:ext uri="{FF2B5EF4-FFF2-40B4-BE49-F238E27FC236}">
                <a16:creationId xmlns:a16="http://schemas.microsoft.com/office/drawing/2014/main" id="{1F465019-926C-468E-8026-3EBAA2EF6C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DB7C7-6C57-4348-BC06-57AA0E9A3D2E}"/>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294108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DEB350-03D9-4837-8754-CF78521343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55166C-36C0-4043-81C5-47E6ADD4A5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A712D-4096-45E2-A289-12D109522201}"/>
              </a:ext>
            </a:extLst>
          </p:cNvPr>
          <p:cNvSpPr>
            <a:spLocks noGrp="1"/>
          </p:cNvSpPr>
          <p:nvPr>
            <p:ph type="dt" sz="half" idx="10"/>
          </p:nvPr>
        </p:nvSpPr>
        <p:spPr/>
        <p:txBody>
          <a:bodyPr/>
          <a:lstStyle/>
          <a:p>
            <a:fld id="{F9C0BFB6-0300-4FFF-8BEE-8EE926643C67}" type="datetimeFigureOut">
              <a:rPr lang="en-GB" smtClean="0"/>
              <a:t>10/06/2024</a:t>
            </a:fld>
            <a:endParaRPr lang="en-GB"/>
          </a:p>
        </p:txBody>
      </p:sp>
      <p:sp>
        <p:nvSpPr>
          <p:cNvPr id="5" name="Footer Placeholder 4">
            <a:extLst>
              <a:ext uri="{FF2B5EF4-FFF2-40B4-BE49-F238E27FC236}">
                <a16:creationId xmlns:a16="http://schemas.microsoft.com/office/drawing/2014/main" id="{9EBA37CE-F217-4DEF-9A85-5C1029705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BB712-4C58-4D2E-9C93-6B14BFD81A68}"/>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2154554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1E33CC-8FA0-475C-AE18-1C2F32E53F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427E14-2F56-41A6-837C-F5DA18BAA0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E61F12-87B3-4A6C-849F-0DFC02CA9A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0BFB6-0300-4FFF-8BEE-8EE926643C67}" type="datetimeFigureOut">
              <a:rPr lang="en-GB" smtClean="0"/>
              <a:t>10/06/2024</a:t>
            </a:fld>
            <a:endParaRPr lang="en-GB"/>
          </a:p>
        </p:txBody>
      </p:sp>
      <p:sp>
        <p:nvSpPr>
          <p:cNvPr id="5" name="Footer Placeholder 4">
            <a:extLst>
              <a:ext uri="{FF2B5EF4-FFF2-40B4-BE49-F238E27FC236}">
                <a16:creationId xmlns:a16="http://schemas.microsoft.com/office/drawing/2014/main" id="{3CCFEC6D-6DB7-40C2-93C8-760B9681BA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DB7C5B-A2AB-4E02-8F82-5CC9DA725F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5101FA-2F4B-48BF-BCAB-A6931F1DD7F5}" type="slidenum">
              <a:rPr lang="en-GB" smtClean="0"/>
              <a:t>‹#›</a:t>
            </a:fld>
            <a:endParaRPr lang="en-GB"/>
          </a:p>
        </p:txBody>
      </p:sp>
    </p:spTree>
    <p:extLst>
      <p:ext uri="{BB962C8B-B14F-4D97-AF65-F5344CB8AC3E}">
        <p14:creationId xmlns:p14="http://schemas.microsoft.com/office/powerpoint/2010/main" val="15183652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lamorworld.com/the-three-moral-codes-of-behaviour/"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campusontario.pressbooks.pub/healthassessment/chapter/the-complete-subjective-health-assessment/"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learningdisabilityanddementia.org/?redirect=%2F"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opculturenerd.com/2014/05"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tctmd.com/news/stemi-plus-shock-web-factors-drive-unequal-care-and-outcom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writing words on a white board&#10;&#10;Description automatically generated">
            <a:extLst>
              <a:ext uri="{FF2B5EF4-FFF2-40B4-BE49-F238E27FC236}">
                <a16:creationId xmlns:a16="http://schemas.microsoft.com/office/drawing/2014/main" id="{1D8F3323-C9B0-B74B-466E-CA4491232BC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593" r="18567"/>
          <a:stretch/>
        </p:blipFill>
        <p:spPr>
          <a:xfrm>
            <a:off x="3523488" y="10"/>
            <a:ext cx="8668512" cy="6857990"/>
          </a:xfrm>
          <a:prstGeom prst="rect">
            <a:avLst/>
          </a:prstGeom>
        </p:spPr>
      </p:pic>
      <p:sp>
        <p:nvSpPr>
          <p:cNvPr id="30" name="Rectangle 2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6BC574-8479-4110-B375-EBD9843C466A}"/>
              </a:ext>
            </a:extLst>
          </p:cNvPr>
          <p:cNvSpPr>
            <a:spLocks noGrp="1"/>
          </p:cNvSpPr>
          <p:nvPr>
            <p:ph type="ctrTitle"/>
          </p:nvPr>
        </p:nvSpPr>
        <p:spPr>
          <a:xfrm>
            <a:off x="477980" y="1122363"/>
            <a:ext cx="5922819" cy="1299778"/>
          </a:xfrm>
        </p:spPr>
        <p:txBody>
          <a:bodyPr anchor="b">
            <a:normAutofit/>
          </a:bodyPr>
          <a:lstStyle/>
          <a:p>
            <a:pPr algn="l"/>
            <a:r>
              <a:rPr lang="en-GB" sz="4800" b="1" dirty="0">
                <a:latin typeface="Times New Roman" panose="02020603050405020304" pitchFamily="18" charset="0"/>
                <a:cs typeface="Times New Roman" panose="02020603050405020304" pitchFamily="18" charset="0"/>
              </a:rPr>
              <a:t>Communication</a:t>
            </a:r>
          </a:p>
        </p:txBody>
      </p:sp>
      <p:sp>
        <p:nvSpPr>
          <p:cNvPr id="3" name="Subtitle 2">
            <a:extLst>
              <a:ext uri="{FF2B5EF4-FFF2-40B4-BE49-F238E27FC236}">
                <a16:creationId xmlns:a16="http://schemas.microsoft.com/office/drawing/2014/main" id="{7BE3B3A8-4076-4D97-9AC2-B0AC110B0C16}"/>
              </a:ext>
            </a:extLst>
          </p:cNvPr>
          <p:cNvSpPr>
            <a:spLocks noGrp="1"/>
          </p:cNvSpPr>
          <p:nvPr>
            <p:ph type="subTitle" idx="1"/>
          </p:nvPr>
        </p:nvSpPr>
        <p:spPr>
          <a:xfrm>
            <a:off x="477980" y="4872922"/>
            <a:ext cx="4023359" cy="1208141"/>
          </a:xfrm>
        </p:spPr>
        <p:txBody>
          <a:bodyPr>
            <a:normAutofit/>
          </a:bodyPr>
          <a:lstStyle/>
          <a:p>
            <a:pPr algn="l"/>
            <a:r>
              <a:rPr lang="en-GB" sz="3200" b="1" dirty="0">
                <a:latin typeface="Times New Roman" panose="02020603050405020304" pitchFamily="18" charset="0"/>
                <a:cs typeface="Times New Roman" panose="02020603050405020304" pitchFamily="18" charset="0"/>
              </a:rPr>
              <a:t>Ethics and Consent</a:t>
            </a:r>
          </a:p>
          <a:p>
            <a:pPr algn="l"/>
            <a:endParaRPr lang="en-GB" sz="2000" b="1"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EE4EBAE-B627-C95B-324B-4F1563582CA9}"/>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lamorworld.com/the-three-moral-codes-of-behaviou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26060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9F848D-D78D-4EAC-B5E6-4FE88B7C197A}"/>
              </a:ext>
            </a:extLst>
          </p:cNvPr>
          <p:cNvSpPr>
            <a:spLocks noGrp="1"/>
          </p:cNvSpPr>
          <p:nvPr>
            <p:ph type="title"/>
          </p:nvPr>
        </p:nvSpPr>
        <p:spPr>
          <a:xfrm>
            <a:off x="1115568" y="548640"/>
            <a:ext cx="10168128" cy="1179576"/>
          </a:xfrm>
        </p:spPr>
        <p:txBody>
          <a:bodyPr>
            <a:normAutofit/>
          </a:bodyPr>
          <a:lstStyle/>
          <a:p>
            <a:r>
              <a:rPr lang="en-GB" sz="4000" b="1">
                <a:latin typeface="Times New Roman" panose="02020603050405020304" pitchFamily="18" charset="0"/>
                <a:cs typeface="Times New Roman" panose="02020603050405020304" pitchFamily="18" charset="0"/>
              </a:rPr>
              <a:t>Learning Outcomes</a:t>
            </a:r>
          </a:p>
        </p:txBody>
      </p:sp>
      <p:sp>
        <p:nvSpPr>
          <p:cNvPr id="25" name="Rectangle 2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604E6DE-AA18-48CF-82B9-EEB3287285D9}"/>
              </a:ext>
            </a:extLst>
          </p:cNvPr>
          <p:cNvSpPr>
            <a:spLocks noGrp="1"/>
          </p:cNvSpPr>
          <p:nvPr>
            <p:ph idx="1"/>
          </p:nvPr>
        </p:nvSpPr>
        <p:spPr>
          <a:xfrm>
            <a:off x="1115568" y="2481943"/>
            <a:ext cx="10168128" cy="3695020"/>
          </a:xfrm>
        </p:spPr>
        <p:txBody>
          <a:bodyPr>
            <a:normAutofit/>
          </a:bodyPr>
          <a:lstStyle/>
          <a:p>
            <a:r>
              <a:rPr lang="en-GB" sz="3200" dirty="0">
                <a:latin typeface="Times New Roman" panose="02020603050405020304" pitchFamily="18" charset="0"/>
                <a:cs typeface="Times New Roman" panose="02020603050405020304" pitchFamily="18" charset="0"/>
              </a:rPr>
              <a:t>To know the terminology around the subjects in ethics and health</a:t>
            </a:r>
          </a:p>
          <a:p>
            <a:r>
              <a:rPr lang="en-GB" sz="3200" dirty="0">
                <a:latin typeface="Times New Roman" panose="02020603050405020304" pitchFamily="18" charset="0"/>
                <a:cs typeface="Times New Roman" panose="02020603050405020304" pitchFamily="18" charset="0"/>
              </a:rPr>
              <a:t>Principles</a:t>
            </a:r>
          </a:p>
          <a:p>
            <a:r>
              <a:rPr lang="en-GB" sz="3200" dirty="0">
                <a:latin typeface="Times New Roman" panose="02020603050405020304" pitchFamily="18" charset="0"/>
                <a:cs typeface="Times New Roman" panose="02020603050405020304" pitchFamily="18" charset="0"/>
              </a:rPr>
              <a:t>Explain how ethics might impact on your communication approach</a:t>
            </a:r>
          </a:p>
          <a:p>
            <a:r>
              <a:rPr lang="en-GB" sz="3200" dirty="0">
                <a:latin typeface="Times New Roman" panose="02020603050405020304" pitchFamily="18" charset="0"/>
                <a:cs typeface="Times New Roman" panose="02020603050405020304" pitchFamily="18" charset="0"/>
              </a:rPr>
              <a:t>Discuss the issue of content</a:t>
            </a:r>
          </a:p>
          <a:p>
            <a:r>
              <a:rPr lang="en-GB" sz="3200" dirty="0">
                <a:latin typeface="Times New Roman" panose="02020603050405020304" pitchFamily="18" charset="0"/>
                <a:cs typeface="Times New Roman" panose="02020603050405020304" pitchFamily="18" charset="0"/>
              </a:rPr>
              <a:t>Consent</a:t>
            </a:r>
          </a:p>
        </p:txBody>
      </p:sp>
    </p:spTree>
    <p:extLst>
      <p:ext uri="{BB962C8B-B14F-4D97-AF65-F5344CB8AC3E}">
        <p14:creationId xmlns:p14="http://schemas.microsoft.com/office/powerpoint/2010/main" val="12402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71CB-F6A5-4FFF-9B84-7699FF1FBE76}"/>
              </a:ext>
            </a:extLst>
          </p:cNvPr>
          <p:cNvSpPr>
            <a:spLocks noGrp="1"/>
          </p:cNvSpPr>
          <p:nvPr>
            <p:ph type="title"/>
          </p:nvPr>
        </p:nvSpPr>
        <p:spPr>
          <a:xfrm>
            <a:off x="838200" y="365126"/>
            <a:ext cx="10515600" cy="635000"/>
          </a:xfrm>
        </p:spPr>
        <p:txBody>
          <a:bodyPr>
            <a:normAutofit fontScale="90000"/>
          </a:bodyPr>
          <a:lstStyle/>
          <a:p>
            <a:r>
              <a:rPr lang="en-GB" b="1" dirty="0">
                <a:latin typeface="Times New Roman" panose="02020603050405020304" pitchFamily="18" charset="0"/>
                <a:cs typeface="Times New Roman" panose="02020603050405020304" pitchFamily="18" charset="0"/>
              </a:rPr>
              <a:t>What is Ethics?</a:t>
            </a:r>
          </a:p>
        </p:txBody>
      </p:sp>
      <p:sp>
        <p:nvSpPr>
          <p:cNvPr id="3" name="Content Placeholder 2">
            <a:extLst>
              <a:ext uri="{FF2B5EF4-FFF2-40B4-BE49-F238E27FC236}">
                <a16:creationId xmlns:a16="http://schemas.microsoft.com/office/drawing/2014/main" id="{9EBD31AD-8042-477E-A037-637FFD2E6E0B}"/>
              </a:ext>
            </a:extLst>
          </p:cNvPr>
          <p:cNvSpPr>
            <a:spLocks noGrp="1"/>
          </p:cNvSpPr>
          <p:nvPr>
            <p:ph idx="1"/>
          </p:nvPr>
        </p:nvSpPr>
        <p:spPr>
          <a:xfrm>
            <a:off x="838200" y="1076325"/>
            <a:ext cx="10515600" cy="5416550"/>
          </a:xfrm>
        </p:spPr>
        <p:txBody>
          <a:bodyPr>
            <a:noAutofit/>
          </a:bodyPr>
          <a:lstStyle/>
          <a:p>
            <a:pPr marL="0" indent="0">
              <a:buNone/>
            </a:pPr>
            <a:r>
              <a:rPr lang="en-GB" sz="2400" dirty="0">
                <a:latin typeface="Times New Roman" panose="02020603050405020304" pitchFamily="18" charset="0"/>
                <a:cs typeface="Times New Roman" panose="02020603050405020304" pitchFamily="18" charset="0"/>
              </a:rPr>
              <a:t>Ethics is a system of moral principles. They affect how people make decisions and lead their lives.</a:t>
            </a:r>
          </a:p>
          <a:p>
            <a:pPr marL="0" indent="0">
              <a:buNone/>
            </a:pPr>
            <a:r>
              <a:rPr lang="en-GB" sz="2400" dirty="0">
                <a:latin typeface="Times New Roman" panose="02020603050405020304" pitchFamily="18" charset="0"/>
                <a:cs typeface="Times New Roman" panose="02020603050405020304" pitchFamily="18" charset="0"/>
              </a:rPr>
              <a:t>Ethics is concerned with what is good for individuals and society.</a:t>
            </a:r>
          </a:p>
          <a:p>
            <a:pPr marL="0" indent="0">
              <a:buNone/>
            </a:pPr>
            <a:r>
              <a:rPr lang="en-GB" sz="2400" dirty="0">
                <a:latin typeface="Times New Roman" panose="02020603050405020304" pitchFamily="18" charset="0"/>
                <a:cs typeface="Times New Roman" panose="02020603050405020304" pitchFamily="18" charset="0"/>
              </a:rPr>
              <a:t>Described as moral philosophy.</a:t>
            </a:r>
          </a:p>
          <a:p>
            <a:pPr marL="0" indent="0">
              <a:buNone/>
            </a:pPr>
            <a:r>
              <a:rPr lang="en-GB" sz="2400" dirty="0">
                <a:latin typeface="Times New Roman" panose="02020603050405020304" pitchFamily="18" charset="0"/>
                <a:cs typeface="Times New Roman" panose="02020603050405020304" pitchFamily="18" charset="0"/>
              </a:rPr>
              <a:t>The term is derived from the Greek word ‘ethos’ which can mean custom, habit, character or disposition.</a:t>
            </a:r>
          </a:p>
          <a:p>
            <a:pPr marL="0" indent="0">
              <a:buNone/>
            </a:pPr>
            <a:r>
              <a:rPr lang="en-GB" sz="2400" dirty="0">
                <a:latin typeface="Times New Roman" panose="02020603050405020304" pitchFamily="18" charset="0"/>
                <a:cs typeface="Times New Roman" panose="02020603050405020304" pitchFamily="18" charset="0"/>
              </a:rPr>
              <a:t>Ethics covers the following dilemmas:</a:t>
            </a:r>
          </a:p>
          <a:p>
            <a:r>
              <a:rPr lang="en-GB" sz="2400" dirty="0">
                <a:latin typeface="Times New Roman" panose="02020603050405020304" pitchFamily="18" charset="0"/>
                <a:cs typeface="Times New Roman" panose="02020603050405020304" pitchFamily="18" charset="0"/>
              </a:rPr>
              <a:t>    How to live a good life</a:t>
            </a:r>
          </a:p>
          <a:p>
            <a:r>
              <a:rPr lang="en-GB" sz="2400" dirty="0">
                <a:latin typeface="Times New Roman" panose="02020603050405020304" pitchFamily="18" charset="0"/>
                <a:cs typeface="Times New Roman" panose="02020603050405020304" pitchFamily="18" charset="0"/>
              </a:rPr>
              <a:t>    Our rights and responsibilities</a:t>
            </a:r>
          </a:p>
          <a:p>
            <a:r>
              <a:rPr lang="en-GB" sz="2400" dirty="0">
                <a:latin typeface="Times New Roman" panose="02020603050405020304" pitchFamily="18" charset="0"/>
                <a:cs typeface="Times New Roman" panose="02020603050405020304" pitchFamily="18" charset="0"/>
              </a:rPr>
              <a:t>    The language of right and wrong</a:t>
            </a:r>
          </a:p>
          <a:p>
            <a:r>
              <a:rPr lang="en-GB" sz="2400" dirty="0">
                <a:latin typeface="Times New Roman" panose="02020603050405020304" pitchFamily="18" charset="0"/>
                <a:cs typeface="Times New Roman" panose="02020603050405020304" pitchFamily="18" charset="0"/>
              </a:rPr>
              <a:t>    Moral decisions - what is good and bad?</a:t>
            </a:r>
          </a:p>
          <a:p>
            <a:pPr marL="0" indent="0">
              <a:buNone/>
            </a:pPr>
            <a:r>
              <a:rPr lang="en-GB" sz="2400" dirty="0">
                <a:latin typeface="Times New Roman" panose="02020603050405020304" pitchFamily="18" charset="0"/>
                <a:cs typeface="Times New Roman" panose="02020603050405020304" pitchFamily="18" charset="0"/>
              </a:rPr>
              <a:t>Our concepts of ethics have been derived from religions, philosophies and cultures. They infuse debates on topics like abortion, human rights and professional conduct.</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610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233DE0-B670-4ADE-A96C-0F9F85ABCFCF}"/>
              </a:ext>
            </a:extLst>
          </p:cNvPr>
          <p:cNvSpPr>
            <a:spLocks noGrp="1"/>
          </p:cNvSpPr>
          <p:nvPr>
            <p:ph type="title"/>
          </p:nvPr>
        </p:nvSpPr>
        <p:spPr>
          <a:xfrm>
            <a:off x="1137034" y="609597"/>
            <a:ext cx="9392421" cy="1330841"/>
          </a:xfrm>
        </p:spPr>
        <p:txBody>
          <a:bodyPr>
            <a:normAutofit/>
          </a:bodyPr>
          <a:lstStyle/>
          <a:p>
            <a:r>
              <a:rPr lang="en-GB" b="1">
                <a:latin typeface="Times New Roman" panose="02020603050405020304" pitchFamily="18" charset="0"/>
                <a:cs typeface="Times New Roman" panose="02020603050405020304" pitchFamily="18" charset="0"/>
              </a:rPr>
              <a:t>Ethical issues in health communication</a:t>
            </a:r>
          </a:p>
        </p:txBody>
      </p:sp>
      <p:sp>
        <p:nvSpPr>
          <p:cNvPr id="3" name="Content Placeholder 2">
            <a:extLst>
              <a:ext uri="{FF2B5EF4-FFF2-40B4-BE49-F238E27FC236}">
                <a16:creationId xmlns:a16="http://schemas.microsoft.com/office/drawing/2014/main" id="{5DA8AC0B-8DF7-4D0E-B14C-622E99EB4DA2}"/>
              </a:ext>
            </a:extLst>
          </p:cNvPr>
          <p:cNvSpPr>
            <a:spLocks noGrp="1"/>
          </p:cNvSpPr>
          <p:nvPr>
            <p:ph idx="1"/>
          </p:nvPr>
        </p:nvSpPr>
        <p:spPr>
          <a:xfrm>
            <a:off x="101600" y="2198362"/>
            <a:ext cx="6482080" cy="3917773"/>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Beauchamp and Childress (1994) provided medical practitioners with principles to making decisions ethical, when they inevitably face complicated situations involving patients. </a:t>
            </a:r>
          </a:p>
          <a:p>
            <a:pPr marL="0" indent="0">
              <a:buNone/>
            </a:pPr>
            <a:r>
              <a:rPr lang="en-GB" sz="2000" dirty="0">
                <a:latin typeface="Times New Roman" panose="02020603050405020304" pitchFamily="18" charset="0"/>
                <a:cs typeface="Times New Roman" panose="02020603050405020304" pitchFamily="18" charset="0"/>
              </a:rPr>
              <a:t>These principals have been followed and adopted by Healthcare providers and practitioners incorporating the following;</a:t>
            </a:r>
          </a:p>
          <a:p>
            <a:r>
              <a:rPr lang="en-GB" sz="2000" b="1" dirty="0">
                <a:latin typeface="Times New Roman" panose="02020603050405020304" pitchFamily="18" charset="0"/>
                <a:cs typeface="Times New Roman" panose="02020603050405020304" pitchFamily="18" charset="0"/>
              </a:rPr>
              <a:t>Respect for personal autonomy</a:t>
            </a:r>
          </a:p>
          <a:p>
            <a:r>
              <a:rPr lang="en-GB" sz="2000" b="1" dirty="0">
                <a:latin typeface="Times New Roman" panose="02020603050405020304" pitchFamily="18" charset="0"/>
                <a:cs typeface="Times New Roman" panose="02020603050405020304" pitchFamily="18" charset="0"/>
              </a:rPr>
              <a:t>Beneficence</a:t>
            </a:r>
          </a:p>
          <a:p>
            <a:r>
              <a:rPr lang="en-GB" sz="2000" b="1" dirty="0">
                <a:latin typeface="Times New Roman" panose="02020603050405020304" pitchFamily="18" charset="0"/>
                <a:cs typeface="Times New Roman" panose="02020603050405020304" pitchFamily="18" charset="0"/>
              </a:rPr>
              <a:t>Non-maleficence </a:t>
            </a:r>
          </a:p>
          <a:p>
            <a:r>
              <a:rPr lang="en-GB" sz="2000" b="1" dirty="0">
                <a:latin typeface="Times New Roman" panose="02020603050405020304" pitchFamily="18" charset="0"/>
                <a:cs typeface="Times New Roman" panose="02020603050405020304" pitchFamily="18" charset="0"/>
              </a:rPr>
              <a:t>Justice</a:t>
            </a:r>
          </a:p>
          <a:p>
            <a:endParaRPr lang="en-GB" sz="2000" b="1" dirty="0">
              <a:latin typeface="Times New Roman" panose="02020603050405020304" pitchFamily="18" charset="0"/>
              <a:cs typeface="Times New Roman" panose="02020603050405020304" pitchFamily="18" charset="0"/>
            </a:endParaRPr>
          </a:p>
        </p:txBody>
      </p:sp>
      <p:pic>
        <p:nvPicPr>
          <p:cNvPr id="5" name="Picture 4" descr="A person and person sitting on stools&#10;&#10;Description automatically generated">
            <a:extLst>
              <a:ext uri="{FF2B5EF4-FFF2-40B4-BE49-F238E27FC236}">
                <a16:creationId xmlns:a16="http://schemas.microsoft.com/office/drawing/2014/main" id="{E5202B08-8331-E197-07C3-0A8F83ED5B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58814" y="2184914"/>
            <a:ext cx="4709611" cy="3755915"/>
          </a:xfrm>
          <a:prstGeom prst="rect">
            <a:avLst/>
          </a:prstGeom>
        </p:spPr>
      </p:pic>
      <p:sp>
        <p:nvSpPr>
          <p:cNvPr id="34" name="Freeform: Shape 3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8D7D1471-66AE-121F-A73B-3B2089D9ABB4}"/>
              </a:ext>
            </a:extLst>
          </p:cNvPr>
          <p:cNvSpPr txBox="1"/>
          <p:nvPr/>
        </p:nvSpPr>
        <p:spPr>
          <a:xfrm>
            <a:off x="9161383" y="574077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campusontario.pressbooks.pub/healthassessment/chapter/the-complete-subjective-health-assess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96260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32" name="Rectangle 31">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6444" y="0"/>
            <a:ext cx="6075554" cy="6858000"/>
          </a:xfrm>
          <a:prstGeom prst="rect">
            <a:avLst/>
          </a:prstGeom>
          <a:ln>
            <a:noFill/>
          </a:ln>
          <a:effectLst>
            <a:outerShdw blurRad="508000" dist="190500" dir="5460000" sx="93000" sy="93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12E48-AFE1-494F-AE91-7D3CFE4FB425}"/>
              </a:ext>
            </a:extLst>
          </p:cNvPr>
          <p:cNvSpPr>
            <a:spLocks noGrp="1"/>
          </p:cNvSpPr>
          <p:nvPr>
            <p:ph type="title"/>
          </p:nvPr>
        </p:nvSpPr>
        <p:spPr>
          <a:xfrm>
            <a:off x="6816432" y="762001"/>
            <a:ext cx="4554680" cy="1708243"/>
          </a:xfrm>
        </p:spPr>
        <p:txBody>
          <a:bodyPr anchor="ctr">
            <a:normAutofit/>
          </a:bodyPr>
          <a:lstStyle/>
          <a:p>
            <a:r>
              <a:rPr lang="en-GB" sz="3700" b="1" dirty="0">
                <a:latin typeface="Times New Roman" panose="02020603050405020304" pitchFamily="18" charset="0"/>
                <a:cs typeface="Times New Roman" panose="02020603050405020304" pitchFamily="18" charset="0"/>
              </a:rPr>
              <a:t>Respect for Personal Autonomy - meaning</a:t>
            </a:r>
            <a:br>
              <a:rPr lang="en-GB" sz="3700" b="1" dirty="0">
                <a:latin typeface="Times New Roman" panose="02020603050405020304" pitchFamily="18" charset="0"/>
                <a:cs typeface="Times New Roman" panose="02020603050405020304" pitchFamily="18" charset="0"/>
              </a:rPr>
            </a:br>
            <a:endParaRPr lang="en-GB" sz="3700" b="1" dirty="0">
              <a:latin typeface="Times New Roman" panose="02020603050405020304" pitchFamily="18" charset="0"/>
              <a:cs typeface="Times New Roman" panose="02020603050405020304" pitchFamily="18" charset="0"/>
            </a:endParaRPr>
          </a:p>
        </p:txBody>
      </p:sp>
      <p:pic>
        <p:nvPicPr>
          <p:cNvPr id="8" name="Picture 7" descr="A person holding a necklace and crying&#10;&#10;Description automatically generated">
            <a:extLst>
              <a:ext uri="{FF2B5EF4-FFF2-40B4-BE49-F238E27FC236}">
                <a16:creationId xmlns:a16="http://schemas.microsoft.com/office/drawing/2014/main" id="{36EF2035-E88F-D8F8-B132-F786D7EA14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367" y="1724077"/>
            <a:ext cx="4541003" cy="3409850"/>
          </a:xfrm>
          <a:prstGeom prst="rect">
            <a:avLst/>
          </a:prstGeom>
        </p:spPr>
      </p:pic>
      <p:sp>
        <p:nvSpPr>
          <p:cNvPr id="3" name="Content Placeholder 2">
            <a:extLst>
              <a:ext uri="{FF2B5EF4-FFF2-40B4-BE49-F238E27FC236}">
                <a16:creationId xmlns:a16="http://schemas.microsoft.com/office/drawing/2014/main" id="{373A4158-29C8-4936-B9B0-5ECAE130FF13}"/>
              </a:ext>
            </a:extLst>
          </p:cNvPr>
          <p:cNvSpPr>
            <a:spLocks noGrp="1"/>
          </p:cNvSpPr>
          <p:nvPr>
            <p:ph idx="1"/>
          </p:nvPr>
        </p:nvSpPr>
        <p:spPr>
          <a:xfrm>
            <a:off x="6816432" y="2470244"/>
            <a:ext cx="4554680" cy="3769835"/>
          </a:xfrm>
        </p:spPr>
        <p:txBody>
          <a:bodyPr anchor="ctr">
            <a:normAutofit/>
          </a:bodyPr>
          <a:lstStyle/>
          <a:p>
            <a:r>
              <a:rPr lang="en-GB" sz="2000" dirty="0">
                <a:latin typeface="Times New Roman" panose="02020603050405020304" pitchFamily="18" charset="0"/>
                <a:cs typeface="Times New Roman" panose="02020603050405020304" pitchFamily="18" charset="0"/>
              </a:rPr>
              <a:t>Autonomy is the individuals right to decide on what they want to do</a:t>
            </a:r>
          </a:p>
          <a:p>
            <a:r>
              <a:rPr lang="en-GB" sz="2000" dirty="0">
                <a:latin typeface="Times New Roman" panose="02020603050405020304" pitchFamily="18" charset="0"/>
                <a:cs typeface="Times New Roman" panose="02020603050405020304" pitchFamily="18" charset="0"/>
              </a:rPr>
              <a:t>Healthcare professionals need to respect this patients right, therefore, help them to make their own decisions, even if they feel that it is not the right decision and they disagree with it.</a:t>
            </a:r>
          </a:p>
        </p:txBody>
      </p:sp>
      <p:sp>
        <p:nvSpPr>
          <p:cNvPr id="9" name="TextBox 8">
            <a:extLst>
              <a:ext uri="{FF2B5EF4-FFF2-40B4-BE49-F238E27FC236}">
                <a16:creationId xmlns:a16="http://schemas.microsoft.com/office/drawing/2014/main" id="{5FBE133D-C82B-FCBE-7910-CB25A848C4A0}"/>
              </a:ext>
            </a:extLst>
          </p:cNvPr>
          <p:cNvSpPr txBox="1"/>
          <p:nvPr/>
        </p:nvSpPr>
        <p:spPr>
          <a:xfrm>
            <a:off x="2843043" y="4933872"/>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learningdisabilityanddementia.org/?redirect=%2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13730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1DE99-EE23-494D-AC37-F906348B2B3A}"/>
              </a:ext>
            </a:extLst>
          </p:cNvPr>
          <p:cNvSpPr>
            <a:spLocks noGrp="1"/>
          </p:cNvSpPr>
          <p:nvPr>
            <p:ph type="title"/>
          </p:nvPr>
        </p:nvSpPr>
        <p:spPr>
          <a:xfrm>
            <a:off x="761800" y="762001"/>
            <a:ext cx="5334197" cy="1708242"/>
          </a:xfrm>
        </p:spPr>
        <p:txBody>
          <a:bodyPr anchor="ctr">
            <a:normAutofit/>
          </a:bodyPr>
          <a:lstStyle/>
          <a:p>
            <a:r>
              <a:rPr lang="en-GB" sz="4000" b="1">
                <a:latin typeface="Times New Roman" panose="02020603050405020304" pitchFamily="18" charset="0"/>
                <a:cs typeface="Times New Roman" panose="02020603050405020304" pitchFamily="18" charset="0"/>
              </a:rPr>
              <a:t>Beneficence - meaning</a:t>
            </a:r>
          </a:p>
        </p:txBody>
      </p:sp>
      <p:sp>
        <p:nvSpPr>
          <p:cNvPr id="3" name="Content Placeholder 2">
            <a:extLst>
              <a:ext uri="{FF2B5EF4-FFF2-40B4-BE49-F238E27FC236}">
                <a16:creationId xmlns:a16="http://schemas.microsoft.com/office/drawing/2014/main" id="{2E984487-0692-40FB-8EEB-D35254AA6675}"/>
              </a:ext>
            </a:extLst>
          </p:cNvPr>
          <p:cNvSpPr>
            <a:spLocks noGrp="1"/>
          </p:cNvSpPr>
          <p:nvPr>
            <p:ph idx="1"/>
          </p:nvPr>
        </p:nvSpPr>
        <p:spPr>
          <a:xfrm>
            <a:off x="761800" y="2470244"/>
            <a:ext cx="5334197" cy="3769835"/>
          </a:xfrm>
        </p:spPr>
        <p:txBody>
          <a:bodyPr anchor="ctr">
            <a:normAutofit/>
          </a:bodyPr>
          <a:lstStyle/>
          <a:p>
            <a:r>
              <a:rPr lang="en-GB" sz="2000" dirty="0">
                <a:latin typeface="Times New Roman" panose="02020603050405020304" pitchFamily="18" charset="0"/>
                <a:cs typeface="Times New Roman" panose="02020603050405020304" pitchFamily="18" charset="0"/>
              </a:rPr>
              <a:t>This principle is concerned with the notion of benefitting patients, and it involves health professionals doing their best to act on behalf of patients. </a:t>
            </a:r>
          </a:p>
          <a:p>
            <a:r>
              <a:rPr lang="en-GB" sz="2000" dirty="0">
                <a:latin typeface="Times New Roman" panose="02020603050405020304" pitchFamily="18" charset="0"/>
                <a:cs typeface="Times New Roman" panose="02020603050405020304" pitchFamily="18" charset="0"/>
              </a:rPr>
              <a:t>Often, in situations, adhering to this principle has the same outcome as respecting patient autonomy.</a:t>
            </a:r>
          </a:p>
          <a:p>
            <a:r>
              <a:rPr lang="en-GB" sz="2000" dirty="0">
                <a:latin typeface="Times New Roman" panose="02020603050405020304" pitchFamily="18" charset="0"/>
                <a:cs typeface="Times New Roman" panose="02020603050405020304" pitchFamily="18" charset="0"/>
              </a:rPr>
              <a:t>There can be conflict between the two, when healthcare providers feel that respecting patients wishes will not result in a positive health outcome for the patient.</a:t>
            </a:r>
          </a:p>
        </p:txBody>
      </p:sp>
      <p:pic>
        <p:nvPicPr>
          <p:cNvPr id="5" name="Picture 4" descr="Analysing medical x-ray results">
            <a:extLst>
              <a:ext uri="{FF2B5EF4-FFF2-40B4-BE49-F238E27FC236}">
                <a16:creationId xmlns:a16="http://schemas.microsoft.com/office/drawing/2014/main" id="{BB337CA0-6BFB-2CAA-AA16-72908FF5001A}"/>
              </a:ext>
            </a:extLst>
          </p:cNvPr>
          <p:cNvPicPr>
            <a:picLocks noChangeAspect="1"/>
          </p:cNvPicPr>
          <p:nvPr/>
        </p:nvPicPr>
        <p:blipFill rotWithShape="1">
          <a:blip r:embed="rId2"/>
          <a:srcRect l="36342" r="1182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38860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66B444-9ACC-45A1-AC06-5ED3381791A5}"/>
              </a:ext>
            </a:extLst>
          </p:cNvPr>
          <p:cNvSpPr>
            <a:spLocks noGrp="1"/>
          </p:cNvSpPr>
          <p:nvPr>
            <p:ph type="title"/>
          </p:nvPr>
        </p:nvSpPr>
        <p:spPr>
          <a:xfrm>
            <a:off x="1137034" y="609597"/>
            <a:ext cx="9392421" cy="1330841"/>
          </a:xfrm>
        </p:spPr>
        <p:txBody>
          <a:bodyPr>
            <a:normAutofit/>
          </a:bodyPr>
          <a:lstStyle/>
          <a:p>
            <a:r>
              <a:rPr lang="en-GB" b="1" dirty="0">
                <a:latin typeface="Times New Roman" panose="02020603050405020304" pitchFamily="18" charset="0"/>
                <a:cs typeface="Times New Roman" panose="02020603050405020304" pitchFamily="18" charset="0"/>
              </a:rPr>
              <a:t>Non- Maleficence - meaning </a:t>
            </a:r>
          </a:p>
        </p:txBody>
      </p:sp>
      <p:sp>
        <p:nvSpPr>
          <p:cNvPr id="3" name="Content Placeholder 2">
            <a:extLst>
              <a:ext uri="{FF2B5EF4-FFF2-40B4-BE49-F238E27FC236}">
                <a16:creationId xmlns:a16="http://schemas.microsoft.com/office/drawing/2014/main" id="{4AA70485-A20C-4D42-B907-D13C146D371A}"/>
              </a:ext>
            </a:extLst>
          </p:cNvPr>
          <p:cNvSpPr>
            <a:spLocks noGrp="1"/>
          </p:cNvSpPr>
          <p:nvPr>
            <p:ph idx="1"/>
          </p:nvPr>
        </p:nvSpPr>
        <p:spPr>
          <a:xfrm>
            <a:off x="111759" y="2061836"/>
            <a:ext cx="7068215" cy="4653924"/>
          </a:xfrm>
        </p:spPr>
        <p:txBody>
          <a:bodyPr>
            <a:normAutofit/>
          </a:bodyPr>
          <a:lstStyle/>
          <a:p>
            <a:r>
              <a:rPr lang="en-GB" sz="2000" dirty="0">
                <a:latin typeface="Times New Roman" panose="02020603050405020304" pitchFamily="18" charset="0"/>
                <a:cs typeface="Times New Roman" panose="02020603050405020304" pitchFamily="18" charset="0"/>
              </a:rPr>
              <a:t>Health Professionals should never harm their patients clearly stated by the non-maleficence principal.</a:t>
            </a:r>
          </a:p>
          <a:p>
            <a:r>
              <a:rPr lang="en-GB" sz="2000" dirty="0">
                <a:latin typeface="Times New Roman" panose="02020603050405020304" pitchFamily="18" charset="0"/>
                <a:cs typeface="Times New Roman" panose="02020603050405020304" pitchFamily="18" charset="0"/>
              </a:rPr>
              <a:t>When physicians take their Hippocratic oath, this principle is clearly rooted within the oath.</a:t>
            </a:r>
          </a:p>
          <a:p>
            <a:r>
              <a:rPr lang="en-GB" sz="2000" dirty="0">
                <a:latin typeface="Times New Roman" panose="02020603050405020304" pitchFamily="18" charset="0"/>
                <a:cs typeface="Times New Roman" panose="02020603050405020304" pitchFamily="18" charset="0"/>
              </a:rPr>
              <a:t>Other healthcare professionals follow this oath due to the significance and importance of the meaning.</a:t>
            </a:r>
          </a:p>
          <a:p>
            <a:r>
              <a:rPr lang="en-GB" sz="2000" dirty="0">
                <a:latin typeface="Times New Roman" panose="02020603050405020304" pitchFamily="18" charset="0"/>
                <a:cs typeface="Times New Roman" panose="02020603050405020304" pitchFamily="18" charset="0"/>
              </a:rPr>
              <a:t>Dedicated to helping the sick and to do no harm to them.</a:t>
            </a:r>
          </a:p>
          <a:p>
            <a:r>
              <a:rPr lang="en-GB" sz="2000" dirty="0">
                <a:latin typeface="Times New Roman" panose="02020603050405020304" pitchFamily="18" charset="0"/>
                <a:cs typeface="Times New Roman" panose="02020603050405020304" pitchFamily="18" charset="0"/>
              </a:rPr>
              <a:t>This principle is closely related to beneficence. </a:t>
            </a:r>
          </a:p>
          <a:p>
            <a:r>
              <a:rPr lang="en-GB" sz="2000" dirty="0">
                <a:latin typeface="Times New Roman" panose="02020603050405020304" pitchFamily="18" charset="0"/>
                <a:cs typeface="Times New Roman" panose="02020603050405020304" pitchFamily="18" charset="0"/>
              </a:rPr>
              <a:t>Although some medical interventions carry risk, this does not mean that they should be avoided.</a:t>
            </a:r>
          </a:p>
          <a:p>
            <a:r>
              <a:rPr lang="en-GB" sz="2000" dirty="0">
                <a:latin typeface="Times New Roman" panose="02020603050405020304" pitchFamily="18" charset="0"/>
                <a:cs typeface="Times New Roman" panose="02020603050405020304" pitchFamily="18" charset="0"/>
              </a:rPr>
              <a:t>More a case of weighing up the level of harm against the potential of benefits.</a:t>
            </a:r>
          </a:p>
          <a:p>
            <a:endParaRPr lang="en-GB" sz="1600" dirty="0">
              <a:latin typeface="Times New Roman" panose="02020603050405020304" pitchFamily="18" charset="0"/>
              <a:cs typeface="Times New Roman" panose="02020603050405020304" pitchFamily="18" charset="0"/>
            </a:endParaRPr>
          </a:p>
          <a:p>
            <a:endParaRPr lang="en-GB" sz="1600" dirty="0"/>
          </a:p>
          <a:p>
            <a:pPr marL="0" indent="0">
              <a:buNone/>
            </a:pPr>
            <a:endParaRPr lang="en-GB" sz="1600" dirty="0"/>
          </a:p>
        </p:txBody>
      </p:sp>
      <p:pic>
        <p:nvPicPr>
          <p:cNvPr id="5" name="Picture 4" descr="A person in a garment&#10;&#10;Description automatically generated">
            <a:extLst>
              <a:ext uri="{FF2B5EF4-FFF2-40B4-BE49-F238E27FC236}">
                <a16:creationId xmlns:a16="http://schemas.microsoft.com/office/drawing/2014/main" id="{1680EA7F-D1C1-4903-965C-116AD55212E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91735" y="3063271"/>
            <a:ext cx="4788505" cy="1999200"/>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690F6CFA-2021-1192-DBD9-9BA6866CCD92}"/>
              </a:ext>
            </a:extLst>
          </p:cNvPr>
          <p:cNvSpPr txBox="1"/>
          <p:nvPr/>
        </p:nvSpPr>
        <p:spPr>
          <a:xfrm>
            <a:off x="9048545" y="4862416"/>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pculturenerd.com/2014/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151259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stick figures holding a heart and a red sign&#10;&#10;Description automatically generated">
            <a:extLst>
              <a:ext uri="{FF2B5EF4-FFF2-40B4-BE49-F238E27FC236}">
                <a16:creationId xmlns:a16="http://schemas.microsoft.com/office/drawing/2014/main" id="{BE1DB70D-E009-66BD-2016-CF01D3938CA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677" r="25668" b="1"/>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D38D0C-3466-48F9-A559-E7451F17ADFA}"/>
              </a:ext>
            </a:extLst>
          </p:cNvPr>
          <p:cNvSpPr>
            <a:spLocks noGrp="1"/>
          </p:cNvSpPr>
          <p:nvPr>
            <p:ph type="title"/>
          </p:nvPr>
        </p:nvSpPr>
        <p:spPr>
          <a:xfrm>
            <a:off x="6115317" y="405685"/>
            <a:ext cx="5464968" cy="1559301"/>
          </a:xfrm>
        </p:spPr>
        <p:txBody>
          <a:bodyPr>
            <a:normAutofit/>
          </a:bodyPr>
          <a:lstStyle/>
          <a:p>
            <a:r>
              <a:rPr lang="en-GB" sz="4000" b="1">
                <a:latin typeface="Times New Roman" panose="02020603050405020304" pitchFamily="18" charset="0"/>
                <a:cs typeface="Times New Roman" panose="02020603050405020304" pitchFamily="18" charset="0"/>
              </a:rPr>
              <a:t>Justice - meaning</a:t>
            </a:r>
          </a:p>
        </p:txBody>
      </p:sp>
      <p:sp>
        <p:nvSpPr>
          <p:cNvPr id="3" name="Content Placeholder 2">
            <a:extLst>
              <a:ext uri="{FF2B5EF4-FFF2-40B4-BE49-F238E27FC236}">
                <a16:creationId xmlns:a16="http://schemas.microsoft.com/office/drawing/2014/main" id="{4493B5D8-975B-4033-8E58-714A69C4E3C4}"/>
              </a:ext>
            </a:extLst>
          </p:cNvPr>
          <p:cNvSpPr>
            <a:spLocks noGrp="1"/>
          </p:cNvSpPr>
          <p:nvPr>
            <p:ph idx="1"/>
          </p:nvPr>
        </p:nvSpPr>
        <p:spPr>
          <a:xfrm>
            <a:off x="6115317" y="2743200"/>
            <a:ext cx="5247340" cy="3496878"/>
          </a:xfrm>
        </p:spPr>
        <p:txBody>
          <a:bodyPr anchor="ctr">
            <a:normAutofit/>
          </a:bodyPr>
          <a:lstStyle/>
          <a:p>
            <a:r>
              <a:rPr lang="en-GB" sz="2000">
                <a:latin typeface="Times New Roman" panose="02020603050405020304" pitchFamily="18" charset="0"/>
                <a:cs typeface="Times New Roman" panose="02020603050405020304" pitchFamily="18" charset="0"/>
              </a:rPr>
              <a:t>Justice means that all patients are treated fairly. </a:t>
            </a:r>
          </a:p>
          <a:p>
            <a:r>
              <a:rPr lang="en-GB" sz="2000">
                <a:latin typeface="Times New Roman" panose="02020603050405020304" pitchFamily="18" charset="0"/>
                <a:cs typeface="Times New Roman" panose="02020603050405020304" pitchFamily="18" charset="0"/>
              </a:rPr>
              <a:t>It requires all patients who are in similar situations to be treated equally. </a:t>
            </a:r>
          </a:p>
          <a:p>
            <a:r>
              <a:rPr lang="en-GB" sz="2000">
                <a:latin typeface="Times New Roman" panose="02020603050405020304" pitchFamily="18" charset="0"/>
                <a:cs typeface="Times New Roman" panose="02020603050405020304" pitchFamily="18" charset="0"/>
              </a:rPr>
              <a:t>This principle has had a lot of media attention to date, because of postcode health lotteries deciding what areas are receiving adequate funding to provide high end treatment to some individuals, in comparison to other similar individuals requiring the same treatment however, not available within their locality through lack of funding.</a:t>
            </a:r>
          </a:p>
        </p:txBody>
      </p:sp>
    </p:spTree>
    <p:extLst>
      <p:ext uri="{BB962C8B-B14F-4D97-AF65-F5344CB8AC3E}">
        <p14:creationId xmlns:p14="http://schemas.microsoft.com/office/powerpoint/2010/main" val="3989696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ACF3B-C35E-4B9E-95E4-523E717CA72B}"/>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Patient Provider Relationship / Consent</a:t>
            </a:r>
          </a:p>
        </p:txBody>
      </p:sp>
      <p:sp>
        <p:nvSpPr>
          <p:cNvPr id="3" name="Content Placeholder 2">
            <a:extLst>
              <a:ext uri="{FF2B5EF4-FFF2-40B4-BE49-F238E27FC236}">
                <a16:creationId xmlns:a16="http://schemas.microsoft.com/office/drawing/2014/main" id="{8CACEF25-F090-4816-B9DA-6AB2957325D2}"/>
              </a:ext>
            </a:extLst>
          </p:cNvPr>
          <p:cNvSpPr>
            <a:spLocks noGrp="1"/>
          </p:cNvSpPr>
          <p:nvPr>
            <p:ph idx="1"/>
          </p:nvPr>
        </p:nvSpPr>
        <p:spPr/>
        <p:txBody>
          <a:bodyPr>
            <a:normAutofit fontScale="92500"/>
          </a:bodyPr>
          <a:lstStyle/>
          <a:p>
            <a:r>
              <a:rPr lang="en-GB" dirty="0">
                <a:latin typeface="Times New Roman" panose="02020603050405020304" pitchFamily="18" charset="0"/>
                <a:cs typeface="Times New Roman" panose="02020603050405020304" pitchFamily="18" charset="0"/>
              </a:rPr>
              <a:t>The exchange between health professionals and patients should involve informed consent regarding the purpose and nature of the intervention and possible alternatives. </a:t>
            </a:r>
          </a:p>
          <a:p>
            <a:r>
              <a:rPr lang="en-GB" dirty="0">
                <a:latin typeface="Times New Roman" panose="02020603050405020304" pitchFamily="18" charset="0"/>
                <a:cs typeface="Times New Roman" panose="02020603050405020304" pitchFamily="18" charset="0"/>
              </a:rPr>
              <a:t>Giving patients full and honest information is a central aspect of gaining fully informed consent.</a:t>
            </a:r>
          </a:p>
          <a:p>
            <a:r>
              <a:rPr lang="en-GB" dirty="0">
                <a:latin typeface="Times New Roman" panose="02020603050405020304" pitchFamily="18" charset="0"/>
                <a:cs typeface="Times New Roman" panose="02020603050405020304" pitchFamily="18" charset="0"/>
              </a:rPr>
              <a:t>Legally, informed consent involves ensuring that the patient is properly informed, has the legal capacity to give consent and does so voluntarily.</a:t>
            </a:r>
          </a:p>
          <a:p>
            <a:r>
              <a:rPr lang="en-GB" dirty="0">
                <a:latin typeface="Times New Roman" panose="02020603050405020304" pitchFamily="18" charset="0"/>
                <a:cs typeface="Times New Roman" panose="02020603050405020304" pitchFamily="18" charset="0"/>
              </a:rPr>
              <a:t>GMC, (1991) state that patients should be delivered information concerning their medical status in such a way that understanding is clear enough for them to make their own choices concerning their heath and care.</a:t>
            </a:r>
          </a:p>
          <a:p>
            <a:pPr marL="0" indent="0">
              <a:buNone/>
            </a:pPr>
            <a:endParaRPr lang="en-GB" dirty="0"/>
          </a:p>
        </p:txBody>
      </p:sp>
    </p:spTree>
    <p:extLst>
      <p:ext uri="{BB962C8B-B14F-4D97-AF65-F5344CB8AC3E}">
        <p14:creationId xmlns:p14="http://schemas.microsoft.com/office/powerpoint/2010/main" val="1981092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0032A-24DD-48DD-9A5C-5FAC20DE6ADF}"/>
              </a:ext>
            </a:extLst>
          </p:cNvPr>
          <p:cNvSpPr>
            <a:spLocks noGrp="1"/>
          </p:cNvSpPr>
          <p:nvPr>
            <p:ph type="title"/>
          </p:nvPr>
        </p:nvSpPr>
        <p:spPr>
          <a:xfrm>
            <a:off x="761800" y="762001"/>
            <a:ext cx="5334197" cy="1708242"/>
          </a:xfrm>
        </p:spPr>
        <p:txBody>
          <a:bodyPr anchor="ctr">
            <a:normAutofit/>
          </a:bodyPr>
          <a:lstStyle/>
          <a:p>
            <a:r>
              <a:rPr lang="en-GB" sz="4000" b="1">
                <a:latin typeface="Times New Roman" panose="02020603050405020304" pitchFamily="18" charset="0"/>
                <a:cs typeface="Times New Roman" panose="02020603050405020304" pitchFamily="18" charset="0"/>
              </a:rPr>
              <a:t>Patient / Healthcare provider relationship</a:t>
            </a:r>
          </a:p>
        </p:txBody>
      </p:sp>
      <p:sp>
        <p:nvSpPr>
          <p:cNvPr id="3" name="Content Placeholder 2">
            <a:extLst>
              <a:ext uri="{FF2B5EF4-FFF2-40B4-BE49-F238E27FC236}">
                <a16:creationId xmlns:a16="http://schemas.microsoft.com/office/drawing/2014/main" id="{8C4674E9-CAE0-488D-BBAD-D5D4788D786F}"/>
              </a:ext>
            </a:extLst>
          </p:cNvPr>
          <p:cNvSpPr>
            <a:spLocks noGrp="1"/>
          </p:cNvSpPr>
          <p:nvPr>
            <p:ph idx="1"/>
          </p:nvPr>
        </p:nvSpPr>
        <p:spPr>
          <a:xfrm>
            <a:off x="0" y="2470244"/>
            <a:ext cx="6857796" cy="4306476"/>
          </a:xfrm>
        </p:spPr>
        <p:txBody>
          <a:bodyPr anchor="ctr">
            <a:normAutofit/>
          </a:bodyPr>
          <a:lstStyle/>
          <a:p>
            <a:r>
              <a:rPr lang="en-GB" sz="2000" dirty="0">
                <a:latin typeface="Times New Roman" panose="02020603050405020304" pitchFamily="18" charset="0"/>
                <a:cs typeface="Times New Roman" panose="02020603050405020304" pitchFamily="18" charset="0"/>
              </a:rPr>
              <a:t>There should be respect, freedom from intimidation, and suitable language understandable to patients.</a:t>
            </a:r>
          </a:p>
          <a:p>
            <a:r>
              <a:rPr lang="en-GB" sz="2000" dirty="0">
                <a:latin typeface="Times New Roman" panose="02020603050405020304" pitchFamily="18" charset="0"/>
                <a:cs typeface="Times New Roman" panose="02020603050405020304" pitchFamily="18" charset="0"/>
              </a:rPr>
              <a:t>There should be honesty, trust, truth telling and informed consent between the patient and healthcare provider.</a:t>
            </a:r>
          </a:p>
          <a:p>
            <a:pPr marL="0" indent="0">
              <a:buNone/>
            </a:pPr>
            <a:r>
              <a:rPr lang="en-GB" sz="2000" dirty="0">
                <a:latin typeface="Times New Roman" panose="02020603050405020304" pitchFamily="18" charset="0"/>
                <a:cs typeface="Times New Roman" panose="02020603050405020304" pitchFamily="18" charset="0"/>
              </a:rPr>
              <a:t>These factors, make up the four main principles previously highlighted  and would not be held in such high regard for physicians to refer to whilst undertaking their Hippocratic oath. Furthermore, would also be breaking medical law.</a:t>
            </a:r>
          </a:p>
          <a:p>
            <a:pPr marL="0" indent="0">
              <a:buNone/>
            </a:pPr>
            <a:r>
              <a:rPr lang="en-GB" sz="2000" dirty="0">
                <a:latin typeface="Times New Roman" panose="02020603050405020304" pitchFamily="18" charset="0"/>
                <a:cs typeface="Times New Roman" panose="02020603050405020304" pitchFamily="18" charset="0"/>
              </a:rPr>
              <a:t>Considering these factors in Healthcare, communication is fundamental to patient’s rights, trust and confidentiality.</a:t>
            </a:r>
          </a:p>
        </p:txBody>
      </p:sp>
      <p:pic>
        <p:nvPicPr>
          <p:cNvPr id="5" name="Picture 4" descr="Two people holding each other's hands">
            <a:extLst>
              <a:ext uri="{FF2B5EF4-FFF2-40B4-BE49-F238E27FC236}">
                <a16:creationId xmlns:a16="http://schemas.microsoft.com/office/drawing/2014/main" id="{9AC49ADE-80BB-30CF-DBC1-D0F48315F582}"/>
              </a:ext>
            </a:extLst>
          </p:cNvPr>
          <p:cNvPicPr>
            <a:picLocks noChangeAspect="1"/>
          </p:cNvPicPr>
          <p:nvPr/>
        </p:nvPicPr>
        <p:blipFill rotWithShape="1">
          <a:blip r:embed="rId2"/>
          <a:srcRect l="21028" r="2713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7433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963CE4B9-E8AC-76E8-020A-D61EB285BF6D}"/>
              </a:ext>
            </a:extLst>
          </p:cNvPr>
          <p:cNvPicPr>
            <a:picLocks noChangeAspect="1"/>
          </p:cNvPicPr>
          <p:nvPr/>
        </p:nvPicPr>
        <p:blipFill rotWithShape="1">
          <a:blip r:embed="rId2"/>
          <a:srcRect l="29752" r="17589" b="-2"/>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08FA8-F630-480E-A41C-BE66DAAC0CD1}"/>
              </a:ext>
            </a:extLst>
          </p:cNvPr>
          <p:cNvSpPr>
            <a:spLocks noGrp="1"/>
          </p:cNvSpPr>
          <p:nvPr>
            <p:ph type="title"/>
          </p:nvPr>
        </p:nvSpPr>
        <p:spPr>
          <a:xfrm>
            <a:off x="6115317" y="405685"/>
            <a:ext cx="5464968" cy="1559301"/>
          </a:xfrm>
        </p:spPr>
        <p:txBody>
          <a:bodyPr>
            <a:normAutofit/>
          </a:bodyPr>
          <a:lstStyle/>
          <a:p>
            <a:r>
              <a:rPr lang="en-GB" sz="4000" b="1">
                <a:latin typeface="Times New Roman" panose="02020603050405020304" pitchFamily="18" charset="0"/>
                <a:cs typeface="Times New Roman" panose="02020603050405020304" pitchFamily="18" charset="0"/>
              </a:rPr>
              <a:t>Ethics in Patient Care</a:t>
            </a:r>
          </a:p>
        </p:txBody>
      </p:sp>
      <p:sp>
        <p:nvSpPr>
          <p:cNvPr id="3" name="Content Placeholder 2">
            <a:extLst>
              <a:ext uri="{FF2B5EF4-FFF2-40B4-BE49-F238E27FC236}">
                <a16:creationId xmlns:a16="http://schemas.microsoft.com/office/drawing/2014/main" id="{7F415F14-DE6F-4556-823A-53BB722F3F8A}"/>
              </a:ext>
            </a:extLst>
          </p:cNvPr>
          <p:cNvSpPr>
            <a:spLocks noGrp="1"/>
          </p:cNvSpPr>
          <p:nvPr>
            <p:ph idx="1"/>
          </p:nvPr>
        </p:nvSpPr>
        <p:spPr>
          <a:xfrm>
            <a:off x="5547360" y="2370671"/>
            <a:ext cx="5815297" cy="3869407"/>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Ethical practice is fundamental within patient medical care and healthcare practitioners and service users feel safe, respected and informed through ethical practice. </a:t>
            </a:r>
          </a:p>
          <a:p>
            <a:pPr marL="0" indent="0">
              <a:buNone/>
            </a:pPr>
            <a:r>
              <a:rPr lang="en-GB" sz="2400" dirty="0">
                <a:latin typeface="Times New Roman" panose="02020603050405020304" pitchFamily="18" charset="0"/>
                <a:cs typeface="Times New Roman" panose="02020603050405020304" pitchFamily="18" charset="0"/>
              </a:rPr>
              <a:t>Ethical principles highlight what is right within medical practice, rather than what is wrong, therefore, should be looked at in a positive light for all concerned.</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4013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ship leading among white ships">
            <a:extLst>
              <a:ext uri="{FF2B5EF4-FFF2-40B4-BE49-F238E27FC236}">
                <a16:creationId xmlns:a16="http://schemas.microsoft.com/office/drawing/2014/main" id="{A55D86AC-021F-ABA3-9A1A-0523F017B965}"/>
              </a:ext>
            </a:extLst>
          </p:cNvPr>
          <p:cNvPicPr>
            <a:picLocks noChangeAspect="1"/>
          </p:cNvPicPr>
          <p:nvPr/>
        </p:nvPicPr>
        <p:blipFill rotWithShape="1">
          <a:blip r:embed="rId2"/>
          <a:srcRect l="45375" r="1966"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747AF-5462-4893-86F7-ABBD3C708D6F}"/>
              </a:ext>
            </a:extLst>
          </p:cNvPr>
          <p:cNvSpPr>
            <a:spLocks noGrp="1"/>
          </p:cNvSpPr>
          <p:nvPr>
            <p:ph type="title"/>
          </p:nvPr>
        </p:nvSpPr>
        <p:spPr>
          <a:xfrm>
            <a:off x="6115317" y="405685"/>
            <a:ext cx="5464968" cy="1559301"/>
          </a:xfrm>
        </p:spPr>
        <p:txBody>
          <a:bodyPr>
            <a:normAutofit/>
          </a:bodyPr>
          <a:lstStyle/>
          <a:p>
            <a:r>
              <a:rPr lang="en-GB" sz="4000" b="1">
                <a:latin typeface="Times New Roman" panose="02020603050405020304" pitchFamily="18" charset="0"/>
                <a:cs typeface="Times New Roman" panose="02020603050405020304" pitchFamily="18" charset="0"/>
              </a:rPr>
              <a:t>Summarised</a:t>
            </a:r>
          </a:p>
        </p:txBody>
      </p:sp>
      <p:sp>
        <p:nvSpPr>
          <p:cNvPr id="3" name="Content Placeholder 2">
            <a:extLst>
              <a:ext uri="{FF2B5EF4-FFF2-40B4-BE49-F238E27FC236}">
                <a16:creationId xmlns:a16="http://schemas.microsoft.com/office/drawing/2014/main" id="{C5BEADC2-F6D3-4816-A19F-F038F4A1F8D9}"/>
              </a:ext>
            </a:extLst>
          </p:cNvPr>
          <p:cNvSpPr>
            <a:spLocks noGrp="1"/>
          </p:cNvSpPr>
          <p:nvPr>
            <p:ph idx="1"/>
          </p:nvPr>
        </p:nvSpPr>
        <p:spPr>
          <a:xfrm>
            <a:off x="6115317" y="2743200"/>
            <a:ext cx="5247340" cy="3496878"/>
          </a:xfrm>
        </p:spPr>
        <p:txBody>
          <a:bodyPr anchor="ctr">
            <a:normAutofit lnSpcReduction="10000"/>
          </a:bodyPr>
          <a:lstStyle/>
          <a:p>
            <a:r>
              <a:rPr lang="en-GB" dirty="0">
                <a:latin typeface="Times New Roman" panose="02020603050405020304" pitchFamily="18" charset="0"/>
                <a:cs typeface="Times New Roman" panose="02020603050405020304" pitchFamily="18" charset="0"/>
              </a:rPr>
              <a:t>The terminology around the subjects in ethics and health</a:t>
            </a:r>
          </a:p>
          <a:p>
            <a:r>
              <a:rPr lang="en-GB" dirty="0">
                <a:latin typeface="Times New Roman" panose="02020603050405020304" pitchFamily="18" charset="0"/>
                <a:cs typeface="Times New Roman" panose="02020603050405020304" pitchFamily="18" charset="0"/>
              </a:rPr>
              <a:t>Principles</a:t>
            </a:r>
          </a:p>
          <a:p>
            <a:r>
              <a:rPr lang="en-GB" dirty="0">
                <a:latin typeface="Times New Roman" panose="02020603050405020304" pitchFamily="18" charset="0"/>
                <a:cs typeface="Times New Roman" panose="02020603050405020304" pitchFamily="18" charset="0"/>
              </a:rPr>
              <a:t>Explained how ethics might impact on your communication approach</a:t>
            </a:r>
          </a:p>
          <a:p>
            <a:r>
              <a:rPr lang="en-GB" dirty="0">
                <a:latin typeface="Times New Roman" panose="02020603050405020304" pitchFamily="18" charset="0"/>
                <a:cs typeface="Times New Roman" panose="02020603050405020304" pitchFamily="18" charset="0"/>
              </a:rPr>
              <a:t>Discussed the issue of content</a:t>
            </a:r>
          </a:p>
          <a:p>
            <a:r>
              <a:rPr lang="en-GB" dirty="0">
                <a:latin typeface="Times New Roman" panose="02020603050405020304" pitchFamily="18" charset="0"/>
                <a:cs typeface="Times New Roman" panose="02020603050405020304" pitchFamily="18" charset="0"/>
              </a:rPr>
              <a:t>Consent</a:t>
            </a:r>
          </a:p>
          <a:p>
            <a:endParaRPr lang="en-GB" sz="2000" dirty="0"/>
          </a:p>
        </p:txBody>
      </p:sp>
    </p:spTree>
    <p:extLst>
      <p:ext uri="{BB962C8B-B14F-4D97-AF65-F5344CB8AC3E}">
        <p14:creationId xmlns:p14="http://schemas.microsoft.com/office/powerpoint/2010/main" val="10282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EA279-1F47-4F1A-BBBB-54CBC283842E}"/>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44B8786-D35B-47F6-BCC9-93FD373285D5}"/>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Beauchamp, T. and Childress, J. (1994) </a:t>
            </a:r>
            <a:r>
              <a:rPr lang="en-GB" sz="2400" i="1" dirty="0">
                <a:latin typeface="Times New Roman" panose="02020603050405020304" pitchFamily="18" charset="0"/>
                <a:cs typeface="Times New Roman" panose="02020603050405020304" pitchFamily="18" charset="0"/>
              </a:rPr>
              <a:t>Principals of Biomedical Ethics, </a:t>
            </a:r>
            <a:r>
              <a:rPr lang="en-GB" sz="2400" dirty="0">
                <a:latin typeface="Times New Roman" panose="02020603050405020304" pitchFamily="18" charset="0"/>
                <a:cs typeface="Times New Roman" panose="02020603050405020304" pitchFamily="18" charset="0"/>
              </a:rPr>
              <a:t>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edition. Oxford: Oxford University Press</a:t>
            </a:r>
          </a:p>
          <a:p>
            <a:pPr marL="0" indent="0">
              <a:buNone/>
            </a:pPr>
            <a:r>
              <a:rPr lang="en-GB" sz="2400" dirty="0">
                <a:latin typeface="Times New Roman" panose="02020603050405020304" pitchFamily="18" charset="0"/>
                <a:cs typeface="Times New Roman" panose="02020603050405020304" pitchFamily="18" charset="0"/>
              </a:rPr>
              <a:t>Berry, D. (2007) </a:t>
            </a:r>
            <a:r>
              <a:rPr lang="en-GB" sz="2400" i="1" dirty="0">
                <a:latin typeface="Times New Roman" panose="02020603050405020304" pitchFamily="18" charset="0"/>
                <a:cs typeface="Times New Roman" panose="02020603050405020304" pitchFamily="18" charset="0"/>
              </a:rPr>
              <a:t>Health Communication: Theory and Practice. </a:t>
            </a:r>
            <a:r>
              <a:rPr lang="en-GB" sz="2400" dirty="0">
                <a:latin typeface="Times New Roman" panose="02020603050405020304" pitchFamily="18" charset="0"/>
                <a:cs typeface="Times New Roman" panose="02020603050405020304" pitchFamily="18" charset="0"/>
              </a:rPr>
              <a:t>Berkshire: Open University Press</a:t>
            </a:r>
          </a:p>
          <a:p>
            <a:pPr marL="0" indent="0">
              <a:buNone/>
            </a:pPr>
            <a:r>
              <a:rPr lang="en-GB" sz="2400" dirty="0">
                <a:latin typeface="Times New Roman" panose="02020603050405020304" pitchFamily="18" charset="0"/>
                <a:cs typeface="Times New Roman" panose="02020603050405020304" pitchFamily="18" charset="0"/>
              </a:rPr>
              <a:t>General Medical Council, (1991) </a:t>
            </a:r>
            <a:r>
              <a:rPr lang="en-GB" sz="2400" i="1" dirty="0">
                <a:latin typeface="Times New Roman" panose="02020603050405020304" pitchFamily="18" charset="0"/>
                <a:cs typeface="Times New Roman" panose="02020603050405020304" pitchFamily="18" charset="0"/>
              </a:rPr>
              <a:t>Seeking Patients’ Consent: The Ethical Considerations. </a:t>
            </a:r>
            <a:r>
              <a:rPr lang="en-GB" sz="2400" dirty="0">
                <a:latin typeface="Times New Roman" panose="02020603050405020304" pitchFamily="18" charset="0"/>
                <a:cs typeface="Times New Roman" panose="02020603050405020304" pitchFamily="18" charset="0"/>
              </a:rPr>
              <a:t>London: General Medical Council</a:t>
            </a:r>
          </a:p>
        </p:txBody>
      </p:sp>
    </p:spTree>
    <p:extLst>
      <p:ext uri="{BB962C8B-B14F-4D97-AF65-F5344CB8AC3E}">
        <p14:creationId xmlns:p14="http://schemas.microsoft.com/office/powerpoint/2010/main" val="25237580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921</Words>
  <Application>Microsoft Office PowerPoint</Application>
  <PresentationFormat>Widescreen</PresentationFormat>
  <Paragraphs>73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Communication</vt:lpstr>
      <vt:lpstr>Learning Outcomes</vt:lpstr>
      <vt:lpstr>What is Ethics?</vt:lpstr>
      <vt:lpstr>Ethical issues in health communication</vt:lpstr>
      <vt:lpstr>Respect for Personal Autonomy - meaning </vt:lpstr>
      <vt:lpstr>Beneficence - meaning</vt:lpstr>
      <vt:lpstr>Non- Maleficence - meaning </vt:lpstr>
      <vt:lpstr>Justice - meaning</vt:lpstr>
      <vt:lpstr>Patient Provider Relationship / Consent</vt:lpstr>
      <vt:lpstr>Patient / Healthcare provider relationship</vt:lpstr>
      <vt:lpstr>Ethics in Patient Care</vt:lpstr>
      <vt:lpstr>Summarised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Joanna Fender</dc:creator>
  <cp:lastModifiedBy>catrin Boulton</cp:lastModifiedBy>
  <cp:revision>40</cp:revision>
  <dcterms:created xsi:type="dcterms:W3CDTF">2021-02-16T17:48:14Z</dcterms:created>
  <dcterms:modified xsi:type="dcterms:W3CDTF">2024-06-10T08:43:17Z</dcterms:modified>
</cp:coreProperties>
</file>