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0"/>
  </p:notesMasterIdLst>
  <p:sldIdLst>
    <p:sldId id="256" r:id="rId2"/>
    <p:sldId id="394" r:id="rId3"/>
    <p:sldId id="395" r:id="rId4"/>
    <p:sldId id="294" r:id="rId5"/>
    <p:sldId id="397" r:id="rId6"/>
    <p:sldId id="362" r:id="rId7"/>
    <p:sldId id="399" r:id="rId8"/>
    <p:sldId id="400" r:id="rId9"/>
    <p:sldId id="401" r:id="rId10"/>
    <p:sldId id="402" r:id="rId11"/>
    <p:sldId id="403" r:id="rId12"/>
    <p:sldId id="404" r:id="rId13"/>
    <p:sldId id="420" r:id="rId14"/>
    <p:sldId id="406" r:id="rId15"/>
    <p:sldId id="416" r:id="rId16"/>
    <p:sldId id="417" r:id="rId17"/>
    <p:sldId id="421" r:id="rId18"/>
    <p:sldId id="422" r:id="rId19"/>
    <p:sldId id="398" r:id="rId20"/>
    <p:sldId id="407" r:id="rId21"/>
    <p:sldId id="408" r:id="rId22"/>
    <p:sldId id="409" r:id="rId23"/>
    <p:sldId id="410" r:id="rId24"/>
    <p:sldId id="411" r:id="rId25"/>
    <p:sldId id="412" r:id="rId26"/>
    <p:sldId id="393" r:id="rId27"/>
    <p:sldId id="359" r:id="rId28"/>
    <p:sldId id="392"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399"/>
            <p14:sldId id="400"/>
            <p14:sldId id="401"/>
            <p14:sldId id="402"/>
            <p14:sldId id="403"/>
            <p14:sldId id="404"/>
            <p14:sldId id="420"/>
            <p14:sldId id="406"/>
            <p14:sldId id="416"/>
            <p14:sldId id="417"/>
            <p14:sldId id="421"/>
            <p14:sldId id="422"/>
            <p14:sldId id="398"/>
            <p14:sldId id="407"/>
            <p14:sldId id="408"/>
            <p14:sldId id="409"/>
            <p14:sldId id="410"/>
            <p14:sldId id="411"/>
            <p14:sldId id="412"/>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9" autoAdjust="0"/>
    <p:restoredTop sz="95858" autoAdjust="0"/>
  </p:normalViewPr>
  <p:slideViewPr>
    <p:cSldViewPr>
      <p:cViewPr varScale="1">
        <p:scale>
          <a:sx n="109" d="100"/>
          <a:sy n="109" d="100"/>
        </p:scale>
        <p:origin x="92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30/12/2020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30/12/2020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30/12/2020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30/12/2020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30/12/2020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30/12/2020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30/12/2020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30/12/2020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30/12/2020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30/12/2020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30/12/2020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30/12/2020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30/12/2020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nswering-islam.org/"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answering-christianity.com/ac.htm"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g8SZkcea9tY"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AbywtFjzzEw"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DVSw8w77Oi4&amp;feature=emb_title"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6k_ecaCfC1c"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3" name="Rectangle 8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85E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94" name="Straight Connector 8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05270" cy="4023360"/>
          </a:xfrm>
        </p:spPr>
        <p:txBody>
          <a:bodyPr vert="horz" lIns="45720" tIns="45720" rIns="45720" bIns="45720" rtlCol="0">
            <a:normAutofit lnSpcReduction="10000"/>
          </a:bodyPr>
          <a:lstStyle/>
          <a:p>
            <a:r>
              <a:rPr lang="en-GB" sz="1300" dirty="0">
                <a:solidFill>
                  <a:srgbClr val="FFFFFF"/>
                </a:solidFill>
              </a:rPr>
              <a:t>The previous section dealt with a number of very important intellectual trends and discourses that have had a significant impact on the conceptualisation of Christian-Muslim relations in their respective societies. These trends – orientalism and occidentalism – seek to understand and categorise the other according to available epistemological and ontological structures.</a:t>
            </a:r>
          </a:p>
          <a:p>
            <a:r>
              <a:rPr lang="en-GB" sz="1300" dirty="0">
                <a:solidFill>
                  <a:srgbClr val="FFFFFF"/>
                </a:solidFill>
              </a:rPr>
              <a:t>In doing so, I hope that some of danger apparent in these process became clear – both rely on ideas about cultural purity and the divisibility of cultures between Eastern and Western according to inherent and immutable characteristics. These characteristics are often assumed to include aspect of religious identity – whereby Islam is seen as inherently Eastern, an indisputable characteristic of Eastern culture, while the same is true of Christianity and the West. </a:t>
            </a:r>
          </a:p>
          <a:p>
            <a:r>
              <a:rPr lang="en-GB" sz="1300" dirty="0">
                <a:solidFill>
                  <a:srgbClr val="FFFFFF"/>
                </a:solidFill>
              </a:rPr>
              <a:t>As the previous sections have hopefully demonstrated, the reality of Christian-Muslim relations is somewhat more complicated – a long history of entangled relation between Christian and Muslim communities that bridges an easy divide into East and West. </a:t>
            </a:r>
          </a:p>
          <a:p>
            <a:r>
              <a:rPr lang="en-GB" sz="1300" dirty="0">
                <a:solidFill>
                  <a:srgbClr val="FFFFFF"/>
                </a:solidFill>
              </a:rPr>
              <a:t>Yet, the reality of this entangled relationship is often de-prioritised for social, cultural, or political benefit in our societies.</a:t>
            </a:r>
          </a:p>
        </p:txBody>
      </p: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936" t="-1" r="28180" b="-1"/>
          <a:stretch/>
        </p:blipFill>
        <p:spPr>
          <a:xfrm>
            <a:off x="5664199" y="10"/>
            <a:ext cx="3479801"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576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Revision</a:t>
            </a:r>
          </a:p>
        </p:txBody>
      </p:sp>
      <p:cxnSp>
        <p:nvCxnSpPr>
          <p:cNvPr id="90" name="Straight Connector 8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05270" cy="4023360"/>
          </a:xfrm>
        </p:spPr>
        <p:txBody>
          <a:bodyPr vert="horz" lIns="45720" tIns="45720" rIns="45720" bIns="45720" rtlCol="0">
            <a:normAutofit fontScale="92500" lnSpcReduction="10000"/>
          </a:bodyPr>
          <a:lstStyle/>
          <a:p>
            <a:r>
              <a:rPr lang="en-US" sz="1600" dirty="0">
                <a:solidFill>
                  <a:srgbClr val="FFFFFF"/>
                </a:solidFill>
              </a:rPr>
              <a:t>The readings from the previous section sought to explore these dynamics, with the initial reading exploring the connection often seen developed between the ‘West’ and aspects of technological ‘modernity’. This characterisation is particularly strong and has been a feature of both internally western critiques of modernity, as well as a variety of non-western criticisms. </a:t>
            </a:r>
          </a:p>
          <a:p>
            <a:r>
              <a:rPr lang="en-US" sz="1600" dirty="0">
                <a:solidFill>
                  <a:srgbClr val="FFFFFF"/>
                </a:solidFill>
              </a:rPr>
              <a:t>Your other readings sought to explore in more depth the three key concepts covered in the previous section – Orientalism by Edward Said, a piece exploring the definitions of Occidentalism found in works from Islamic societies, and then a passage from Al-e-Ahmad’s Occidentosis. </a:t>
            </a:r>
          </a:p>
          <a:p>
            <a:r>
              <a:rPr lang="en-US" sz="1600" dirty="0">
                <a:solidFill>
                  <a:srgbClr val="FFFFFF"/>
                </a:solidFill>
              </a:rPr>
              <a:t>This last piece returns to the concerns expressed in the first and expands on it – positioning religious identity as central to resistance to cultural imperialism through a foregrounding of cultural authenticity lacking in assimilation. </a:t>
            </a:r>
          </a:p>
        </p:txBody>
      </p:sp>
      <p:pic>
        <p:nvPicPr>
          <p:cNvPr id="11" name="Content Placeholder 5">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075" r="17817"/>
          <a:stretch/>
        </p:blipFill>
        <p:spPr>
          <a:xfrm>
            <a:off x="5664199" y="10"/>
            <a:ext cx="3479801"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Contemporary Issues – Contemporary Polemics</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15580" r="-1" b="9401"/>
          <a:stretch/>
        </p:blipFill>
        <p:spPr>
          <a:xfrm>
            <a:off x="20" y="-1"/>
            <a:ext cx="9141694" cy="6858000"/>
          </a:xfrm>
          <a:prstGeom prst="rect">
            <a:avLst/>
          </a:prstGeom>
        </p:spPr>
      </p:pic>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3900"/>
              <a:t>Contemporary Issues – Contemporary Polemics</a:t>
            </a:r>
          </a:p>
        </p:txBody>
      </p:sp>
      <p:cxnSp>
        <p:nvCxnSpPr>
          <p:cNvPr id="80" name="Straight Connector 7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In this, the last section of the module, I want us to have a look at the form of some very contemporary interactions between Christianity and Islam, those of contemporary polemics and polemical thinking between the two differing traditions. In doing so, a lot of the material looked at today could be found deeply offensive in tone and content – however a great of current interaction between the Christian and Islamic traditions depends on this polemical opposition and it colours to a significant degree even ‘academic’ conversations. </a:t>
            </a:r>
          </a:p>
          <a:p>
            <a:r>
              <a:rPr lang="en-US" sz="1700"/>
              <a:t>For this reason, and the slight entertainment value of bad youtube videos, We will have a look at some examples of contemporary polemical practices, particularly online as this is where a significant proportion of contemporary popular culture Christian-Muslim interaction takes place.</a:t>
            </a:r>
          </a:p>
          <a:p>
            <a:r>
              <a:rPr lang="en-US" sz="1700"/>
              <a:t>If you are interested, there is a great deal of material available in all sorts of corners of the internet for you to explore, some of which may be helpful for your third assessment. </a:t>
            </a:r>
          </a:p>
        </p:txBody>
      </p:sp>
    </p:spTree>
    <p:extLst>
      <p:ext uri="{BB962C8B-B14F-4D97-AF65-F5344CB8AC3E}">
        <p14:creationId xmlns:p14="http://schemas.microsoft.com/office/powerpoint/2010/main" val="2641774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Contemporary Polemics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F4C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BFE94-5CCE-49B6-80CC-30DC10D668A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1E5490-175F-494B-8EC5-C5C49CD350D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As mentioned earlier, the seeming default of Christian-Muslim relations, particularly in written form, has through the ages, taken the form of polemical writing – writing that aims to prove the superiority of one tradition over the other.</a:t>
            </a:r>
          </a:p>
          <a:p>
            <a:r>
              <a:rPr lang="en-US" sz="1600">
                <a:solidFill>
                  <a:srgbClr val="FFFFFF"/>
                </a:solidFill>
              </a:rPr>
              <a:t>The type of work we have been engaged in in this module – exploring shared and differing aspects of history and theology – has been a rare feature in the relationship between Christianity and Islam, and between Christian communities and Islamic ones. Yet, we have focused in this module largely on it – why is this?</a:t>
            </a:r>
          </a:p>
          <a:p>
            <a:r>
              <a:rPr lang="en-US" sz="1600">
                <a:solidFill>
                  <a:srgbClr val="FFFFFF"/>
                </a:solidFill>
              </a:rPr>
              <a:t>There is an assumption in much of academia that polemic has no place in the serious of religion – it is deceitful and rhetorical by its nature and therefore is not a valid subject of study. </a:t>
            </a:r>
          </a:p>
          <a:p>
            <a:endParaRPr lang="en-US" sz="1600">
              <a:solidFill>
                <a:srgbClr val="FFFFFF"/>
              </a:solidFill>
            </a:endParaRPr>
          </a:p>
        </p:txBody>
      </p:sp>
      <p:pic>
        <p:nvPicPr>
          <p:cNvPr id="6" name="Content Placeholder 5">
            <a:extLst>
              <a:ext uri="{FF2B5EF4-FFF2-40B4-BE49-F238E27FC236}">
                <a16:creationId xmlns:a16="http://schemas.microsoft.com/office/drawing/2014/main" id="{9D6A9E4B-7E44-4D75-B22A-2BC0E8D9D92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234" r="30025"/>
          <a:stretch/>
        </p:blipFill>
        <p:spPr>
          <a:xfrm>
            <a:off x="5664199" y="10"/>
            <a:ext cx="3479801" cy="6857990"/>
          </a:xfrm>
          <a:prstGeom prst="rect">
            <a:avLst/>
          </a:prstGeom>
        </p:spPr>
      </p:pic>
    </p:spTree>
    <p:extLst>
      <p:ext uri="{BB962C8B-B14F-4D97-AF65-F5344CB8AC3E}">
        <p14:creationId xmlns:p14="http://schemas.microsoft.com/office/powerpoint/2010/main" val="1868626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D4E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1504D-6F72-4BA5-BA33-14648FC2FFB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735A53-B54A-4314-A41B-70C46A56DE7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However, given the prominence of polemical writing in the history of Christian-Muslim relations and its current prevalence, this exclusion of polemic can lead to an overly rosy or historically detached vision for Christian-Muslim relations – where only those willing, or able, to engage dispassionately are welcome to contribute. </a:t>
            </a:r>
          </a:p>
          <a:p>
            <a:r>
              <a:rPr lang="en-US" sz="1400">
                <a:solidFill>
                  <a:srgbClr val="FFFFFF"/>
                </a:solidFill>
              </a:rPr>
              <a:t>This would exclude a great deal of contemporary writing on Christianity and Islam, particularly in the fast-paced and argumentative sphere of the internet, as well as a great deal of historical interaction, such as some of the works we have already studied by John of Damascus or ibn Munqidh. </a:t>
            </a:r>
          </a:p>
          <a:p>
            <a:r>
              <a:rPr lang="en-US" sz="1400">
                <a:solidFill>
                  <a:srgbClr val="FFFFFF"/>
                </a:solidFill>
              </a:rPr>
              <a:t>Importantly, religious polemics often showcase the inter-related nature of religious competition with wider competition over political, economic, and cultural hegemony that we began to explore in the previous section. </a:t>
            </a:r>
          </a:p>
        </p:txBody>
      </p:sp>
      <p:pic>
        <p:nvPicPr>
          <p:cNvPr id="6" name="Content Placeholder 5" descr="A picture containing nature, night sky&#10;&#10;Description automatically generated">
            <a:extLst>
              <a:ext uri="{FF2B5EF4-FFF2-40B4-BE49-F238E27FC236}">
                <a16:creationId xmlns:a16="http://schemas.microsoft.com/office/drawing/2014/main" id="{98FB5A1F-B85B-492A-B4E8-AE6E780CB1B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2228" r="41915"/>
          <a:stretch/>
        </p:blipFill>
        <p:spPr>
          <a:xfrm>
            <a:off x="5664199" y="10"/>
            <a:ext cx="3479801" cy="6857990"/>
          </a:xfrm>
          <a:prstGeom prst="rect">
            <a:avLst/>
          </a:prstGeom>
        </p:spPr>
      </p:pic>
    </p:spTree>
    <p:extLst>
      <p:ext uri="{BB962C8B-B14F-4D97-AF65-F5344CB8AC3E}">
        <p14:creationId xmlns:p14="http://schemas.microsoft.com/office/powerpoint/2010/main" val="3765449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542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2CEA3-67DC-4BB7-A07B-4B8EF2DFF25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36" name="Straight Connector 3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31B53D-CC6B-485C-8000-F29ADC4922B5}"/>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a:solidFill>
                  <a:srgbClr val="FFFFFF"/>
                </a:solidFill>
              </a:rPr>
              <a:t>Polemical writing between the Christian and Islamic tradition have tended to display certain characteristic forms, that provide a hint at the continuing relevance of some of the interactions we have discussed previously in the module. </a:t>
            </a:r>
          </a:p>
          <a:p>
            <a:r>
              <a:rPr lang="en-US" sz="1300">
                <a:solidFill>
                  <a:srgbClr val="FFFFFF"/>
                </a:solidFill>
              </a:rPr>
              <a:t>I want us to bear in mind three of these characteristic forms before considering some examples of contemporary polemics that touch either on West / East dynamics, or more explicitly on Christian / Muslim dynamics. </a:t>
            </a:r>
          </a:p>
          <a:p>
            <a:r>
              <a:rPr lang="en-US" sz="1300">
                <a:solidFill>
                  <a:srgbClr val="FFFFFF"/>
                </a:solidFill>
              </a:rPr>
              <a:t>The first of these characteristics has been the central place given to discussions over issues of scripture – perhaps unsurprising given the epistemological centrality of scripture to both traditions and the relatively easy access to scriptural texts for comparison. </a:t>
            </a:r>
          </a:p>
          <a:p>
            <a:r>
              <a:rPr lang="en-US" sz="1300">
                <a:solidFill>
                  <a:srgbClr val="FFFFFF"/>
                </a:solidFill>
              </a:rPr>
              <a:t>Polemical engagement has tended to focus on this, with Christians attempting to prove the fallacy the Qur’an and its antecedence in the Bible, and Muslims highlighting linguistic contradictions in the Biblical texts or seeking to uncover prophecies of Muhammad within it. </a:t>
            </a:r>
          </a:p>
        </p:txBody>
      </p:sp>
      <p:pic>
        <p:nvPicPr>
          <p:cNvPr id="6" name="Content Placeholder 5">
            <a:extLst>
              <a:ext uri="{FF2B5EF4-FFF2-40B4-BE49-F238E27FC236}">
                <a16:creationId xmlns:a16="http://schemas.microsoft.com/office/drawing/2014/main" id="{78F524BD-9074-43D4-88A7-DCB04112C1B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063" r="14196"/>
          <a:stretch/>
        </p:blipFill>
        <p:spPr>
          <a:xfrm>
            <a:off x="5664199" y="10"/>
            <a:ext cx="3479801" cy="6857990"/>
          </a:xfrm>
          <a:prstGeom prst="rect">
            <a:avLst/>
          </a:prstGeom>
        </p:spPr>
      </p:pic>
    </p:spTree>
    <p:extLst>
      <p:ext uri="{BB962C8B-B14F-4D97-AF65-F5344CB8AC3E}">
        <p14:creationId xmlns:p14="http://schemas.microsoft.com/office/powerpoint/2010/main" val="1197530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16C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9E5F8-2725-428D-A9AB-67274CBED90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A559B1-7CD1-4301-B754-C12CC65FB14C}"/>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100">
                <a:solidFill>
                  <a:srgbClr val="FFFFFF"/>
                </a:solidFill>
              </a:rPr>
              <a:t>The second common characteristic of polemical writing, both historic and contemporary, is the attempt to understand and critique the other through the prism of religious and theological concepts that originate within the ‘home’ tradition – particularly when these concepts are understood to be universal.</a:t>
            </a:r>
          </a:p>
          <a:p>
            <a:r>
              <a:rPr lang="en-US" sz="1100">
                <a:solidFill>
                  <a:srgbClr val="FFFFFF"/>
                </a:solidFill>
              </a:rPr>
              <a:t>What I mean by this is that often, while religious may share significant overlap, for example shared figures or scriptural texts, this sharing is misleading as it fails to understand the religio-cultural context of the point of sharing – the religious may be the same, but the details or purpose of that religious figure often fundamentally differs in the religious traditions. </a:t>
            </a:r>
          </a:p>
          <a:p>
            <a:r>
              <a:rPr lang="en-US" sz="1100">
                <a:solidFill>
                  <a:srgbClr val="FFFFFF"/>
                </a:solidFill>
              </a:rPr>
              <a:t>We often see this in discussions over theological matters – for example, when Christian polemicists critique Islam’s salvific discourse according to their similarity to Christian notions of salvation, or when Muslim polemicists critique the Christian veneration of multiple texts as part of their scripture. In both case, the polemic is seeking to engage with, and judge, the other according to standards which only make sense within the theological architecture of their own tradition. </a:t>
            </a:r>
          </a:p>
          <a:p>
            <a:r>
              <a:rPr lang="en-US" sz="1100">
                <a:solidFill>
                  <a:srgbClr val="FFFFFF"/>
                </a:solidFill>
              </a:rPr>
              <a:t>Just because Christians / Muslims both talk about love, does not necessarily mean they are talking about the exact same thing.</a:t>
            </a:r>
          </a:p>
          <a:p>
            <a:endParaRPr lang="en-US" sz="1100">
              <a:solidFill>
                <a:srgbClr val="FFFFFF"/>
              </a:solidFill>
            </a:endParaRPr>
          </a:p>
          <a:p>
            <a:endParaRPr lang="en-US" sz="1100">
              <a:solidFill>
                <a:srgbClr val="FFFFFF"/>
              </a:solidFill>
            </a:endParaRPr>
          </a:p>
          <a:p>
            <a:endParaRPr lang="en-US" sz="1100">
              <a:solidFill>
                <a:srgbClr val="FFFFFF"/>
              </a:solidFill>
            </a:endParaRPr>
          </a:p>
        </p:txBody>
      </p:sp>
      <p:pic>
        <p:nvPicPr>
          <p:cNvPr id="6" name="Content Placeholder 5" descr="A picture containing weapon, spring&#10;&#10;Description automatically generated">
            <a:extLst>
              <a:ext uri="{FF2B5EF4-FFF2-40B4-BE49-F238E27FC236}">
                <a16:creationId xmlns:a16="http://schemas.microsoft.com/office/drawing/2014/main" id="{9966CB52-D15C-4BDF-B137-1ED3AD692E1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148" r="20623"/>
          <a:stretch/>
        </p:blipFill>
        <p:spPr>
          <a:xfrm>
            <a:off x="5664199" y="10"/>
            <a:ext cx="3479801" cy="6857990"/>
          </a:xfrm>
          <a:prstGeom prst="rect">
            <a:avLst/>
          </a:prstGeom>
        </p:spPr>
      </p:pic>
    </p:spTree>
    <p:extLst>
      <p:ext uri="{BB962C8B-B14F-4D97-AF65-F5344CB8AC3E}">
        <p14:creationId xmlns:p14="http://schemas.microsoft.com/office/powerpoint/2010/main" val="400892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82C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F975F-2FC1-4075-852B-9EE84FE9A0B9}"/>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421525-6C8E-4347-AD5F-79610F792E9E}"/>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The third characteristic of polemical writing is very important in considering the purpose and context of much of its production. This characteristic is the intended audience of the polemical material, such as that we will examine in the next slides. </a:t>
            </a:r>
          </a:p>
          <a:p>
            <a:r>
              <a:rPr lang="en-US" sz="1400">
                <a:solidFill>
                  <a:srgbClr val="FFFFFF"/>
                </a:solidFill>
              </a:rPr>
              <a:t>Who is this material really written for – the religious other, or the author’s co-religionists?</a:t>
            </a:r>
          </a:p>
          <a:p>
            <a:r>
              <a:rPr lang="en-US" sz="1400">
                <a:solidFill>
                  <a:srgbClr val="FFFFFF"/>
                </a:solidFill>
              </a:rPr>
              <a:t>Often with polemical material, the intended audience is made out to be the religious other – a good-faith engagement between religious communities or traditions – while in actuality a great deal of polemical material is made for, and consumed by, the author’s co-religionists in an apologetic or identity affirming manner. </a:t>
            </a:r>
          </a:p>
          <a:p>
            <a:r>
              <a:rPr lang="en-US" sz="1400">
                <a:solidFill>
                  <a:srgbClr val="FFFFFF"/>
                </a:solidFill>
              </a:rPr>
              <a:t>This relates to second characteristic identified above – if the audience is the co-religionist, then the cultural and theological misses apparent in much polemical writing don’t matter in the slightest. </a:t>
            </a:r>
          </a:p>
        </p:txBody>
      </p:sp>
      <p:pic>
        <p:nvPicPr>
          <p:cNvPr id="6" name="Content Placeholder 5">
            <a:extLst>
              <a:ext uri="{FF2B5EF4-FFF2-40B4-BE49-F238E27FC236}">
                <a16:creationId xmlns:a16="http://schemas.microsoft.com/office/drawing/2014/main" id="{58D9D14C-3BE8-4CA0-A319-9F520F25B0E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829" r="15431"/>
          <a:stretch/>
        </p:blipFill>
        <p:spPr>
          <a:xfrm>
            <a:off x="5664199" y="10"/>
            <a:ext cx="3479801" cy="6857990"/>
          </a:xfrm>
          <a:prstGeom prst="rect">
            <a:avLst/>
          </a:prstGeom>
        </p:spPr>
      </p:pic>
    </p:spTree>
    <p:extLst>
      <p:ext uri="{BB962C8B-B14F-4D97-AF65-F5344CB8AC3E}">
        <p14:creationId xmlns:p14="http://schemas.microsoft.com/office/powerpoint/2010/main" val="1478094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738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988E1-481E-40C8-91DF-84E3F48B589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Contemporary Polemics</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680EF7-EC22-47D9-A540-C8BF211830F7}"/>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I have picked out six examples of contemporary polemical production (two dedicated websites, two seemingly theological discussions on YouTube, and two entangled religio-politico-cultural presentations of Christian / Muslim / Eastern / Western relations) for you to have an explore of. </a:t>
            </a:r>
          </a:p>
          <a:p>
            <a:r>
              <a:rPr lang="en-US" sz="1600">
                <a:solidFill>
                  <a:srgbClr val="FFFFFF"/>
                </a:solidFill>
              </a:rPr>
              <a:t>Do so keeping in mind some of the issues we have looked at in this section and in previous sections – consider how religious identity becomes bound up with cultural or national attachments, which aspects of differing religions or cultures are prominently used and displayed in each, how historical aspects of Christian-Muslim relations return in contemporary discourses, and how differing polemics draw on each other to produce complex and inter-related schemes of understanding. </a:t>
            </a:r>
          </a:p>
          <a:p>
            <a:endParaRPr lang="en-US" sz="1600">
              <a:solidFill>
                <a:srgbClr val="FFFFFF"/>
              </a:solidFill>
            </a:endParaRPr>
          </a:p>
        </p:txBody>
      </p:sp>
      <p:pic>
        <p:nvPicPr>
          <p:cNvPr id="6" name="Content Placeholder 5">
            <a:extLst>
              <a:ext uri="{FF2B5EF4-FFF2-40B4-BE49-F238E27FC236}">
                <a16:creationId xmlns:a16="http://schemas.microsoft.com/office/drawing/2014/main" id="{1B5A2180-2C39-4B59-8E73-E6801EF0D85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578" r="35225" b="-1"/>
          <a:stretch/>
        </p:blipFill>
        <p:spPr>
          <a:xfrm>
            <a:off x="5664199" y="10"/>
            <a:ext cx="3479801" cy="6857990"/>
          </a:xfrm>
          <a:prstGeom prst="rect">
            <a:avLst/>
          </a:prstGeom>
        </p:spPr>
      </p:pic>
    </p:spTree>
    <p:extLst>
      <p:ext uri="{BB962C8B-B14F-4D97-AF65-F5344CB8AC3E}">
        <p14:creationId xmlns:p14="http://schemas.microsoft.com/office/powerpoint/2010/main" val="776349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20EF1987-FCDE-444C-87F6-A3772CF77651}"/>
              </a:ext>
            </a:extLst>
          </p:cNvPr>
          <p:cNvPicPr>
            <a:picLocks noGrp="1" noChangeAspect="1"/>
          </p:cNvPicPr>
          <p:nvPr>
            <p:ph sz="half" idx="2"/>
          </p:nvPr>
        </p:nvPicPr>
        <p:blipFill rotWithShape="1">
          <a:blip r:embed="rId2"/>
          <a:srcRect b="332"/>
          <a:stretch/>
        </p:blipFill>
        <p:spPr>
          <a:xfrm>
            <a:off x="20" y="975"/>
            <a:ext cx="9143980"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C6E1D-822B-49EE-A472-2487E9BEF2DD}"/>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5000" kern="1200" cap="all" spc="200" baseline="0">
                <a:solidFill>
                  <a:srgbClr val="FFFFFF"/>
                </a:solidFill>
                <a:latin typeface="+mj-lt"/>
                <a:ea typeface="+mj-ea"/>
                <a:cs typeface="+mj-cs"/>
              </a:rPr>
              <a:t>Answering Islam</a:t>
            </a:r>
          </a:p>
        </p:txBody>
      </p:sp>
      <p:sp>
        <p:nvSpPr>
          <p:cNvPr id="3" name="Content Placeholder 2">
            <a:extLst>
              <a:ext uri="{FF2B5EF4-FFF2-40B4-BE49-F238E27FC236}">
                <a16:creationId xmlns:a16="http://schemas.microsoft.com/office/drawing/2014/main" id="{7BC10918-0826-4266-9090-40AF55948032}"/>
              </a:ext>
            </a:extLst>
          </p:cNvPr>
          <p:cNvSpPr>
            <a:spLocks noGrp="1"/>
          </p:cNvSpPr>
          <p:nvPr>
            <p:ph sz="half" idx="1"/>
          </p:nvPr>
        </p:nvSpPr>
        <p:spPr>
          <a:xfrm>
            <a:off x="3232011" y="4779313"/>
            <a:ext cx="5626238" cy="514816"/>
          </a:xfrm>
        </p:spPr>
        <p:txBody>
          <a:bodyPr vert="horz" lIns="91440" tIns="45720" rIns="91440" bIns="45720" rtlCol="0" anchor="t">
            <a:normAutofit/>
          </a:bodyPr>
          <a:lstStyle/>
          <a:p>
            <a:pPr marL="0" indent="0">
              <a:spcBef>
                <a:spcPts val="0"/>
              </a:spcBef>
              <a:buNone/>
            </a:pPr>
            <a:r>
              <a:rPr lang="en-US" sz="1500">
                <a:solidFill>
                  <a:srgbClr val="FFFFFF"/>
                </a:solidFill>
                <a:hlinkClick r:id="rId3"/>
              </a:rPr>
              <a:t>Answering Islam, A Christian-Muslim Dialog and Apologetic (answering-islam.org)</a:t>
            </a:r>
            <a:endParaRPr lang="en-US" sz="1500">
              <a:solidFill>
                <a:srgbClr val="FFFFFF"/>
              </a:solidFill>
            </a:endParaRP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7FD6F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2751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5B7A4E0-73CA-4388-8DF4-35EBA2D2D463}"/>
              </a:ext>
            </a:extLst>
          </p:cNvPr>
          <p:cNvPicPr>
            <a:picLocks noGrp="1" noChangeAspect="1"/>
          </p:cNvPicPr>
          <p:nvPr>
            <p:ph sz="half" idx="2"/>
          </p:nvPr>
        </p:nvPicPr>
        <p:blipFill rotWithShape="1">
          <a:blip r:embed="rId2"/>
          <a:srcRect r="6667" b="1"/>
          <a:stretch/>
        </p:blipFill>
        <p:spPr>
          <a:xfrm>
            <a:off x="20" y="975"/>
            <a:ext cx="9143980"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23CFF-6868-4721-BE6A-9EE0F9693B4D}"/>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5000" kern="1200" cap="all" spc="200" baseline="0">
                <a:solidFill>
                  <a:srgbClr val="FFFFFF"/>
                </a:solidFill>
                <a:latin typeface="+mj-lt"/>
                <a:ea typeface="+mj-ea"/>
                <a:cs typeface="+mj-cs"/>
              </a:rPr>
              <a:t>Answering Christianity</a:t>
            </a:r>
          </a:p>
        </p:txBody>
      </p:sp>
      <p:sp>
        <p:nvSpPr>
          <p:cNvPr id="3" name="Content Placeholder 2">
            <a:extLst>
              <a:ext uri="{FF2B5EF4-FFF2-40B4-BE49-F238E27FC236}">
                <a16:creationId xmlns:a16="http://schemas.microsoft.com/office/drawing/2014/main" id="{250A3D4E-F33C-49F0-9024-BF7C3D3C0294}"/>
              </a:ext>
            </a:extLst>
          </p:cNvPr>
          <p:cNvSpPr>
            <a:spLocks noGrp="1"/>
          </p:cNvSpPr>
          <p:nvPr>
            <p:ph sz="half" idx="1"/>
          </p:nvPr>
        </p:nvSpPr>
        <p:spPr>
          <a:xfrm>
            <a:off x="3232011" y="4779313"/>
            <a:ext cx="5626238" cy="514816"/>
          </a:xfrm>
        </p:spPr>
        <p:txBody>
          <a:bodyPr vert="horz" lIns="91440" tIns="45720" rIns="91440" bIns="45720" rtlCol="0" anchor="t">
            <a:normAutofit/>
          </a:bodyPr>
          <a:lstStyle/>
          <a:p>
            <a:pPr marL="0" indent="0">
              <a:spcBef>
                <a:spcPts val="0"/>
              </a:spcBef>
              <a:buNone/>
            </a:pPr>
            <a:r>
              <a:rPr lang="en-US" sz="1500">
                <a:solidFill>
                  <a:srgbClr val="FFFFFF"/>
                </a:solidFill>
                <a:hlinkClick r:id="rId3"/>
              </a:rPr>
              <a:t>Answering Christianity : Islam Answers Trinitarian Beliefs. (answering-christianity.com)</a:t>
            </a:r>
            <a:endParaRPr lang="en-US" sz="1500">
              <a:solidFill>
                <a:srgbClr val="FFFFFF"/>
              </a:solidFill>
            </a:endParaRP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8844F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75811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BE459E7-986C-4B29-BDF6-B7F63D93E1E7}"/>
              </a:ext>
            </a:extLst>
          </p:cNvPr>
          <p:cNvPicPr>
            <a:picLocks noGrp="1" noChangeAspect="1"/>
          </p:cNvPicPr>
          <p:nvPr>
            <p:ph sz="half" idx="2"/>
          </p:nvPr>
        </p:nvPicPr>
        <p:blipFill rotWithShape="1">
          <a:blip r:embed="rId2"/>
          <a:srcRect l="8329" r="15672"/>
          <a:stretch/>
        </p:blipFill>
        <p:spPr>
          <a:xfrm>
            <a:off x="20" y="975"/>
            <a:ext cx="9143980"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6ACC5-D5D6-4AFB-9C2F-C4DE8B94C8E3}"/>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4600" kern="1200" cap="all" spc="200" baseline="0">
                <a:solidFill>
                  <a:srgbClr val="FFFFFF"/>
                </a:solidFill>
                <a:latin typeface="+mj-lt"/>
                <a:ea typeface="+mj-ea"/>
                <a:cs typeface="+mj-cs"/>
              </a:rPr>
              <a:t>Contemporary Polemics</a:t>
            </a:r>
          </a:p>
        </p:txBody>
      </p:sp>
      <p:sp>
        <p:nvSpPr>
          <p:cNvPr id="3" name="Content Placeholder 2">
            <a:extLst>
              <a:ext uri="{FF2B5EF4-FFF2-40B4-BE49-F238E27FC236}">
                <a16:creationId xmlns:a16="http://schemas.microsoft.com/office/drawing/2014/main" id="{382B4C3D-483E-40DB-8805-035178E23063}"/>
              </a:ext>
            </a:extLst>
          </p:cNvPr>
          <p:cNvSpPr>
            <a:spLocks noGrp="1"/>
          </p:cNvSpPr>
          <p:nvPr>
            <p:ph sz="half" idx="1"/>
          </p:nvPr>
        </p:nvSpPr>
        <p:spPr>
          <a:xfrm>
            <a:off x="3232011" y="4779313"/>
            <a:ext cx="5626238" cy="514816"/>
          </a:xfrm>
        </p:spPr>
        <p:txBody>
          <a:bodyPr vert="horz" lIns="91440" tIns="45720" rIns="91440" bIns="45720" rtlCol="0" anchor="t">
            <a:normAutofit/>
          </a:bodyPr>
          <a:lstStyle/>
          <a:p>
            <a:pPr marL="0" indent="0">
              <a:spcBef>
                <a:spcPts val="0"/>
              </a:spcBef>
              <a:buNone/>
            </a:pPr>
            <a:r>
              <a:rPr lang="en-US" sz="1500">
                <a:solidFill>
                  <a:srgbClr val="FFFFFF"/>
                </a:solidFill>
                <a:hlinkClick r:id="rId3"/>
              </a:rPr>
              <a:t>Reaction to Muslims Celebrating the Christmas Xmas Holidays with Santa TheDeenShow #827 - YouTube</a:t>
            </a:r>
            <a:endParaRPr lang="en-US" sz="1500">
              <a:solidFill>
                <a:srgbClr val="FFFFFF"/>
              </a:solidFill>
            </a:endParaRP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D9DC73"/>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2987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CED31D7-B25E-4DDC-AC77-45216D3F6EB0}"/>
              </a:ext>
            </a:extLst>
          </p:cNvPr>
          <p:cNvPicPr>
            <a:picLocks noGrp="1" noChangeAspect="1"/>
          </p:cNvPicPr>
          <p:nvPr>
            <p:ph sz="half" idx="2"/>
          </p:nvPr>
        </p:nvPicPr>
        <p:blipFill rotWithShape="1">
          <a:blip r:embed="rId2"/>
          <a:srcRect l="11861" r="11472" b="-1"/>
          <a:stretch/>
        </p:blipFill>
        <p:spPr>
          <a:xfrm>
            <a:off x="20" y="975"/>
            <a:ext cx="9143980"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F8DD4-354E-4F89-8408-23A821595718}"/>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4600" kern="1200" cap="all" spc="200" baseline="0" dirty="0">
                <a:solidFill>
                  <a:srgbClr val="FFFFFF"/>
                </a:solidFill>
                <a:latin typeface="+mj-lt"/>
                <a:ea typeface="+mj-ea"/>
                <a:cs typeface="+mj-cs"/>
              </a:rPr>
              <a:t>Contemporary Polemics</a:t>
            </a:r>
          </a:p>
        </p:txBody>
      </p:sp>
      <p:sp>
        <p:nvSpPr>
          <p:cNvPr id="3" name="Content Placeholder 2">
            <a:extLst>
              <a:ext uri="{FF2B5EF4-FFF2-40B4-BE49-F238E27FC236}">
                <a16:creationId xmlns:a16="http://schemas.microsoft.com/office/drawing/2014/main" id="{16495A68-2742-4BC8-A61E-49E8BB26D30C}"/>
              </a:ext>
            </a:extLst>
          </p:cNvPr>
          <p:cNvSpPr>
            <a:spLocks noGrp="1"/>
          </p:cNvSpPr>
          <p:nvPr>
            <p:ph sz="half" idx="1"/>
          </p:nvPr>
        </p:nvSpPr>
        <p:spPr>
          <a:xfrm>
            <a:off x="3232011" y="4779313"/>
            <a:ext cx="5626238" cy="514816"/>
          </a:xfrm>
        </p:spPr>
        <p:txBody>
          <a:bodyPr vert="horz" lIns="91440" tIns="45720" rIns="91440" bIns="45720" rtlCol="0" anchor="t">
            <a:normAutofit/>
          </a:bodyPr>
          <a:lstStyle/>
          <a:p>
            <a:pPr marL="0" indent="0">
              <a:spcBef>
                <a:spcPts val="0"/>
              </a:spcBef>
              <a:buNone/>
            </a:pPr>
            <a:r>
              <a:rPr lang="en-US" sz="1500">
                <a:solidFill>
                  <a:srgbClr val="FFFFFF"/>
                </a:solidFill>
                <a:hlinkClick r:id="rId3"/>
              </a:rPr>
              <a:t>Answering Islam 13: Has the Quran Been Perfectly Preserved? - YouTube</a:t>
            </a:r>
            <a:endParaRPr lang="en-US" sz="1500">
              <a:solidFill>
                <a:srgbClr val="FFFFFF"/>
              </a:solidFill>
            </a:endParaRP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049A00"/>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4109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E6CED64-263A-456D-B283-B778F48AFC1F}"/>
              </a:ext>
            </a:extLst>
          </p:cNvPr>
          <p:cNvPicPr>
            <a:picLocks noGrp="1" noChangeAspect="1"/>
          </p:cNvPicPr>
          <p:nvPr>
            <p:ph sz="half" idx="2"/>
          </p:nvPr>
        </p:nvPicPr>
        <p:blipFill rotWithShape="1">
          <a:blip r:embed="rId2"/>
          <a:srcRect l="16433" r="6900" b="-1"/>
          <a:stretch/>
        </p:blipFill>
        <p:spPr>
          <a:xfrm>
            <a:off x="20" y="975"/>
            <a:ext cx="9143980" cy="6858000"/>
          </a:xfrm>
          <a:prstGeom prst="rect">
            <a:avLst/>
          </a:prstGeom>
        </p:spPr>
      </p:pic>
      <p:sp>
        <p:nvSpPr>
          <p:cNvPr id="18" name="Rectangle 1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4D35D-04B0-423B-AD4B-02CE5BE0E5C0}"/>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4600" kern="1200" cap="all" spc="200" baseline="0">
                <a:solidFill>
                  <a:srgbClr val="FFFFFF"/>
                </a:solidFill>
                <a:latin typeface="+mj-lt"/>
                <a:ea typeface="+mj-ea"/>
                <a:cs typeface="+mj-cs"/>
              </a:rPr>
              <a:t>Contemporary Polemics</a:t>
            </a:r>
          </a:p>
        </p:txBody>
      </p:sp>
      <p:sp>
        <p:nvSpPr>
          <p:cNvPr id="3" name="Content Placeholder 2">
            <a:extLst>
              <a:ext uri="{FF2B5EF4-FFF2-40B4-BE49-F238E27FC236}">
                <a16:creationId xmlns:a16="http://schemas.microsoft.com/office/drawing/2014/main" id="{4A8F1A24-229C-4C4F-B14B-ED985EB585A3}"/>
              </a:ext>
            </a:extLst>
          </p:cNvPr>
          <p:cNvSpPr>
            <a:spLocks noGrp="1"/>
          </p:cNvSpPr>
          <p:nvPr>
            <p:ph sz="half" idx="1"/>
          </p:nvPr>
        </p:nvSpPr>
        <p:spPr>
          <a:xfrm>
            <a:off x="3232011" y="4779313"/>
            <a:ext cx="5626238" cy="514816"/>
          </a:xfrm>
        </p:spPr>
        <p:txBody>
          <a:bodyPr vert="horz" lIns="91440" tIns="45720" rIns="91440" bIns="45720" rtlCol="0" anchor="t">
            <a:normAutofit/>
          </a:bodyPr>
          <a:lstStyle/>
          <a:p>
            <a:pPr marL="0" indent="0">
              <a:lnSpc>
                <a:spcPct val="100000"/>
              </a:lnSpc>
              <a:spcBef>
                <a:spcPts val="0"/>
              </a:spcBef>
              <a:buNone/>
            </a:pPr>
            <a:r>
              <a:rPr lang="en-US" sz="1700">
                <a:solidFill>
                  <a:srgbClr val="FFFFFF"/>
                </a:solidFill>
                <a:hlinkClick r:id="rId3"/>
              </a:rPr>
              <a:t>Secure America Now Ad “Islamic States of America“ - YouTube</a:t>
            </a:r>
            <a:endParaRPr lang="en-US" sz="1700">
              <a:solidFill>
                <a:srgbClr val="FFFFFF"/>
              </a:solidFill>
            </a:endParaRPr>
          </a:p>
        </p:txBody>
      </p:sp>
      <p:cxnSp>
        <p:nvCxnSpPr>
          <p:cNvPr id="20" name="Straight Connector 1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A5CEFF"/>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0765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4">
            <a:extLst>
              <a:ext uri="{FF2B5EF4-FFF2-40B4-BE49-F238E27FC236}">
                <a16:creationId xmlns:a16="http://schemas.microsoft.com/office/drawing/2014/main" id="{9E27ADBB-292E-4D1C-ABFB-EE6DB06B3E9C}"/>
              </a:ext>
            </a:extLst>
          </p:cNvPr>
          <p:cNvPicPr>
            <a:picLocks noGrp="1" noChangeAspect="1"/>
          </p:cNvPicPr>
          <p:nvPr>
            <p:ph sz="half" idx="2"/>
          </p:nvPr>
        </p:nvPicPr>
        <p:blipFill rotWithShape="1">
          <a:blip r:embed="rId2"/>
          <a:srcRect l="17471" r="6197" b="1"/>
          <a:stretch/>
        </p:blipFill>
        <p:spPr>
          <a:xfrm>
            <a:off x="20" y="975"/>
            <a:ext cx="9143980" cy="6858000"/>
          </a:xfrm>
          <a:prstGeom prst="rect">
            <a:avLst/>
          </a:prstGeom>
        </p:spPr>
      </p:pic>
      <p:sp>
        <p:nvSpPr>
          <p:cNvPr id="28" name="Rectangle 27">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A2E43-616C-4402-9B51-9BF608808AD4}"/>
              </a:ext>
            </a:extLst>
          </p:cNvPr>
          <p:cNvSpPr>
            <a:spLocks noGrp="1"/>
          </p:cNvSpPr>
          <p:nvPr>
            <p:ph type="title"/>
          </p:nvPr>
        </p:nvSpPr>
        <p:spPr>
          <a:xfrm>
            <a:off x="3232011" y="3429000"/>
            <a:ext cx="5626239" cy="1090938"/>
          </a:xfrm>
        </p:spPr>
        <p:txBody>
          <a:bodyPr vert="horz" lIns="91440" tIns="45720" rIns="91440" bIns="45720" rtlCol="0" anchor="b">
            <a:normAutofit/>
          </a:bodyPr>
          <a:lstStyle/>
          <a:p>
            <a:r>
              <a:rPr lang="en-US" sz="4600" kern="1200" cap="all" spc="200" baseline="0">
                <a:solidFill>
                  <a:srgbClr val="FFFFFF"/>
                </a:solidFill>
                <a:latin typeface="+mj-lt"/>
                <a:ea typeface="+mj-ea"/>
                <a:cs typeface="+mj-cs"/>
              </a:rPr>
              <a:t>Contemporary Polemics</a:t>
            </a:r>
          </a:p>
        </p:txBody>
      </p:sp>
      <p:sp>
        <p:nvSpPr>
          <p:cNvPr id="3" name="Content Placeholder 2">
            <a:extLst>
              <a:ext uri="{FF2B5EF4-FFF2-40B4-BE49-F238E27FC236}">
                <a16:creationId xmlns:a16="http://schemas.microsoft.com/office/drawing/2014/main" id="{29DDBE12-865C-40ED-8989-F8D7B74540FA}"/>
              </a:ext>
            </a:extLst>
          </p:cNvPr>
          <p:cNvSpPr>
            <a:spLocks noGrp="1"/>
          </p:cNvSpPr>
          <p:nvPr>
            <p:ph sz="half" idx="1"/>
          </p:nvPr>
        </p:nvSpPr>
        <p:spPr>
          <a:xfrm>
            <a:off x="3232011" y="4779313"/>
            <a:ext cx="5626238" cy="514816"/>
          </a:xfrm>
        </p:spPr>
        <p:txBody>
          <a:bodyPr vert="horz" lIns="91440" tIns="45720" rIns="91440" bIns="45720" rtlCol="0" anchor="t">
            <a:normAutofit fontScale="77500" lnSpcReduction="20000"/>
          </a:bodyPr>
          <a:lstStyle/>
          <a:p>
            <a:pPr marL="0" indent="0">
              <a:spcBef>
                <a:spcPts val="0"/>
              </a:spcBef>
              <a:buNone/>
            </a:pPr>
            <a:r>
              <a:rPr lang="en-US" sz="1000" dirty="0">
                <a:solidFill>
                  <a:srgbClr val="FFFFFF"/>
                </a:solidFill>
                <a:hlinkClick r:id="rId3"/>
              </a:rPr>
              <a:t>Shocking: 'Jihad recruitment video' posted online – YouTube</a:t>
            </a:r>
            <a:br>
              <a:rPr lang="en-US" sz="1000" dirty="0">
                <a:solidFill>
                  <a:srgbClr val="FFFFFF"/>
                </a:solidFill>
              </a:rPr>
            </a:br>
            <a:br>
              <a:rPr lang="en-US" sz="1000" dirty="0">
                <a:solidFill>
                  <a:srgbClr val="FFFFFF"/>
                </a:solidFill>
              </a:rPr>
            </a:br>
            <a:r>
              <a:rPr lang="en-US" sz="1000" dirty="0">
                <a:solidFill>
                  <a:srgbClr val="FFFFFF"/>
                </a:solidFill>
              </a:rPr>
              <a:t>Note, it is almost impossible to find unqualified perspectives from radical groups like ISIS on the internet any more due to action taken by western governments. I hope the attached video will give you a sense of some of the religious dynamics present.  </a:t>
            </a:r>
          </a:p>
        </p:txBody>
      </p:sp>
      <p:cxnSp>
        <p:nvCxnSpPr>
          <p:cNvPr id="30" name="Straight Connector 29">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DFA86B"/>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3457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Contemporary Issues in Christian-Muslim Relations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2603309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ackground pattern&#10;&#10;Description automatically generated">
            <a:extLst>
              <a:ext uri="{FF2B5EF4-FFF2-40B4-BE49-F238E27FC236}">
                <a16:creationId xmlns:a16="http://schemas.microsoft.com/office/drawing/2014/main" id="{6B26742D-2BA0-4384-95EA-A3E323217880}"/>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358" r="-2" b="-2"/>
          <a:stretch/>
        </p:blipFill>
        <p:spPr>
          <a:xfrm>
            <a:off x="20" y="-1"/>
            <a:ext cx="9141694" cy="6858000"/>
          </a:xfrm>
          <a:prstGeom prst="rect">
            <a:avLst/>
          </a:prstGeom>
        </p:spPr>
      </p:pic>
      <p:sp>
        <p:nvSpPr>
          <p:cNvPr id="2" name="Title 1">
            <a:extLst>
              <a:ext uri="{FF2B5EF4-FFF2-40B4-BE49-F238E27FC236}">
                <a16:creationId xmlns:a16="http://schemas.microsoft.com/office/drawing/2014/main" id="{90D23CFF-6868-4721-BE6A-9EE0F9693B4D}"/>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3900"/>
              <a:t>Contemporary Issues in Christian-Muslim Relations</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0A3D4E-F33C-49F0-9024-BF7C3D3C0294}"/>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Of course, it is in the nature of any programme of study to leave a number of issues unaddressed – the scope of Christian Muslim relations is, by its nature, far too big to be encapsulated in a single module with any degree of depth. </a:t>
            </a:r>
          </a:p>
          <a:p>
            <a:r>
              <a:rPr lang="en-US"/>
              <a:t>I want us to leave the module with ideas for future expansion and progression – ideas of the different areas in which your studies may take you. </a:t>
            </a:r>
          </a:p>
          <a:p>
            <a:r>
              <a:rPr lang="en-US"/>
              <a:t>In this last section, I want to just highlight a few of the areas of Christian-Muslim relation that I find interesting, as examples of areas you may find interesting, and in the hope that they inspire you to explore this topic further either in your own time or through further study. </a:t>
            </a:r>
          </a:p>
        </p:txBody>
      </p:sp>
    </p:spTree>
    <p:extLst>
      <p:ext uri="{BB962C8B-B14F-4D97-AF65-F5344CB8AC3E}">
        <p14:creationId xmlns:p14="http://schemas.microsoft.com/office/powerpoint/2010/main" val="267211877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B67F46D-6AE5-41EC-A9A7-3A2CE8034E4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3900"/>
              <a:t>Religio-Cultural Constructions - Beauty</a:t>
            </a:r>
          </a:p>
        </p:txBody>
      </p:sp>
      <p:sp>
        <p:nvSpPr>
          <p:cNvPr id="3" name="Content Placeholder 2">
            <a:extLst>
              <a:ext uri="{FF2B5EF4-FFF2-40B4-BE49-F238E27FC236}">
                <a16:creationId xmlns:a16="http://schemas.microsoft.com/office/drawing/2014/main" id="{FEAE27BE-9454-4E9C-A43C-BC6679AB8B80}"/>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The main focus of my research interest in Christian-Muslim studies are the religio-cultural uses of the concept of ‘beauty’ within each tradition – specifically how ‘beauty’ has been used in both traditions in theological, ethical, or epistemological arguments. </a:t>
            </a:r>
          </a:p>
          <a:p>
            <a:r>
              <a:rPr lang="en-US" sz="1400"/>
              <a:t>We can see this when beauty is invoked in ethical reflection, an appeal to the most ethically beautiful or beautifying outcome of an ethical dilemma, in the Islamic legal work of Khaled Abou El Fadl, or when the beauty of the narrative of the Christian tradition is invoked as the reason for its truthfulness in the work of Christian scholars like John Milbank. </a:t>
            </a:r>
          </a:p>
          <a:p>
            <a:r>
              <a:rPr lang="en-US" sz="1400"/>
              <a:t>As we have hopefully seen, these shared concepts, while perhaps using the same word, can have hugely different foundations in scripture or cultural touchstones, and have hugely different implications for the religious traditions in practice. </a:t>
            </a:r>
          </a:p>
        </p:txBody>
      </p:sp>
      <p:pic>
        <p:nvPicPr>
          <p:cNvPr id="6" name="Content Placeholder 5" descr="Background pattern&#10;&#10;Description automatically generated">
            <a:extLst>
              <a:ext uri="{FF2B5EF4-FFF2-40B4-BE49-F238E27FC236}">
                <a16:creationId xmlns:a16="http://schemas.microsoft.com/office/drawing/2014/main" id="{7FC19F46-0CD2-402F-8069-C801A9C486A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426" r="30644" b="-2"/>
          <a:stretch/>
        </p:blipFill>
        <p:spPr>
          <a:xfrm>
            <a:off x="5664199" y="10"/>
            <a:ext cx="3479801" cy="6857990"/>
          </a:xfrm>
          <a:prstGeom prst="rect">
            <a:avLst/>
          </a:prstGeom>
        </p:spPr>
      </p:pic>
    </p:spTree>
    <p:extLst>
      <p:ext uri="{BB962C8B-B14F-4D97-AF65-F5344CB8AC3E}">
        <p14:creationId xmlns:p14="http://schemas.microsoft.com/office/powerpoint/2010/main" val="3198982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B27F5E7-1CB6-4399-BE07-CD8A626919F4}"/>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3500"/>
              <a:t>The Hermeneutic, the Epistemic, and the Aesthetic</a:t>
            </a:r>
          </a:p>
        </p:txBody>
      </p:sp>
      <p:sp>
        <p:nvSpPr>
          <p:cNvPr id="3" name="Content Placeholder 2">
            <a:extLst>
              <a:ext uri="{FF2B5EF4-FFF2-40B4-BE49-F238E27FC236}">
                <a16:creationId xmlns:a16="http://schemas.microsoft.com/office/drawing/2014/main" id="{31037EFB-75A5-45D9-8842-B51DBCB2B11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300"/>
              <a:t>These different foundations of a concept like ‘beauty’ are the core of the second angle of most of my research in Christian-Muslim relations, which deals with excavating the differing ways in which the theologies of the religious traditions operate and process their sources. </a:t>
            </a:r>
          </a:p>
          <a:p>
            <a:r>
              <a:rPr lang="en-US" sz="1300"/>
              <a:t>In this case, an example might be the differing epistemological statuses of the Qur’an and the Biblical texts in their respective traditions – the Qur’an is the direct and unchanged word of God, while the Biblical texts are understood to be accounts written by human authors. </a:t>
            </a:r>
          </a:p>
          <a:p>
            <a:r>
              <a:rPr lang="en-US" sz="1300"/>
              <a:t>This difference in epistemological status leads to a very different role being played by the scriptural text in the production of meaning, the hermeneutic task, and a very different role for the text in locating aspects of ethical certainty, the epistemic task. </a:t>
            </a:r>
          </a:p>
          <a:p>
            <a:r>
              <a:rPr lang="en-US" sz="1300"/>
              <a:t>In each case, differing forms of usage take on differential purposes and roles, highlighting the aesthetic difference between their situations. </a:t>
            </a:r>
          </a:p>
        </p:txBody>
      </p:sp>
      <p:pic>
        <p:nvPicPr>
          <p:cNvPr id="6" name="Content Placeholder 5" descr="Qr code&#10;&#10;Description automatically generated">
            <a:extLst>
              <a:ext uri="{FF2B5EF4-FFF2-40B4-BE49-F238E27FC236}">
                <a16:creationId xmlns:a16="http://schemas.microsoft.com/office/drawing/2014/main" id="{3E847058-206B-4C4B-A734-F682D379C03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839" r="31420"/>
          <a:stretch/>
        </p:blipFill>
        <p:spPr>
          <a:xfrm>
            <a:off x="5664199" y="10"/>
            <a:ext cx="3479801" cy="6857990"/>
          </a:xfrm>
          <a:prstGeom prst="rect">
            <a:avLst/>
          </a:prstGeom>
        </p:spPr>
      </p:pic>
    </p:spTree>
    <p:extLst>
      <p:ext uri="{BB962C8B-B14F-4D97-AF65-F5344CB8AC3E}">
        <p14:creationId xmlns:p14="http://schemas.microsoft.com/office/powerpoint/2010/main" val="2102081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0BBC30E-CFD7-42E3-AC62-A97EC0C6C6C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600"/>
              <a:t>Authority, Tradition, and Resistance</a:t>
            </a:r>
          </a:p>
        </p:txBody>
      </p:sp>
      <p:sp>
        <p:nvSpPr>
          <p:cNvPr id="3" name="Content Placeholder 2">
            <a:extLst>
              <a:ext uri="{FF2B5EF4-FFF2-40B4-BE49-F238E27FC236}">
                <a16:creationId xmlns:a16="http://schemas.microsoft.com/office/drawing/2014/main" id="{0A5A5E98-760D-4CBE-A82C-8FFEDA283723}"/>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The third avenue of research interest for me, is in the interaction of the religious tradition with mechanisms of the secular state in both traditions. </a:t>
            </a:r>
          </a:p>
          <a:p>
            <a:r>
              <a:rPr lang="en-US" sz="1400"/>
              <a:t>In this case, multiple scholars in both traditions have identified the theological as the location for effective resistance to the norms of the secular, and secularising state – as providing an alternative locus of authenticity against the mechanistic relativism and marginalising violence against the assumptions of secularity prevalent in our contemporary world. </a:t>
            </a:r>
          </a:p>
          <a:p>
            <a:r>
              <a:rPr lang="en-US" sz="1400"/>
              <a:t>In doing so, however, they draws on different sources of authority and develop different methods of resistance to this norm-building. </a:t>
            </a:r>
          </a:p>
          <a:p>
            <a:r>
              <a:rPr lang="en-US" sz="1400"/>
              <a:t>Pulling from my interest in Queer Studies, these strategies around authority, power, and resistance are fascinating. </a:t>
            </a:r>
          </a:p>
        </p:txBody>
      </p:sp>
      <p:pic>
        <p:nvPicPr>
          <p:cNvPr id="6" name="Content Placeholder 5">
            <a:extLst>
              <a:ext uri="{FF2B5EF4-FFF2-40B4-BE49-F238E27FC236}">
                <a16:creationId xmlns:a16="http://schemas.microsoft.com/office/drawing/2014/main" id="{15C690BC-B435-4458-BD0C-3B7AA29C750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742" r="20434"/>
          <a:stretch/>
        </p:blipFill>
        <p:spPr>
          <a:xfrm>
            <a:off x="5664199" y="10"/>
            <a:ext cx="3479800" cy="6857990"/>
          </a:xfrm>
          <a:prstGeom prst="rect">
            <a:avLst/>
          </a:prstGeom>
        </p:spPr>
      </p:pic>
    </p:spTree>
    <p:extLst>
      <p:ext uri="{BB962C8B-B14F-4D97-AF65-F5344CB8AC3E}">
        <p14:creationId xmlns:p14="http://schemas.microsoft.com/office/powerpoint/2010/main" val="2341754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2029DFF-9235-48BB-BB0F-8F2193D3FA9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Beyond C-M Studies</a:t>
            </a:r>
          </a:p>
        </p:txBody>
      </p:sp>
      <p:sp>
        <p:nvSpPr>
          <p:cNvPr id="3" name="Content Placeholder 2">
            <a:extLst>
              <a:ext uri="{FF2B5EF4-FFF2-40B4-BE49-F238E27FC236}">
                <a16:creationId xmlns:a16="http://schemas.microsoft.com/office/drawing/2014/main" id="{55604F74-EB1D-4EAA-8B50-5BCDE30E2BB3}"/>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These facets of Christian-Muslim studies do not only have valence within the field – they highlight and assess important factors about studying religion and society more broadly.</a:t>
            </a:r>
          </a:p>
          <a:p>
            <a:r>
              <a:rPr lang="en-US" sz="1400"/>
              <a:t>Similarly, the work I am engaged in in C-M studies does not remain there – it interacts strongly with my broadly interest in aspects of post-modern philosophy and theology, including the use of post-modernity in aspects of Islamic narration against modernity, in my abiding interest in questions of authority and identity, from a C-M perspective but also from queer and philosophical perspectives, and with my interests in the preservation of religious systems of knowledge, the systematic Christian theology or Islamic Law I teach in a secular-modern university. </a:t>
            </a:r>
          </a:p>
          <a:p>
            <a:r>
              <a:rPr lang="en-US" sz="1400"/>
              <a:t>In each case, knowledge of and attachment to C-M studies offers up interaction and progression beyond what would be available without it. </a:t>
            </a:r>
          </a:p>
        </p:txBody>
      </p:sp>
      <p:pic>
        <p:nvPicPr>
          <p:cNvPr id="6" name="Content Placeholder 5">
            <a:extLst>
              <a:ext uri="{FF2B5EF4-FFF2-40B4-BE49-F238E27FC236}">
                <a16:creationId xmlns:a16="http://schemas.microsoft.com/office/drawing/2014/main" id="{009DCFC7-BA8B-4F46-BC4F-6347F9DA9C1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616" r="23644"/>
          <a:stretch/>
        </p:blipFill>
        <p:spPr>
          <a:xfrm>
            <a:off x="5664199" y="10"/>
            <a:ext cx="3479800" cy="6857990"/>
          </a:xfrm>
          <a:prstGeom prst="rect">
            <a:avLst/>
          </a:prstGeom>
        </p:spPr>
      </p:pic>
    </p:spTree>
    <p:extLst>
      <p:ext uri="{BB962C8B-B14F-4D97-AF65-F5344CB8AC3E}">
        <p14:creationId xmlns:p14="http://schemas.microsoft.com/office/powerpoint/2010/main" val="4241547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11C0980-BFBE-498C-9540-59A0B071DB4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3500"/>
              <a:t>Contemporary Issues in Christian-Muslim Relations</a:t>
            </a:r>
          </a:p>
        </p:txBody>
      </p:sp>
      <p:sp>
        <p:nvSpPr>
          <p:cNvPr id="3" name="Content Placeholder 2">
            <a:extLst>
              <a:ext uri="{FF2B5EF4-FFF2-40B4-BE49-F238E27FC236}">
                <a16:creationId xmlns:a16="http://schemas.microsoft.com/office/drawing/2014/main" id="{C3F34571-42AF-4680-94D4-14EDFD2456D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a:t>This may sound quite self-referential, and I apologise if it does. </a:t>
            </a:r>
          </a:p>
          <a:p>
            <a:r>
              <a:rPr lang="en-US" sz="1700"/>
              <a:t>The purpose is to highlight the importance and relevance of a subject you have invested time and effort into acquiring knowledge of, and hopefully to prod you to take things a little further.</a:t>
            </a:r>
          </a:p>
          <a:p>
            <a:r>
              <a:rPr lang="en-US" sz="1700"/>
              <a:t>Christian-Muslim studies offers a history-sweeping chance to investigate the philosophical and theological musing of two of the worlds great traditions, locating the lives and beliefs of hundreds of millions of people within their complex and ever-evolving societies. </a:t>
            </a:r>
          </a:p>
          <a:p>
            <a:r>
              <a:rPr lang="en-US" sz="1700"/>
              <a:t>I hope you have enjoyed the module, and I look forward to working with you again soon!</a:t>
            </a:r>
          </a:p>
        </p:txBody>
      </p:sp>
      <p:pic>
        <p:nvPicPr>
          <p:cNvPr id="6" name="Content Placeholder 5" descr="A picture containing chart&#10;&#10;Description automatically generated">
            <a:extLst>
              <a:ext uri="{FF2B5EF4-FFF2-40B4-BE49-F238E27FC236}">
                <a16:creationId xmlns:a16="http://schemas.microsoft.com/office/drawing/2014/main" id="{991F5255-3B6E-4C93-928A-70E25B52EE8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230" r="14037"/>
          <a:stretch/>
        </p:blipFill>
        <p:spPr>
          <a:xfrm>
            <a:off x="5664199" y="10"/>
            <a:ext cx="3479800" cy="6857990"/>
          </a:xfrm>
          <a:prstGeom prst="rect">
            <a:avLst/>
          </a:prstGeom>
        </p:spPr>
      </p:pic>
    </p:spTree>
    <p:extLst>
      <p:ext uri="{BB962C8B-B14F-4D97-AF65-F5344CB8AC3E}">
        <p14:creationId xmlns:p14="http://schemas.microsoft.com/office/powerpoint/2010/main" val="470269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 name="Straight Connector 8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768096" y="585216"/>
            <a:ext cx="4426545" cy="1499616"/>
          </a:xfrm>
        </p:spPr>
        <p:txBody>
          <a:bodyPr vert="horz" lIns="91440" tIns="45720" rIns="91440" bIns="45720" rtlCol="0" anchor="ctr">
            <a:normAutofit/>
          </a:bodyPr>
          <a:lstStyle/>
          <a:p>
            <a:r>
              <a:rPr lang="en-US" sz="5000"/>
              <a:t>Readings</a:t>
            </a:r>
          </a:p>
        </p:txBody>
      </p: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768096" y="2286000"/>
            <a:ext cx="4426545" cy="3931920"/>
          </a:xfrm>
        </p:spPr>
        <p:txBody>
          <a:bodyPr vert="horz" lIns="45720" tIns="45720" rIns="45720" bIns="45720" rtlCol="0">
            <a:normAutofit/>
          </a:bodyPr>
          <a:lstStyle/>
          <a:p>
            <a:pPr marL="0" indent="0">
              <a:buNone/>
            </a:pPr>
            <a:r>
              <a:rPr lang="en-US" sz="1700"/>
              <a:t>Your readings for this section are split into two groups. The first group examines and furthers your understanding of the role of polemics in Christian Muslim relations – with a historical piece and a contemporary piece. </a:t>
            </a:r>
          </a:p>
          <a:p>
            <a:pPr marL="0" indent="0">
              <a:buNone/>
            </a:pPr>
            <a:r>
              <a:rPr lang="en-US" sz="1700"/>
              <a:t>In reading these two, try and see the links between historical polemical forms and contemporary ones. I hope the typological focus of the first piece will be helpful with this.</a:t>
            </a:r>
          </a:p>
          <a:p>
            <a:pPr marL="0" indent="0">
              <a:buNone/>
            </a:pPr>
            <a:r>
              <a:rPr lang="en-US" sz="1700"/>
              <a:t>The second two pieces are examples of differing forms of Christian-Muslim studies that are available to you and that represent some of my own interests. Have a read of the them if the subjects are attractive to you. </a:t>
            </a:r>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5664200" y="929217"/>
            <a:ext cx="2999740" cy="4999566"/>
          </a:xfrm>
          <a:prstGeom prst="rect">
            <a:avLst/>
          </a:prstGeom>
        </p:spPr>
      </p:pic>
    </p:spTree>
    <p:extLst>
      <p:ext uri="{BB962C8B-B14F-4D97-AF65-F5344CB8AC3E}">
        <p14:creationId xmlns:p14="http://schemas.microsoft.com/office/powerpoint/2010/main" val="2493409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a:bodyPr>
          <a:lstStyle/>
          <a:p>
            <a:pPr marL="0" indent="0">
              <a:buNone/>
            </a:pPr>
            <a:r>
              <a:rPr lang="en-GB" dirty="0" err="1"/>
              <a:t>Zwirahn</a:t>
            </a:r>
            <a:r>
              <a:rPr lang="en-GB" dirty="0"/>
              <a:t>, F. (2018) “Typologies and Argumentation Tactics in Religious Polemics - An Analysis of al-</a:t>
            </a:r>
            <a:r>
              <a:rPr lang="en-GB" dirty="0" err="1"/>
              <a:t>Jawāb</a:t>
            </a:r>
            <a:r>
              <a:rPr lang="en-GB" dirty="0"/>
              <a:t> al Sahih and the Cyprus Letter”, </a:t>
            </a:r>
            <a:r>
              <a:rPr lang="en-GB" i="1" dirty="0"/>
              <a:t>Entangled Religions</a:t>
            </a:r>
            <a:r>
              <a:rPr lang="en-GB" dirty="0"/>
              <a:t>, </a:t>
            </a:r>
            <a:r>
              <a:rPr lang="en-GB" i="1" dirty="0"/>
              <a:t>5</a:t>
            </a:r>
            <a:r>
              <a:rPr lang="en-GB" dirty="0"/>
              <a:t>, p.44-94</a:t>
            </a:r>
          </a:p>
          <a:p>
            <a:pPr marL="0" indent="0">
              <a:buNone/>
            </a:pPr>
            <a:r>
              <a:rPr lang="en-GB" dirty="0" err="1"/>
              <a:t>Greifenhagen</a:t>
            </a:r>
            <a:r>
              <a:rPr lang="en-GB" dirty="0"/>
              <a:t>, FV. (2011) “Scripture Wars: Contemporary Polemical Discourses of Bible Versus Quran on the Internet”, </a:t>
            </a:r>
            <a:r>
              <a:rPr lang="en-GB" i="1" dirty="0"/>
              <a:t>Comparative Islamic Studies</a:t>
            </a:r>
            <a:r>
              <a:rPr lang="en-GB" dirty="0"/>
              <a:t>, 6:1-2, p.23-65</a:t>
            </a:r>
          </a:p>
          <a:p>
            <a:pPr marL="0" indent="0">
              <a:buNone/>
            </a:pPr>
            <a:r>
              <a:rPr lang="en-GB" dirty="0"/>
              <a:t>Slater, A. (2021) “The Hermeneutic, the Epistemic, and the Aesthetic in Christian-Muslim Dialogue”, </a:t>
            </a:r>
            <a:r>
              <a:rPr lang="en-GB" i="1" dirty="0"/>
              <a:t>Journal of Dialogue Studies</a:t>
            </a:r>
            <a:r>
              <a:rPr lang="en-GB" dirty="0"/>
              <a:t>, 8:1, pre-print.</a:t>
            </a:r>
          </a:p>
          <a:p>
            <a:pPr marL="0" indent="0">
              <a:buNone/>
            </a:pPr>
            <a:r>
              <a:rPr lang="en-GB" dirty="0"/>
              <a:t>Slater, A. (2016) “Khaled Abou El Fadl’s Methodology of Reform: Law, Tradition, and Resisting the State”, </a:t>
            </a:r>
            <a:r>
              <a:rPr lang="en-GB" i="1" dirty="0"/>
              <a:t>Journal of Law, Religion, and State</a:t>
            </a:r>
            <a:r>
              <a:rPr lang="en-GB" dirty="0"/>
              <a:t>, 4:3, p.293-321</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2717</Words>
  <Application>Microsoft Office PowerPoint</Application>
  <PresentationFormat>On-screen Show (4:3)</PresentationFormat>
  <Paragraphs>96</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vt:lpstr>
      <vt:lpstr>Tw Cen MT</vt:lpstr>
      <vt:lpstr>Tw Cen MT Condensed</vt:lpstr>
      <vt:lpstr>Wingdings 3</vt:lpstr>
      <vt:lpstr>Integral</vt:lpstr>
      <vt:lpstr>Christian-Muslim Relations</vt:lpstr>
      <vt:lpstr>Revision</vt:lpstr>
      <vt:lpstr>Revision</vt:lpstr>
      <vt:lpstr>Contemporary Issues – Contemporary Polemics</vt:lpstr>
      <vt:lpstr>Contemporary Issues – Contemporary Polemics</vt:lpstr>
      <vt:lpstr>Contemporary Polemics</vt:lpstr>
      <vt:lpstr>Contemporary Polemics</vt:lpstr>
      <vt:lpstr>Contemporary Polemics</vt:lpstr>
      <vt:lpstr>Contemporary Polemics</vt:lpstr>
      <vt:lpstr>Contemporary Polemics</vt:lpstr>
      <vt:lpstr>Contemporary Polemics</vt:lpstr>
      <vt:lpstr>Contemporary Polemics</vt:lpstr>
      <vt:lpstr>Answering Islam</vt:lpstr>
      <vt:lpstr>Answering Christianity</vt:lpstr>
      <vt:lpstr>Contemporary Polemics</vt:lpstr>
      <vt:lpstr>Contemporary Polemics</vt:lpstr>
      <vt:lpstr>Contemporary Polemics</vt:lpstr>
      <vt:lpstr>Contemporary Polemics</vt:lpstr>
      <vt:lpstr>Contemporary Issues in Christian-Muslim Relations</vt:lpstr>
      <vt:lpstr>Contemporary Issues in Christian-Muslim Relations</vt:lpstr>
      <vt:lpstr>Religio-Cultural Constructions - Beauty</vt:lpstr>
      <vt:lpstr>The Hermeneutic, the Epistemic, and the Aesthetic</vt:lpstr>
      <vt:lpstr>Authority, Tradition, and Resistance</vt:lpstr>
      <vt:lpstr>Beyond C-M Studies</vt:lpstr>
      <vt:lpstr>Contemporary Issues in Christian-Muslim Relations</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2020-12-30T09:55:04Z</dcterms:created>
  <dcterms:modified xsi:type="dcterms:W3CDTF">2020-12-30T09:55:35Z</dcterms:modified>
</cp:coreProperties>
</file>