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notesSlides/notesSlide5.xml" ContentType="application/vnd.openxmlformats-officedocument.presentationml.notesSlide+xml"/>
  <Override PartName="/ppt/charts/chart4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4.xml" ContentType="application/vnd.openxmlformats-officedocument.themeOverride+xml"/>
  <Override PartName="/ppt/drawings/drawing2.xml" ContentType="application/vnd.openxmlformats-officedocument.drawingml.chartshapes+xml"/>
  <Override PartName="/ppt/notesSlides/notesSlide6.xml" ContentType="application/vnd.openxmlformats-officedocument.presentationml.notesSlide+xml"/>
  <Override PartName="/ppt/charts/chart5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charts/chart6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6.xml" ContentType="application/vnd.openxmlformats-officedocument.themeOverride+xml"/>
  <Override PartName="/ppt/drawings/drawing3.xml" ContentType="application/vnd.openxmlformats-officedocument.drawingml.chartshape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7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theme/themeOverride7.xml" ContentType="application/vnd.openxmlformats-officedocument.themeOverride+xml"/>
  <Override PartName="/ppt/notesSlides/notesSlide11.xml" ContentType="application/vnd.openxmlformats-officedocument.presentationml.notesSlide+xml"/>
  <Override PartName="/ppt/charts/chart8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theme/themeOverride8.xml" ContentType="application/vnd.openxmlformats-officedocument.themeOverride+xml"/>
  <Override PartName="/ppt/notesSlides/notesSlide12.xml" ContentType="application/vnd.openxmlformats-officedocument.presentationml.notesSlide+xml"/>
  <Override PartName="/ppt/charts/chart9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theme/themeOverride9.xml" ContentType="application/vnd.openxmlformats-officedocument.themeOverride+xml"/>
  <Override PartName="/ppt/drawings/drawing4.xml" ContentType="application/vnd.openxmlformats-officedocument.drawingml.chartshapes+xml"/>
  <Override PartName="/ppt/notesSlides/notesSlide13.xml" ContentType="application/vnd.openxmlformats-officedocument.presentationml.notesSlide+xml"/>
  <Override PartName="/ppt/charts/chart10.xml" ContentType="application/vnd.openxmlformats-officedocument.drawingml.chart+xml"/>
  <Override PartName="/ppt/theme/themeOverride10.xml" ContentType="application/vnd.openxmlformats-officedocument.themeOverride+xml"/>
  <Override PartName="/ppt/drawings/drawing5.xml" ContentType="application/vnd.openxmlformats-officedocument.drawingml.chartshapes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9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66"/>
    <a:srgbClr val="E54C0A"/>
    <a:srgbClr val="4C7066"/>
    <a:srgbClr val="7BC2CC"/>
    <a:srgbClr val="E6E6E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4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file:///C:\Users\carom\Desktop\Policy\TB%20BOOK%20COPY.xlsm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oleObject" Target="file:///C:\Users\carom\Desktop\Policy\TB%20BOOK%20COPY.xlsm" TargetMode="Externa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oleObject" Target="file:///C:\Users\carom\Desktop\Policy\TB%20BOOK%20COPY.xlsm" TargetMode="External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3.xml"/><Relationship Id="rId1" Type="http://schemas.microsoft.com/office/2011/relationships/chartStyle" Target="style3.xml"/><Relationship Id="rId5" Type="http://schemas.openxmlformats.org/officeDocument/2006/relationships/chartUserShapes" Target="../drawings/drawing2.xml"/><Relationship Id="rId4" Type="http://schemas.openxmlformats.org/officeDocument/2006/relationships/oleObject" Target="file:///C:\Users\carom\Desktop\Policy\TB%20BOOK%20COPY.xlsm" TargetMode="Externa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oleObject" Target="file:///C:\Users\carom\Desktop\Policy\TB%20BOOK%20COPY.xlsm" TargetMode="Externa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5.xml"/><Relationship Id="rId1" Type="http://schemas.microsoft.com/office/2011/relationships/chartStyle" Target="style5.xml"/><Relationship Id="rId5" Type="http://schemas.openxmlformats.org/officeDocument/2006/relationships/chartUserShapes" Target="../drawings/drawing3.xml"/><Relationship Id="rId4" Type="http://schemas.openxmlformats.org/officeDocument/2006/relationships/oleObject" Target="file:///C:\Users\carom\Desktop\Policy\TB%20BOOK%20COPY.xlsm" TargetMode="Externa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6.xml"/><Relationship Id="rId1" Type="http://schemas.microsoft.com/office/2011/relationships/chartStyle" Target="style6.xml"/><Relationship Id="rId4" Type="http://schemas.openxmlformats.org/officeDocument/2006/relationships/oleObject" Target="file:///C:\Users\carom\Desktop\Policy\TB%20BOOK%20COPY.xlsm" TargetMode="Externa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8.xml"/><Relationship Id="rId2" Type="http://schemas.microsoft.com/office/2011/relationships/chartColorStyle" Target="colors7.xml"/><Relationship Id="rId1" Type="http://schemas.microsoft.com/office/2011/relationships/chartStyle" Target="style7.xml"/><Relationship Id="rId4" Type="http://schemas.openxmlformats.org/officeDocument/2006/relationships/oleObject" Target="file:///C:\Users\carom\Desktop\Policy\TB%20BOOK%20COPY.xlsm" TargetMode="Externa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9.xml"/><Relationship Id="rId2" Type="http://schemas.microsoft.com/office/2011/relationships/chartColorStyle" Target="colors8.xml"/><Relationship Id="rId1" Type="http://schemas.microsoft.com/office/2011/relationships/chartStyle" Target="style8.xml"/><Relationship Id="rId5" Type="http://schemas.openxmlformats.org/officeDocument/2006/relationships/chartUserShapes" Target="../drawings/drawing4.xml"/><Relationship Id="rId4" Type="http://schemas.openxmlformats.org/officeDocument/2006/relationships/oleObject" Target="file:///C:\Users\carom\Desktop\Policy\TB%20BOOK%20COPY.xlsm" TargetMode="Externa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5.xml"/><Relationship Id="rId2" Type="http://schemas.openxmlformats.org/officeDocument/2006/relationships/oleObject" Target="file:///C:\Users\carom\Desktop\Policy\TB%20BOOK%20COPY.xlsm" TargetMode="External"/><Relationship Id="rId1" Type="http://schemas.openxmlformats.org/officeDocument/2006/relationships/themeOverride" Target="../theme/themeOverride10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3457355611115362"/>
          <c:y val="9.9997212264017685E-2"/>
          <c:w val="0.92321861111111114"/>
          <c:h val="0.80267506654550302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'IPSOS great country'!$B$1</c:f>
              <c:strCache>
                <c:ptCount val="1"/>
                <c:pt idx="0">
                  <c:v>A great deal/fair amount</c:v>
                </c:pt>
              </c:strCache>
            </c:strRef>
          </c:tx>
          <c:spPr>
            <a:solidFill>
              <a:srgbClr val="91C8D5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17%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E47E-4745-A6EC-47CD453B6261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24%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E47E-4745-A6EC-47CD453B6261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20%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E47E-4745-A6EC-47CD453B6261}"/>
                </c:ext>
              </c:extLst>
            </c:dLbl>
            <c:numFmt formatCode="#,##0.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6350" cap="flat" cmpd="sng" algn="ctr">
                      <a:solidFill>
                        <a:schemeClr val="tx1"/>
                      </a:solidFill>
                      <a:prstDash val="solid"/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'IPSOS great country'!$A$2:$A$4</c:f>
              <c:strCache>
                <c:ptCount val="3"/>
                <c:pt idx="0">
                  <c:v>Labour</c:v>
                </c:pt>
                <c:pt idx="1">
                  <c:v>Conservative</c:v>
                </c:pt>
                <c:pt idx="2">
                  <c:v>All</c:v>
                </c:pt>
              </c:strCache>
            </c:strRef>
          </c:cat>
          <c:val>
            <c:numRef>
              <c:f>'IPSOS great country'!$B$2:$B$4</c:f>
              <c:numCache>
                <c:formatCode>0%</c:formatCode>
                <c:ptCount val="3"/>
                <c:pt idx="0">
                  <c:v>0.17</c:v>
                </c:pt>
                <c:pt idx="1">
                  <c:v>0.24</c:v>
                </c:pt>
                <c:pt idx="2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47E-4745-A6EC-47CD453B6261}"/>
            </c:ext>
          </c:extLst>
        </c:ser>
        <c:ser>
          <c:idx val="1"/>
          <c:order val="1"/>
          <c:tx>
            <c:strRef>
              <c:f>'IPSOS great country'!$C$1</c:f>
              <c:strCache>
                <c:ptCount val="1"/>
                <c:pt idx="0">
                  <c:v>Don't know</c:v>
                </c:pt>
              </c:strCache>
            </c:strRef>
          </c:tx>
          <c:spPr>
            <a:solidFill>
              <a:srgbClr val="339966"/>
            </a:solidFill>
            <a:ln>
              <a:noFill/>
            </a:ln>
            <a:effectLst/>
          </c:spPr>
          <c:invertIfNegative val="0"/>
          <c:cat>
            <c:strRef>
              <c:f>'IPSOS great country'!$A$2:$A$4</c:f>
              <c:strCache>
                <c:ptCount val="3"/>
                <c:pt idx="0">
                  <c:v>Labour</c:v>
                </c:pt>
                <c:pt idx="1">
                  <c:v>Conservative</c:v>
                </c:pt>
                <c:pt idx="2">
                  <c:v>All</c:v>
                </c:pt>
              </c:strCache>
            </c:strRef>
          </c:cat>
          <c:val>
            <c:numRef>
              <c:f>'IPSOS great country'!$C$2:$C$4</c:f>
              <c:numCache>
                <c:formatCode>0%</c:formatCode>
                <c:ptCount val="3"/>
                <c:pt idx="0">
                  <c:v>0.01</c:v>
                </c:pt>
                <c:pt idx="1">
                  <c:v>0.01</c:v>
                </c:pt>
                <c:pt idx="2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47E-4745-A6EC-47CD453B6261}"/>
            </c:ext>
          </c:extLst>
        </c:ser>
        <c:ser>
          <c:idx val="2"/>
          <c:order val="2"/>
          <c:tx>
            <c:strRef>
              <c:f>'IPSOS great country'!$D$1</c:f>
              <c:strCache>
                <c:ptCount val="1"/>
                <c:pt idx="0">
                  <c:v>Not very much/at all</c:v>
                </c:pt>
              </c:strCache>
            </c:strRef>
          </c:tx>
          <c:spPr>
            <a:solidFill>
              <a:srgbClr val="E54C0A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bg1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6350" cap="flat" cmpd="sng" algn="ctr">
                      <a:solidFill>
                        <a:schemeClr val="tx1"/>
                      </a:solidFill>
                      <a:prstDash val="solid"/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'IPSOS great country'!$A$2:$A$4</c:f>
              <c:strCache>
                <c:ptCount val="3"/>
                <c:pt idx="0">
                  <c:v>Labour</c:v>
                </c:pt>
                <c:pt idx="1">
                  <c:v>Conservative</c:v>
                </c:pt>
                <c:pt idx="2">
                  <c:v>All</c:v>
                </c:pt>
              </c:strCache>
            </c:strRef>
          </c:cat>
          <c:val>
            <c:numRef>
              <c:f>'IPSOS great country'!$D$2:$D$4</c:f>
              <c:numCache>
                <c:formatCode>0%</c:formatCode>
                <c:ptCount val="3"/>
                <c:pt idx="0">
                  <c:v>0.82</c:v>
                </c:pt>
                <c:pt idx="1">
                  <c:v>0.75</c:v>
                </c:pt>
                <c:pt idx="2">
                  <c:v>0.75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47E-4745-A6EC-47CD453B62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overlap val="100"/>
        <c:axId val="511369008"/>
        <c:axId val="663648928"/>
      </c:barChart>
      <c:catAx>
        <c:axId val="5113690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63648928"/>
        <c:crosses val="autoZero"/>
        <c:auto val="1"/>
        <c:lblAlgn val="ctr"/>
        <c:lblOffset val="100"/>
        <c:noMultiLvlLbl val="0"/>
      </c:catAx>
      <c:valAx>
        <c:axId val="663648928"/>
        <c:scaling>
          <c:orientation val="minMax"/>
          <c:max val="1"/>
        </c:scaling>
        <c:delete val="0"/>
        <c:axPos val="b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lgDash"/>
              <a:round/>
            </a:ln>
            <a:effectLst/>
          </c:spPr>
        </c:majorGridlines>
        <c:numFmt formatCode="0%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13690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2"/>
        <c:txPr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3.8882962962962966E-2"/>
          <c:y val="2.1129074074074074E-2"/>
          <c:w val="0.95363824074074077"/>
          <c:h val="0.92528777777777782"/>
        </c:manualLayout>
      </c:layout>
      <c:lineChart>
        <c:grouping val="standard"/>
        <c:varyColors val="0"/>
        <c:ser>
          <c:idx val="1"/>
          <c:order val="0"/>
          <c:spPr>
            <a:ln w="31750" cap="rnd" cmpd="sng" algn="ctr">
              <a:solidFill>
                <a:srgbClr val="E54C0A"/>
              </a:solidFill>
              <a:prstDash val="solid"/>
              <a:round/>
            </a:ln>
            <a:effectLst/>
          </c:spPr>
          <c:marker>
            <c:symbol val="none"/>
          </c:marker>
          <c:cat>
            <c:numRef>
              <c:f>Gini!$B$10:$B$63</c:f>
              <c:numCache>
                <c:formatCode>General</c:formatCode>
                <c:ptCount val="54"/>
                <c:pt idx="0">
                  <c:v>1966</c:v>
                </c:pt>
                <c:pt idx="1">
                  <c:v>1967</c:v>
                </c:pt>
                <c:pt idx="2">
                  <c:v>1968</c:v>
                </c:pt>
                <c:pt idx="3">
                  <c:v>1969</c:v>
                </c:pt>
                <c:pt idx="4">
                  <c:v>1970</c:v>
                </c:pt>
                <c:pt idx="5">
                  <c:v>1971</c:v>
                </c:pt>
                <c:pt idx="6">
                  <c:v>1972</c:v>
                </c:pt>
                <c:pt idx="7">
                  <c:v>1973</c:v>
                </c:pt>
                <c:pt idx="8">
                  <c:v>1974</c:v>
                </c:pt>
                <c:pt idx="9">
                  <c:v>1975</c:v>
                </c:pt>
                <c:pt idx="10">
                  <c:v>1976</c:v>
                </c:pt>
                <c:pt idx="11">
                  <c:v>1977</c:v>
                </c:pt>
                <c:pt idx="12">
                  <c:v>1978</c:v>
                </c:pt>
                <c:pt idx="13">
                  <c:v>1979</c:v>
                </c:pt>
                <c:pt idx="14">
                  <c:v>1980</c:v>
                </c:pt>
                <c:pt idx="15">
                  <c:v>1981</c:v>
                </c:pt>
                <c:pt idx="16">
                  <c:v>1982</c:v>
                </c:pt>
                <c:pt idx="17">
                  <c:v>1983</c:v>
                </c:pt>
                <c:pt idx="18">
                  <c:v>1984</c:v>
                </c:pt>
                <c:pt idx="19">
                  <c:v>1985</c:v>
                </c:pt>
                <c:pt idx="20">
                  <c:v>1986</c:v>
                </c:pt>
                <c:pt idx="21">
                  <c:v>1987</c:v>
                </c:pt>
                <c:pt idx="22">
                  <c:v>1988</c:v>
                </c:pt>
                <c:pt idx="23">
                  <c:v>1989</c:v>
                </c:pt>
                <c:pt idx="24">
                  <c:v>1990</c:v>
                </c:pt>
                <c:pt idx="25">
                  <c:v>1991</c:v>
                </c:pt>
                <c:pt idx="26">
                  <c:v>1992</c:v>
                </c:pt>
                <c:pt idx="27">
                  <c:v>1993</c:v>
                </c:pt>
                <c:pt idx="28">
                  <c:v>1994</c:v>
                </c:pt>
                <c:pt idx="29">
                  <c:v>1995</c:v>
                </c:pt>
                <c:pt idx="30">
                  <c:v>1996</c:v>
                </c:pt>
                <c:pt idx="31">
                  <c:v>1997</c:v>
                </c:pt>
                <c:pt idx="32">
                  <c:v>1998</c:v>
                </c:pt>
                <c:pt idx="33">
                  <c:v>1999</c:v>
                </c:pt>
                <c:pt idx="34">
                  <c:v>2000</c:v>
                </c:pt>
                <c:pt idx="35">
                  <c:v>2001</c:v>
                </c:pt>
                <c:pt idx="36">
                  <c:v>2002</c:v>
                </c:pt>
                <c:pt idx="37">
                  <c:v>2003</c:v>
                </c:pt>
                <c:pt idx="38">
                  <c:v>2004</c:v>
                </c:pt>
                <c:pt idx="39">
                  <c:v>2005</c:v>
                </c:pt>
                <c:pt idx="40">
                  <c:v>2006</c:v>
                </c:pt>
                <c:pt idx="41">
                  <c:v>2007</c:v>
                </c:pt>
                <c:pt idx="42">
                  <c:v>2008</c:v>
                </c:pt>
                <c:pt idx="43">
                  <c:v>2009</c:v>
                </c:pt>
                <c:pt idx="44">
                  <c:v>2010</c:v>
                </c:pt>
                <c:pt idx="45">
                  <c:v>2011</c:v>
                </c:pt>
                <c:pt idx="46">
                  <c:v>2012</c:v>
                </c:pt>
                <c:pt idx="47">
                  <c:v>2013</c:v>
                </c:pt>
                <c:pt idx="48">
                  <c:v>2014</c:v>
                </c:pt>
                <c:pt idx="49">
                  <c:v>2015</c:v>
                </c:pt>
                <c:pt idx="50">
                  <c:v>2016</c:v>
                </c:pt>
                <c:pt idx="51">
                  <c:v>2017</c:v>
                </c:pt>
                <c:pt idx="52">
                  <c:v>2018</c:v>
                </c:pt>
              </c:numCache>
            </c:numRef>
          </c:cat>
          <c:val>
            <c:numRef>
              <c:f>Gini!$E$10:$E$63</c:f>
              <c:numCache>
                <c:formatCode>General</c:formatCode>
                <c:ptCount val="54"/>
                <c:pt idx="0">
                  <c:v>26.063399999999998</c:v>
                </c:pt>
                <c:pt idx="1">
                  <c:v>25.09403</c:v>
                </c:pt>
                <c:pt idx="2">
                  <c:v>24.950839999999999</c:v>
                </c:pt>
                <c:pt idx="3">
                  <c:v>25.66273</c:v>
                </c:pt>
                <c:pt idx="4">
                  <c:v>25.914639999999999</c:v>
                </c:pt>
                <c:pt idx="5">
                  <c:v>26.631860000000003</c:v>
                </c:pt>
                <c:pt idx="6">
                  <c:v>26.929760000000002</c:v>
                </c:pt>
                <c:pt idx="7">
                  <c:v>25.858740000000001</c:v>
                </c:pt>
                <c:pt idx="8">
                  <c:v>25.112349999999999</c:v>
                </c:pt>
                <c:pt idx="9">
                  <c:v>24.296590000000002</c:v>
                </c:pt>
                <c:pt idx="10">
                  <c:v>24.26097</c:v>
                </c:pt>
                <c:pt idx="11">
                  <c:v>23.95271</c:v>
                </c:pt>
                <c:pt idx="12">
                  <c:v>23.956710000000001</c:v>
                </c:pt>
                <c:pt idx="13">
                  <c:v>25.309809999999999</c:v>
                </c:pt>
                <c:pt idx="14">
                  <c:v>25.74991</c:v>
                </c:pt>
                <c:pt idx="15">
                  <c:v>26.325989999999997</c:v>
                </c:pt>
                <c:pt idx="16">
                  <c:v>26.119120000000002</c:v>
                </c:pt>
                <c:pt idx="17">
                  <c:v>26.784219999999998</c:v>
                </c:pt>
                <c:pt idx="18">
                  <c:v>26.997539999999997</c:v>
                </c:pt>
                <c:pt idx="19">
                  <c:v>28.204649999999997</c:v>
                </c:pt>
                <c:pt idx="20">
                  <c:v>29.097250000000003</c:v>
                </c:pt>
                <c:pt idx="21">
                  <c:v>30.50179</c:v>
                </c:pt>
                <c:pt idx="22">
                  <c:v>32.257890000000003</c:v>
                </c:pt>
                <c:pt idx="23">
                  <c:v>32.682990000000004</c:v>
                </c:pt>
                <c:pt idx="24">
                  <c:v>33.912059999999997</c:v>
                </c:pt>
                <c:pt idx="25">
                  <c:v>34.08231</c:v>
                </c:pt>
                <c:pt idx="26">
                  <c:v>34.03351</c:v>
                </c:pt>
                <c:pt idx="27">
                  <c:v>33.965299999999999</c:v>
                </c:pt>
                <c:pt idx="28">
                  <c:v>33.264890000000001</c:v>
                </c:pt>
                <c:pt idx="29">
                  <c:v>33.318950000000001</c:v>
                </c:pt>
                <c:pt idx="30">
                  <c:v>33.334859999999999</c:v>
                </c:pt>
                <c:pt idx="31">
                  <c:v>34.055489999999999</c:v>
                </c:pt>
                <c:pt idx="32">
                  <c:v>34.839309999999998</c:v>
                </c:pt>
                <c:pt idx="33">
                  <c:v>34.614820000000002</c:v>
                </c:pt>
                <c:pt idx="34">
                  <c:v>35.294039999999995</c:v>
                </c:pt>
                <c:pt idx="35">
                  <c:v>34.861379999999997</c:v>
                </c:pt>
                <c:pt idx="36">
                  <c:v>34.39461</c:v>
                </c:pt>
                <c:pt idx="37">
                  <c:v>33.976370000000003</c:v>
                </c:pt>
                <c:pt idx="38">
                  <c:v>34.082610000000003</c:v>
                </c:pt>
                <c:pt idx="39">
                  <c:v>34.538380000000004</c:v>
                </c:pt>
                <c:pt idx="40">
                  <c:v>35.206420000000001</c:v>
                </c:pt>
                <c:pt idx="41">
                  <c:v>35.83117</c:v>
                </c:pt>
                <c:pt idx="42">
                  <c:v>35.650880000000001</c:v>
                </c:pt>
                <c:pt idx="43">
                  <c:v>35.768879999999996</c:v>
                </c:pt>
                <c:pt idx="44">
                  <c:v>33.746729999999999</c:v>
                </c:pt>
                <c:pt idx="45">
                  <c:v>34.030680000000004</c:v>
                </c:pt>
                <c:pt idx="46">
                  <c:v>33.662979999999997</c:v>
                </c:pt>
                <c:pt idx="47">
                  <c:v>34.287669999999999</c:v>
                </c:pt>
                <c:pt idx="48">
                  <c:v>33.985130000000005</c:v>
                </c:pt>
                <c:pt idx="49">
                  <c:v>34.727760000000004</c:v>
                </c:pt>
                <c:pt idx="50">
                  <c:v>33.67989</c:v>
                </c:pt>
                <c:pt idx="51">
                  <c:v>34.236229999999999</c:v>
                </c:pt>
                <c:pt idx="52">
                  <c:v>35.080030000000001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EE-445B-B8A3-6DD8AFBFF0D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6920496"/>
        <c:axId val="516918144"/>
      </c:lineChart>
      <c:catAx>
        <c:axId val="516920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18144"/>
        <c:crossesAt val="0"/>
        <c:auto val="1"/>
        <c:lblAlgn val="ctr"/>
        <c:lblOffset val="100"/>
        <c:tickLblSkip val="5"/>
        <c:tickMarkSkip val="5"/>
        <c:noMultiLvlLbl val="0"/>
      </c:catAx>
      <c:valAx>
        <c:axId val="516918144"/>
        <c:scaling>
          <c:orientation val="minMax"/>
          <c:max val="40"/>
          <c:min val="20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lgDash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20496"/>
        <c:crosses val="autoZero"/>
        <c:crossBetween val="midCat"/>
        <c:majorUnit val="5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9782477425265657E-2"/>
          <c:y val="2.4922924167393272E-2"/>
          <c:w val="0.95363824074074077"/>
          <c:h val="0.92528777777777782"/>
        </c:manualLayout>
      </c:layout>
      <c:lineChart>
        <c:grouping val="standard"/>
        <c:varyColors val="0"/>
        <c:ser>
          <c:idx val="0"/>
          <c:order val="0"/>
          <c:tx>
            <c:strRef>
              <c:f>Wages!$C$1</c:f>
              <c:strCache>
                <c:ptCount val="1"/>
                <c:pt idx="0">
                  <c:v>Regular pay (real), deflated by CPI, 2023 prices</c:v>
                </c:pt>
              </c:strCache>
            </c:strRef>
          </c:tx>
          <c:spPr>
            <a:ln w="31750" cap="rnd" cmpd="sng" algn="ctr">
              <a:solidFill>
                <a:srgbClr val="E54C0A"/>
              </a:solidFill>
              <a:prstDash val="solid"/>
              <a:round/>
            </a:ln>
            <a:effectLst/>
          </c:spPr>
          <c:marker>
            <c:symbol val="none"/>
          </c:marker>
          <c:dPt>
            <c:idx val="268"/>
            <c:bubble3D val="0"/>
            <c:extLst>
              <c:ext xmlns:c16="http://schemas.microsoft.com/office/drawing/2014/chart" uri="{C3380CC4-5D6E-409C-BE32-E72D297353CC}">
                <c16:uniqueId val="{00000000-518B-4D76-83C2-926CBA9E7250}"/>
              </c:ext>
            </c:extLst>
          </c:dPt>
          <c:dPt>
            <c:idx val="269"/>
            <c:bubble3D val="0"/>
            <c:extLst>
              <c:ext xmlns:c16="http://schemas.microsoft.com/office/drawing/2014/chart" uri="{C3380CC4-5D6E-409C-BE32-E72D297353CC}">
                <c16:uniqueId val="{00000001-518B-4D76-83C2-926CBA9E7250}"/>
              </c:ext>
            </c:extLst>
          </c:dPt>
          <c:dPt>
            <c:idx val="273"/>
            <c:bubble3D val="0"/>
            <c:extLst>
              <c:ext xmlns:c16="http://schemas.microsoft.com/office/drawing/2014/chart" uri="{C3380CC4-5D6E-409C-BE32-E72D297353CC}">
                <c16:uniqueId val="{00000002-518B-4D76-83C2-926CBA9E7250}"/>
              </c:ext>
            </c:extLst>
          </c:dPt>
          <c:dPt>
            <c:idx val="274"/>
            <c:bubble3D val="0"/>
            <c:extLst>
              <c:ext xmlns:c16="http://schemas.microsoft.com/office/drawing/2014/chart" uri="{C3380CC4-5D6E-409C-BE32-E72D297353CC}">
                <c16:uniqueId val="{00000003-518B-4D76-83C2-926CBA9E7250}"/>
              </c:ext>
            </c:extLst>
          </c:dPt>
          <c:dPt>
            <c:idx val="276"/>
            <c:bubble3D val="0"/>
            <c:extLst>
              <c:ext xmlns:c16="http://schemas.microsoft.com/office/drawing/2014/chart" uri="{C3380CC4-5D6E-409C-BE32-E72D297353CC}">
                <c16:uniqueId val="{00000004-518B-4D76-83C2-926CBA9E7250}"/>
              </c:ext>
            </c:extLst>
          </c:dPt>
          <c:cat>
            <c:numRef>
              <c:f>Wages!$A$2:$A$287</c:f>
              <c:numCache>
                <c:formatCode>mmm\ yy</c:formatCode>
                <c:ptCount val="286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</c:numCache>
            </c:numRef>
          </c:cat>
          <c:val>
            <c:numRef>
              <c:f>Wages!$C$2:$C$287</c:f>
              <c:numCache>
                <c:formatCode>"£"#,##0.00</c:formatCode>
                <c:ptCount val="286"/>
                <c:pt idx="0">
                  <c:v>532.62078467584024</c:v>
                </c:pt>
                <c:pt idx="1">
                  <c:v>531.72325587705905</c:v>
                </c:pt>
                <c:pt idx="2">
                  <c:v>530.7961258587726</c:v>
                </c:pt>
                <c:pt idx="3">
                  <c:v>531.35046583117014</c:v>
                </c:pt>
                <c:pt idx="4">
                  <c:v>533.98187253726189</c:v>
                </c:pt>
                <c:pt idx="5">
                  <c:v>532.72498548330168</c:v>
                </c:pt>
                <c:pt idx="6">
                  <c:v>534.39931332181061</c:v>
                </c:pt>
                <c:pt idx="7">
                  <c:v>537.74010541968028</c:v>
                </c:pt>
                <c:pt idx="8">
                  <c:v>539.32744365340602</c:v>
                </c:pt>
                <c:pt idx="9">
                  <c:v>541.0054483118447</c:v>
                </c:pt>
                <c:pt idx="10">
                  <c:v>541.65122016420003</c:v>
                </c:pt>
                <c:pt idx="11">
                  <c:v>544.53431622100982</c:v>
                </c:pt>
                <c:pt idx="12">
                  <c:v>546.37662364525556</c:v>
                </c:pt>
                <c:pt idx="13">
                  <c:v>547.31244389940639</c:v>
                </c:pt>
                <c:pt idx="14">
                  <c:v>549.31281516168508</c:v>
                </c:pt>
                <c:pt idx="15">
                  <c:v>553.86099932236903</c:v>
                </c:pt>
                <c:pt idx="16">
                  <c:v>550.57161869044</c:v>
                </c:pt>
                <c:pt idx="17">
                  <c:v>549.4269616659227</c:v>
                </c:pt>
                <c:pt idx="18">
                  <c:v>554.65933122856438</c:v>
                </c:pt>
                <c:pt idx="19">
                  <c:v>556.73175016249445</c:v>
                </c:pt>
                <c:pt idx="20">
                  <c:v>557.6738655603092</c:v>
                </c:pt>
                <c:pt idx="21">
                  <c:v>560.61939753540639</c:v>
                </c:pt>
                <c:pt idx="22">
                  <c:v>563.10461814360281</c:v>
                </c:pt>
                <c:pt idx="23">
                  <c:v>562.85734240915031</c:v>
                </c:pt>
                <c:pt idx="24">
                  <c:v>562.63248949392232</c:v>
                </c:pt>
                <c:pt idx="25">
                  <c:v>567.78904262192839</c:v>
                </c:pt>
                <c:pt idx="26">
                  <c:v>568.45206005156842</c:v>
                </c:pt>
                <c:pt idx="27">
                  <c:v>567.87339881618345</c:v>
                </c:pt>
                <c:pt idx="28">
                  <c:v>568.40658871949461</c:v>
                </c:pt>
                <c:pt idx="29">
                  <c:v>570.88470973697429</c:v>
                </c:pt>
                <c:pt idx="30">
                  <c:v>571.32335600293663</c:v>
                </c:pt>
                <c:pt idx="31">
                  <c:v>568.62056444377515</c:v>
                </c:pt>
                <c:pt idx="32">
                  <c:v>570.56434925260385</c:v>
                </c:pt>
                <c:pt idx="33">
                  <c:v>570.71352117035872</c:v>
                </c:pt>
                <c:pt idx="34">
                  <c:v>571.42668687133607</c:v>
                </c:pt>
                <c:pt idx="35">
                  <c:v>569.9122409600734</c:v>
                </c:pt>
                <c:pt idx="36">
                  <c:v>574.19533583161967</c:v>
                </c:pt>
                <c:pt idx="37">
                  <c:v>575.18120491189541</c:v>
                </c:pt>
                <c:pt idx="38">
                  <c:v>574.15100070951371</c:v>
                </c:pt>
                <c:pt idx="39">
                  <c:v>577.4204695227603</c:v>
                </c:pt>
                <c:pt idx="40">
                  <c:v>579.72522164992859</c:v>
                </c:pt>
                <c:pt idx="41">
                  <c:v>581.03360389089335</c:v>
                </c:pt>
                <c:pt idx="42">
                  <c:v>580.89417613215562</c:v>
                </c:pt>
                <c:pt idx="43">
                  <c:v>581.7656422308562</c:v>
                </c:pt>
                <c:pt idx="44">
                  <c:v>582.77533781964212</c:v>
                </c:pt>
                <c:pt idx="45">
                  <c:v>583.11672749164859</c:v>
                </c:pt>
                <c:pt idx="46">
                  <c:v>585.14674711463078</c:v>
                </c:pt>
                <c:pt idx="47">
                  <c:v>586.5530917463368</c:v>
                </c:pt>
                <c:pt idx="48">
                  <c:v>585.67716481113655</c:v>
                </c:pt>
                <c:pt idx="49">
                  <c:v>586.06000277735643</c:v>
                </c:pt>
                <c:pt idx="50">
                  <c:v>587.71537166260987</c:v>
                </c:pt>
                <c:pt idx="51">
                  <c:v>591.05741499187138</c:v>
                </c:pt>
                <c:pt idx="52">
                  <c:v>592.1726722788128</c:v>
                </c:pt>
                <c:pt idx="53">
                  <c:v>592.52866778531654</c:v>
                </c:pt>
                <c:pt idx="54">
                  <c:v>594.66712693127499</c:v>
                </c:pt>
                <c:pt idx="55">
                  <c:v>596.70708278232325</c:v>
                </c:pt>
                <c:pt idx="56">
                  <c:v>597.32152380575553</c:v>
                </c:pt>
                <c:pt idx="57">
                  <c:v>599.13453631914092</c:v>
                </c:pt>
                <c:pt idx="58">
                  <c:v>598.75042598150583</c:v>
                </c:pt>
                <c:pt idx="59">
                  <c:v>600.90135502788735</c:v>
                </c:pt>
                <c:pt idx="60">
                  <c:v>600.67343116653706</c:v>
                </c:pt>
                <c:pt idx="61">
                  <c:v>600.99503891620748</c:v>
                </c:pt>
                <c:pt idx="62">
                  <c:v>603.71858842034555</c:v>
                </c:pt>
                <c:pt idx="63">
                  <c:v>603.9799763567438</c:v>
                </c:pt>
                <c:pt idx="64">
                  <c:v>604.62847833826459</c:v>
                </c:pt>
                <c:pt idx="65">
                  <c:v>606.01372286055243</c:v>
                </c:pt>
                <c:pt idx="66">
                  <c:v>606.6690141159412</c:v>
                </c:pt>
                <c:pt idx="67">
                  <c:v>608.13235876781516</c:v>
                </c:pt>
                <c:pt idx="68">
                  <c:v>609.5415617539561</c:v>
                </c:pt>
                <c:pt idx="69">
                  <c:v>609.67044186086571</c:v>
                </c:pt>
                <c:pt idx="70">
                  <c:v>610.56533899208466</c:v>
                </c:pt>
                <c:pt idx="71">
                  <c:v>611.69912845650435</c:v>
                </c:pt>
                <c:pt idx="72">
                  <c:v>613.13322430170922</c:v>
                </c:pt>
                <c:pt idx="73">
                  <c:v>614.11978959738258</c:v>
                </c:pt>
                <c:pt idx="74">
                  <c:v>614.63668665483544</c:v>
                </c:pt>
                <c:pt idx="75">
                  <c:v>614.88118458499991</c:v>
                </c:pt>
                <c:pt idx="76">
                  <c:v>614.73001822745221</c:v>
                </c:pt>
                <c:pt idx="77">
                  <c:v>616.02632497925538</c:v>
                </c:pt>
                <c:pt idx="78">
                  <c:v>614.45272456931002</c:v>
                </c:pt>
                <c:pt idx="79">
                  <c:v>613.74072431660818</c:v>
                </c:pt>
                <c:pt idx="80">
                  <c:v>615.84375514337967</c:v>
                </c:pt>
                <c:pt idx="81">
                  <c:v>619.53137109518059</c:v>
                </c:pt>
                <c:pt idx="82">
                  <c:v>618.08074650505</c:v>
                </c:pt>
                <c:pt idx="83">
                  <c:v>617.75699357536621</c:v>
                </c:pt>
                <c:pt idx="84">
                  <c:v>619.02358619047607</c:v>
                </c:pt>
                <c:pt idx="85">
                  <c:v>620.65632818881249</c:v>
                </c:pt>
                <c:pt idx="86">
                  <c:v>620.32727023108282</c:v>
                </c:pt>
                <c:pt idx="87">
                  <c:v>622.19926362767399</c:v>
                </c:pt>
                <c:pt idx="88">
                  <c:v>625.55662056908614</c:v>
                </c:pt>
                <c:pt idx="89">
                  <c:v>627.10996990291835</c:v>
                </c:pt>
                <c:pt idx="90">
                  <c:v>631.07900924058583</c:v>
                </c:pt>
                <c:pt idx="91">
                  <c:v>632.58877740248681</c:v>
                </c:pt>
                <c:pt idx="92">
                  <c:v>632.31256570863093</c:v>
                </c:pt>
                <c:pt idx="93">
                  <c:v>629.85800874242443</c:v>
                </c:pt>
                <c:pt idx="94">
                  <c:v>630.81890123177993</c:v>
                </c:pt>
                <c:pt idx="95">
                  <c:v>629.73586875096919</c:v>
                </c:pt>
                <c:pt idx="96">
                  <c:v>630.21449279722367</c:v>
                </c:pt>
                <c:pt idx="97">
                  <c:v>631.45802099573984</c:v>
                </c:pt>
                <c:pt idx="98">
                  <c:v>631.73710704292751</c:v>
                </c:pt>
                <c:pt idx="99">
                  <c:v>631.92676983891181</c:v>
                </c:pt>
                <c:pt idx="100">
                  <c:v>627.36836913448485</c:v>
                </c:pt>
                <c:pt idx="101">
                  <c:v>624.92594616384508</c:v>
                </c:pt>
                <c:pt idx="102">
                  <c:v>624.45577509294731</c:v>
                </c:pt>
                <c:pt idx="103">
                  <c:v>623.98295137660875</c:v>
                </c:pt>
                <c:pt idx="104">
                  <c:v>621.45415123512498</c:v>
                </c:pt>
                <c:pt idx="105">
                  <c:v>625.34220715828917</c:v>
                </c:pt>
                <c:pt idx="106">
                  <c:v>626.21284147712402</c:v>
                </c:pt>
                <c:pt idx="107">
                  <c:v>630.25055559491614</c:v>
                </c:pt>
                <c:pt idx="108">
                  <c:v>629.076934662432</c:v>
                </c:pt>
                <c:pt idx="109">
                  <c:v>628.15488639523289</c:v>
                </c:pt>
                <c:pt idx="110">
                  <c:v>626.36320525524707</c:v>
                </c:pt>
                <c:pt idx="111">
                  <c:v>629.42059180769024</c:v>
                </c:pt>
                <c:pt idx="112">
                  <c:v>628.5965842080476</c:v>
                </c:pt>
                <c:pt idx="113">
                  <c:v>626.68470181860653</c:v>
                </c:pt>
                <c:pt idx="114">
                  <c:v>621.37366384171708</c:v>
                </c:pt>
                <c:pt idx="115">
                  <c:v>622.33233540973526</c:v>
                </c:pt>
                <c:pt idx="116">
                  <c:v>622.58954885922822</c:v>
                </c:pt>
                <c:pt idx="117">
                  <c:v>622.07837145079475</c:v>
                </c:pt>
                <c:pt idx="118">
                  <c:v>619.82905220293617</c:v>
                </c:pt>
                <c:pt idx="119">
                  <c:v>620.47367355943322</c:v>
                </c:pt>
                <c:pt idx="120">
                  <c:v>619.7464766692292</c:v>
                </c:pt>
                <c:pt idx="121">
                  <c:v>619.09374210510964</c:v>
                </c:pt>
                <c:pt idx="122">
                  <c:v>618.38440828872774</c:v>
                </c:pt>
                <c:pt idx="123">
                  <c:v>615.97885053473669</c:v>
                </c:pt>
                <c:pt idx="124">
                  <c:v>614.85611514504706</c:v>
                </c:pt>
                <c:pt idx="125">
                  <c:v>615.06249870054762</c:v>
                </c:pt>
                <c:pt idx="126">
                  <c:v>616.51170353453892</c:v>
                </c:pt>
                <c:pt idx="127">
                  <c:v>616.35499443622405</c:v>
                </c:pt>
                <c:pt idx="128">
                  <c:v>617.29679518883688</c:v>
                </c:pt>
                <c:pt idx="129">
                  <c:v>615.92290345749177</c:v>
                </c:pt>
                <c:pt idx="130">
                  <c:v>614.88507147745042</c:v>
                </c:pt>
                <c:pt idx="131">
                  <c:v>610.5929259419363</c:v>
                </c:pt>
                <c:pt idx="132">
                  <c:v>609.26130733447428</c:v>
                </c:pt>
                <c:pt idx="133">
                  <c:v>606.4259147692909</c:v>
                </c:pt>
                <c:pt idx="134">
                  <c:v>605.16934348487075</c:v>
                </c:pt>
                <c:pt idx="135">
                  <c:v>601.80620260192791</c:v>
                </c:pt>
                <c:pt idx="136">
                  <c:v>602.24377077218878</c:v>
                </c:pt>
                <c:pt idx="137">
                  <c:v>601.4955383547267</c:v>
                </c:pt>
                <c:pt idx="138">
                  <c:v>599.81831450201651</c:v>
                </c:pt>
                <c:pt idx="139">
                  <c:v>599.00416108493403</c:v>
                </c:pt>
                <c:pt idx="140">
                  <c:v>597.13428962761634</c:v>
                </c:pt>
                <c:pt idx="141">
                  <c:v>597.43320928574553</c:v>
                </c:pt>
                <c:pt idx="142">
                  <c:v>597.63351041509827</c:v>
                </c:pt>
                <c:pt idx="143">
                  <c:v>596.59766011748059</c:v>
                </c:pt>
                <c:pt idx="144">
                  <c:v>594.00008496337421</c:v>
                </c:pt>
                <c:pt idx="145">
                  <c:v>596.57438351477526</c:v>
                </c:pt>
                <c:pt idx="146">
                  <c:v>596.137763143896</c:v>
                </c:pt>
                <c:pt idx="147">
                  <c:v>594.00787104941503</c:v>
                </c:pt>
                <c:pt idx="148">
                  <c:v>596.03644603852433</c:v>
                </c:pt>
                <c:pt idx="149">
                  <c:v>598.7256315614336</c:v>
                </c:pt>
                <c:pt idx="150">
                  <c:v>595.65394609954024</c:v>
                </c:pt>
                <c:pt idx="151">
                  <c:v>597.07310803762289</c:v>
                </c:pt>
                <c:pt idx="152">
                  <c:v>593.10624643575829</c:v>
                </c:pt>
                <c:pt idx="153">
                  <c:v>589.80474770852277</c:v>
                </c:pt>
                <c:pt idx="154">
                  <c:v>590.14383574997737</c:v>
                </c:pt>
                <c:pt idx="155">
                  <c:v>588.03593375906269</c:v>
                </c:pt>
                <c:pt idx="156">
                  <c:v>584.57788872988465</c:v>
                </c:pt>
                <c:pt idx="157">
                  <c:v>584.10314981164038</c:v>
                </c:pt>
                <c:pt idx="158">
                  <c:v>584.15608534890623</c:v>
                </c:pt>
                <c:pt idx="159">
                  <c:v>585.83286159630939</c:v>
                </c:pt>
                <c:pt idx="160">
                  <c:v>585.71339942879399</c:v>
                </c:pt>
                <c:pt idx="161">
                  <c:v>586.01231278583202</c:v>
                </c:pt>
                <c:pt idx="162">
                  <c:v>585.0527260236945</c:v>
                </c:pt>
                <c:pt idx="163">
                  <c:v>583.92385303190883</c:v>
                </c:pt>
                <c:pt idx="164">
                  <c:v>581.2599512877299</c:v>
                </c:pt>
                <c:pt idx="165">
                  <c:v>582.86935176355712</c:v>
                </c:pt>
                <c:pt idx="166">
                  <c:v>581.49236615496204</c:v>
                </c:pt>
                <c:pt idx="167">
                  <c:v>583.12109188861041</c:v>
                </c:pt>
                <c:pt idx="168">
                  <c:v>582.77679044731349</c:v>
                </c:pt>
                <c:pt idx="169">
                  <c:v>579.86091940846143</c:v>
                </c:pt>
                <c:pt idx="170">
                  <c:v>578.33525990194289</c:v>
                </c:pt>
                <c:pt idx="171">
                  <c:v>577.80704498111083</c:v>
                </c:pt>
                <c:pt idx="172">
                  <c:v>579.60294850802791</c:v>
                </c:pt>
                <c:pt idx="173">
                  <c:v>578.82721343134415</c:v>
                </c:pt>
                <c:pt idx="174">
                  <c:v>579.27542415768664</c:v>
                </c:pt>
                <c:pt idx="175">
                  <c:v>580.98527719588947</c:v>
                </c:pt>
                <c:pt idx="176">
                  <c:v>584.35495290549341</c:v>
                </c:pt>
                <c:pt idx="177">
                  <c:v>585.3060458363168</c:v>
                </c:pt>
                <c:pt idx="178">
                  <c:v>585.93764873004193</c:v>
                </c:pt>
                <c:pt idx="179">
                  <c:v>588.36306762119136</c:v>
                </c:pt>
                <c:pt idx="180">
                  <c:v>589.72815135939288</c:v>
                </c:pt>
                <c:pt idx="181">
                  <c:v>592.7882415380858</c:v>
                </c:pt>
                <c:pt idx="182">
                  <c:v>594.55773914656993</c:v>
                </c:pt>
                <c:pt idx="183">
                  <c:v>594.77217834899534</c:v>
                </c:pt>
                <c:pt idx="184">
                  <c:v>595.04588167227234</c:v>
                </c:pt>
                <c:pt idx="185">
                  <c:v>594.42318307182552</c:v>
                </c:pt>
                <c:pt idx="186">
                  <c:v>595.55057291380012</c:v>
                </c:pt>
                <c:pt idx="187">
                  <c:v>595.37781551759144</c:v>
                </c:pt>
                <c:pt idx="188">
                  <c:v>595.71170302968312</c:v>
                </c:pt>
                <c:pt idx="189">
                  <c:v>595.32341021096022</c:v>
                </c:pt>
                <c:pt idx="190">
                  <c:v>597.27694328404857</c:v>
                </c:pt>
                <c:pt idx="191">
                  <c:v>599.01182854893545</c:v>
                </c:pt>
                <c:pt idx="192">
                  <c:v>602.00048088819119</c:v>
                </c:pt>
                <c:pt idx="193">
                  <c:v>605.13440001873619</c:v>
                </c:pt>
                <c:pt idx="194">
                  <c:v>604.89457335843395</c:v>
                </c:pt>
                <c:pt idx="195">
                  <c:v>606.44013978022042</c:v>
                </c:pt>
                <c:pt idx="196">
                  <c:v>605.29175995608568</c:v>
                </c:pt>
                <c:pt idx="197">
                  <c:v>605.96116491563043</c:v>
                </c:pt>
                <c:pt idx="198">
                  <c:v>605.25976869309648</c:v>
                </c:pt>
                <c:pt idx="199">
                  <c:v>605.58473098565003</c:v>
                </c:pt>
                <c:pt idx="200">
                  <c:v>605.98519944967632</c:v>
                </c:pt>
                <c:pt idx="201">
                  <c:v>605.20436819015276</c:v>
                </c:pt>
                <c:pt idx="202">
                  <c:v>606.57382802287157</c:v>
                </c:pt>
                <c:pt idx="203">
                  <c:v>602.95486156885011</c:v>
                </c:pt>
                <c:pt idx="204">
                  <c:v>602.35251577836118</c:v>
                </c:pt>
                <c:pt idx="205">
                  <c:v>601.41912516715468</c:v>
                </c:pt>
                <c:pt idx="206">
                  <c:v>601.29114173557252</c:v>
                </c:pt>
                <c:pt idx="207">
                  <c:v>601.9647296881551</c:v>
                </c:pt>
                <c:pt idx="208">
                  <c:v>602.63874921783884</c:v>
                </c:pt>
                <c:pt idx="209">
                  <c:v>602.68041596454862</c:v>
                </c:pt>
                <c:pt idx="210">
                  <c:v>602.43239968197122</c:v>
                </c:pt>
                <c:pt idx="211">
                  <c:v>602.74108209648523</c:v>
                </c:pt>
                <c:pt idx="212">
                  <c:v>601.95545413955983</c:v>
                </c:pt>
                <c:pt idx="213">
                  <c:v>601.9306052821712</c:v>
                </c:pt>
                <c:pt idx="214">
                  <c:v>601.38492786059976</c:v>
                </c:pt>
                <c:pt idx="215">
                  <c:v>601.29282206434937</c:v>
                </c:pt>
                <c:pt idx="216">
                  <c:v>600.33197576404541</c:v>
                </c:pt>
                <c:pt idx="217">
                  <c:v>601.99250831563575</c:v>
                </c:pt>
                <c:pt idx="218">
                  <c:v>605.14535024527754</c:v>
                </c:pt>
                <c:pt idx="219">
                  <c:v>602.69151720756531</c:v>
                </c:pt>
                <c:pt idx="220">
                  <c:v>604.22333978569725</c:v>
                </c:pt>
                <c:pt idx="221">
                  <c:v>604.86645800975384</c:v>
                </c:pt>
                <c:pt idx="222">
                  <c:v>606.12816540366941</c:v>
                </c:pt>
                <c:pt idx="223">
                  <c:v>607.0110726582775</c:v>
                </c:pt>
                <c:pt idx="224">
                  <c:v>606.77060319071882</c:v>
                </c:pt>
                <c:pt idx="225">
                  <c:v>608.18421710006851</c:v>
                </c:pt>
                <c:pt idx="226">
                  <c:v>607.602462348534</c:v>
                </c:pt>
                <c:pt idx="227">
                  <c:v>607.82533789650552</c:v>
                </c:pt>
                <c:pt idx="228">
                  <c:v>611.24805844352295</c:v>
                </c:pt>
                <c:pt idx="229">
                  <c:v>610.26072745776605</c:v>
                </c:pt>
                <c:pt idx="230">
                  <c:v>611.6804033256426</c:v>
                </c:pt>
                <c:pt idx="231">
                  <c:v>614.60532076092613</c:v>
                </c:pt>
                <c:pt idx="232">
                  <c:v>615.30809100540841</c:v>
                </c:pt>
                <c:pt idx="233">
                  <c:v>617.27922169871556</c:v>
                </c:pt>
                <c:pt idx="234">
                  <c:v>617.01217580160278</c:v>
                </c:pt>
                <c:pt idx="235">
                  <c:v>617.18190939995623</c:v>
                </c:pt>
                <c:pt idx="236">
                  <c:v>617.30774564074943</c:v>
                </c:pt>
                <c:pt idx="237">
                  <c:v>618.10343006176242</c:v>
                </c:pt>
                <c:pt idx="238">
                  <c:v>618.6790381782431</c:v>
                </c:pt>
                <c:pt idx="239">
                  <c:v>618.61032070722524</c:v>
                </c:pt>
                <c:pt idx="240">
                  <c:v>616.72310491623614</c:v>
                </c:pt>
                <c:pt idx="241">
                  <c:v>617.26272638970909</c:v>
                </c:pt>
                <c:pt idx="242">
                  <c:v>617.22320081906344</c:v>
                </c:pt>
                <c:pt idx="243">
                  <c:v>609.67612090906368</c:v>
                </c:pt>
                <c:pt idx="244">
                  <c:v>610.88410716276996</c:v>
                </c:pt>
                <c:pt idx="245">
                  <c:v>613.09560011418171</c:v>
                </c:pt>
                <c:pt idx="246">
                  <c:v>615.95281165783695</c:v>
                </c:pt>
                <c:pt idx="247">
                  <c:v>627.82758557061049</c:v>
                </c:pt>
                <c:pt idx="248">
                  <c:v>631.29149557516939</c:v>
                </c:pt>
                <c:pt idx="249">
                  <c:v>635.96479290330478</c:v>
                </c:pt>
                <c:pt idx="250">
                  <c:v>641.72775871316389</c:v>
                </c:pt>
                <c:pt idx="251">
                  <c:v>642.09050374008052</c:v>
                </c:pt>
                <c:pt idx="252">
                  <c:v>638.32192429362487</c:v>
                </c:pt>
                <c:pt idx="253">
                  <c:v>641.39993306302154</c:v>
                </c:pt>
                <c:pt idx="254">
                  <c:v>642.90815268388144</c:v>
                </c:pt>
                <c:pt idx="255">
                  <c:v>646.3664618035184</c:v>
                </c:pt>
                <c:pt idx="256">
                  <c:v>642.71870433407719</c:v>
                </c:pt>
                <c:pt idx="257">
                  <c:v>640.93842931331665</c:v>
                </c:pt>
                <c:pt idx="258">
                  <c:v>639.88268712051467</c:v>
                </c:pt>
                <c:pt idx="259">
                  <c:v>638.42771681321551</c:v>
                </c:pt>
                <c:pt idx="260">
                  <c:v>637.54116103763408</c:v>
                </c:pt>
                <c:pt idx="261">
                  <c:v>634.26396704667866</c:v>
                </c:pt>
                <c:pt idx="262">
                  <c:v>631.47188944159166</c:v>
                </c:pt>
                <c:pt idx="263">
                  <c:v>631.2475681967129</c:v>
                </c:pt>
                <c:pt idx="264">
                  <c:v>631.43865711524495</c:v>
                </c:pt>
                <c:pt idx="265">
                  <c:v>629.30587737391579</c:v>
                </c:pt>
                <c:pt idx="266">
                  <c:v>626.35535228588856</c:v>
                </c:pt>
                <c:pt idx="267">
                  <c:v>616.84168683225403</c:v>
                </c:pt>
                <c:pt idx="268">
                  <c:v>619.07946301517586</c:v>
                </c:pt>
                <c:pt idx="269">
                  <c:v>615.85727176043849</c:v>
                </c:pt>
                <c:pt idx="270">
                  <c:v>613.10002192869581</c:v>
                </c:pt>
                <c:pt idx="271">
                  <c:v>614.4845230909375</c:v>
                </c:pt>
                <c:pt idx="272">
                  <c:v>613.60498184227674</c:v>
                </c:pt>
                <c:pt idx="273">
                  <c:v>609.76459407002949</c:v>
                </c:pt>
                <c:pt idx="274">
                  <c:v>610.25899787164769</c:v>
                </c:pt>
                <c:pt idx="275">
                  <c:v>609.25780441190147</c:v>
                </c:pt>
                <c:pt idx="276">
                  <c:v>609.81085139380389</c:v>
                </c:pt>
                <c:pt idx="277">
                  <c:v>610.08860057352945</c:v>
                </c:pt>
                <c:pt idx="278">
                  <c:v>609.09548212295454</c:v>
                </c:pt>
                <c:pt idx="279">
                  <c:v>611.66482685091671</c:v>
                </c:pt>
                <c:pt idx="280">
                  <c:v>613.79117790164992</c:v>
                </c:pt>
                <c:pt idx="281">
                  <c:v>616.05937649143561</c:v>
                </c:pt>
                <c:pt idx="282">
                  <c:v>619.11459008265047</c:v>
                </c:pt>
                <c:pt idx="283">
                  <c:v>621.36195413885707</c:v>
                </c:pt>
                <c:pt idx="284">
                  <c:v>619.42816488229607</c:v>
                </c:pt>
                <c:pt idx="285">
                  <c:v>618.92202810000003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518B-4D76-83C2-926CBA9E7250}"/>
            </c:ext>
          </c:extLst>
        </c:ser>
        <c:ser>
          <c:idx val="1"/>
          <c:order val="1"/>
          <c:tx>
            <c:strRef>
              <c:f>Wages!$G$1</c:f>
              <c:strCache>
                <c:ptCount val="1"/>
                <c:pt idx="0">
                  <c:v>Trend</c:v>
                </c:pt>
              </c:strCache>
            </c:strRef>
          </c:tx>
          <c:spPr>
            <a:ln w="19050" cap="rnd" cmpd="sng" algn="ctr">
              <a:solidFill>
                <a:srgbClr val="339966"/>
              </a:solidFill>
              <a:prstDash val="dash"/>
              <a:round/>
            </a:ln>
            <a:effectLst/>
          </c:spPr>
          <c:marker>
            <c:symbol val="none"/>
          </c:marker>
          <c:cat>
            <c:numRef>
              <c:f>Wages!$A$2:$A$287</c:f>
              <c:numCache>
                <c:formatCode>mmm\ yy</c:formatCode>
                <c:ptCount val="286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</c:numCache>
            </c:numRef>
          </c:cat>
          <c:val>
            <c:numRef>
              <c:f>Wages!$G$2:$G$287</c:f>
              <c:numCache>
                <c:formatCode>General</c:formatCode>
                <c:ptCount val="286"/>
                <c:pt idx="98" formatCode="&quot;£&quot;#,##0">
                  <c:v>632.58877740248681</c:v>
                </c:pt>
                <c:pt idx="99" formatCode="&quot;£&quot;#,##0">
                  <c:v>633.74839603186956</c:v>
                </c:pt>
                <c:pt idx="100" formatCode="&quot;£&quot;#,##0">
                  <c:v>634.91014039508389</c:v>
                </c:pt>
                <c:pt idx="101" formatCode="&quot;£&quot;#,##0">
                  <c:v>636.07401438888019</c:v>
                </c:pt>
                <c:pt idx="102" formatCode="&quot;£&quot;#,##0">
                  <c:v>637.24002191715203</c:v>
                </c:pt>
                <c:pt idx="103" formatCode="&quot;£&quot;#,##0">
                  <c:v>638.40816689094947</c:v>
                </c:pt>
                <c:pt idx="104" formatCode="&quot;£&quot;#,##0">
                  <c:v>639.57845322849198</c:v>
                </c:pt>
                <c:pt idx="105" formatCode="&quot;£&quot;#,##0">
                  <c:v>640.75088485518154</c:v>
                </c:pt>
                <c:pt idx="106" formatCode="&quot;£&quot;#,##0">
                  <c:v>641.92546570361606</c:v>
                </c:pt>
                <c:pt idx="107" formatCode="&quot;£&quot;#,##0">
                  <c:v>643.10219971360232</c:v>
                </c:pt>
                <c:pt idx="108" formatCode="&quot;£&quot;#,##0">
                  <c:v>644.2810908321693</c:v>
                </c:pt>
                <c:pt idx="109" formatCode="&quot;£&quot;#,##0">
                  <c:v>645.46214301358134</c:v>
                </c:pt>
                <c:pt idx="110" formatCode="&quot;£&quot;#,##0">
                  <c:v>646.64536021935169</c:v>
                </c:pt>
                <c:pt idx="111" formatCode="&quot;£&quot;#,##0">
                  <c:v>647.83074641825544</c:v>
                </c:pt>
                <c:pt idx="112" formatCode="&quot;£&quot;#,##0">
                  <c:v>649.01830558634288</c:v>
                </c:pt>
                <c:pt idx="113" formatCode="&quot;£&quot;#,##0">
                  <c:v>650.20804170695305</c:v>
                </c:pt>
                <c:pt idx="114" formatCode="&quot;£&quot;#,##0">
                  <c:v>651.39995877072693</c:v>
                </c:pt>
                <c:pt idx="115" formatCode="&quot;£&quot;#,##0">
                  <c:v>652.59406077562085</c:v>
                </c:pt>
                <c:pt idx="116" formatCode="&quot;£&quot;#,##0">
                  <c:v>653.79035172691988</c:v>
                </c:pt>
                <c:pt idx="117" formatCode="&quot;£&quot;#,##0">
                  <c:v>654.98883563725155</c:v>
                </c:pt>
                <c:pt idx="118" formatCode="&quot;£&quot;#,##0">
                  <c:v>656.18951652659871</c:v>
                </c:pt>
                <c:pt idx="119" formatCode="&quot;£&quot;#,##0">
                  <c:v>657.39239842231359</c:v>
                </c:pt>
                <c:pt idx="120" formatCode="&quot;£&quot;#,##0">
                  <c:v>658.59748535913116</c:v>
                </c:pt>
                <c:pt idx="121" formatCode="&quot;£&quot;#,##0">
                  <c:v>659.80478137918237</c:v>
                </c:pt>
                <c:pt idx="122" formatCode="&quot;£&quot;#,##0">
                  <c:v>661.01429053200809</c:v>
                </c:pt>
                <c:pt idx="123" formatCode="&quot;£&quot;#,##0">
                  <c:v>662.22601687457234</c:v>
                </c:pt>
                <c:pt idx="124" formatCode="&quot;£&quot;#,##0">
                  <c:v>663.43996447127631</c:v>
                </c:pt>
                <c:pt idx="125" formatCode="&quot;£&quot;#,##0">
                  <c:v>664.65613739397179</c:v>
                </c:pt>
                <c:pt idx="126" formatCode="&quot;£&quot;#,##0">
                  <c:v>665.87453972197454</c:v>
                </c:pt>
                <c:pt idx="127" formatCode="&quot;£&quot;#,##0">
                  <c:v>667.09517554207855</c:v>
                </c:pt>
                <c:pt idx="128" formatCode="&quot;£&quot;#,##0">
                  <c:v>668.31804894856919</c:v>
                </c:pt>
                <c:pt idx="129" formatCode="&quot;£&quot;#,##0">
                  <c:v>669.54316404323743</c:v>
                </c:pt>
                <c:pt idx="130" formatCode="&quot;£&quot;#,##0">
                  <c:v>670.77052493539315</c:v>
                </c:pt>
                <c:pt idx="131" formatCode="&quot;£&quot;#,##0">
                  <c:v>672.00013574187926</c:v>
                </c:pt>
                <c:pt idx="132" formatCode="&quot;£&quot;#,##0">
                  <c:v>673.23200058708528</c:v>
                </c:pt>
                <c:pt idx="133" formatCode="&quot;£&quot;#,##0">
                  <c:v>674.46612360296149</c:v>
                </c:pt>
                <c:pt idx="134" formatCode="&quot;£&quot;#,##0">
                  <c:v>675.70250892903232</c:v>
                </c:pt>
                <c:pt idx="135" formatCode="&quot;£&quot;#,##0">
                  <c:v>676.94116071241069</c:v>
                </c:pt>
                <c:pt idx="136" formatCode="&quot;£&quot;#,##0">
                  <c:v>678.18208310781165</c:v>
                </c:pt>
                <c:pt idx="137" formatCode="&quot;£&quot;#,##0">
                  <c:v>679.42528027756646</c:v>
                </c:pt>
                <c:pt idx="138" formatCode="&quot;£&quot;#,##0">
                  <c:v>680.67075639163636</c:v>
                </c:pt>
                <c:pt idx="139" formatCode="&quot;£&quot;#,##0">
                  <c:v>681.91851562762668</c:v>
                </c:pt>
                <c:pt idx="140" formatCode="&quot;£&quot;#,##0">
                  <c:v>683.16856217080101</c:v>
                </c:pt>
                <c:pt idx="141" formatCode="&quot;£&quot;#,##0">
                  <c:v>684.4209002140949</c:v>
                </c:pt>
                <c:pt idx="142" formatCode="&quot;£&quot;#,##0">
                  <c:v>685.67553395813013</c:v>
                </c:pt>
                <c:pt idx="143" formatCode="&quot;£&quot;#,##0">
                  <c:v>686.93246761122896</c:v>
                </c:pt>
                <c:pt idx="144" formatCode="&quot;£&quot;#,##0">
                  <c:v>688.19170538942785</c:v>
                </c:pt>
                <c:pt idx="145" formatCode="&quot;£&quot;#,##0">
                  <c:v>689.45325151649183</c:v>
                </c:pt>
                <c:pt idx="146" formatCode="&quot;£&quot;#,##0">
                  <c:v>690.71711022392878</c:v>
                </c:pt>
                <c:pt idx="147" formatCode="&quot;£&quot;#,##0">
                  <c:v>691.98328575100345</c:v>
                </c:pt>
                <c:pt idx="148" formatCode="&quot;£&quot;#,##0">
                  <c:v>693.25178234475152</c:v>
                </c:pt>
                <c:pt idx="149" formatCode="&quot;£&quot;#,##0">
                  <c:v>694.52260425999441</c:v>
                </c:pt>
                <c:pt idx="150" formatCode="&quot;£&quot;#,##0">
                  <c:v>695.79575575935291</c:v>
                </c:pt>
                <c:pt idx="151" formatCode="&quot;£&quot;#,##0">
                  <c:v>697.07124111326175</c:v>
                </c:pt>
                <c:pt idx="152" formatCode="&quot;£&quot;#,##0">
                  <c:v>698.3490645999841</c:v>
                </c:pt>
                <c:pt idx="153" formatCode="&quot;£&quot;#,##0">
                  <c:v>699.62923050562563</c:v>
                </c:pt>
                <c:pt idx="154" formatCode="&quot;£&quot;#,##0">
                  <c:v>700.9117431241491</c:v>
                </c:pt>
                <c:pt idx="155" formatCode="&quot;£&quot;#,##0">
                  <c:v>702.19660675738862</c:v>
                </c:pt>
                <c:pt idx="156" formatCode="&quot;£&quot;#,##0">
                  <c:v>703.48382571506409</c:v>
                </c:pt>
                <c:pt idx="157" formatCode="&quot;£&quot;#,##0">
                  <c:v>704.7734043147957</c:v>
                </c:pt>
                <c:pt idx="158" formatCode="&quot;£&quot;#,##0">
                  <c:v>706.06534688211843</c:v>
                </c:pt>
                <c:pt idx="159" formatCode="&quot;£&quot;#,##0">
                  <c:v>707.35965775049658</c:v>
                </c:pt>
                <c:pt idx="160" formatCode="&quot;£&quot;#,##0">
                  <c:v>708.65634126133818</c:v>
                </c:pt>
                <c:pt idx="161" formatCode="&quot;£&quot;#,##0">
                  <c:v>709.95540176400971</c:v>
                </c:pt>
                <c:pt idx="162" formatCode="&quot;£&quot;#,##0">
                  <c:v>711.25684361585058</c:v>
                </c:pt>
                <c:pt idx="163" formatCode="&quot;£&quot;#,##0">
                  <c:v>712.56067118218778</c:v>
                </c:pt>
                <c:pt idx="164" formatCode="&quot;£&quot;#,##0">
                  <c:v>713.86688883635054</c:v>
                </c:pt>
                <c:pt idx="165" formatCode="&quot;£&quot;#,##0">
                  <c:v>715.17550095968488</c:v>
                </c:pt>
                <c:pt idx="166" formatCode="&quot;£&quot;#,##0">
                  <c:v>716.48651194156844</c:v>
                </c:pt>
                <c:pt idx="167" formatCode="&quot;£&quot;#,##0">
                  <c:v>717.79992617942537</c:v>
                </c:pt>
                <c:pt idx="168" formatCode="&quot;£&quot;#,##0">
                  <c:v>719.11574807874058</c:v>
                </c:pt>
                <c:pt idx="169" formatCode="&quot;£&quot;#,##0">
                  <c:v>720.43398205307494</c:v>
                </c:pt>
                <c:pt idx="170" formatCode="&quot;£&quot;#,##0">
                  <c:v>721.75463252408008</c:v>
                </c:pt>
                <c:pt idx="171" formatCode="&quot;£&quot;#,##0">
                  <c:v>723.07770392151292</c:v>
                </c:pt>
                <c:pt idx="172" formatCode="&quot;£&quot;#,##0">
                  <c:v>724.4032006832507</c:v>
                </c:pt>
                <c:pt idx="173" formatCode="&quot;£&quot;#,##0">
                  <c:v>725.73112725530609</c:v>
                </c:pt>
                <c:pt idx="174" formatCode="&quot;£&quot;#,##0">
                  <c:v>727.06148809184162</c:v>
                </c:pt>
                <c:pt idx="175" formatCode="&quot;£&quot;#,##0">
                  <c:v>728.39428765518517</c:v>
                </c:pt>
                <c:pt idx="176" formatCode="&quot;£&quot;#,##0">
                  <c:v>729.72953041584435</c:v>
                </c:pt>
                <c:pt idx="177" formatCode="&quot;£&quot;#,##0">
                  <c:v>731.06722085252204</c:v>
                </c:pt>
                <c:pt idx="178" formatCode="&quot;£&quot;#,##0">
                  <c:v>732.40736345213099</c:v>
                </c:pt>
                <c:pt idx="179" formatCode="&quot;£&quot;#,##0">
                  <c:v>733.74996270980932</c:v>
                </c:pt>
                <c:pt idx="180" formatCode="&quot;£&quot;#,##0">
                  <c:v>735.09502312893505</c:v>
                </c:pt>
                <c:pt idx="181" formatCode="&quot;£&quot;#,##0">
                  <c:v>736.44254922114158</c:v>
                </c:pt>
                <c:pt idx="182" formatCode="&quot;£&quot;#,##0">
                  <c:v>737.79254550633266</c:v>
                </c:pt>
                <c:pt idx="183" formatCode="&quot;£&quot;#,##0">
                  <c:v>739.14501651269779</c:v>
                </c:pt>
                <c:pt idx="184" formatCode="&quot;£&quot;#,##0">
                  <c:v>740.49996677672721</c:v>
                </c:pt>
                <c:pt idx="185" formatCode="&quot;£&quot;#,##0">
                  <c:v>741.85740084322697</c:v>
                </c:pt>
                <c:pt idx="186" formatCode="&quot;£&quot;#,##0">
                  <c:v>743.21732326533458</c:v>
                </c:pt>
                <c:pt idx="187" formatCode="&quot;£&quot;#,##0">
                  <c:v>744.57973860453387</c:v>
                </c:pt>
                <c:pt idx="188" formatCode="&quot;£&quot;#,##0">
                  <c:v>745.94465143067055</c:v>
                </c:pt>
                <c:pt idx="189" formatCode="&quot;£&quot;#,##0">
                  <c:v>747.31206632196734</c:v>
                </c:pt>
                <c:pt idx="190" formatCode="&quot;£&quot;#,##0">
                  <c:v>748.68198786503967</c:v>
                </c:pt>
                <c:pt idx="191" formatCode="&quot;£&quot;#,##0">
                  <c:v>750.0544206549107</c:v>
                </c:pt>
                <c:pt idx="192" formatCode="&quot;£&quot;#,##0">
                  <c:v>751.42936929502685</c:v>
                </c:pt>
                <c:pt idx="193" formatCode="&quot;£&quot;#,##0">
                  <c:v>752.8068383972734</c:v>
                </c:pt>
                <c:pt idx="194" formatCode="&quot;£&quot;#,##0">
                  <c:v>754.18683258198962</c:v>
                </c:pt>
                <c:pt idx="195" formatCode="&quot;£&quot;#,##0">
                  <c:v>755.56935647798468</c:v>
                </c:pt>
                <c:pt idx="196" formatCode="&quot;£&quot;#,##0">
                  <c:v>756.95441472255288</c:v>
                </c:pt>
                <c:pt idx="197" formatCode="&quot;£&quot;#,##0">
                  <c:v>758.34201196148922</c:v>
                </c:pt>
                <c:pt idx="198" formatCode="&quot;£&quot;#,##0">
                  <c:v>759.73215284910509</c:v>
                </c:pt>
                <c:pt idx="199" formatCode="&quot;£&quot;#,##0">
                  <c:v>761.12484204824386</c:v>
                </c:pt>
                <c:pt idx="200" formatCode="&quot;£&quot;#,##0">
                  <c:v>762.52008423029667</c:v>
                </c:pt>
                <c:pt idx="201" formatCode="&quot;£&quot;#,##0">
                  <c:v>763.91788407521767</c:v>
                </c:pt>
                <c:pt idx="202" formatCode="&quot;£&quot;#,##0">
                  <c:v>765.31824627154015</c:v>
                </c:pt>
                <c:pt idx="203" formatCode="&quot;£&quot;#,##0">
                  <c:v>766.72117551639201</c:v>
                </c:pt>
                <c:pt idx="204" formatCode="&quot;£&quot;#,##0">
                  <c:v>768.12667651551158</c:v>
                </c:pt>
                <c:pt idx="205" formatCode="&quot;£&quot;#,##0">
                  <c:v>769.53475398326361</c:v>
                </c:pt>
                <c:pt idx="206" formatCode="&quot;£&quot;#,##0">
                  <c:v>770.94541264265467</c:v>
                </c:pt>
                <c:pt idx="207" formatCode="&quot;£&quot;#,##0">
                  <c:v>772.35865722534948</c:v>
                </c:pt>
                <c:pt idx="208" formatCode="&quot;£&quot;#,##0">
                  <c:v>773.77449247168624</c:v>
                </c:pt>
                <c:pt idx="209" formatCode="&quot;£&quot;#,##0">
                  <c:v>775.19292313069309</c:v>
                </c:pt>
                <c:pt idx="210" formatCode="&quot;£&quot;#,##0">
                  <c:v>776.61395396010357</c:v>
                </c:pt>
                <c:pt idx="211" formatCode="&quot;£&quot;#,##0">
                  <c:v>778.03758972637286</c:v>
                </c:pt>
                <c:pt idx="212" formatCode="&quot;£&quot;#,##0">
                  <c:v>779.46383520469362</c:v>
                </c:pt>
                <c:pt idx="213" formatCode="&quot;£&quot;#,##0">
                  <c:v>780.89269517901209</c:v>
                </c:pt>
                <c:pt idx="214" formatCode="&quot;£&quot;#,##0">
                  <c:v>782.32417444204418</c:v>
                </c:pt>
                <c:pt idx="215" formatCode="&quot;£&quot;#,##0">
                  <c:v>783.75827779529141</c:v>
                </c:pt>
                <c:pt idx="216" formatCode="&quot;£&quot;#,##0">
                  <c:v>785.19501004905715</c:v>
                </c:pt>
                <c:pt idx="217" formatCode="&quot;£&quot;#,##0">
                  <c:v>786.63437602246256</c:v>
                </c:pt>
                <c:pt idx="218" formatCode="&quot;£&quot;#,##0">
                  <c:v>788.07638054346296</c:v>
                </c:pt>
                <c:pt idx="219" formatCode="&quot;£&quot;#,##0">
                  <c:v>789.52102844886406</c:v>
                </c:pt>
                <c:pt idx="220" formatCode="&quot;£&quot;#,##0">
                  <c:v>790.96832458433789</c:v>
                </c:pt>
                <c:pt idx="221" formatCode="&quot;£&quot;#,##0">
                  <c:v>792.41827380443931</c:v>
                </c:pt>
                <c:pt idx="222" formatCode="&quot;£&quot;#,##0">
                  <c:v>793.87088097262222</c:v>
                </c:pt>
                <c:pt idx="223" formatCode="&quot;£&quot;#,##0">
                  <c:v>795.32615096125596</c:v>
                </c:pt>
                <c:pt idx="224" formatCode="&quot;£&quot;#,##0">
                  <c:v>796.78408865164147</c:v>
                </c:pt>
                <c:pt idx="225" formatCode="&quot;£&quot;#,##0">
                  <c:v>798.24469893402772</c:v>
                </c:pt>
                <c:pt idx="226" formatCode="&quot;£&quot;#,##0">
                  <c:v>799.70798670762815</c:v>
                </c:pt>
                <c:pt idx="227" formatCode="&quot;£&quot;#,##0">
                  <c:v>801.17395688063721</c:v>
                </c:pt>
                <c:pt idx="228" formatCode="&quot;£&quot;#,##0">
                  <c:v>802.64261437024675</c:v>
                </c:pt>
                <c:pt idx="229" formatCode="&quot;£&quot;#,##0">
                  <c:v>804.11396410266229</c:v>
                </c:pt>
                <c:pt idx="230" formatCode="&quot;£&quot;#,##0">
                  <c:v>805.58801101311985</c:v>
                </c:pt>
                <c:pt idx="231" formatCode="&quot;£&quot;#,##0">
                  <c:v>807.0647600459024</c:v>
                </c:pt>
                <c:pt idx="232" formatCode="&quot;£&quot;#,##0">
                  <c:v>808.54421615435638</c:v>
                </c:pt>
                <c:pt idx="233" formatCode="&quot;£&quot;#,##0">
                  <c:v>810.02638430090838</c:v>
                </c:pt>
                <c:pt idx="234" formatCode="&quot;£&quot;#,##0">
                  <c:v>811.51126945708188</c:v>
                </c:pt>
                <c:pt idx="235" formatCode="&quot;£&quot;#,##0">
                  <c:v>812.99887660351362</c:v>
                </c:pt>
                <c:pt idx="236" formatCode="&quot;£&quot;#,##0">
                  <c:v>814.48921072997064</c:v>
                </c:pt>
                <c:pt idx="237" formatCode="&quot;£&quot;#,##0">
                  <c:v>815.98227683536686</c:v>
                </c:pt>
                <c:pt idx="238" formatCode="&quot;£&quot;#,##0">
                  <c:v>817.47807992777996</c:v>
                </c:pt>
                <c:pt idx="239" formatCode="&quot;£&quot;#,##0">
                  <c:v>818.97662502446781</c:v>
                </c:pt>
                <c:pt idx="240" formatCode="&quot;£&quot;#,##0">
                  <c:v>820.47791715188589</c:v>
                </c:pt>
                <c:pt idx="241" formatCode="&quot;£&quot;#,##0">
                  <c:v>821.98196134570367</c:v>
                </c:pt>
                <c:pt idx="242" formatCode="&quot;£&quot;#,##0">
                  <c:v>823.48876265082163</c:v>
                </c:pt>
                <c:pt idx="243" formatCode="&quot;£&quot;#,##0">
                  <c:v>824.99832612138835</c:v>
                </c:pt>
                <c:pt idx="244" formatCode="&quot;£&quot;#,##0">
                  <c:v>826.51065682081719</c:v>
                </c:pt>
                <c:pt idx="245" formatCode="&quot;£&quot;#,##0">
                  <c:v>828.02575982180349</c:v>
                </c:pt>
                <c:pt idx="246" formatCode="&quot;£&quot;#,##0">
                  <c:v>829.54364020634159</c:v>
                </c:pt>
                <c:pt idx="247" formatCode="&quot;£&quot;#,##0">
                  <c:v>831.06430306574168</c:v>
                </c:pt>
                <c:pt idx="248" formatCode="&quot;£&quot;#,##0">
                  <c:v>832.58775350064695</c:v>
                </c:pt>
                <c:pt idx="249" formatCode="&quot;£&quot;#,##0">
                  <c:v>834.11399662105089</c:v>
                </c:pt>
                <c:pt idx="250" formatCode="&quot;£&quot;#,##0">
                  <c:v>835.64303754631419</c:v>
                </c:pt>
                <c:pt idx="251" formatCode="&quot;£&quot;#,##0">
                  <c:v>837.17488140518196</c:v>
                </c:pt>
                <c:pt idx="252" formatCode="&quot;£&quot;#,##0">
                  <c:v>838.7095333358011</c:v>
                </c:pt>
                <c:pt idx="253" formatCode="&quot;£&quot;#,##0">
                  <c:v>840.24699848573732</c:v>
                </c:pt>
                <c:pt idx="254" formatCode="&quot;£&quot;#,##0">
                  <c:v>841.7872820119926</c:v>
                </c:pt>
                <c:pt idx="255" formatCode="&quot;£&quot;#,##0">
                  <c:v>843.33038908102219</c:v>
                </c:pt>
                <c:pt idx="256" formatCode="&quot;£&quot;#,##0">
                  <c:v>844.87632486875236</c:v>
                </c:pt>
                <c:pt idx="257" formatCode="&quot;£&quot;#,##0">
                  <c:v>846.42509456059736</c:v>
                </c:pt>
                <c:pt idx="258" formatCode="&quot;£&quot;#,##0">
                  <c:v>847.976703351477</c:v>
                </c:pt>
                <c:pt idx="259" formatCode="&quot;£&quot;#,##0">
                  <c:v>849.5311564458342</c:v>
                </c:pt>
                <c:pt idx="260" formatCode="&quot;£&quot;#,##0">
                  <c:v>851.08845905765224</c:v>
                </c:pt>
                <c:pt idx="261" formatCode="&quot;£&quot;#,##0">
                  <c:v>852.6486164104723</c:v>
                </c:pt>
                <c:pt idx="262" formatCode="&quot;£&quot;#,##0">
                  <c:v>854.21163373741092</c:v>
                </c:pt>
                <c:pt idx="263" formatCode="&quot;£&quot;#,##0">
                  <c:v>855.77751628117778</c:v>
                </c:pt>
                <c:pt idx="264" formatCode="&quot;£&quot;#,##0">
                  <c:v>857.34626929409308</c:v>
                </c:pt>
                <c:pt idx="265" formatCode="&quot;£&quot;#,##0">
                  <c:v>858.91789803810514</c:v>
                </c:pt>
                <c:pt idx="266" formatCode="&quot;£&quot;#,##0">
                  <c:v>860.49240778480828</c:v>
                </c:pt>
                <c:pt idx="267" formatCode="&quot;£&quot;#,##0">
                  <c:v>862.06980381546032</c:v>
                </c:pt>
                <c:pt idx="268" formatCode="&quot;£&quot;#,##0">
                  <c:v>863.65009142100018</c:v>
                </c:pt>
                <c:pt idx="269" formatCode="&quot;£&quot;#,##0">
                  <c:v>865.23327590206577</c:v>
                </c:pt>
                <c:pt idx="270" formatCode="&quot;£&quot;#,##0">
                  <c:v>866.81936256901201</c:v>
                </c:pt>
                <c:pt idx="271" formatCode="&quot;£&quot;#,##0">
                  <c:v>868.40835674192817</c:v>
                </c:pt>
                <c:pt idx="272" formatCode="&quot;£&quot;#,##0">
                  <c:v>870.00026375065602</c:v>
                </c:pt>
                <c:pt idx="273" formatCode="&quot;£&quot;#,##0">
                  <c:v>871.59508893480768</c:v>
                </c:pt>
                <c:pt idx="274" formatCode="&quot;£&quot;#,##0">
                  <c:v>873.19283764378338</c:v>
                </c:pt>
                <c:pt idx="275" formatCode="&quot;£&quot;#,##0">
                  <c:v>874.79351523678952</c:v>
                </c:pt>
                <c:pt idx="276" formatCode="&quot;£&quot;#,##0">
                  <c:v>876.39712708285674</c:v>
                </c:pt>
                <c:pt idx="277" formatCode="&quot;£&quot;#,##0">
                  <c:v>878.00367856085768</c:v>
                </c:pt>
                <c:pt idx="278" formatCode="&quot;£&quot;#,##0">
                  <c:v>879.61317505952536</c:v>
                </c:pt>
                <c:pt idx="279" formatCode="&quot;£&quot;#,##0">
                  <c:v>881.22562197747084</c:v>
                </c:pt>
                <c:pt idx="280" formatCode="&quot;£&quot;#,##0">
                  <c:v>882.8410247232016</c:v>
                </c:pt>
                <c:pt idx="281" formatCode="&quot;£&quot;#,##0">
                  <c:v>884.45938871513977</c:v>
                </c:pt>
                <c:pt idx="282" formatCode="&quot;£&quot;#,##0">
                  <c:v>886.08071938164005</c:v>
                </c:pt>
                <c:pt idx="283" formatCode="&quot;£&quot;#,##0">
                  <c:v>887.70502216100795</c:v>
                </c:pt>
                <c:pt idx="284" formatCode="&quot;£&quot;#,##0">
                  <c:v>889.33230250151826</c:v>
                </c:pt>
                <c:pt idx="285" formatCode="&quot;£&quot;#,##0">
                  <c:v>890.96256586143306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518B-4D76-83C2-926CBA9E7250}"/>
            </c:ext>
          </c:extLst>
        </c:ser>
        <c:ser>
          <c:idx val="2"/>
          <c:order val="2"/>
          <c:tx>
            <c:strRef>
              <c:f>Wages!$D$1</c:f>
              <c:strCache>
                <c:ptCount val="1"/>
                <c:pt idx="0">
                  <c:v>Dot</c:v>
                </c:pt>
              </c:strCache>
            </c:strRef>
          </c:tx>
          <c:spPr>
            <a:ln>
              <a:noFill/>
            </a:ln>
          </c:spPr>
          <c:marker>
            <c:symbol val="circle"/>
            <c:size val="7"/>
            <c:spPr>
              <a:solidFill>
                <a:srgbClr val="00719A"/>
              </a:solidFill>
              <a:ln>
                <a:noFill/>
              </a:ln>
            </c:spPr>
          </c:marker>
          <c:cat>
            <c:numRef>
              <c:f>Wages!$A$2:$A$287</c:f>
              <c:numCache>
                <c:formatCode>mmm\ yy</c:formatCode>
                <c:ptCount val="286"/>
                <c:pt idx="0">
                  <c:v>36526</c:v>
                </c:pt>
                <c:pt idx="1">
                  <c:v>36557</c:v>
                </c:pt>
                <c:pt idx="2">
                  <c:v>36586</c:v>
                </c:pt>
                <c:pt idx="3">
                  <c:v>36617</c:v>
                </c:pt>
                <c:pt idx="4">
                  <c:v>36647</c:v>
                </c:pt>
                <c:pt idx="5">
                  <c:v>36678</c:v>
                </c:pt>
                <c:pt idx="6">
                  <c:v>36708</c:v>
                </c:pt>
                <c:pt idx="7">
                  <c:v>36739</c:v>
                </c:pt>
                <c:pt idx="8">
                  <c:v>36770</c:v>
                </c:pt>
                <c:pt idx="9">
                  <c:v>36800</c:v>
                </c:pt>
                <c:pt idx="10">
                  <c:v>36831</c:v>
                </c:pt>
                <c:pt idx="11">
                  <c:v>36861</c:v>
                </c:pt>
                <c:pt idx="12">
                  <c:v>36892</c:v>
                </c:pt>
                <c:pt idx="13">
                  <c:v>36923</c:v>
                </c:pt>
                <c:pt idx="14">
                  <c:v>36951</c:v>
                </c:pt>
                <c:pt idx="15">
                  <c:v>36982</c:v>
                </c:pt>
                <c:pt idx="16">
                  <c:v>37012</c:v>
                </c:pt>
                <c:pt idx="17">
                  <c:v>37043</c:v>
                </c:pt>
                <c:pt idx="18">
                  <c:v>37073</c:v>
                </c:pt>
                <c:pt idx="19">
                  <c:v>37104</c:v>
                </c:pt>
                <c:pt idx="20">
                  <c:v>37135</c:v>
                </c:pt>
                <c:pt idx="21">
                  <c:v>37165</c:v>
                </c:pt>
                <c:pt idx="22">
                  <c:v>37196</c:v>
                </c:pt>
                <c:pt idx="23">
                  <c:v>37226</c:v>
                </c:pt>
                <c:pt idx="24">
                  <c:v>37257</c:v>
                </c:pt>
                <c:pt idx="25">
                  <c:v>37288</c:v>
                </c:pt>
                <c:pt idx="26">
                  <c:v>37316</c:v>
                </c:pt>
                <c:pt idx="27">
                  <c:v>37347</c:v>
                </c:pt>
                <c:pt idx="28">
                  <c:v>37377</c:v>
                </c:pt>
                <c:pt idx="29">
                  <c:v>37408</c:v>
                </c:pt>
                <c:pt idx="30">
                  <c:v>37438</c:v>
                </c:pt>
                <c:pt idx="31">
                  <c:v>37469</c:v>
                </c:pt>
                <c:pt idx="32">
                  <c:v>37500</c:v>
                </c:pt>
                <c:pt idx="33">
                  <c:v>37530</c:v>
                </c:pt>
                <c:pt idx="34">
                  <c:v>37561</c:v>
                </c:pt>
                <c:pt idx="35">
                  <c:v>37591</c:v>
                </c:pt>
                <c:pt idx="36">
                  <c:v>37622</c:v>
                </c:pt>
                <c:pt idx="37">
                  <c:v>37653</c:v>
                </c:pt>
                <c:pt idx="38">
                  <c:v>37681</c:v>
                </c:pt>
                <c:pt idx="39">
                  <c:v>37712</c:v>
                </c:pt>
                <c:pt idx="40">
                  <c:v>37742</c:v>
                </c:pt>
                <c:pt idx="41">
                  <c:v>37773</c:v>
                </c:pt>
                <c:pt idx="42">
                  <c:v>37803</c:v>
                </c:pt>
                <c:pt idx="43">
                  <c:v>37834</c:v>
                </c:pt>
                <c:pt idx="44">
                  <c:v>37865</c:v>
                </c:pt>
                <c:pt idx="45">
                  <c:v>37895</c:v>
                </c:pt>
                <c:pt idx="46">
                  <c:v>37926</c:v>
                </c:pt>
                <c:pt idx="47">
                  <c:v>37956</c:v>
                </c:pt>
                <c:pt idx="48">
                  <c:v>37987</c:v>
                </c:pt>
                <c:pt idx="49">
                  <c:v>38018</c:v>
                </c:pt>
                <c:pt idx="50">
                  <c:v>38047</c:v>
                </c:pt>
                <c:pt idx="51">
                  <c:v>38078</c:v>
                </c:pt>
                <c:pt idx="52">
                  <c:v>38108</c:v>
                </c:pt>
                <c:pt idx="53">
                  <c:v>38139</c:v>
                </c:pt>
                <c:pt idx="54">
                  <c:v>38169</c:v>
                </c:pt>
                <c:pt idx="55">
                  <c:v>38200</c:v>
                </c:pt>
                <c:pt idx="56">
                  <c:v>38231</c:v>
                </c:pt>
                <c:pt idx="57">
                  <c:v>38261</c:v>
                </c:pt>
                <c:pt idx="58">
                  <c:v>38292</c:v>
                </c:pt>
                <c:pt idx="59">
                  <c:v>38322</c:v>
                </c:pt>
                <c:pt idx="60">
                  <c:v>38353</c:v>
                </c:pt>
                <c:pt idx="61">
                  <c:v>38384</c:v>
                </c:pt>
                <c:pt idx="62">
                  <c:v>38412</c:v>
                </c:pt>
                <c:pt idx="63">
                  <c:v>38443</c:v>
                </c:pt>
                <c:pt idx="64">
                  <c:v>38473</c:v>
                </c:pt>
                <c:pt idx="65">
                  <c:v>38504</c:v>
                </c:pt>
                <c:pt idx="66">
                  <c:v>38534</c:v>
                </c:pt>
                <c:pt idx="67">
                  <c:v>38565</c:v>
                </c:pt>
                <c:pt idx="68">
                  <c:v>38596</c:v>
                </c:pt>
                <c:pt idx="69">
                  <c:v>38626</c:v>
                </c:pt>
                <c:pt idx="70">
                  <c:v>38657</c:v>
                </c:pt>
                <c:pt idx="71">
                  <c:v>38687</c:v>
                </c:pt>
                <c:pt idx="72">
                  <c:v>38718</c:v>
                </c:pt>
                <c:pt idx="73">
                  <c:v>38749</c:v>
                </c:pt>
                <c:pt idx="74">
                  <c:v>38777</c:v>
                </c:pt>
                <c:pt idx="75">
                  <c:v>38808</c:v>
                </c:pt>
                <c:pt idx="76">
                  <c:v>38838</c:v>
                </c:pt>
                <c:pt idx="77">
                  <c:v>38869</c:v>
                </c:pt>
                <c:pt idx="78">
                  <c:v>38899</c:v>
                </c:pt>
                <c:pt idx="79">
                  <c:v>38930</c:v>
                </c:pt>
                <c:pt idx="80">
                  <c:v>38961</c:v>
                </c:pt>
                <c:pt idx="81">
                  <c:v>38991</c:v>
                </c:pt>
                <c:pt idx="82">
                  <c:v>39022</c:v>
                </c:pt>
                <c:pt idx="83">
                  <c:v>39052</c:v>
                </c:pt>
                <c:pt idx="84">
                  <c:v>39083</c:v>
                </c:pt>
                <c:pt idx="85">
                  <c:v>39114</c:v>
                </c:pt>
                <c:pt idx="86">
                  <c:v>39142</c:v>
                </c:pt>
                <c:pt idx="87">
                  <c:v>39173</c:v>
                </c:pt>
                <c:pt idx="88">
                  <c:v>39203</c:v>
                </c:pt>
                <c:pt idx="89">
                  <c:v>39234</c:v>
                </c:pt>
                <c:pt idx="90">
                  <c:v>39264</c:v>
                </c:pt>
                <c:pt idx="91">
                  <c:v>39295</c:v>
                </c:pt>
                <c:pt idx="92">
                  <c:v>39326</c:v>
                </c:pt>
                <c:pt idx="93">
                  <c:v>39356</c:v>
                </c:pt>
                <c:pt idx="94">
                  <c:v>39387</c:v>
                </c:pt>
                <c:pt idx="95">
                  <c:v>39417</c:v>
                </c:pt>
                <c:pt idx="96">
                  <c:v>39448</c:v>
                </c:pt>
                <c:pt idx="97">
                  <c:v>39479</c:v>
                </c:pt>
                <c:pt idx="98">
                  <c:v>39508</c:v>
                </c:pt>
                <c:pt idx="99">
                  <c:v>39539</c:v>
                </c:pt>
                <c:pt idx="100">
                  <c:v>39569</c:v>
                </c:pt>
                <c:pt idx="101">
                  <c:v>39600</c:v>
                </c:pt>
                <c:pt idx="102">
                  <c:v>39630</c:v>
                </c:pt>
                <c:pt idx="103">
                  <c:v>39661</c:v>
                </c:pt>
                <c:pt idx="104">
                  <c:v>39692</c:v>
                </c:pt>
                <c:pt idx="105">
                  <c:v>39722</c:v>
                </c:pt>
                <c:pt idx="106">
                  <c:v>39753</c:v>
                </c:pt>
                <c:pt idx="107">
                  <c:v>39783</c:v>
                </c:pt>
                <c:pt idx="108">
                  <c:v>39814</c:v>
                </c:pt>
                <c:pt idx="109">
                  <c:v>39845</c:v>
                </c:pt>
                <c:pt idx="110">
                  <c:v>39873</c:v>
                </c:pt>
                <c:pt idx="111">
                  <c:v>39904</c:v>
                </c:pt>
                <c:pt idx="112">
                  <c:v>39934</c:v>
                </c:pt>
                <c:pt idx="113">
                  <c:v>39965</c:v>
                </c:pt>
                <c:pt idx="114">
                  <c:v>39995</c:v>
                </c:pt>
                <c:pt idx="115">
                  <c:v>40026</c:v>
                </c:pt>
                <c:pt idx="116">
                  <c:v>40057</c:v>
                </c:pt>
                <c:pt idx="117">
                  <c:v>40087</c:v>
                </c:pt>
                <c:pt idx="118">
                  <c:v>40118</c:v>
                </c:pt>
                <c:pt idx="119">
                  <c:v>40148</c:v>
                </c:pt>
                <c:pt idx="120">
                  <c:v>40179</c:v>
                </c:pt>
                <c:pt idx="121">
                  <c:v>40210</c:v>
                </c:pt>
                <c:pt idx="122">
                  <c:v>40238</c:v>
                </c:pt>
                <c:pt idx="123">
                  <c:v>40269</c:v>
                </c:pt>
                <c:pt idx="124">
                  <c:v>40299</c:v>
                </c:pt>
                <c:pt idx="125">
                  <c:v>40330</c:v>
                </c:pt>
                <c:pt idx="126">
                  <c:v>40360</c:v>
                </c:pt>
                <c:pt idx="127">
                  <c:v>40391</c:v>
                </c:pt>
                <c:pt idx="128">
                  <c:v>40422</c:v>
                </c:pt>
                <c:pt idx="129">
                  <c:v>40452</c:v>
                </c:pt>
                <c:pt idx="130">
                  <c:v>40483</c:v>
                </c:pt>
                <c:pt idx="131">
                  <c:v>40513</c:v>
                </c:pt>
                <c:pt idx="132">
                  <c:v>40544</c:v>
                </c:pt>
                <c:pt idx="133">
                  <c:v>40575</c:v>
                </c:pt>
                <c:pt idx="134">
                  <c:v>40603</c:v>
                </c:pt>
                <c:pt idx="135">
                  <c:v>40634</c:v>
                </c:pt>
                <c:pt idx="136">
                  <c:v>40664</c:v>
                </c:pt>
                <c:pt idx="137">
                  <c:v>40695</c:v>
                </c:pt>
                <c:pt idx="138">
                  <c:v>40725</c:v>
                </c:pt>
                <c:pt idx="139">
                  <c:v>40756</c:v>
                </c:pt>
                <c:pt idx="140">
                  <c:v>40787</c:v>
                </c:pt>
                <c:pt idx="141">
                  <c:v>40817</c:v>
                </c:pt>
                <c:pt idx="142">
                  <c:v>40848</c:v>
                </c:pt>
                <c:pt idx="143">
                  <c:v>40878</c:v>
                </c:pt>
                <c:pt idx="144">
                  <c:v>40909</c:v>
                </c:pt>
                <c:pt idx="145">
                  <c:v>40940</c:v>
                </c:pt>
                <c:pt idx="146">
                  <c:v>40969</c:v>
                </c:pt>
                <c:pt idx="147">
                  <c:v>41000</c:v>
                </c:pt>
                <c:pt idx="148">
                  <c:v>41030</c:v>
                </c:pt>
                <c:pt idx="149">
                  <c:v>41061</c:v>
                </c:pt>
                <c:pt idx="150">
                  <c:v>41091</c:v>
                </c:pt>
                <c:pt idx="151">
                  <c:v>41122</c:v>
                </c:pt>
                <c:pt idx="152">
                  <c:v>41153</c:v>
                </c:pt>
                <c:pt idx="153">
                  <c:v>41183</c:v>
                </c:pt>
                <c:pt idx="154">
                  <c:v>41214</c:v>
                </c:pt>
                <c:pt idx="155">
                  <c:v>41244</c:v>
                </c:pt>
                <c:pt idx="156">
                  <c:v>41275</c:v>
                </c:pt>
                <c:pt idx="157">
                  <c:v>41306</c:v>
                </c:pt>
                <c:pt idx="158">
                  <c:v>41334</c:v>
                </c:pt>
                <c:pt idx="159">
                  <c:v>41365</c:v>
                </c:pt>
                <c:pt idx="160">
                  <c:v>41395</c:v>
                </c:pt>
                <c:pt idx="161">
                  <c:v>41426</c:v>
                </c:pt>
                <c:pt idx="162">
                  <c:v>41456</c:v>
                </c:pt>
                <c:pt idx="163">
                  <c:v>41487</c:v>
                </c:pt>
                <c:pt idx="164">
                  <c:v>41518</c:v>
                </c:pt>
                <c:pt idx="165">
                  <c:v>41548</c:v>
                </c:pt>
                <c:pt idx="166">
                  <c:v>41579</c:v>
                </c:pt>
                <c:pt idx="167">
                  <c:v>41609</c:v>
                </c:pt>
                <c:pt idx="168">
                  <c:v>41640</c:v>
                </c:pt>
                <c:pt idx="169">
                  <c:v>41671</c:v>
                </c:pt>
                <c:pt idx="170">
                  <c:v>41699</c:v>
                </c:pt>
                <c:pt idx="171">
                  <c:v>41730</c:v>
                </c:pt>
                <c:pt idx="172">
                  <c:v>41760</c:v>
                </c:pt>
                <c:pt idx="173">
                  <c:v>41791</c:v>
                </c:pt>
                <c:pt idx="174">
                  <c:v>41821</c:v>
                </c:pt>
                <c:pt idx="175">
                  <c:v>41852</c:v>
                </c:pt>
                <c:pt idx="176">
                  <c:v>41883</c:v>
                </c:pt>
                <c:pt idx="177">
                  <c:v>41913</c:v>
                </c:pt>
                <c:pt idx="178">
                  <c:v>41944</c:v>
                </c:pt>
                <c:pt idx="179">
                  <c:v>41974</c:v>
                </c:pt>
                <c:pt idx="180">
                  <c:v>42005</c:v>
                </c:pt>
                <c:pt idx="181">
                  <c:v>42036</c:v>
                </c:pt>
                <c:pt idx="182">
                  <c:v>42064</c:v>
                </c:pt>
                <c:pt idx="183">
                  <c:v>42095</c:v>
                </c:pt>
                <c:pt idx="184">
                  <c:v>42125</c:v>
                </c:pt>
                <c:pt idx="185">
                  <c:v>42156</c:v>
                </c:pt>
                <c:pt idx="186">
                  <c:v>42186</c:v>
                </c:pt>
                <c:pt idx="187">
                  <c:v>42217</c:v>
                </c:pt>
                <c:pt idx="188">
                  <c:v>42248</c:v>
                </c:pt>
                <c:pt idx="189">
                  <c:v>42278</c:v>
                </c:pt>
                <c:pt idx="190">
                  <c:v>42309</c:v>
                </c:pt>
                <c:pt idx="191">
                  <c:v>42339</c:v>
                </c:pt>
                <c:pt idx="192">
                  <c:v>42370</c:v>
                </c:pt>
                <c:pt idx="193">
                  <c:v>42401</c:v>
                </c:pt>
                <c:pt idx="194">
                  <c:v>42430</c:v>
                </c:pt>
                <c:pt idx="195">
                  <c:v>42461</c:v>
                </c:pt>
                <c:pt idx="196">
                  <c:v>42491</c:v>
                </c:pt>
                <c:pt idx="197">
                  <c:v>42522</c:v>
                </c:pt>
                <c:pt idx="198">
                  <c:v>42552</c:v>
                </c:pt>
                <c:pt idx="199">
                  <c:v>42583</c:v>
                </c:pt>
                <c:pt idx="200">
                  <c:v>42614</c:v>
                </c:pt>
                <c:pt idx="201">
                  <c:v>42644</c:v>
                </c:pt>
                <c:pt idx="202">
                  <c:v>42675</c:v>
                </c:pt>
                <c:pt idx="203">
                  <c:v>42705</c:v>
                </c:pt>
                <c:pt idx="204">
                  <c:v>42736</c:v>
                </c:pt>
                <c:pt idx="205">
                  <c:v>42767</c:v>
                </c:pt>
                <c:pt idx="206">
                  <c:v>42795</c:v>
                </c:pt>
                <c:pt idx="207">
                  <c:v>42826</c:v>
                </c:pt>
                <c:pt idx="208">
                  <c:v>42856</c:v>
                </c:pt>
                <c:pt idx="209">
                  <c:v>42887</c:v>
                </c:pt>
                <c:pt idx="210">
                  <c:v>42917</c:v>
                </c:pt>
                <c:pt idx="211">
                  <c:v>42948</c:v>
                </c:pt>
                <c:pt idx="212">
                  <c:v>42979</c:v>
                </c:pt>
                <c:pt idx="213">
                  <c:v>43009</c:v>
                </c:pt>
                <c:pt idx="214">
                  <c:v>43040</c:v>
                </c:pt>
                <c:pt idx="215">
                  <c:v>43070</c:v>
                </c:pt>
                <c:pt idx="216">
                  <c:v>43101</c:v>
                </c:pt>
                <c:pt idx="217">
                  <c:v>43132</c:v>
                </c:pt>
                <c:pt idx="218">
                  <c:v>43160</c:v>
                </c:pt>
                <c:pt idx="219">
                  <c:v>43191</c:v>
                </c:pt>
                <c:pt idx="220">
                  <c:v>43221</c:v>
                </c:pt>
                <c:pt idx="221">
                  <c:v>43252</c:v>
                </c:pt>
                <c:pt idx="222">
                  <c:v>43282</c:v>
                </c:pt>
                <c:pt idx="223">
                  <c:v>43313</c:v>
                </c:pt>
                <c:pt idx="224">
                  <c:v>43344</c:v>
                </c:pt>
                <c:pt idx="225">
                  <c:v>43374</c:v>
                </c:pt>
                <c:pt idx="226">
                  <c:v>43405</c:v>
                </c:pt>
                <c:pt idx="227">
                  <c:v>43435</c:v>
                </c:pt>
                <c:pt idx="228">
                  <c:v>43466</c:v>
                </c:pt>
                <c:pt idx="229">
                  <c:v>43497</c:v>
                </c:pt>
                <c:pt idx="230">
                  <c:v>43525</c:v>
                </c:pt>
                <c:pt idx="231">
                  <c:v>43556</c:v>
                </c:pt>
                <c:pt idx="232">
                  <c:v>43586</c:v>
                </c:pt>
                <c:pt idx="233">
                  <c:v>43617</c:v>
                </c:pt>
                <c:pt idx="234">
                  <c:v>43647</c:v>
                </c:pt>
                <c:pt idx="235">
                  <c:v>43678</c:v>
                </c:pt>
                <c:pt idx="236">
                  <c:v>43709</c:v>
                </c:pt>
                <c:pt idx="237">
                  <c:v>43739</c:v>
                </c:pt>
                <c:pt idx="238">
                  <c:v>43770</c:v>
                </c:pt>
                <c:pt idx="239">
                  <c:v>43800</c:v>
                </c:pt>
                <c:pt idx="240">
                  <c:v>43831</c:v>
                </c:pt>
                <c:pt idx="241">
                  <c:v>43862</c:v>
                </c:pt>
                <c:pt idx="242">
                  <c:v>43891</c:v>
                </c:pt>
                <c:pt idx="243">
                  <c:v>43922</c:v>
                </c:pt>
                <c:pt idx="244">
                  <c:v>43952</c:v>
                </c:pt>
                <c:pt idx="245">
                  <c:v>43983</c:v>
                </c:pt>
                <c:pt idx="246">
                  <c:v>44013</c:v>
                </c:pt>
                <c:pt idx="247">
                  <c:v>44044</c:v>
                </c:pt>
                <c:pt idx="248">
                  <c:v>44075</c:v>
                </c:pt>
                <c:pt idx="249">
                  <c:v>44105</c:v>
                </c:pt>
                <c:pt idx="250">
                  <c:v>44136</c:v>
                </c:pt>
                <c:pt idx="251">
                  <c:v>44166</c:v>
                </c:pt>
                <c:pt idx="252">
                  <c:v>44197</c:v>
                </c:pt>
                <c:pt idx="253">
                  <c:v>44228</c:v>
                </c:pt>
                <c:pt idx="254">
                  <c:v>44256</c:v>
                </c:pt>
                <c:pt idx="255">
                  <c:v>44287</c:v>
                </c:pt>
                <c:pt idx="256">
                  <c:v>44317</c:v>
                </c:pt>
                <c:pt idx="257">
                  <c:v>44348</c:v>
                </c:pt>
                <c:pt idx="258">
                  <c:v>44378</c:v>
                </c:pt>
                <c:pt idx="259">
                  <c:v>44409</c:v>
                </c:pt>
                <c:pt idx="260">
                  <c:v>44440</c:v>
                </c:pt>
                <c:pt idx="261">
                  <c:v>44470</c:v>
                </c:pt>
                <c:pt idx="262">
                  <c:v>44501</c:v>
                </c:pt>
                <c:pt idx="263">
                  <c:v>44531</c:v>
                </c:pt>
                <c:pt idx="264">
                  <c:v>44562</c:v>
                </c:pt>
                <c:pt idx="265">
                  <c:v>44593</c:v>
                </c:pt>
                <c:pt idx="266">
                  <c:v>44621</c:v>
                </c:pt>
                <c:pt idx="267">
                  <c:v>44652</c:v>
                </c:pt>
                <c:pt idx="268">
                  <c:v>44682</c:v>
                </c:pt>
                <c:pt idx="269">
                  <c:v>44713</c:v>
                </c:pt>
                <c:pt idx="270">
                  <c:v>44743</c:v>
                </c:pt>
                <c:pt idx="271">
                  <c:v>44774</c:v>
                </c:pt>
                <c:pt idx="272">
                  <c:v>44805</c:v>
                </c:pt>
                <c:pt idx="273">
                  <c:v>44835</c:v>
                </c:pt>
                <c:pt idx="274">
                  <c:v>44866</c:v>
                </c:pt>
                <c:pt idx="275">
                  <c:v>44896</c:v>
                </c:pt>
                <c:pt idx="276">
                  <c:v>44927</c:v>
                </c:pt>
                <c:pt idx="277">
                  <c:v>44958</c:v>
                </c:pt>
                <c:pt idx="278">
                  <c:v>44986</c:v>
                </c:pt>
                <c:pt idx="279">
                  <c:v>45017</c:v>
                </c:pt>
                <c:pt idx="280">
                  <c:v>45047</c:v>
                </c:pt>
                <c:pt idx="281">
                  <c:v>45078</c:v>
                </c:pt>
                <c:pt idx="282">
                  <c:v>45108</c:v>
                </c:pt>
                <c:pt idx="283">
                  <c:v>45139</c:v>
                </c:pt>
                <c:pt idx="284">
                  <c:v>45170</c:v>
                </c:pt>
                <c:pt idx="285">
                  <c:v>45200</c:v>
                </c:pt>
              </c:numCache>
            </c:numRef>
          </c:cat>
          <c:val>
            <c:numRef>
              <c:f>Wages!$D$2:$D$287</c:f>
              <c:numCache>
                <c:formatCode>"£"#,##0.00</c:formatCode>
                <c:ptCount val="28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0</c:v>
                </c:pt>
                <c:pt idx="282">
                  <c:v>0</c:v>
                </c:pt>
                <c:pt idx="283">
                  <c:v>0</c:v>
                </c:pt>
                <c:pt idx="284">
                  <c:v>0</c:v>
                </c:pt>
                <c:pt idx="285">
                  <c:v>618.92202810000003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518B-4D76-83C2-926CBA9E72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6920496"/>
        <c:axId val="516918144"/>
      </c:lineChart>
      <c:dateAx>
        <c:axId val="516920496"/>
        <c:scaling>
          <c:orientation val="minMax"/>
        </c:scaling>
        <c:delete val="0"/>
        <c:axPos val="b"/>
        <c:numFmt formatCode="yyyy" sourceLinked="0"/>
        <c:majorTickMark val="out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18144"/>
        <c:crossesAt val="0"/>
        <c:auto val="1"/>
        <c:lblOffset val="100"/>
        <c:baseTimeUnit val="months"/>
        <c:majorUnit val="2"/>
        <c:majorTimeUnit val="years"/>
      </c:dateAx>
      <c:valAx>
        <c:axId val="516918144"/>
        <c:scaling>
          <c:orientation val="minMax"/>
          <c:min val="350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lgDash"/>
              <a:round/>
            </a:ln>
            <a:effectLst/>
          </c:spPr>
        </c:majorGridlines>
        <c:numFmt formatCode="&quot;£&quot;#,##0" sourceLinked="0"/>
        <c:majorTickMark val="out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2049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2">
    <c:autoUpdate val="0"/>
  </c:externalData>
  <c:userShapes r:id="rId3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7.0309146720721055E-2"/>
          <c:y val="3.110635158260935E-2"/>
          <c:w val="0.93426641681234046"/>
          <c:h val="0.86435744118483848"/>
        </c:manualLayout>
      </c:layout>
      <c:barChart>
        <c:barDir val="col"/>
        <c:grouping val="clustered"/>
        <c:varyColors val="0"/>
        <c:ser>
          <c:idx val="3"/>
          <c:order val="0"/>
          <c:tx>
            <c:strRef>
              <c:f>International!$G$40</c:f>
              <c:strCache>
                <c:ptCount val="1"/>
                <c:pt idx="0">
                  <c:v>Germany</c:v>
                </c:pt>
              </c:strCache>
            </c:strRef>
          </c:tx>
          <c:spPr>
            <a:solidFill>
              <a:srgbClr val="91C8D5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375C37DD-3229-45C5-A140-6A622084AE37}" type="SERIESNAME">
                      <a:rPr lang="en-US" b="1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9345-4127-9E71-C78978D2879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3F0A4E9E-B595-4C43-8A1D-4BA61FA72CA8}" type="SERIESNAME">
                      <a:rPr lang="en-US" b="1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345-4127-9E71-C78978D2879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19BC0D9A-0BE1-4461-BB35-4D001795785A}" type="SERIESNAME">
                      <a:rPr lang="en-US" b="1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9345-4127-9E71-C78978D28792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rgbClr val="61B0C3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International!$H$39:$J$39</c:f>
              <c:strCache>
                <c:ptCount val="3"/>
                <c:pt idx="0">
                  <c:v>Bottom</c:v>
                </c:pt>
                <c:pt idx="1">
                  <c:v>Middle</c:v>
                </c:pt>
                <c:pt idx="2">
                  <c:v>Top</c:v>
                </c:pt>
              </c:strCache>
            </c:strRef>
          </c:cat>
          <c:val>
            <c:numRef>
              <c:f>International!$H$40:$J$40</c:f>
              <c:numCache>
                <c:formatCode>0.00%</c:formatCode>
                <c:ptCount val="3"/>
                <c:pt idx="0">
                  <c:v>0.26491534336979816</c:v>
                </c:pt>
                <c:pt idx="1">
                  <c:v>0.19682296078594019</c:v>
                </c:pt>
                <c:pt idx="2">
                  <c:v>6.4633330117255916E-2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345-4127-9E71-C78978D28792}"/>
            </c:ext>
          </c:extLst>
        </c:ser>
        <c:ser>
          <c:idx val="4"/>
          <c:order val="1"/>
          <c:tx>
            <c:strRef>
              <c:f>International!$G$41</c:f>
              <c:strCache>
                <c:ptCount val="1"/>
                <c:pt idx="0">
                  <c:v>Netherlands</c:v>
                </c:pt>
              </c:strCache>
            </c:strRef>
          </c:tx>
          <c:spPr>
            <a:solidFill>
              <a:srgbClr val="E54C0A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1.8803758901016532E-2"/>
                </c:manualLayout>
              </c:layout>
              <c:tx>
                <c:rich>
                  <a:bodyPr/>
                  <a:lstStyle/>
                  <a:p>
                    <a:fld id="{8607CBE2-CAAD-47C8-B09F-1C2B52CE713B}" type="SERIESNAME">
                      <a:rPr lang="en-US" b="1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9345-4127-9E71-C78978D28792}"/>
                </c:ext>
              </c:extLst>
            </c:dLbl>
            <c:dLbl>
              <c:idx val="1"/>
              <c:layout>
                <c:manualLayout>
                  <c:x val="8.2293637249839652E-3"/>
                  <c:y val="1.1757779102601344E-2"/>
                </c:manualLayout>
              </c:layout>
              <c:tx>
                <c:rich>
                  <a:bodyPr/>
                  <a:lstStyle/>
                  <a:p>
                    <a:fld id="{A720E0BC-7AB8-4535-8886-F5463FC419F4}" type="SERIESNAME">
                      <a:rPr lang="en-US" b="1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9345-4127-9E71-C78978D28792}"/>
                </c:ext>
              </c:extLst>
            </c:dLbl>
            <c:dLbl>
              <c:idx val="2"/>
              <c:layout>
                <c:manualLayout>
                  <c:x val="9.4074074074072343E-3"/>
                  <c:y val="2.3504698626269803E-3"/>
                </c:manualLayout>
              </c:layout>
              <c:tx>
                <c:rich>
                  <a:bodyPr/>
                  <a:lstStyle/>
                  <a:p>
                    <a:fld id="{36A91C8D-E82C-466E-8695-E204AA9A26CD}" type="SERIESNAME">
                      <a:rPr lang="en-US" b="1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6-9345-4127-9E71-C78978D28792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rgbClr val="E54C0A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International!$H$39:$J$39</c:f>
              <c:strCache>
                <c:ptCount val="3"/>
                <c:pt idx="0">
                  <c:v>Bottom</c:v>
                </c:pt>
                <c:pt idx="1">
                  <c:v>Middle</c:v>
                </c:pt>
                <c:pt idx="2">
                  <c:v>Top</c:v>
                </c:pt>
              </c:strCache>
            </c:strRef>
          </c:cat>
          <c:val>
            <c:numRef>
              <c:f>International!$H$41:$J$41</c:f>
              <c:numCache>
                <c:formatCode>0.00%</c:formatCode>
                <c:ptCount val="3"/>
                <c:pt idx="0">
                  <c:v>0.37449990421043799</c:v>
                </c:pt>
                <c:pt idx="1">
                  <c:v>0.17066256002297697</c:v>
                </c:pt>
                <c:pt idx="2">
                  <c:v>1.799172666405946E-3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9345-4127-9E71-C78978D28792}"/>
            </c:ext>
          </c:extLst>
        </c:ser>
        <c:ser>
          <c:idx val="5"/>
          <c:order val="2"/>
          <c:tx>
            <c:strRef>
              <c:f>International!$G$42</c:f>
              <c:strCache>
                <c:ptCount val="1"/>
                <c:pt idx="0">
                  <c:v>France</c:v>
                </c:pt>
              </c:strCache>
            </c:strRef>
          </c:tx>
          <c:spPr>
            <a:solidFill>
              <a:srgbClr val="339966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F95FC40F-B613-492B-BA55-8B9102BE8104}" type="SERIESNAME">
                      <a:rPr lang="en-US" b="1">
                        <a:solidFill>
                          <a:srgbClr val="339966"/>
                        </a:solidFill>
                      </a:rPr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8-9345-4127-9E71-C78978D28792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0429346A-5826-46A4-BD5C-3146863D981D}" type="SERIESNAME">
                      <a:rPr lang="en-US" b="1">
                        <a:solidFill>
                          <a:srgbClr val="339966"/>
                        </a:solidFill>
                      </a:rPr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9-9345-4127-9E71-C78978D2879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C4073C25-F425-4CC3-97A5-D01F7C1A96E4}" type="SERIESNAME">
                      <a:rPr lang="en-US" b="1">
                        <a:solidFill>
                          <a:srgbClr val="339966"/>
                        </a:solidFill>
                      </a:rPr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A-9345-4127-9E71-C78978D28792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rgbClr val="339966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International!$H$39:$J$39</c:f>
              <c:strCache>
                <c:ptCount val="3"/>
                <c:pt idx="0">
                  <c:v>Bottom</c:v>
                </c:pt>
                <c:pt idx="1">
                  <c:v>Middle</c:v>
                </c:pt>
                <c:pt idx="2">
                  <c:v>Top</c:v>
                </c:pt>
              </c:strCache>
            </c:strRef>
          </c:cat>
          <c:val>
            <c:numRef>
              <c:f>International!$H$42:$J$42</c:f>
              <c:numCache>
                <c:formatCode>0.00%</c:formatCode>
                <c:ptCount val="3"/>
                <c:pt idx="0">
                  <c:v>0.26850359017807524</c:v>
                </c:pt>
                <c:pt idx="1">
                  <c:v>8.7177156034609959E-2</c:v>
                </c:pt>
                <c:pt idx="2">
                  <c:v>-5.4769586916636359E-2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9345-4127-9E71-C78978D287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axId val="663645008"/>
        <c:axId val="663653632"/>
      </c:barChart>
      <c:catAx>
        <c:axId val="663645008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noFill/>
          <a:ln w="41275" cap="flat" cmpd="sng" algn="ctr">
            <a:solidFill>
              <a:sysClr val="window" lastClr="FFFFFF">
                <a:lumMod val="50000"/>
              </a:sys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63653632"/>
        <c:crosses val="autoZero"/>
        <c:auto val="1"/>
        <c:lblAlgn val="ctr"/>
        <c:lblOffset val="100"/>
        <c:noMultiLvlLbl val="0"/>
      </c:catAx>
      <c:valAx>
        <c:axId val="663653632"/>
        <c:scaling>
          <c:orientation val="minMax"/>
        </c:scaling>
        <c:delete val="0"/>
        <c:axPos val="l"/>
        <c:majorGridlines>
          <c:spPr>
            <a:ln w="19050" cap="flat" cmpd="sng" algn="ctr">
              <a:solidFill>
                <a:sysClr val="window" lastClr="FFFFFF">
                  <a:lumMod val="65000"/>
                </a:sysClr>
              </a:solidFill>
              <a:prstDash val="dash"/>
              <a:round/>
            </a:ln>
            <a:effectLst/>
          </c:spPr>
        </c:majorGridlines>
        <c:numFmt formatCode="\+0%;\-0%;0%" sourceLinked="0"/>
        <c:majorTickMark val="out"/>
        <c:minorTickMark val="none"/>
        <c:tickLblPos val="low"/>
        <c:spPr>
          <a:noFill/>
          <a:ln w="3175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63645008"/>
        <c:crosses val="autoZero"/>
        <c:crossBetween val="between"/>
        <c:majorUnit val="0.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  <c:userShapes r:id="rId5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2.6671851851851846E-2"/>
          <c:y val="2.8132407407407408E-2"/>
          <c:w val="0.95363824074074077"/>
          <c:h val="0.92528777777777782"/>
        </c:manualLayout>
      </c:layout>
      <c:lineChart>
        <c:grouping val="standard"/>
        <c:varyColors val="0"/>
        <c:ser>
          <c:idx val="0"/>
          <c:order val="0"/>
          <c:tx>
            <c:strRef>
              <c:f>'Public services'!$P$3</c:f>
              <c:strCache>
                <c:ptCount val="1"/>
                <c:pt idx="0">
                  <c:v>… victims not satisfied with the police</c:v>
                </c:pt>
              </c:strCache>
            </c:strRef>
          </c:tx>
          <c:spPr>
            <a:ln w="31750" cap="rnd" cmpd="sng" algn="ctr">
              <a:solidFill>
                <a:srgbClr val="339966"/>
              </a:solidFill>
              <a:prstDash val="solid"/>
              <a:round/>
            </a:ln>
            <a:effectLst/>
          </c:spPr>
          <c:marker>
            <c:symbol val="diamond"/>
            <c:size val="9"/>
            <c:spPr>
              <a:solidFill>
                <a:srgbClr val="339966"/>
              </a:solidFill>
              <a:ln w="6350" cap="flat" cmpd="sng" algn="ctr">
                <a:solidFill>
                  <a:srgbClr val="339966"/>
                </a:solidFill>
                <a:prstDash val="solid"/>
                <a:round/>
              </a:ln>
              <a:effectLst/>
            </c:spPr>
          </c:marker>
          <c:dPt>
            <c:idx val="12"/>
            <c:marker>
              <c:spPr>
                <a:solidFill>
                  <a:srgbClr val="339966"/>
                </a:solidFill>
                <a:ln w="6350" cap="flat" cmpd="sng" algn="ctr">
                  <a:solidFill>
                    <a:srgbClr val="339966"/>
                  </a:solidFill>
                  <a:prstDash val="lgDash"/>
                  <a:round/>
                </a:ln>
                <a:effectLst/>
              </c:spPr>
            </c:marker>
            <c:bubble3D val="0"/>
            <c:spPr>
              <a:ln w="31750" cap="rnd" cmpd="sng" algn="ctr">
                <a:solidFill>
                  <a:srgbClr val="339966"/>
                </a:solidFill>
                <a:prstDash val="solid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A330-4D73-8C80-972E6C3DAA76}"/>
              </c:ext>
            </c:extLst>
          </c:dPt>
          <c:dLbls>
            <c:dLbl>
              <c:idx val="1"/>
              <c:layout>
                <c:manualLayout>
                  <c:x val="-5.1950258504019825E-2"/>
                  <c:y val="0.12952771169444863"/>
                </c:manualLayout>
              </c:layout>
              <c:tx>
                <c:rich>
                  <a:bodyPr/>
                  <a:lstStyle/>
                  <a:p>
                    <a:fld id="{0A10A289-5101-438A-B1D3-9B770C3BB15A}" type="SERIESNAME">
                      <a:rPr lang="en-GB"/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7723111609109393"/>
                      <c:h val="0.15003531962228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A330-4D73-8C80-972E6C3DAA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rgbClr val="339966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'Public services'!$O$4:$O$17</c:f>
              <c:numCache>
                <c:formatCode>General</c:formatCod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</c:numCache>
            </c:numRef>
          </c:cat>
          <c:val>
            <c:numRef>
              <c:f>'Public services'!$P$4:$P$17</c:f>
              <c:numCache>
                <c:formatCode>0%</c:formatCode>
                <c:ptCount val="14"/>
                <c:pt idx="0">
                  <c:v>0.29950169450694408</c:v>
                </c:pt>
                <c:pt idx="1">
                  <c:v>0.28590466425462202</c:v>
                </c:pt>
                <c:pt idx="2">
                  <c:v>0.26558048853551058</c:v>
                </c:pt>
                <c:pt idx="3">
                  <c:v>0.25478179310080051</c:v>
                </c:pt>
                <c:pt idx="4">
                  <c:v>0.29793543540750983</c:v>
                </c:pt>
                <c:pt idx="5">
                  <c:v>0.27782531300423285</c:v>
                </c:pt>
                <c:pt idx="6">
                  <c:v>0.31743463531099669</c:v>
                </c:pt>
                <c:pt idx="7">
                  <c:v>0.32961227980885355</c:v>
                </c:pt>
                <c:pt idx="8">
                  <c:v>0.3433371627915377</c:v>
                </c:pt>
                <c:pt idx="9">
                  <c:v>0.34399173285686674</c:v>
                </c:pt>
                <c:pt idx="12">
                  <c:v>0.42443173205660328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330-4D73-8C80-972E6C3DAA76}"/>
            </c:ext>
          </c:extLst>
        </c:ser>
        <c:ser>
          <c:idx val="1"/>
          <c:order val="1"/>
          <c:tx>
            <c:strRef>
              <c:f>'Public services'!$Q$3</c:f>
              <c:strCache>
                <c:ptCount val="1"/>
                <c:pt idx="0">
                  <c:v>… A&amp;E attendees not admitted, transferred or discharged within four hours</c:v>
                </c:pt>
              </c:strCache>
            </c:strRef>
          </c:tx>
          <c:spPr>
            <a:ln w="31750" cap="rnd" cmpd="sng" algn="ctr">
              <a:solidFill>
                <a:srgbClr val="E54C0A"/>
              </a:solidFill>
              <a:prstDash val="solid"/>
              <a:round/>
            </a:ln>
            <a:effectLst/>
          </c:spPr>
          <c:marker>
            <c:symbol val="diamond"/>
            <c:size val="9"/>
            <c:spPr>
              <a:solidFill>
                <a:schemeClr val="accent2"/>
              </a:solidFill>
              <a:ln w="6350" cap="flat" cmpd="sng" algn="ctr">
                <a:solidFill>
                  <a:srgbClr val="E54C0A"/>
                </a:solidFill>
                <a:prstDash val="solid"/>
                <a:round/>
              </a:ln>
              <a:effectLst/>
            </c:spPr>
          </c:marker>
          <c:dPt>
            <c:idx val="11"/>
            <c:marker>
              <c:spPr>
                <a:solidFill>
                  <a:schemeClr val="accent2"/>
                </a:solidFill>
                <a:ln w="6350" cap="flat" cmpd="sng" algn="ctr">
                  <a:solidFill>
                    <a:srgbClr val="E54C0A"/>
                  </a:solidFill>
                  <a:prstDash val="lgDash"/>
                  <a:round/>
                </a:ln>
                <a:effectLst/>
              </c:spPr>
            </c:marker>
            <c:bubble3D val="0"/>
            <c:spPr>
              <a:ln w="31750" cap="rnd" cmpd="sng" algn="ctr">
                <a:solidFill>
                  <a:srgbClr val="E54C0A"/>
                </a:solidFill>
                <a:prstDash val="solid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A330-4D73-8C80-972E6C3DAA76}"/>
              </c:ext>
            </c:extLst>
          </c:dPt>
          <c:dPt>
            <c:idx val="12"/>
            <c:bubble3D val="0"/>
            <c:spPr>
              <a:ln w="31750" cap="rnd" cmpd="sng" algn="ctr">
                <a:solidFill>
                  <a:srgbClr val="E54C0A"/>
                </a:solidFill>
                <a:prstDash val="solid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A330-4D73-8C80-972E6C3DAA76}"/>
              </c:ext>
            </c:extLst>
          </c:dPt>
          <c:dLbls>
            <c:dLbl>
              <c:idx val="1"/>
              <c:layout>
                <c:manualLayout>
                  <c:x val="0.14053060601338205"/>
                  <c:y val="2.3539310333627393E-3"/>
                </c:manualLayout>
              </c:layout>
              <c:tx>
                <c:rich>
                  <a:bodyPr/>
                  <a:lstStyle/>
                  <a:p>
                    <a:fld id="{AD47EB0E-2771-4ED3-B8AC-300130CBFE88}" type="SERIESNAME">
                      <a:rPr lang="en-GB" b="1">
                        <a:solidFill>
                          <a:srgbClr val="E54C0A"/>
                        </a:solidFill>
                      </a:rPr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47808508233551217"/>
                      <c:h val="0.19537892965858084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8-A330-4D73-8C80-972E6C3DAA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rgbClr val="E54C0A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'Public services'!$O$4:$O$17</c:f>
              <c:numCache>
                <c:formatCode>General</c:formatCod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</c:numCache>
            </c:numRef>
          </c:cat>
          <c:val>
            <c:numRef>
              <c:f>'Public services'!$Q$4:$Q$17</c:f>
              <c:numCache>
                <c:formatCode>0%</c:formatCode>
                <c:ptCount val="14"/>
                <c:pt idx="0">
                  <c:v>5.8785978363119995E-2</c:v>
                </c:pt>
                <c:pt idx="1">
                  <c:v>4.8075089934969652E-2</c:v>
                </c:pt>
                <c:pt idx="2">
                  <c:v>5.648864738274223E-2</c:v>
                </c:pt>
                <c:pt idx="3">
                  <c:v>6.9099406029766872E-2</c:v>
                </c:pt>
                <c:pt idx="4">
                  <c:v>8.432085244274734E-2</c:v>
                </c:pt>
                <c:pt idx="5">
                  <c:v>0.10587556211298572</c:v>
                </c:pt>
                <c:pt idx="6">
                  <c:v>0.16235708939224139</c:v>
                </c:pt>
                <c:pt idx="7">
                  <c:v>0.16588239918908657</c:v>
                </c:pt>
                <c:pt idx="8">
                  <c:v>0.18540465244871931</c:v>
                </c:pt>
                <c:pt idx="9">
                  <c:v>0.23748424644731184</c:v>
                </c:pt>
                <c:pt idx="11">
                  <c:v>0.30119758687292092</c:v>
                </c:pt>
                <c:pt idx="12">
                  <c:v>0.4244499800028379</c:v>
                </c:pt>
                <c:pt idx="13">
                  <c:v>0.41946796305082734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A330-4D73-8C80-972E6C3DAA76}"/>
            </c:ext>
          </c:extLst>
        </c:ser>
        <c:ser>
          <c:idx val="3"/>
          <c:order val="2"/>
          <c:tx>
            <c:strRef>
              <c:f>'Public services'!$S$3</c:f>
              <c:strCache>
                <c:ptCount val="1"/>
                <c:pt idx="0">
                  <c:v>… people not satisfied with the way council(s) runs things</c:v>
                </c:pt>
              </c:strCache>
            </c:strRef>
          </c:tx>
          <c:spPr>
            <a:ln w="31750" cap="rnd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dash"/>
              <a:round/>
            </a:ln>
            <a:effectLst/>
          </c:spPr>
          <c:marker>
            <c:symbol val="diamond"/>
            <c:size val="9"/>
            <c:spPr>
              <a:solidFill>
                <a:sysClr val="windowText" lastClr="000000">
                  <a:lumMod val="75000"/>
                  <a:lumOff val="25000"/>
                </a:sysClr>
              </a:solidFill>
              <a:ln w="635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round/>
              </a:ln>
              <a:effectLst/>
            </c:spPr>
          </c:marker>
          <c:dPt>
            <c:idx val="12"/>
            <c:marker>
              <c:spPr>
                <a:solidFill>
                  <a:sysClr val="windowText" lastClr="000000">
                    <a:lumMod val="75000"/>
                    <a:lumOff val="25000"/>
                  </a:sysClr>
                </a:solidFill>
                <a:ln w="6350" cap="flat" cmpd="sng" algn="ctr">
                  <a:solidFill>
                    <a:sysClr val="windowText" lastClr="000000">
                      <a:lumMod val="75000"/>
                      <a:lumOff val="25000"/>
                    </a:sysClr>
                  </a:solidFill>
                  <a:prstDash val="lgDash"/>
                  <a:round/>
                </a:ln>
                <a:effectLst/>
              </c:spPr>
            </c:marker>
            <c:bubble3D val="0"/>
            <c:spPr>
              <a:ln w="31750" cap="rnd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dash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B-A330-4D73-8C80-972E6C3DAA76}"/>
              </c:ext>
            </c:extLst>
          </c:dPt>
          <c:dLbls>
            <c:dLbl>
              <c:idx val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A330-4D73-8C80-972E6C3DAA76}"/>
                </c:ext>
              </c:extLst>
            </c:dLbl>
            <c:dLbl>
              <c:idx val="8"/>
              <c:layout>
                <c:manualLayout>
                  <c:x val="-0.17761656899779366"/>
                  <c:y val="-8.914723410819983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1600" b="1" i="0" u="none" strike="noStrike" kern="1200" baseline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defRPr>
                    </a:pPr>
                    <a:fld id="{998AC270-19E2-4B03-8A7A-31E1060FB67A}" type="SERIESNAME">
                      <a:rPr lang="en-GB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 sz="16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[SERIES NAME]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600" b="1" i="0" u="none" strike="noStrike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8464355806007829"/>
                      <c:h val="0.14816662742264189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D-A330-4D73-8C80-972E6C3DAA7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'Public services'!$O$4:$O$17</c:f>
              <c:numCache>
                <c:formatCode>General</c:formatCode>
                <c:ptCount val="14"/>
                <c:pt idx="0">
                  <c:v>2010</c:v>
                </c:pt>
                <c:pt idx="1">
                  <c:v>2011</c:v>
                </c:pt>
                <c:pt idx="2">
                  <c:v>2012</c:v>
                </c:pt>
                <c:pt idx="3">
                  <c:v>2013</c:v>
                </c:pt>
                <c:pt idx="4">
                  <c:v>2014</c:v>
                </c:pt>
                <c:pt idx="5">
                  <c:v>2015</c:v>
                </c:pt>
                <c:pt idx="6">
                  <c:v>2016</c:v>
                </c:pt>
                <c:pt idx="7">
                  <c:v>2017</c:v>
                </c:pt>
                <c:pt idx="8">
                  <c:v>2018</c:v>
                </c:pt>
                <c:pt idx="9">
                  <c:v>2019</c:v>
                </c:pt>
                <c:pt idx="10">
                  <c:v>2020</c:v>
                </c:pt>
                <c:pt idx="11">
                  <c:v>2021</c:v>
                </c:pt>
                <c:pt idx="12">
                  <c:v>2022</c:v>
                </c:pt>
                <c:pt idx="13">
                  <c:v>2023</c:v>
                </c:pt>
              </c:numCache>
            </c:numRef>
          </c:cat>
          <c:val>
            <c:numRef>
              <c:f>'Public services'!$S$4:$S$17</c:f>
              <c:numCache>
                <c:formatCode>General</c:formatCode>
                <c:ptCount val="14"/>
                <c:pt idx="2" formatCode="0%">
                  <c:v>0.28000000000000003</c:v>
                </c:pt>
                <c:pt idx="3" formatCode="0%">
                  <c:v>0.29250000000000004</c:v>
                </c:pt>
                <c:pt idx="4" formatCode="0%">
                  <c:v>0.3125</c:v>
                </c:pt>
                <c:pt idx="5" formatCode="0%">
                  <c:v>0.31666666666666665</c:v>
                </c:pt>
                <c:pt idx="6" formatCode="0%">
                  <c:v>0.32666666666666661</c:v>
                </c:pt>
                <c:pt idx="7" formatCode="0%">
                  <c:v>0.34666666666666668</c:v>
                </c:pt>
                <c:pt idx="8" formatCode="0%">
                  <c:v>0.3833333333333333</c:v>
                </c:pt>
                <c:pt idx="9" formatCode="0%">
                  <c:v>0.38000000000000006</c:v>
                </c:pt>
                <c:pt idx="12" formatCode="0%">
                  <c:v>0.36999999999999994</c:v>
                </c:pt>
                <c:pt idx="13" formatCode="0%">
                  <c:v>0.4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E-A330-4D73-8C80-972E6C3DAA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16920496"/>
        <c:axId val="516918144"/>
      </c:lineChart>
      <c:catAx>
        <c:axId val="516920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18144"/>
        <c:crossesAt val="0"/>
        <c:auto val="1"/>
        <c:lblAlgn val="ctr"/>
        <c:lblOffset val="100"/>
        <c:tickLblSkip val="2"/>
        <c:tickMarkSkip val="2"/>
        <c:noMultiLvlLbl val="0"/>
      </c:catAx>
      <c:valAx>
        <c:axId val="516918144"/>
        <c:scaling>
          <c:orientation val="minMax"/>
          <c:max val="0.5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dash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20496"/>
        <c:crosses val="autoZero"/>
        <c:crossBetween val="midCat"/>
        <c:majorUnit val="0.1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5184216605083797E-2"/>
          <c:y val="2.2432538940631422E-2"/>
          <c:w val="0.95363824074074077"/>
          <c:h val="0.92528777777777782"/>
        </c:manualLayout>
      </c:layout>
      <c:lineChart>
        <c:grouping val="standard"/>
        <c:varyColors val="0"/>
        <c:ser>
          <c:idx val="0"/>
          <c:order val="0"/>
          <c:tx>
            <c:strRef>
              <c:f>'Ipsos Mori'!$B$4</c:f>
              <c:strCache>
                <c:ptCount val="1"/>
                <c:pt idx="0">
                  <c:v>Improve</c:v>
                </c:pt>
              </c:strCache>
            </c:strRef>
          </c:tx>
          <c:spPr>
            <a:ln w="31750" cap="rnd" cmpd="sng" algn="ctr">
              <a:solidFill>
                <a:srgbClr val="339966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1"/>
              <c:layout>
                <c:manualLayout>
                  <c:x val="0.75514121236746867"/>
                  <c:y val="-3.9388298947233807E-2"/>
                </c:manualLayout>
              </c:layout>
              <c:tx>
                <c:rich>
                  <a:bodyPr/>
                  <a:lstStyle/>
                  <a:p>
                    <a:fld id="{B6D08BB1-3A46-4579-B116-8C168EDF89F0}" type="SERIESNAME">
                      <a:rPr lang="en-US" b="1">
                        <a:solidFill>
                          <a:srgbClr val="339966"/>
                        </a:solidFill>
                      </a:rPr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0-839E-428B-9F1C-8C1B83B1D8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accen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'Ipsos Mori'!$C$3:$DS$3</c:f>
              <c:numCache>
                <c:formatCode>m/d/yyyy</c:formatCode>
                <c:ptCount val="121"/>
                <c:pt idx="0">
                  <c:v>40929</c:v>
                </c:pt>
                <c:pt idx="1">
                  <c:v>40964</c:v>
                </c:pt>
                <c:pt idx="2">
                  <c:v>40985</c:v>
                </c:pt>
                <c:pt idx="3">
                  <c:v>41020</c:v>
                </c:pt>
                <c:pt idx="4">
                  <c:v>41041</c:v>
                </c:pt>
                <c:pt idx="5">
                  <c:v>41069</c:v>
                </c:pt>
                <c:pt idx="6">
                  <c:v>41104</c:v>
                </c:pt>
                <c:pt idx="7">
                  <c:v>41132</c:v>
                </c:pt>
                <c:pt idx="8">
                  <c:v>41167</c:v>
                </c:pt>
                <c:pt idx="9">
                  <c:v>41202</c:v>
                </c:pt>
                <c:pt idx="10">
                  <c:v>41223</c:v>
                </c:pt>
                <c:pt idx="11">
                  <c:v>41251</c:v>
                </c:pt>
                <c:pt idx="12">
                  <c:v>41286</c:v>
                </c:pt>
                <c:pt idx="13">
                  <c:v>41314</c:v>
                </c:pt>
                <c:pt idx="14">
                  <c:v>41342</c:v>
                </c:pt>
                <c:pt idx="15">
                  <c:v>41377</c:v>
                </c:pt>
                <c:pt idx="16">
                  <c:v>41405</c:v>
                </c:pt>
                <c:pt idx="17">
                  <c:v>41433</c:v>
                </c:pt>
                <c:pt idx="18">
                  <c:v>41468</c:v>
                </c:pt>
                <c:pt idx="19">
                  <c:v>41496</c:v>
                </c:pt>
                <c:pt idx="20">
                  <c:v>41524</c:v>
                </c:pt>
                <c:pt idx="21">
                  <c:v>41559</c:v>
                </c:pt>
                <c:pt idx="22">
                  <c:v>41587</c:v>
                </c:pt>
                <c:pt idx="23">
                  <c:v>41615</c:v>
                </c:pt>
                <c:pt idx="24">
                  <c:v>41650</c:v>
                </c:pt>
                <c:pt idx="25">
                  <c:v>41671</c:v>
                </c:pt>
                <c:pt idx="26">
                  <c:v>41706</c:v>
                </c:pt>
                <c:pt idx="27">
                  <c:v>41734</c:v>
                </c:pt>
                <c:pt idx="28">
                  <c:v>41769</c:v>
                </c:pt>
                <c:pt idx="29">
                  <c:v>41804</c:v>
                </c:pt>
                <c:pt idx="30">
                  <c:v>41832</c:v>
                </c:pt>
                <c:pt idx="31">
                  <c:v>41860</c:v>
                </c:pt>
                <c:pt idx="32">
                  <c:v>41888</c:v>
                </c:pt>
                <c:pt idx="33">
                  <c:v>41923</c:v>
                </c:pt>
                <c:pt idx="34">
                  <c:v>41951</c:v>
                </c:pt>
                <c:pt idx="35">
                  <c:v>41986</c:v>
                </c:pt>
                <c:pt idx="36">
                  <c:v>42015</c:v>
                </c:pt>
                <c:pt idx="37">
                  <c:v>42045</c:v>
                </c:pt>
                <c:pt idx="38">
                  <c:v>42071</c:v>
                </c:pt>
                <c:pt idx="39">
                  <c:v>42106</c:v>
                </c:pt>
                <c:pt idx="40">
                  <c:v>42120</c:v>
                </c:pt>
                <c:pt idx="41">
                  <c:v>42169</c:v>
                </c:pt>
                <c:pt idx="42">
                  <c:v>42173</c:v>
                </c:pt>
                <c:pt idx="43">
                  <c:v>42266</c:v>
                </c:pt>
                <c:pt idx="44">
                  <c:v>42294</c:v>
                </c:pt>
                <c:pt idx="45">
                  <c:v>42322</c:v>
                </c:pt>
                <c:pt idx="46">
                  <c:v>42350</c:v>
                </c:pt>
                <c:pt idx="47">
                  <c:v>42392</c:v>
                </c:pt>
                <c:pt idx="48">
                  <c:v>42413</c:v>
                </c:pt>
                <c:pt idx="49">
                  <c:v>42448</c:v>
                </c:pt>
                <c:pt idx="50">
                  <c:v>42476</c:v>
                </c:pt>
                <c:pt idx="51">
                  <c:v>42535</c:v>
                </c:pt>
                <c:pt idx="52">
                  <c:v>42522</c:v>
                </c:pt>
                <c:pt idx="53">
                  <c:v>42560</c:v>
                </c:pt>
                <c:pt idx="54">
                  <c:v>42595</c:v>
                </c:pt>
                <c:pt idx="55">
                  <c:v>42623</c:v>
                </c:pt>
                <c:pt idx="56">
                  <c:v>42657</c:v>
                </c:pt>
                <c:pt idx="57">
                  <c:v>42685</c:v>
                </c:pt>
                <c:pt idx="58">
                  <c:v>42714</c:v>
                </c:pt>
                <c:pt idx="59">
                  <c:v>42748</c:v>
                </c:pt>
                <c:pt idx="60">
                  <c:v>42776</c:v>
                </c:pt>
                <c:pt idx="61">
                  <c:v>42804</c:v>
                </c:pt>
                <c:pt idx="62">
                  <c:v>42846</c:v>
                </c:pt>
                <c:pt idx="63">
                  <c:v>42870</c:v>
                </c:pt>
                <c:pt idx="64">
                  <c:v>42930</c:v>
                </c:pt>
                <c:pt idx="65">
                  <c:v>42993</c:v>
                </c:pt>
                <c:pt idx="66">
                  <c:v>43035</c:v>
                </c:pt>
                <c:pt idx="67">
                  <c:v>43063</c:v>
                </c:pt>
                <c:pt idx="68">
                  <c:v>43119</c:v>
                </c:pt>
                <c:pt idx="69">
                  <c:v>43161</c:v>
                </c:pt>
                <c:pt idx="70">
                  <c:v>43210</c:v>
                </c:pt>
                <c:pt idx="71">
                  <c:v>43238</c:v>
                </c:pt>
                <c:pt idx="72">
                  <c:v>43273</c:v>
                </c:pt>
                <c:pt idx="73">
                  <c:v>43301</c:v>
                </c:pt>
                <c:pt idx="74">
                  <c:v>43357</c:v>
                </c:pt>
                <c:pt idx="75">
                  <c:v>43466</c:v>
                </c:pt>
                <c:pt idx="76">
                  <c:v>43525</c:v>
                </c:pt>
                <c:pt idx="77">
                  <c:v>43466</c:v>
                </c:pt>
                <c:pt idx="78">
                  <c:v>43617</c:v>
                </c:pt>
                <c:pt idx="79">
                  <c:v>43647</c:v>
                </c:pt>
                <c:pt idx="80">
                  <c:v>43709</c:v>
                </c:pt>
                <c:pt idx="81">
                  <c:v>43739</c:v>
                </c:pt>
                <c:pt idx="82">
                  <c:v>43800</c:v>
                </c:pt>
                <c:pt idx="83">
                  <c:v>43831</c:v>
                </c:pt>
                <c:pt idx="84">
                  <c:v>43891</c:v>
                </c:pt>
                <c:pt idx="85">
                  <c:v>43983</c:v>
                </c:pt>
                <c:pt idx="86">
                  <c:v>44013</c:v>
                </c:pt>
                <c:pt idx="87">
                  <c:v>44075</c:v>
                </c:pt>
                <c:pt idx="88">
                  <c:v>44105</c:v>
                </c:pt>
                <c:pt idx="89">
                  <c:v>44166</c:v>
                </c:pt>
                <c:pt idx="90">
                  <c:v>44197</c:v>
                </c:pt>
                <c:pt idx="91">
                  <c:v>44256</c:v>
                </c:pt>
                <c:pt idx="92">
                  <c:v>44287</c:v>
                </c:pt>
                <c:pt idx="93">
                  <c:v>44317</c:v>
                </c:pt>
                <c:pt idx="94">
                  <c:v>44378</c:v>
                </c:pt>
                <c:pt idx="95">
                  <c:v>44409</c:v>
                </c:pt>
                <c:pt idx="96">
                  <c:v>44440</c:v>
                </c:pt>
                <c:pt idx="97">
                  <c:v>44470</c:v>
                </c:pt>
                <c:pt idx="98">
                  <c:v>44531</c:v>
                </c:pt>
                <c:pt idx="99">
                  <c:v>44562</c:v>
                </c:pt>
                <c:pt idx="100">
                  <c:v>44621</c:v>
                </c:pt>
                <c:pt idx="101">
                  <c:v>44652</c:v>
                </c:pt>
                <c:pt idx="102">
                  <c:v>44682</c:v>
                </c:pt>
                <c:pt idx="103">
                  <c:v>44713</c:v>
                </c:pt>
                <c:pt idx="104">
                  <c:v>44743</c:v>
                </c:pt>
                <c:pt idx="105">
                  <c:v>44805</c:v>
                </c:pt>
                <c:pt idx="106">
                  <c:v>44835</c:v>
                </c:pt>
                <c:pt idx="107">
                  <c:v>44866</c:v>
                </c:pt>
                <c:pt idx="108">
                  <c:v>44896</c:v>
                </c:pt>
                <c:pt idx="109">
                  <c:v>44927</c:v>
                </c:pt>
                <c:pt idx="110">
                  <c:v>44958</c:v>
                </c:pt>
                <c:pt idx="111">
                  <c:v>44986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45170</c:v>
                </c:pt>
                <c:pt idx="116">
                  <c:v>45200</c:v>
                </c:pt>
                <c:pt idx="117">
                  <c:v>45231</c:v>
                </c:pt>
                <c:pt idx="118">
                  <c:v>45261</c:v>
                </c:pt>
                <c:pt idx="119">
                  <c:v>45292</c:v>
                </c:pt>
                <c:pt idx="120">
                  <c:v>45323</c:v>
                </c:pt>
              </c:numCache>
            </c:numRef>
          </c:cat>
          <c:val>
            <c:numRef>
              <c:f>'Ipsos Mori'!$C$4:$DS$4</c:f>
              <c:numCache>
                <c:formatCode>0%</c:formatCode>
                <c:ptCount val="121"/>
                <c:pt idx="0">
                  <c:v>0.16</c:v>
                </c:pt>
                <c:pt idx="1">
                  <c:v>0.24</c:v>
                </c:pt>
                <c:pt idx="2">
                  <c:v>0.28999999999999998</c:v>
                </c:pt>
                <c:pt idx="3">
                  <c:v>0.24</c:v>
                </c:pt>
                <c:pt idx="4">
                  <c:v>0.21</c:v>
                </c:pt>
                <c:pt idx="5">
                  <c:v>0.18</c:v>
                </c:pt>
                <c:pt idx="6">
                  <c:v>0.16</c:v>
                </c:pt>
                <c:pt idx="7">
                  <c:v>0.16</c:v>
                </c:pt>
                <c:pt idx="8">
                  <c:v>0.26</c:v>
                </c:pt>
                <c:pt idx="9">
                  <c:v>0.25</c:v>
                </c:pt>
                <c:pt idx="10">
                  <c:v>0.28999999999999998</c:v>
                </c:pt>
                <c:pt idx="11">
                  <c:v>0.19</c:v>
                </c:pt>
                <c:pt idx="12">
                  <c:v>0.21</c:v>
                </c:pt>
                <c:pt idx="13">
                  <c:v>0.22</c:v>
                </c:pt>
                <c:pt idx="14">
                  <c:v>0.18</c:v>
                </c:pt>
                <c:pt idx="15">
                  <c:v>0.22</c:v>
                </c:pt>
                <c:pt idx="16">
                  <c:v>0.3</c:v>
                </c:pt>
                <c:pt idx="17">
                  <c:v>0.31</c:v>
                </c:pt>
                <c:pt idx="18">
                  <c:v>0.35</c:v>
                </c:pt>
                <c:pt idx="19">
                  <c:v>0.44</c:v>
                </c:pt>
                <c:pt idx="20">
                  <c:v>0.46</c:v>
                </c:pt>
                <c:pt idx="21">
                  <c:v>0.42</c:v>
                </c:pt>
                <c:pt idx="22">
                  <c:v>0.42</c:v>
                </c:pt>
                <c:pt idx="23">
                  <c:v>0.44</c:v>
                </c:pt>
                <c:pt idx="24">
                  <c:v>0.45</c:v>
                </c:pt>
                <c:pt idx="25">
                  <c:v>0.5</c:v>
                </c:pt>
                <c:pt idx="26">
                  <c:v>0.48</c:v>
                </c:pt>
                <c:pt idx="27">
                  <c:v>0.49</c:v>
                </c:pt>
                <c:pt idx="28">
                  <c:v>0.53</c:v>
                </c:pt>
                <c:pt idx="29">
                  <c:v>0.5</c:v>
                </c:pt>
                <c:pt idx="30">
                  <c:v>0.46</c:v>
                </c:pt>
                <c:pt idx="31">
                  <c:v>0.51</c:v>
                </c:pt>
                <c:pt idx="32">
                  <c:v>0.45</c:v>
                </c:pt>
                <c:pt idx="33">
                  <c:v>0.37</c:v>
                </c:pt>
                <c:pt idx="34">
                  <c:v>0.42</c:v>
                </c:pt>
                <c:pt idx="35">
                  <c:v>0.35</c:v>
                </c:pt>
                <c:pt idx="36">
                  <c:v>0.38</c:v>
                </c:pt>
                <c:pt idx="37">
                  <c:v>0.37</c:v>
                </c:pt>
                <c:pt idx="38">
                  <c:v>0.41</c:v>
                </c:pt>
                <c:pt idx="39">
                  <c:v>0.42</c:v>
                </c:pt>
                <c:pt idx="40">
                  <c:v>0.43</c:v>
                </c:pt>
                <c:pt idx="41">
                  <c:v>0.42</c:v>
                </c:pt>
                <c:pt idx="42">
                  <c:v>0.42</c:v>
                </c:pt>
                <c:pt idx="43">
                  <c:v>0.35</c:v>
                </c:pt>
                <c:pt idx="44">
                  <c:v>0.32</c:v>
                </c:pt>
                <c:pt idx="45">
                  <c:v>0.31</c:v>
                </c:pt>
                <c:pt idx="46">
                  <c:v>0.34</c:v>
                </c:pt>
                <c:pt idx="47">
                  <c:v>0.26</c:v>
                </c:pt>
                <c:pt idx="48">
                  <c:v>0.25</c:v>
                </c:pt>
                <c:pt idx="49">
                  <c:v>0.23</c:v>
                </c:pt>
                <c:pt idx="50">
                  <c:v>0.25</c:v>
                </c:pt>
                <c:pt idx="51">
                  <c:v>0.18</c:v>
                </c:pt>
                <c:pt idx="52">
                  <c:v>0.19</c:v>
                </c:pt>
                <c:pt idx="53">
                  <c:v>0.23</c:v>
                </c:pt>
                <c:pt idx="54">
                  <c:v>0.28000000000000003</c:v>
                </c:pt>
                <c:pt idx="55">
                  <c:v>0.36</c:v>
                </c:pt>
                <c:pt idx="56">
                  <c:v>0.24</c:v>
                </c:pt>
                <c:pt idx="57">
                  <c:v>0.26</c:v>
                </c:pt>
                <c:pt idx="58">
                  <c:v>0.24</c:v>
                </c:pt>
                <c:pt idx="59">
                  <c:v>0.27</c:v>
                </c:pt>
                <c:pt idx="60">
                  <c:v>0.28000000000000003</c:v>
                </c:pt>
                <c:pt idx="61">
                  <c:v>0.22</c:v>
                </c:pt>
                <c:pt idx="62">
                  <c:v>0.28000000000000003</c:v>
                </c:pt>
                <c:pt idx="63">
                  <c:v>0.27</c:v>
                </c:pt>
                <c:pt idx="64">
                  <c:v>0.14000000000000001</c:v>
                </c:pt>
                <c:pt idx="65">
                  <c:v>0.21</c:v>
                </c:pt>
                <c:pt idx="66">
                  <c:v>0.19</c:v>
                </c:pt>
                <c:pt idx="67">
                  <c:v>0.15</c:v>
                </c:pt>
                <c:pt idx="68">
                  <c:v>0.2</c:v>
                </c:pt>
                <c:pt idx="69">
                  <c:v>0.22</c:v>
                </c:pt>
                <c:pt idx="70">
                  <c:v>0.23</c:v>
                </c:pt>
                <c:pt idx="71">
                  <c:v>0.23</c:v>
                </c:pt>
                <c:pt idx="72">
                  <c:v>0.19</c:v>
                </c:pt>
                <c:pt idx="73">
                  <c:v>0.17</c:v>
                </c:pt>
                <c:pt idx="74">
                  <c:v>0.15</c:v>
                </c:pt>
                <c:pt idx="75">
                  <c:v>0.14000000000000001</c:v>
                </c:pt>
                <c:pt idx="76">
                  <c:v>0.16</c:v>
                </c:pt>
                <c:pt idx="77">
                  <c:v>0.16</c:v>
                </c:pt>
                <c:pt idx="78">
                  <c:v>0.13</c:v>
                </c:pt>
                <c:pt idx="79">
                  <c:v>0.18</c:v>
                </c:pt>
                <c:pt idx="80">
                  <c:v>0.15</c:v>
                </c:pt>
                <c:pt idx="81">
                  <c:v>0.17</c:v>
                </c:pt>
                <c:pt idx="82">
                  <c:v>0.21</c:v>
                </c:pt>
                <c:pt idx="83">
                  <c:v>0.28999999999999998</c:v>
                </c:pt>
                <c:pt idx="84">
                  <c:v>0.15</c:v>
                </c:pt>
                <c:pt idx="85">
                  <c:v>0.22</c:v>
                </c:pt>
                <c:pt idx="86">
                  <c:v>0.2</c:v>
                </c:pt>
                <c:pt idx="87">
                  <c:v>0.21</c:v>
                </c:pt>
                <c:pt idx="88">
                  <c:v>0.15</c:v>
                </c:pt>
                <c:pt idx="89">
                  <c:v>0.27</c:v>
                </c:pt>
                <c:pt idx="90">
                  <c:v>0.28999999999999998</c:v>
                </c:pt>
                <c:pt idx="91">
                  <c:v>0.43</c:v>
                </c:pt>
                <c:pt idx="92">
                  <c:v>0.51</c:v>
                </c:pt>
                <c:pt idx="93">
                  <c:v>0.53</c:v>
                </c:pt>
                <c:pt idx="94">
                  <c:v>0.47</c:v>
                </c:pt>
                <c:pt idx="95">
                  <c:v>0.44</c:v>
                </c:pt>
                <c:pt idx="96">
                  <c:v>0.31</c:v>
                </c:pt>
                <c:pt idx="97">
                  <c:v>0.28000000000000003</c:v>
                </c:pt>
                <c:pt idx="98">
                  <c:v>0.25</c:v>
                </c:pt>
                <c:pt idx="99">
                  <c:v>0.27</c:v>
                </c:pt>
                <c:pt idx="100">
                  <c:v>0.14000000000000001</c:v>
                </c:pt>
                <c:pt idx="101">
                  <c:v>0.14000000000000001</c:v>
                </c:pt>
                <c:pt idx="102">
                  <c:v>0.15</c:v>
                </c:pt>
                <c:pt idx="103">
                  <c:v>0.13</c:v>
                </c:pt>
                <c:pt idx="104">
                  <c:v>0.16</c:v>
                </c:pt>
                <c:pt idx="105">
                  <c:v>0.15</c:v>
                </c:pt>
                <c:pt idx="106">
                  <c:v>0.16</c:v>
                </c:pt>
                <c:pt idx="107">
                  <c:v>0.16</c:v>
                </c:pt>
                <c:pt idx="108">
                  <c:v>0.14000000000000001</c:v>
                </c:pt>
                <c:pt idx="109">
                  <c:v>0.24</c:v>
                </c:pt>
                <c:pt idx="110">
                  <c:v>0.23</c:v>
                </c:pt>
                <c:pt idx="111">
                  <c:v>0.22</c:v>
                </c:pt>
                <c:pt idx="112">
                  <c:v>0.24</c:v>
                </c:pt>
                <c:pt idx="113">
                  <c:v>0.21</c:v>
                </c:pt>
                <c:pt idx="114">
                  <c:v>0.28000000000000003</c:v>
                </c:pt>
                <c:pt idx="115">
                  <c:v>0.2</c:v>
                </c:pt>
                <c:pt idx="116">
                  <c:v>0.21</c:v>
                </c:pt>
                <c:pt idx="117">
                  <c:v>0.19</c:v>
                </c:pt>
                <c:pt idx="118">
                  <c:v>0.22</c:v>
                </c:pt>
                <c:pt idx="119">
                  <c:v>0.24</c:v>
                </c:pt>
                <c:pt idx="120">
                  <c:v>0.24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39E-428B-9F1C-8C1B83B1D85F}"/>
            </c:ext>
          </c:extLst>
        </c:ser>
        <c:ser>
          <c:idx val="2"/>
          <c:order val="1"/>
          <c:tx>
            <c:strRef>
              <c:f>'Ipsos Mori'!$B$6</c:f>
              <c:strCache>
                <c:ptCount val="1"/>
                <c:pt idx="0">
                  <c:v>Get worse</c:v>
                </c:pt>
              </c:strCache>
            </c:strRef>
          </c:tx>
          <c:spPr>
            <a:ln w="31750" cap="rnd" cmpd="sng" algn="ctr">
              <a:solidFill>
                <a:srgbClr val="E54C0A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1"/>
              <c:layout>
                <c:manualLayout>
                  <c:x val="0.82180173884066476"/>
                  <c:y val="-0.20422988257276831"/>
                </c:manualLayout>
              </c:layout>
              <c:tx>
                <c:rich>
                  <a:bodyPr/>
                  <a:lstStyle/>
                  <a:p>
                    <a:fld id="{C1D283B8-7BD2-453D-9FF2-F7963CB915D6}" type="SERIESNAME">
                      <a:rPr lang="en-US" b="1">
                        <a:solidFill>
                          <a:srgbClr val="E54C0A"/>
                        </a:solidFill>
                      </a:rPr>
                      <a:pPr/>
                      <a:t>[SERIES NAME]</a:t>
                    </a:fld>
                    <a:endParaRPr lang="en-GB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839E-428B-9F1C-8C1B83B1D85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rgbClr val="E54C0A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'Ipsos Mori'!$C$3:$DS$3</c:f>
              <c:numCache>
                <c:formatCode>m/d/yyyy</c:formatCode>
                <c:ptCount val="121"/>
                <c:pt idx="0">
                  <c:v>40929</c:v>
                </c:pt>
                <c:pt idx="1">
                  <c:v>40964</c:v>
                </c:pt>
                <c:pt idx="2">
                  <c:v>40985</c:v>
                </c:pt>
                <c:pt idx="3">
                  <c:v>41020</c:v>
                </c:pt>
                <c:pt idx="4">
                  <c:v>41041</c:v>
                </c:pt>
                <c:pt idx="5">
                  <c:v>41069</c:v>
                </c:pt>
                <c:pt idx="6">
                  <c:v>41104</c:v>
                </c:pt>
                <c:pt idx="7">
                  <c:v>41132</c:v>
                </c:pt>
                <c:pt idx="8">
                  <c:v>41167</c:v>
                </c:pt>
                <c:pt idx="9">
                  <c:v>41202</c:v>
                </c:pt>
                <c:pt idx="10">
                  <c:v>41223</c:v>
                </c:pt>
                <c:pt idx="11">
                  <c:v>41251</c:v>
                </c:pt>
                <c:pt idx="12">
                  <c:v>41286</c:v>
                </c:pt>
                <c:pt idx="13">
                  <c:v>41314</c:v>
                </c:pt>
                <c:pt idx="14">
                  <c:v>41342</c:v>
                </c:pt>
                <c:pt idx="15">
                  <c:v>41377</c:v>
                </c:pt>
                <c:pt idx="16">
                  <c:v>41405</c:v>
                </c:pt>
                <c:pt idx="17">
                  <c:v>41433</c:v>
                </c:pt>
                <c:pt idx="18">
                  <c:v>41468</c:v>
                </c:pt>
                <c:pt idx="19">
                  <c:v>41496</c:v>
                </c:pt>
                <c:pt idx="20">
                  <c:v>41524</c:v>
                </c:pt>
                <c:pt idx="21">
                  <c:v>41559</c:v>
                </c:pt>
                <c:pt idx="22">
                  <c:v>41587</c:v>
                </c:pt>
                <c:pt idx="23">
                  <c:v>41615</c:v>
                </c:pt>
                <c:pt idx="24">
                  <c:v>41650</c:v>
                </c:pt>
                <c:pt idx="25">
                  <c:v>41671</c:v>
                </c:pt>
                <c:pt idx="26">
                  <c:v>41706</c:v>
                </c:pt>
                <c:pt idx="27">
                  <c:v>41734</c:v>
                </c:pt>
                <c:pt idx="28">
                  <c:v>41769</c:v>
                </c:pt>
                <c:pt idx="29">
                  <c:v>41804</c:v>
                </c:pt>
                <c:pt idx="30">
                  <c:v>41832</c:v>
                </c:pt>
                <c:pt idx="31">
                  <c:v>41860</c:v>
                </c:pt>
                <c:pt idx="32">
                  <c:v>41888</c:v>
                </c:pt>
                <c:pt idx="33">
                  <c:v>41923</c:v>
                </c:pt>
                <c:pt idx="34">
                  <c:v>41951</c:v>
                </c:pt>
                <c:pt idx="35">
                  <c:v>41986</c:v>
                </c:pt>
                <c:pt idx="36">
                  <c:v>42015</c:v>
                </c:pt>
                <c:pt idx="37">
                  <c:v>42045</c:v>
                </c:pt>
                <c:pt idx="38">
                  <c:v>42071</c:v>
                </c:pt>
                <c:pt idx="39">
                  <c:v>42106</c:v>
                </c:pt>
                <c:pt idx="40">
                  <c:v>42120</c:v>
                </c:pt>
                <c:pt idx="41">
                  <c:v>42169</c:v>
                </c:pt>
                <c:pt idx="42">
                  <c:v>42173</c:v>
                </c:pt>
                <c:pt idx="43">
                  <c:v>42266</c:v>
                </c:pt>
                <c:pt idx="44">
                  <c:v>42294</c:v>
                </c:pt>
                <c:pt idx="45">
                  <c:v>42322</c:v>
                </c:pt>
                <c:pt idx="46">
                  <c:v>42350</c:v>
                </c:pt>
                <c:pt idx="47">
                  <c:v>42392</c:v>
                </c:pt>
                <c:pt idx="48">
                  <c:v>42413</c:v>
                </c:pt>
                <c:pt idx="49">
                  <c:v>42448</c:v>
                </c:pt>
                <c:pt idx="50">
                  <c:v>42476</c:v>
                </c:pt>
                <c:pt idx="51">
                  <c:v>42535</c:v>
                </c:pt>
                <c:pt idx="52">
                  <c:v>42522</c:v>
                </c:pt>
                <c:pt idx="53">
                  <c:v>42560</c:v>
                </c:pt>
                <c:pt idx="54">
                  <c:v>42595</c:v>
                </c:pt>
                <c:pt idx="55">
                  <c:v>42623</c:v>
                </c:pt>
                <c:pt idx="56">
                  <c:v>42657</c:v>
                </c:pt>
                <c:pt idx="57">
                  <c:v>42685</c:v>
                </c:pt>
                <c:pt idx="58">
                  <c:v>42714</c:v>
                </c:pt>
                <c:pt idx="59">
                  <c:v>42748</c:v>
                </c:pt>
                <c:pt idx="60">
                  <c:v>42776</c:v>
                </c:pt>
                <c:pt idx="61">
                  <c:v>42804</c:v>
                </c:pt>
                <c:pt idx="62">
                  <c:v>42846</c:v>
                </c:pt>
                <c:pt idx="63">
                  <c:v>42870</c:v>
                </c:pt>
                <c:pt idx="64">
                  <c:v>42930</c:v>
                </c:pt>
                <c:pt idx="65">
                  <c:v>42993</c:v>
                </c:pt>
                <c:pt idx="66">
                  <c:v>43035</c:v>
                </c:pt>
                <c:pt idx="67">
                  <c:v>43063</c:v>
                </c:pt>
                <c:pt idx="68">
                  <c:v>43119</c:v>
                </c:pt>
                <c:pt idx="69">
                  <c:v>43161</c:v>
                </c:pt>
                <c:pt idx="70">
                  <c:v>43210</c:v>
                </c:pt>
                <c:pt idx="71">
                  <c:v>43238</c:v>
                </c:pt>
                <c:pt idx="72">
                  <c:v>43273</c:v>
                </c:pt>
                <c:pt idx="73">
                  <c:v>43301</c:v>
                </c:pt>
                <c:pt idx="74">
                  <c:v>43357</c:v>
                </c:pt>
                <c:pt idx="75">
                  <c:v>43466</c:v>
                </c:pt>
                <c:pt idx="76">
                  <c:v>43525</c:v>
                </c:pt>
                <c:pt idx="77">
                  <c:v>43466</c:v>
                </c:pt>
                <c:pt idx="78">
                  <c:v>43617</c:v>
                </c:pt>
                <c:pt idx="79">
                  <c:v>43647</c:v>
                </c:pt>
                <c:pt idx="80">
                  <c:v>43709</c:v>
                </c:pt>
                <c:pt idx="81">
                  <c:v>43739</c:v>
                </c:pt>
                <c:pt idx="82">
                  <c:v>43800</c:v>
                </c:pt>
                <c:pt idx="83">
                  <c:v>43831</c:v>
                </c:pt>
                <c:pt idx="84">
                  <c:v>43891</c:v>
                </c:pt>
                <c:pt idx="85">
                  <c:v>43983</c:v>
                </c:pt>
                <c:pt idx="86">
                  <c:v>44013</c:v>
                </c:pt>
                <c:pt idx="87">
                  <c:v>44075</c:v>
                </c:pt>
                <c:pt idx="88">
                  <c:v>44105</c:v>
                </c:pt>
                <c:pt idx="89">
                  <c:v>44166</c:v>
                </c:pt>
                <c:pt idx="90">
                  <c:v>44197</c:v>
                </c:pt>
                <c:pt idx="91">
                  <c:v>44256</c:v>
                </c:pt>
                <c:pt idx="92">
                  <c:v>44287</c:v>
                </c:pt>
                <c:pt idx="93">
                  <c:v>44317</c:v>
                </c:pt>
                <c:pt idx="94">
                  <c:v>44378</c:v>
                </c:pt>
                <c:pt idx="95">
                  <c:v>44409</c:v>
                </c:pt>
                <c:pt idx="96">
                  <c:v>44440</c:v>
                </c:pt>
                <c:pt idx="97">
                  <c:v>44470</c:v>
                </c:pt>
                <c:pt idx="98">
                  <c:v>44531</c:v>
                </c:pt>
                <c:pt idx="99">
                  <c:v>44562</c:v>
                </c:pt>
                <c:pt idx="100">
                  <c:v>44621</c:v>
                </c:pt>
                <c:pt idx="101">
                  <c:v>44652</c:v>
                </c:pt>
                <c:pt idx="102">
                  <c:v>44682</c:v>
                </c:pt>
                <c:pt idx="103">
                  <c:v>44713</c:v>
                </c:pt>
                <c:pt idx="104">
                  <c:v>44743</c:v>
                </c:pt>
                <c:pt idx="105">
                  <c:v>44805</c:v>
                </c:pt>
                <c:pt idx="106">
                  <c:v>44835</c:v>
                </c:pt>
                <c:pt idx="107">
                  <c:v>44866</c:v>
                </c:pt>
                <c:pt idx="108">
                  <c:v>44896</c:v>
                </c:pt>
                <c:pt idx="109">
                  <c:v>44927</c:v>
                </c:pt>
                <c:pt idx="110">
                  <c:v>44958</c:v>
                </c:pt>
                <c:pt idx="111">
                  <c:v>44986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45170</c:v>
                </c:pt>
                <c:pt idx="116">
                  <c:v>45200</c:v>
                </c:pt>
                <c:pt idx="117">
                  <c:v>45231</c:v>
                </c:pt>
                <c:pt idx="118">
                  <c:v>45261</c:v>
                </c:pt>
                <c:pt idx="119">
                  <c:v>45292</c:v>
                </c:pt>
                <c:pt idx="120">
                  <c:v>45323</c:v>
                </c:pt>
              </c:numCache>
            </c:numRef>
          </c:cat>
          <c:val>
            <c:numRef>
              <c:f>'Ipsos Mori'!$C$6:$DS$6</c:f>
              <c:numCache>
                <c:formatCode>0%</c:formatCode>
                <c:ptCount val="121"/>
                <c:pt idx="0">
                  <c:v>0.51</c:v>
                </c:pt>
                <c:pt idx="1">
                  <c:v>0.46</c:v>
                </c:pt>
                <c:pt idx="2">
                  <c:v>0.43</c:v>
                </c:pt>
                <c:pt idx="3">
                  <c:v>0.42</c:v>
                </c:pt>
                <c:pt idx="4">
                  <c:v>0.44</c:v>
                </c:pt>
                <c:pt idx="5">
                  <c:v>0.5</c:v>
                </c:pt>
                <c:pt idx="6">
                  <c:v>0.48</c:v>
                </c:pt>
                <c:pt idx="7">
                  <c:v>0.43</c:v>
                </c:pt>
                <c:pt idx="8">
                  <c:v>0.35</c:v>
                </c:pt>
                <c:pt idx="9">
                  <c:v>0.39</c:v>
                </c:pt>
                <c:pt idx="10">
                  <c:v>0.35</c:v>
                </c:pt>
                <c:pt idx="11">
                  <c:v>0.46</c:v>
                </c:pt>
                <c:pt idx="12">
                  <c:v>0.43</c:v>
                </c:pt>
                <c:pt idx="13">
                  <c:v>0.44</c:v>
                </c:pt>
                <c:pt idx="14">
                  <c:v>0.48</c:v>
                </c:pt>
                <c:pt idx="15">
                  <c:v>0.41</c:v>
                </c:pt>
                <c:pt idx="16">
                  <c:v>0.31</c:v>
                </c:pt>
                <c:pt idx="17">
                  <c:v>0.31</c:v>
                </c:pt>
                <c:pt idx="18">
                  <c:v>0.3</c:v>
                </c:pt>
                <c:pt idx="19">
                  <c:v>0.24</c:v>
                </c:pt>
                <c:pt idx="20">
                  <c:v>0.23</c:v>
                </c:pt>
                <c:pt idx="21">
                  <c:v>0.27</c:v>
                </c:pt>
                <c:pt idx="22">
                  <c:v>0.27</c:v>
                </c:pt>
                <c:pt idx="23">
                  <c:v>0.26</c:v>
                </c:pt>
                <c:pt idx="24">
                  <c:v>0.26</c:v>
                </c:pt>
                <c:pt idx="25">
                  <c:v>0.24</c:v>
                </c:pt>
                <c:pt idx="26">
                  <c:v>0.25</c:v>
                </c:pt>
                <c:pt idx="27">
                  <c:v>0.24</c:v>
                </c:pt>
                <c:pt idx="28">
                  <c:v>0.18</c:v>
                </c:pt>
                <c:pt idx="29">
                  <c:v>0.21</c:v>
                </c:pt>
                <c:pt idx="30">
                  <c:v>0.21</c:v>
                </c:pt>
                <c:pt idx="31">
                  <c:v>0.19</c:v>
                </c:pt>
                <c:pt idx="32">
                  <c:v>0.21</c:v>
                </c:pt>
                <c:pt idx="33">
                  <c:v>0.25</c:v>
                </c:pt>
                <c:pt idx="34">
                  <c:v>0.23</c:v>
                </c:pt>
                <c:pt idx="35">
                  <c:v>0.3</c:v>
                </c:pt>
                <c:pt idx="36">
                  <c:v>0.26</c:v>
                </c:pt>
                <c:pt idx="37">
                  <c:v>0.26</c:v>
                </c:pt>
                <c:pt idx="38">
                  <c:v>0.2</c:v>
                </c:pt>
                <c:pt idx="39">
                  <c:v>0.21</c:v>
                </c:pt>
                <c:pt idx="40">
                  <c:v>0.17</c:v>
                </c:pt>
                <c:pt idx="41">
                  <c:v>0.26</c:v>
                </c:pt>
                <c:pt idx="42">
                  <c:v>0.28000000000000003</c:v>
                </c:pt>
                <c:pt idx="43">
                  <c:v>0.34</c:v>
                </c:pt>
                <c:pt idx="44">
                  <c:v>0.38</c:v>
                </c:pt>
                <c:pt idx="45">
                  <c:v>0.4</c:v>
                </c:pt>
                <c:pt idx="46">
                  <c:v>0.35</c:v>
                </c:pt>
                <c:pt idx="47">
                  <c:v>0.39</c:v>
                </c:pt>
                <c:pt idx="48">
                  <c:v>0.44</c:v>
                </c:pt>
                <c:pt idx="49">
                  <c:v>0.4</c:v>
                </c:pt>
                <c:pt idx="50">
                  <c:v>0.33</c:v>
                </c:pt>
                <c:pt idx="51">
                  <c:v>0.38</c:v>
                </c:pt>
                <c:pt idx="52">
                  <c:v>0.28999999999999998</c:v>
                </c:pt>
                <c:pt idx="53">
                  <c:v>0.56999999999999995</c:v>
                </c:pt>
                <c:pt idx="54">
                  <c:v>0.43</c:v>
                </c:pt>
                <c:pt idx="55">
                  <c:v>0.37</c:v>
                </c:pt>
                <c:pt idx="56">
                  <c:v>0.53</c:v>
                </c:pt>
                <c:pt idx="57">
                  <c:v>0.47</c:v>
                </c:pt>
                <c:pt idx="58">
                  <c:v>0.51</c:v>
                </c:pt>
                <c:pt idx="59">
                  <c:v>0.47</c:v>
                </c:pt>
                <c:pt idx="60">
                  <c:v>0.44</c:v>
                </c:pt>
                <c:pt idx="61">
                  <c:v>0.5</c:v>
                </c:pt>
                <c:pt idx="62">
                  <c:v>0.4</c:v>
                </c:pt>
                <c:pt idx="63">
                  <c:v>0.43</c:v>
                </c:pt>
                <c:pt idx="64">
                  <c:v>0.54</c:v>
                </c:pt>
                <c:pt idx="65">
                  <c:v>0.52</c:v>
                </c:pt>
                <c:pt idx="66">
                  <c:v>0.51</c:v>
                </c:pt>
                <c:pt idx="67">
                  <c:v>0.57999999999999996</c:v>
                </c:pt>
                <c:pt idx="68">
                  <c:v>0.52</c:v>
                </c:pt>
                <c:pt idx="69">
                  <c:v>0.54</c:v>
                </c:pt>
                <c:pt idx="70">
                  <c:v>0.46</c:v>
                </c:pt>
                <c:pt idx="71">
                  <c:v>0.46</c:v>
                </c:pt>
                <c:pt idx="72">
                  <c:v>0.54</c:v>
                </c:pt>
                <c:pt idx="73">
                  <c:v>0.54</c:v>
                </c:pt>
                <c:pt idx="74">
                  <c:v>0.59</c:v>
                </c:pt>
                <c:pt idx="75">
                  <c:v>0.56999999999999995</c:v>
                </c:pt>
                <c:pt idx="76">
                  <c:v>0.57999999999999996</c:v>
                </c:pt>
                <c:pt idx="77">
                  <c:v>0.51</c:v>
                </c:pt>
                <c:pt idx="78">
                  <c:v>0.56999999999999995</c:v>
                </c:pt>
                <c:pt idx="79">
                  <c:v>0.57999999999999996</c:v>
                </c:pt>
                <c:pt idx="80">
                  <c:v>0.59</c:v>
                </c:pt>
                <c:pt idx="81">
                  <c:v>0.56000000000000005</c:v>
                </c:pt>
                <c:pt idx="82">
                  <c:v>0.5</c:v>
                </c:pt>
                <c:pt idx="83">
                  <c:v>0.42</c:v>
                </c:pt>
                <c:pt idx="84">
                  <c:v>0.69</c:v>
                </c:pt>
                <c:pt idx="85">
                  <c:v>0.69</c:v>
                </c:pt>
                <c:pt idx="86">
                  <c:v>0.68</c:v>
                </c:pt>
                <c:pt idx="87">
                  <c:v>0.66</c:v>
                </c:pt>
                <c:pt idx="88">
                  <c:v>0.71</c:v>
                </c:pt>
                <c:pt idx="89">
                  <c:v>0.63</c:v>
                </c:pt>
                <c:pt idx="90">
                  <c:v>0.6</c:v>
                </c:pt>
                <c:pt idx="91">
                  <c:v>0.41</c:v>
                </c:pt>
                <c:pt idx="92">
                  <c:v>0.36</c:v>
                </c:pt>
                <c:pt idx="93">
                  <c:v>0.31</c:v>
                </c:pt>
                <c:pt idx="94">
                  <c:v>0.36</c:v>
                </c:pt>
                <c:pt idx="95">
                  <c:v>0.39</c:v>
                </c:pt>
                <c:pt idx="96">
                  <c:v>0.53</c:v>
                </c:pt>
                <c:pt idx="97">
                  <c:v>0.54</c:v>
                </c:pt>
                <c:pt idx="98">
                  <c:v>0.52</c:v>
                </c:pt>
                <c:pt idx="99">
                  <c:v>0.56000000000000005</c:v>
                </c:pt>
                <c:pt idx="100">
                  <c:v>0.76</c:v>
                </c:pt>
                <c:pt idx="101">
                  <c:v>0.7</c:v>
                </c:pt>
                <c:pt idx="102">
                  <c:v>0.72</c:v>
                </c:pt>
                <c:pt idx="103">
                  <c:v>0.77</c:v>
                </c:pt>
                <c:pt idx="104">
                  <c:v>0.69</c:v>
                </c:pt>
                <c:pt idx="105">
                  <c:v>0.71</c:v>
                </c:pt>
                <c:pt idx="106">
                  <c:v>0.7</c:v>
                </c:pt>
                <c:pt idx="107">
                  <c:v>0.72</c:v>
                </c:pt>
                <c:pt idx="108">
                  <c:v>0.69</c:v>
                </c:pt>
                <c:pt idx="109">
                  <c:v>0.56999999999999995</c:v>
                </c:pt>
                <c:pt idx="110">
                  <c:v>0.61</c:v>
                </c:pt>
                <c:pt idx="111">
                  <c:v>0.57999999999999996</c:v>
                </c:pt>
                <c:pt idx="112">
                  <c:v>0.54</c:v>
                </c:pt>
                <c:pt idx="113">
                  <c:v>0.57999999999999996</c:v>
                </c:pt>
                <c:pt idx="114">
                  <c:v>0.55000000000000004</c:v>
                </c:pt>
                <c:pt idx="115">
                  <c:v>0.55000000000000004</c:v>
                </c:pt>
                <c:pt idx="116">
                  <c:v>0.55000000000000004</c:v>
                </c:pt>
                <c:pt idx="117">
                  <c:v>0.55000000000000004</c:v>
                </c:pt>
                <c:pt idx="118">
                  <c:v>0.5</c:v>
                </c:pt>
                <c:pt idx="119">
                  <c:v>0.5</c:v>
                </c:pt>
                <c:pt idx="120">
                  <c:v>0.52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39E-428B-9F1C-8C1B83B1D85F}"/>
            </c:ext>
          </c:extLst>
        </c:ser>
        <c:ser>
          <c:idx val="1"/>
          <c:order val="2"/>
          <c:tx>
            <c:strRef>
              <c:f>'Ipsos Mori'!$B$5</c:f>
              <c:strCache>
                <c:ptCount val="1"/>
                <c:pt idx="0">
                  <c:v>Stay the same</c:v>
                </c:pt>
              </c:strCache>
            </c:strRef>
          </c:tx>
          <c:spPr>
            <a:ln w="31750" cap="rnd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ysDash"/>
              <a:round/>
            </a:ln>
            <a:effectLst/>
          </c:spPr>
          <c:marker>
            <c:symbol val="none"/>
          </c:marker>
          <c:cat>
            <c:numRef>
              <c:f>'Ipsos Mori'!$C$3:$DS$3</c:f>
              <c:numCache>
                <c:formatCode>m/d/yyyy</c:formatCode>
                <c:ptCount val="121"/>
                <c:pt idx="0">
                  <c:v>40929</c:v>
                </c:pt>
                <c:pt idx="1">
                  <c:v>40964</c:v>
                </c:pt>
                <c:pt idx="2">
                  <c:v>40985</c:v>
                </c:pt>
                <c:pt idx="3">
                  <c:v>41020</c:v>
                </c:pt>
                <c:pt idx="4">
                  <c:v>41041</c:v>
                </c:pt>
                <c:pt idx="5">
                  <c:v>41069</c:v>
                </c:pt>
                <c:pt idx="6">
                  <c:v>41104</c:v>
                </c:pt>
                <c:pt idx="7">
                  <c:v>41132</c:v>
                </c:pt>
                <c:pt idx="8">
                  <c:v>41167</c:v>
                </c:pt>
                <c:pt idx="9">
                  <c:v>41202</c:v>
                </c:pt>
                <c:pt idx="10">
                  <c:v>41223</c:v>
                </c:pt>
                <c:pt idx="11">
                  <c:v>41251</c:v>
                </c:pt>
                <c:pt idx="12">
                  <c:v>41286</c:v>
                </c:pt>
                <c:pt idx="13">
                  <c:v>41314</c:v>
                </c:pt>
                <c:pt idx="14">
                  <c:v>41342</c:v>
                </c:pt>
                <c:pt idx="15">
                  <c:v>41377</c:v>
                </c:pt>
                <c:pt idx="16">
                  <c:v>41405</c:v>
                </c:pt>
                <c:pt idx="17">
                  <c:v>41433</c:v>
                </c:pt>
                <c:pt idx="18">
                  <c:v>41468</c:v>
                </c:pt>
                <c:pt idx="19">
                  <c:v>41496</c:v>
                </c:pt>
                <c:pt idx="20">
                  <c:v>41524</c:v>
                </c:pt>
                <c:pt idx="21">
                  <c:v>41559</c:v>
                </c:pt>
                <c:pt idx="22">
                  <c:v>41587</c:v>
                </c:pt>
                <c:pt idx="23">
                  <c:v>41615</c:v>
                </c:pt>
                <c:pt idx="24">
                  <c:v>41650</c:v>
                </c:pt>
                <c:pt idx="25">
                  <c:v>41671</c:v>
                </c:pt>
                <c:pt idx="26">
                  <c:v>41706</c:v>
                </c:pt>
                <c:pt idx="27">
                  <c:v>41734</c:v>
                </c:pt>
                <c:pt idx="28">
                  <c:v>41769</c:v>
                </c:pt>
                <c:pt idx="29">
                  <c:v>41804</c:v>
                </c:pt>
                <c:pt idx="30">
                  <c:v>41832</c:v>
                </c:pt>
                <c:pt idx="31">
                  <c:v>41860</c:v>
                </c:pt>
                <c:pt idx="32">
                  <c:v>41888</c:v>
                </c:pt>
                <c:pt idx="33">
                  <c:v>41923</c:v>
                </c:pt>
                <c:pt idx="34">
                  <c:v>41951</c:v>
                </c:pt>
                <c:pt idx="35">
                  <c:v>41986</c:v>
                </c:pt>
                <c:pt idx="36">
                  <c:v>42015</c:v>
                </c:pt>
                <c:pt idx="37">
                  <c:v>42045</c:v>
                </c:pt>
                <c:pt idx="38">
                  <c:v>42071</c:v>
                </c:pt>
                <c:pt idx="39">
                  <c:v>42106</c:v>
                </c:pt>
                <c:pt idx="40">
                  <c:v>42120</c:v>
                </c:pt>
                <c:pt idx="41">
                  <c:v>42169</c:v>
                </c:pt>
                <c:pt idx="42">
                  <c:v>42173</c:v>
                </c:pt>
                <c:pt idx="43">
                  <c:v>42266</c:v>
                </c:pt>
                <c:pt idx="44">
                  <c:v>42294</c:v>
                </c:pt>
                <c:pt idx="45">
                  <c:v>42322</c:v>
                </c:pt>
                <c:pt idx="46">
                  <c:v>42350</c:v>
                </c:pt>
                <c:pt idx="47">
                  <c:v>42392</c:v>
                </c:pt>
                <c:pt idx="48">
                  <c:v>42413</c:v>
                </c:pt>
                <c:pt idx="49">
                  <c:v>42448</c:v>
                </c:pt>
                <c:pt idx="50">
                  <c:v>42476</c:v>
                </c:pt>
                <c:pt idx="51">
                  <c:v>42535</c:v>
                </c:pt>
                <c:pt idx="52">
                  <c:v>42522</c:v>
                </c:pt>
                <c:pt idx="53">
                  <c:v>42560</c:v>
                </c:pt>
                <c:pt idx="54">
                  <c:v>42595</c:v>
                </c:pt>
                <c:pt idx="55">
                  <c:v>42623</c:v>
                </c:pt>
                <c:pt idx="56">
                  <c:v>42657</c:v>
                </c:pt>
                <c:pt idx="57">
                  <c:v>42685</c:v>
                </c:pt>
                <c:pt idx="58">
                  <c:v>42714</c:v>
                </c:pt>
                <c:pt idx="59">
                  <c:v>42748</c:v>
                </c:pt>
                <c:pt idx="60">
                  <c:v>42776</c:v>
                </c:pt>
                <c:pt idx="61">
                  <c:v>42804</c:v>
                </c:pt>
                <c:pt idx="62">
                  <c:v>42846</c:v>
                </c:pt>
                <c:pt idx="63">
                  <c:v>42870</c:v>
                </c:pt>
                <c:pt idx="64">
                  <c:v>42930</c:v>
                </c:pt>
                <c:pt idx="65">
                  <c:v>42993</c:v>
                </c:pt>
                <c:pt idx="66">
                  <c:v>43035</c:v>
                </c:pt>
                <c:pt idx="67">
                  <c:v>43063</c:v>
                </c:pt>
                <c:pt idx="68">
                  <c:v>43119</c:v>
                </c:pt>
                <c:pt idx="69">
                  <c:v>43161</c:v>
                </c:pt>
                <c:pt idx="70">
                  <c:v>43210</c:v>
                </c:pt>
                <c:pt idx="71">
                  <c:v>43238</c:v>
                </c:pt>
                <c:pt idx="72">
                  <c:v>43273</c:v>
                </c:pt>
                <c:pt idx="73">
                  <c:v>43301</c:v>
                </c:pt>
                <c:pt idx="74">
                  <c:v>43357</c:v>
                </c:pt>
                <c:pt idx="75">
                  <c:v>43466</c:v>
                </c:pt>
                <c:pt idx="76">
                  <c:v>43525</c:v>
                </c:pt>
                <c:pt idx="77">
                  <c:v>43466</c:v>
                </c:pt>
                <c:pt idx="78">
                  <c:v>43617</c:v>
                </c:pt>
                <c:pt idx="79">
                  <c:v>43647</c:v>
                </c:pt>
                <c:pt idx="80">
                  <c:v>43709</c:v>
                </c:pt>
                <c:pt idx="81">
                  <c:v>43739</c:v>
                </c:pt>
                <c:pt idx="82">
                  <c:v>43800</c:v>
                </c:pt>
                <c:pt idx="83">
                  <c:v>43831</c:v>
                </c:pt>
                <c:pt idx="84">
                  <c:v>43891</c:v>
                </c:pt>
                <c:pt idx="85">
                  <c:v>43983</c:v>
                </c:pt>
                <c:pt idx="86">
                  <c:v>44013</c:v>
                </c:pt>
                <c:pt idx="87">
                  <c:v>44075</c:v>
                </c:pt>
                <c:pt idx="88">
                  <c:v>44105</c:v>
                </c:pt>
                <c:pt idx="89">
                  <c:v>44166</c:v>
                </c:pt>
                <c:pt idx="90">
                  <c:v>44197</c:v>
                </c:pt>
                <c:pt idx="91">
                  <c:v>44256</c:v>
                </c:pt>
                <c:pt idx="92">
                  <c:v>44287</c:v>
                </c:pt>
                <c:pt idx="93">
                  <c:v>44317</c:v>
                </c:pt>
                <c:pt idx="94">
                  <c:v>44378</c:v>
                </c:pt>
                <c:pt idx="95">
                  <c:v>44409</c:v>
                </c:pt>
                <c:pt idx="96">
                  <c:v>44440</c:v>
                </c:pt>
                <c:pt idx="97">
                  <c:v>44470</c:v>
                </c:pt>
                <c:pt idx="98">
                  <c:v>44531</c:v>
                </c:pt>
                <c:pt idx="99">
                  <c:v>44562</c:v>
                </c:pt>
                <c:pt idx="100">
                  <c:v>44621</c:v>
                </c:pt>
                <c:pt idx="101">
                  <c:v>44652</c:v>
                </c:pt>
                <c:pt idx="102">
                  <c:v>44682</c:v>
                </c:pt>
                <c:pt idx="103">
                  <c:v>44713</c:v>
                </c:pt>
                <c:pt idx="104">
                  <c:v>44743</c:v>
                </c:pt>
                <c:pt idx="105">
                  <c:v>44805</c:v>
                </c:pt>
                <c:pt idx="106">
                  <c:v>44835</c:v>
                </c:pt>
                <c:pt idx="107">
                  <c:v>44866</c:v>
                </c:pt>
                <c:pt idx="108">
                  <c:v>44896</c:v>
                </c:pt>
                <c:pt idx="109">
                  <c:v>44927</c:v>
                </c:pt>
                <c:pt idx="110">
                  <c:v>44958</c:v>
                </c:pt>
                <c:pt idx="111">
                  <c:v>44986</c:v>
                </c:pt>
                <c:pt idx="112">
                  <c:v>45047</c:v>
                </c:pt>
                <c:pt idx="113">
                  <c:v>45078</c:v>
                </c:pt>
                <c:pt idx="114">
                  <c:v>45108</c:v>
                </c:pt>
                <c:pt idx="115">
                  <c:v>45170</c:v>
                </c:pt>
                <c:pt idx="116">
                  <c:v>45200</c:v>
                </c:pt>
                <c:pt idx="117">
                  <c:v>45231</c:v>
                </c:pt>
                <c:pt idx="118">
                  <c:v>45261</c:v>
                </c:pt>
                <c:pt idx="119">
                  <c:v>45292</c:v>
                </c:pt>
                <c:pt idx="120">
                  <c:v>45323</c:v>
                </c:pt>
              </c:numCache>
            </c:numRef>
          </c:cat>
          <c:val>
            <c:numRef>
              <c:f>'Ipsos Mori'!$C$5:$DS$5</c:f>
              <c:numCache>
                <c:formatCode>0%</c:formatCode>
                <c:ptCount val="121"/>
                <c:pt idx="0">
                  <c:v>0.28999999999999998</c:v>
                </c:pt>
                <c:pt idx="1">
                  <c:v>0.28000000000000003</c:v>
                </c:pt>
                <c:pt idx="2">
                  <c:v>0.25</c:v>
                </c:pt>
                <c:pt idx="3">
                  <c:v>0.32</c:v>
                </c:pt>
                <c:pt idx="4">
                  <c:v>0.32</c:v>
                </c:pt>
                <c:pt idx="5">
                  <c:v>0.28999999999999998</c:v>
                </c:pt>
                <c:pt idx="6">
                  <c:v>0.33</c:v>
                </c:pt>
                <c:pt idx="7">
                  <c:v>0.4</c:v>
                </c:pt>
                <c:pt idx="8">
                  <c:v>0.36</c:v>
                </c:pt>
                <c:pt idx="9">
                  <c:v>0.33</c:v>
                </c:pt>
                <c:pt idx="10">
                  <c:v>0.34</c:v>
                </c:pt>
                <c:pt idx="11">
                  <c:v>0.33</c:v>
                </c:pt>
                <c:pt idx="12">
                  <c:v>0.33</c:v>
                </c:pt>
                <c:pt idx="13">
                  <c:v>0.3</c:v>
                </c:pt>
                <c:pt idx="14">
                  <c:v>0.31</c:v>
                </c:pt>
                <c:pt idx="15">
                  <c:v>0.35</c:v>
                </c:pt>
                <c:pt idx="16">
                  <c:v>0.37</c:v>
                </c:pt>
                <c:pt idx="17">
                  <c:v>0.35</c:v>
                </c:pt>
                <c:pt idx="18">
                  <c:v>0.31</c:v>
                </c:pt>
                <c:pt idx="19">
                  <c:v>0.28999999999999998</c:v>
                </c:pt>
                <c:pt idx="20">
                  <c:v>0.28000000000000003</c:v>
                </c:pt>
                <c:pt idx="21">
                  <c:v>0.28000000000000003</c:v>
                </c:pt>
                <c:pt idx="22">
                  <c:v>0.27</c:v>
                </c:pt>
                <c:pt idx="23">
                  <c:v>0.27</c:v>
                </c:pt>
                <c:pt idx="24">
                  <c:v>0.26</c:v>
                </c:pt>
                <c:pt idx="25">
                  <c:v>0.23</c:v>
                </c:pt>
                <c:pt idx="26">
                  <c:v>0.24</c:v>
                </c:pt>
                <c:pt idx="27">
                  <c:v>0.25</c:v>
                </c:pt>
                <c:pt idx="28">
                  <c:v>0.25</c:v>
                </c:pt>
                <c:pt idx="29">
                  <c:v>0.25</c:v>
                </c:pt>
                <c:pt idx="30">
                  <c:v>0.28999999999999998</c:v>
                </c:pt>
                <c:pt idx="31">
                  <c:v>0.26</c:v>
                </c:pt>
                <c:pt idx="32">
                  <c:v>0.28999999999999998</c:v>
                </c:pt>
                <c:pt idx="33">
                  <c:v>0.31</c:v>
                </c:pt>
                <c:pt idx="34">
                  <c:v>0.3</c:v>
                </c:pt>
                <c:pt idx="35">
                  <c:v>0.3</c:v>
                </c:pt>
                <c:pt idx="36">
                  <c:v>0.3</c:v>
                </c:pt>
                <c:pt idx="37">
                  <c:v>0.3</c:v>
                </c:pt>
                <c:pt idx="38">
                  <c:v>0.33</c:v>
                </c:pt>
                <c:pt idx="39">
                  <c:v>0.27</c:v>
                </c:pt>
                <c:pt idx="40">
                  <c:v>0.27</c:v>
                </c:pt>
                <c:pt idx="41">
                  <c:v>0.28000000000000003</c:v>
                </c:pt>
                <c:pt idx="42">
                  <c:v>0.26</c:v>
                </c:pt>
                <c:pt idx="43">
                  <c:v>0.28000000000000003</c:v>
                </c:pt>
                <c:pt idx="44">
                  <c:v>0.27</c:v>
                </c:pt>
                <c:pt idx="45">
                  <c:v>0.25</c:v>
                </c:pt>
                <c:pt idx="46">
                  <c:v>0.28000000000000003</c:v>
                </c:pt>
                <c:pt idx="47">
                  <c:v>0.31</c:v>
                </c:pt>
                <c:pt idx="48">
                  <c:v>0.26</c:v>
                </c:pt>
                <c:pt idx="49">
                  <c:v>0.32</c:v>
                </c:pt>
                <c:pt idx="50">
                  <c:v>0.31</c:v>
                </c:pt>
                <c:pt idx="51">
                  <c:v>0.31</c:v>
                </c:pt>
                <c:pt idx="52">
                  <c:v>0.31</c:v>
                </c:pt>
                <c:pt idx="53">
                  <c:v>0.16</c:v>
                </c:pt>
                <c:pt idx="54">
                  <c:v>0.22</c:v>
                </c:pt>
                <c:pt idx="55">
                  <c:v>0.24</c:v>
                </c:pt>
                <c:pt idx="56">
                  <c:v>0.17</c:v>
                </c:pt>
                <c:pt idx="57">
                  <c:v>0.23</c:v>
                </c:pt>
                <c:pt idx="58">
                  <c:v>0.21</c:v>
                </c:pt>
                <c:pt idx="59">
                  <c:v>0.21</c:v>
                </c:pt>
                <c:pt idx="60">
                  <c:v>0.24</c:v>
                </c:pt>
                <c:pt idx="61">
                  <c:v>0.24</c:v>
                </c:pt>
                <c:pt idx="62">
                  <c:v>0.24</c:v>
                </c:pt>
                <c:pt idx="63">
                  <c:v>0.23</c:v>
                </c:pt>
                <c:pt idx="64">
                  <c:v>0.28000000000000003</c:v>
                </c:pt>
                <c:pt idx="65">
                  <c:v>0.23</c:v>
                </c:pt>
                <c:pt idx="66">
                  <c:v>0.24</c:v>
                </c:pt>
                <c:pt idx="67">
                  <c:v>0.24</c:v>
                </c:pt>
                <c:pt idx="68">
                  <c:v>0.24</c:v>
                </c:pt>
                <c:pt idx="69">
                  <c:v>0.22</c:v>
                </c:pt>
                <c:pt idx="70">
                  <c:v>0.28000000000000003</c:v>
                </c:pt>
                <c:pt idx="71">
                  <c:v>0.27</c:v>
                </c:pt>
                <c:pt idx="72">
                  <c:v>0.23</c:v>
                </c:pt>
                <c:pt idx="73">
                  <c:v>0.23</c:v>
                </c:pt>
                <c:pt idx="74">
                  <c:v>0.19</c:v>
                </c:pt>
                <c:pt idx="75">
                  <c:v>0.21</c:v>
                </c:pt>
                <c:pt idx="76">
                  <c:v>0.2</c:v>
                </c:pt>
                <c:pt idx="77">
                  <c:v>0.25</c:v>
                </c:pt>
                <c:pt idx="78">
                  <c:v>0.23</c:v>
                </c:pt>
                <c:pt idx="79">
                  <c:v>0.19</c:v>
                </c:pt>
                <c:pt idx="80">
                  <c:v>0.2</c:v>
                </c:pt>
                <c:pt idx="81">
                  <c:v>0.19</c:v>
                </c:pt>
                <c:pt idx="82">
                  <c:v>0.2</c:v>
                </c:pt>
                <c:pt idx="83">
                  <c:v>0.21</c:v>
                </c:pt>
                <c:pt idx="84">
                  <c:v>0.13</c:v>
                </c:pt>
                <c:pt idx="85">
                  <c:v>0.06</c:v>
                </c:pt>
                <c:pt idx="86">
                  <c:v>0.09</c:v>
                </c:pt>
                <c:pt idx="87">
                  <c:v>0.1</c:v>
                </c:pt>
                <c:pt idx="88">
                  <c:v>0.1</c:v>
                </c:pt>
                <c:pt idx="89">
                  <c:v>7.0000000000000007E-2</c:v>
                </c:pt>
                <c:pt idx="90">
                  <c:v>0.09</c:v>
                </c:pt>
                <c:pt idx="91">
                  <c:v>0.14000000000000001</c:v>
                </c:pt>
                <c:pt idx="92">
                  <c:v>0.11</c:v>
                </c:pt>
                <c:pt idx="93">
                  <c:v>0.13</c:v>
                </c:pt>
                <c:pt idx="94">
                  <c:v>0.12</c:v>
                </c:pt>
                <c:pt idx="95">
                  <c:v>0.12</c:v>
                </c:pt>
                <c:pt idx="96">
                  <c:v>0.13</c:v>
                </c:pt>
                <c:pt idx="97">
                  <c:v>0.17</c:v>
                </c:pt>
                <c:pt idx="98">
                  <c:v>0.19</c:v>
                </c:pt>
                <c:pt idx="99">
                  <c:v>0.13</c:v>
                </c:pt>
                <c:pt idx="100">
                  <c:v>7.0000000000000007E-2</c:v>
                </c:pt>
                <c:pt idx="101">
                  <c:v>0.12</c:v>
                </c:pt>
                <c:pt idx="102">
                  <c:v>0.1</c:v>
                </c:pt>
                <c:pt idx="103">
                  <c:v>0.08</c:v>
                </c:pt>
                <c:pt idx="104">
                  <c:v>0.1</c:v>
                </c:pt>
                <c:pt idx="105">
                  <c:v>0.1</c:v>
                </c:pt>
                <c:pt idx="106">
                  <c:v>0.11</c:v>
                </c:pt>
                <c:pt idx="107">
                  <c:v>0.1</c:v>
                </c:pt>
                <c:pt idx="108">
                  <c:v>0.14000000000000001</c:v>
                </c:pt>
                <c:pt idx="109">
                  <c:v>0.16</c:v>
                </c:pt>
                <c:pt idx="110">
                  <c:v>0.12</c:v>
                </c:pt>
                <c:pt idx="111">
                  <c:v>0.17</c:v>
                </c:pt>
                <c:pt idx="112">
                  <c:v>0.18</c:v>
                </c:pt>
                <c:pt idx="113">
                  <c:v>0.18</c:v>
                </c:pt>
                <c:pt idx="114">
                  <c:v>0.15</c:v>
                </c:pt>
                <c:pt idx="115">
                  <c:v>0.23</c:v>
                </c:pt>
                <c:pt idx="116">
                  <c:v>0.2</c:v>
                </c:pt>
                <c:pt idx="117">
                  <c:v>0.21</c:v>
                </c:pt>
                <c:pt idx="118">
                  <c:v>0.24</c:v>
                </c:pt>
                <c:pt idx="119">
                  <c:v>0.21</c:v>
                </c:pt>
                <c:pt idx="120">
                  <c:v>0.19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39E-428B-9F1C-8C1B83B1D8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6920496"/>
        <c:axId val="516918144"/>
      </c:lineChart>
      <c:dateAx>
        <c:axId val="516920496"/>
        <c:scaling>
          <c:orientation val="minMax"/>
          <c:min val="40909"/>
        </c:scaling>
        <c:delete val="0"/>
        <c:axPos val="b"/>
        <c:numFmt formatCode="yyyy" sourceLinked="0"/>
        <c:majorTickMark val="out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18144"/>
        <c:crossesAt val="0"/>
        <c:auto val="1"/>
        <c:lblOffset val="100"/>
        <c:baseTimeUnit val="days"/>
        <c:majorUnit val="24"/>
        <c:majorTimeUnit val="months"/>
      </c:dateAx>
      <c:valAx>
        <c:axId val="516918144"/>
        <c:scaling>
          <c:orientation val="minMax"/>
          <c:max val="0.8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dash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2049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  <c:userShapes r:id="rId5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2.6671851851851846E-2"/>
          <c:y val="2.8132407407407408E-2"/>
          <c:w val="0.93286624292896447"/>
          <c:h val="0.92528777777777782"/>
        </c:manualLayout>
      </c:layout>
      <c:lineChart>
        <c:grouping val="standard"/>
        <c:varyColors val="0"/>
        <c:ser>
          <c:idx val="0"/>
          <c:order val="0"/>
          <c:tx>
            <c:strRef>
              <c:f>'Job satisfaction'!$S$3</c:f>
              <c:strCache>
                <c:ptCount val="1"/>
                <c:pt idx="0">
                  <c:v>All</c:v>
                </c:pt>
              </c:strCache>
            </c:strRef>
          </c:tx>
          <c:spPr>
            <a:ln w="31750" cap="rnd" cmpd="sng" algn="ctr">
              <a:solidFill>
                <a:srgbClr val="339966"/>
              </a:solidFill>
              <a:prstDash val="solid"/>
              <a:round/>
            </a:ln>
            <a:effectLst/>
          </c:spPr>
          <c:marker>
            <c:symbol val="circle"/>
            <c:size val="5"/>
            <c:spPr>
              <a:solidFill>
                <a:srgbClr val="339966"/>
              </a:solidFill>
              <a:ln w="34925" cap="flat" cmpd="sng" algn="ctr">
                <a:solidFill>
                  <a:srgbClr val="339966"/>
                </a:solidFill>
                <a:prstDash val="solid"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7.1388919140762327E-2"/>
                  <c:y val="3.0088374739237582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600" b="1" i="0" u="none" strike="noStrike" kern="1200" baseline="0">
                      <a:solidFill>
                        <a:srgbClr val="33996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1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ADB-4D6A-B19B-2F16EF4C61C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rgbClr val="339966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'Job satisfaction'!$R$4:$R$30</c:f>
              <c:strCache>
                <c:ptCount val="27"/>
                <c:pt idx="0">
                  <c:v>1991-
1992</c:v>
                </c:pt>
                <c:pt idx="1">
                  <c:v>1992-
1993</c:v>
                </c:pt>
                <c:pt idx="2">
                  <c:v>1993-
1994</c:v>
                </c:pt>
                <c:pt idx="3">
                  <c:v>1994-
1995</c:v>
                </c:pt>
                <c:pt idx="4">
                  <c:v>1995-
1996</c:v>
                </c:pt>
                <c:pt idx="5">
                  <c:v>1996-
1997</c:v>
                </c:pt>
                <c:pt idx="6">
                  <c:v>1997-
1998</c:v>
                </c:pt>
                <c:pt idx="7">
                  <c:v>1998-
1999</c:v>
                </c:pt>
                <c:pt idx="8">
                  <c:v>1999-
2000</c:v>
                </c:pt>
                <c:pt idx="9">
                  <c:v>2000-
2001</c:v>
                </c:pt>
                <c:pt idx="10">
                  <c:v>2001-
2002</c:v>
                </c:pt>
                <c:pt idx="11">
                  <c:v>2002-
2003</c:v>
                </c:pt>
                <c:pt idx="12">
                  <c:v>2003-
2004</c:v>
                </c:pt>
                <c:pt idx="13">
                  <c:v>2004-
2005</c:v>
                </c:pt>
                <c:pt idx="14">
                  <c:v>2005-
2006</c:v>
                </c:pt>
                <c:pt idx="15">
                  <c:v>2006-
2007</c:v>
                </c:pt>
                <c:pt idx="16">
                  <c:v>2007-
2008</c:v>
                </c:pt>
                <c:pt idx="17">
                  <c:v>2008-
2010</c:v>
                </c:pt>
                <c:pt idx="18">
                  <c:v>2009-
2011</c:v>
                </c:pt>
                <c:pt idx="19">
                  <c:v>2010-
2012</c:v>
                </c:pt>
                <c:pt idx="20">
                  <c:v>2011-
2013</c:v>
                </c:pt>
                <c:pt idx="21">
                  <c:v>2012-
2014</c:v>
                </c:pt>
                <c:pt idx="22">
                  <c:v>2013-
2015</c:v>
                </c:pt>
                <c:pt idx="23">
                  <c:v>2014-
2016</c:v>
                </c:pt>
                <c:pt idx="24">
                  <c:v>2015-
2017</c:v>
                </c:pt>
                <c:pt idx="25">
                  <c:v>2016-
2018</c:v>
                </c:pt>
                <c:pt idx="26">
                  <c:v>2017-
2019</c:v>
                </c:pt>
              </c:strCache>
            </c:strRef>
          </c:cat>
          <c:val>
            <c:numRef>
              <c:f>'Job satisfaction'!$S$4:$S$30</c:f>
              <c:numCache>
                <c:formatCode>0%</c:formatCode>
                <c:ptCount val="27"/>
                <c:pt idx="0">
                  <c:v>0.61798184365034103</c:v>
                </c:pt>
                <c:pt idx="1">
                  <c:v>0.63264970481395721</c:v>
                </c:pt>
                <c:pt idx="2">
                  <c:v>0.60846944153308868</c:v>
                </c:pt>
                <c:pt idx="3">
                  <c:v>0.59543225169181824</c:v>
                </c:pt>
                <c:pt idx="4">
                  <c:v>0.60023035109043121</c:v>
                </c:pt>
                <c:pt idx="5">
                  <c:v>0.61029835790395737</c:v>
                </c:pt>
                <c:pt idx="6">
                  <c:v>0.59758122265338898</c:v>
                </c:pt>
                <c:pt idx="7">
                  <c:v>0.58227774128317833</c:v>
                </c:pt>
                <c:pt idx="8">
                  <c:v>0.57230717688798904</c:v>
                </c:pt>
                <c:pt idx="9">
                  <c:v>0.57304255664348602</c:v>
                </c:pt>
                <c:pt idx="10">
                  <c:v>0.57879222556948662</c:v>
                </c:pt>
                <c:pt idx="11">
                  <c:v>0.56687872856855392</c:v>
                </c:pt>
                <c:pt idx="12">
                  <c:v>0.58561106026172638</c:v>
                </c:pt>
                <c:pt idx="13">
                  <c:v>0.59320307895541191</c:v>
                </c:pt>
                <c:pt idx="14">
                  <c:v>0.579612847417593</c:v>
                </c:pt>
                <c:pt idx="15">
                  <c:v>0.59040582552552223</c:v>
                </c:pt>
                <c:pt idx="16">
                  <c:v>0.58621145784854889</c:v>
                </c:pt>
                <c:pt idx="17">
                  <c:v>0.58973195776343346</c:v>
                </c:pt>
                <c:pt idx="18">
                  <c:v>0.58953966200351715</c:v>
                </c:pt>
                <c:pt idx="19">
                  <c:v>0.54931193590164185</c:v>
                </c:pt>
                <c:pt idx="20">
                  <c:v>0.52498107403516769</c:v>
                </c:pt>
                <c:pt idx="21">
                  <c:v>0.5189056321978569</c:v>
                </c:pt>
                <c:pt idx="22">
                  <c:v>0.52530825883150101</c:v>
                </c:pt>
                <c:pt idx="23">
                  <c:v>0.53561800718307495</c:v>
                </c:pt>
                <c:pt idx="24">
                  <c:v>0.53888797014951706</c:v>
                </c:pt>
                <c:pt idx="25">
                  <c:v>0.54819983243942261</c:v>
                </c:pt>
                <c:pt idx="26">
                  <c:v>0.55716203153133392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ADB-4D6A-B19B-2F16EF4C61C5}"/>
            </c:ext>
          </c:extLst>
        </c:ser>
        <c:ser>
          <c:idx val="1"/>
          <c:order val="1"/>
          <c:tx>
            <c:strRef>
              <c:f>'Job satisfaction'!$T$3</c:f>
              <c:strCache>
                <c:ptCount val="1"/>
                <c:pt idx="0">
                  <c:v>Quartile 1 (lowest earners)</c:v>
                </c:pt>
              </c:strCache>
            </c:strRef>
          </c:tx>
          <c:spPr>
            <a:ln w="31750" cap="rnd" cmpd="sng" algn="ctr">
              <a:solidFill>
                <a:srgbClr val="E54C0A"/>
              </a:solidFill>
              <a:prstDash val="solid"/>
              <a:round/>
            </a:ln>
            <a:effectLst/>
          </c:spPr>
          <c:marker>
            <c:symbol val="circle"/>
            <c:size val="3"/>
            <c:spPr>
              <a:noFill/>
              <a:ln w="6350" cap="flat" cmpd="sng" algn="ctr">
                <a:solidFill>
                  <a:srgbClr val="E54C0A"/>
                </a:solidFill>
                <a:prstDash val="solid"/>
                <a:round/>
              </a:ln>
              <a:effectLst/>
            </c:spPr>
          </c:marker>
          <c:dLbls>
            <c:dLbl>
              <c:idx val="1"/>
              <c:layout>
                <c:manualLayout>
                  <c:x val="0.19947942046330799"/>
                  <c:y val="0.15243427340016866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400" b="1" i="0" u="none" strike="noStrike" kern="1200" baseline="0">
                        <a:solidFill>
                          <a:srgbClr val="E54C0A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defRPr>
                    </a:pPr>
                    <a:r>
                      <a:rPr lang="en-GB" b="1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Lowest</a:t>
                    </a:r>
                    <a:r>
                      <a:rPr lang="en-GB" b="1" baseline="0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 paid quarter of workers</a:t>
                    </a:r>
                    <a:endParaRPr lang="en-GB" b="1">
                      <a:solidFill>
                        <a:srgbClr val="E54C0A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400" b="1" i="0" u="none" strike="noStrike" kern="1200" baseline="0">
                      <a:solidFill>
                        <a:srgbClr val="E54C0A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1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099064814814814"/>
                      <c:h val="0.12076000000000001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2-DADB-4D6A-B19B-2F16EF4C61C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1" i="0" u="none" strike="noStrike" kern="1200" baseline="0">
                    <a:solidFill>
                      <a:srgbClr val="E54C0A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'Job satisfaction'!$R$4:$R$30</c:f>
              <c:strCache>
                <c:ptCount val="27"/>
                <c:pt idx="0">
                  <c:v>1991-
1992</c:v>
                </c:pt>
                <c:pt idx="1">
                  <c:v>1992-
1993</c:v>
                </c:pt>
                <c:pt idx="2">
                  <c:v>1993-
1994</c:v>
                </c:pt>
                <c:pt idx="3">
                  <c:v>1994-
1995</c:v>
                </c:pt>
                <c:pt idx="4">
                  <c:v>1995-
1996</c:v>
                </c:pt>
                <c:pt idx="5">
                  <c:v>1996-
1997</c:v>
                </c:pt>
                <c:pt idx="6">
                  <c:v>1997-
1998</c:v>
                </c:pt>
                <c:pt idx="7">
                  <c:v>1998-
1999</c:v>
                </c:pt>
                <c:pt idx="8">
                  <c:v>1999-
2000</c:v>
                </c:pt>
                <c:pt idx="9">
                  <c:v>2000-
2001</c:v>
                </c:pt>
                <c:pt idx="10">
                  <c:v>2001-
2002</c:v>
                </c:pt>
                <c:pt idx="11">
                  <c:v>2002-
2003</c:v>
                </c:pt>
                <c:pt idx="12">
                  <c:v>2003-
2004</c:v>
                </c:pt>
                <c:pt idx="13">
                  <c:v>2004-
2005</c:v>
                </c:pt>
                <c:pt idx="14">
                  <c:v>2005-
2006</c:v>
                </c:pt>
                <c:pt idx="15">
                  <c:v>2006-
2007</c:v>
                </c:pt>
                <c:pt idx="16">
                  <c:v>2007-
2008</c:v>
                </c:pt>
                <c:pt idx="17">
                  <c:v>2008-
2010</c:v>
                </c:pt>
                <c:pt idx="18">
                  <c:v>2009-
2011</c:v>
                </c:pt>
                <c:pt idx="19">
                  <c:v>2010-
2012</c:v>
                </c:pt>
                <c:pt idx="20">
                  <c:v>2011-
2013</c:v>
                </c:pt>
                <c:pt idx="21">
                  <c:v>2012-
2014</c:v>
                </c:pt>
                <c:pt idx="22">
                  <c:v>2013-
2015</c:v>
                </c:pt>
                <c:pt idx="23">
                  <c:v>2014-
2016</c:v>
                </c:pt>
                <c:pt idx="24">
                  <c:v>2015-
2017</c:v>
                </c:pt>
                <c:pt idx="25">
                  <c:v>2016-
2018</c:v>
                </c:pt>
                <c:pt idx="26">
                  <c:v>2017-
2019</c:v>
                </c:pt>
              </c:strCache>
            </c:strRef>
          </c:cat>
          <c:val>
            <c:numRef>
              <c:f>'Job satisfaction'!$T$4:$T$30</c:f>
              <c:numCache>
                <c:formatCode>0%</c:formatCode>
                <c:ptCount val="27"/>
                <c:pt idx="0">
                  <c:v>0.73080147057771683</c:v>
                </c:pt>
                <c:pt idx="1">
                  <c:v>0.74988886713981628</c:v>
                </c:pt>
                <c:pt idx="2">
                  <c:v>0.72950969636440277</c:v>
                </c:pt>
                <c:pt idx="3">
                  <c:v>0.71628217399120331</c:v>
                </c:pt>
                <c:pt idx="4">
                  <c:v>0.71789950132369995</c:v>
                </c:pt>
                <c:pt idx="5">
                  <c:v>0.72714461386203766</c:v>
                </c:pt>
                <c:pt idx="6">
                  <c:v>0.70114205032587051</c:v>
                </c:pt>
                <c:pt idx="7">
                  <c:v>0.66449683904647827</c:v>
                </c:pt>
                <c:pt idx="8">
                  <c:v>0.64379715174436569</c:v>
                </c:pt>
                <c:pt idx="9">
                  <c:v>0.63205923140048981</c:v>
                </c:pt>
                <c:pt idx="10">
                  <c:v>0.63696455955505371</c:v>
                </c:pt>
                <c:pt idx="11">
                  <c:v>0.63510403037071228</c:v>
                </c:pt>
                <c:pt idx="12">
                  <c:v>0.65764880925416946</c:v>
                </c:pt>
                <c:pt idx="13">
                  <c:v>0.65662103891372681</c:v>
                </c:pt>
                <c:pt idx="14">
                  <c:v>0.63120537251234055</c:v>
                </c:pt>
                <c:pt idx="15">
                  <c:v>0.64176629483699799</c:v>
                </c:pt>
                <c:pt idx="16">
                  <c:v>0.63623534888029099</c:v>
                </c:pt>
                <c:pt idx="17">
                  <c:v>0.60686684399843216</c:v>
                </c:pt>
                <c:pt idx="18">
                  <c:v>0.59061256796121597</c:v>
                </c:pt>
                <c:pt idx="19">
                  <c:v>0.56583841890096664</c:v>
                </c:pt>
                <c:pt idx="20">
                  <c:v>0.55176384747028351</c:v>
                </c:pt>
                <c:pt idx="21">
                  <c:v>0.55702641606330872</c:v>
                </c:pt>
                <c:pt idx="22">
                  <c:v>0.56044630706310272</c:v>
                </c:pt>
                <c:pt idx="23">
                  <c:v>0.55992761254310608</c:v>
                </c:pt>
                <c:pt idx="24">
                  <c:v>0.55572369694709778</c:v>
                </c:pt>
                <c:pt idx="25">
                  <c:v>0.55943220108747482</c:v>
                </c:pt>
                <c:pt idx="26">
                  <c:v>0.56753131747245789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ADB-4D6A-B19B-2F16EF4C61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16920496"/>
        <c:axId val="516918144"/>
      </c:lineChart>
      <c:catAx>
        <c:axId val="516920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18144"/>
        <c:crossesAt val="0"/>
        <c:auto val="1"/>
        <c:lblAlgn val="ctr"/>
        <c:lblOffset val="100"/>
        <c:tickLblSkip val="2"/>
        <c:tickMarkSkip val="2"/>
        <c:noMultiLvlLbl val="0"/>
      </c:catAx>
      <c:valAx>
        <c:axId val="516918144"/>
        <c:scaling>
          <c:orientation val="minMax"/>
          <c:max val="0.8"/>
          <c:min val="0.4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dash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20496"/>
        <c:crosses val="autoZero"/>
        <c:crossBetween val="midCat"/>
        <c:majorUnit val="5.000000000000001E-2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5.2702726537772727E-2"/>
          <c:y val="2.5721730071700345E-2"/>
          <c:w val="0.9378131481481482"/>
          <c:h val="0.92528777777777782"/>
        </c:manualLayout>
      </c:layout>
      <c:lineChart>
        <c:grouping val="standard"/>
        <c:varyColors val="0"/>
        <c:ser>
          <c:idx val="0"/>
          <c:order val="0"/>
          <c:tx>
            <c:strRef>
              <c:f>'Rising HC'!$B$2</c:f>
              <c:strCache>
                <c:ptCount val="1"/>
                <c:pt idx="0">
                  <c:v>Lowest income (1st quintile)</c:v>
                </c:pt>
              </c:strCache>
            </c:strRef>
          </c:tx>
          <c:spPr>
            <a:ln w="31750" cap="rnd" cmpd="sng" algn="ctr">
              <a:solidFill>
                <a:srgbClr val="E54C0A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1"/>
              <c:layout>
                <c:manualLayout>
                  <c:x val="0.59619444444444447"/>
                  <c:y val="-0.450532734233095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600" b="1" i="0" u="none" strike="noStrike" kern="1200" baseline="0">
                        <a:solidFill>
                          <a:srgbClr val="E54C0A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defRPr>
                    </a:pPr>
                    <a:r>
                      <a:rPr lang="en-US" b="1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Lowest</a:t>
                    </a:r>
                    <a:r>
                      <a:rPr lang="en-US" b="1" baseline="0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 income (bottom 20%)</a:t>
                    </a:r>
                    <a:endParaRPr lang="en-US" b="1">
                      <a:solidFill>
                        <a:srgbClr val="E54C0A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600" b="1" i="0" u="none" strike="noStrike" kern="1200" baseline="0">
                      <a:solidFill>
                        <a:srgbClr val="E54C0A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1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1096342592592591"/>
                      <c:h val="7.777966115824192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0-BA60-4059-8411-3F6679B276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rgbClr val="E54C0A"/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'Rising HC'!$A$22:$A$63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'Rising HC'!$B$22:$B$63</c:f>
              <c:numCache>
                <c:formatCode>0%</c:formatCode>
                <c:ptCount val="42"/>
                <c:pt idx="0">
                  <c:v>0.16707725822925568</c:v>
                </c:pt>
                <c:pt idx="1">
                  <c:v>0.18999777734279633</c:v>
                </c:pt>
                <c:pt idx="2">
                  <c:v>0.20762141048908234</c:v>
                </c:pt>
                <c:pt idx="3">
                  <c:v>0.21961696445941925</c:v>
                </c:pt>
                <c:pt idx="4">
                  <c:v>0.23273977637290955</c:v>
                </c:pt>
                <c:pt idx="5">
                  <c:v>0.23633937537670135</c:v>
                </c:pt>
                <c:pt idx="6">
                  <c:v>0.26562789082527161</c:v>
                </c:pt>
                <c:pt idx="7">
                  <c:v>0.25708559155464172</c:v>
                </c:pt>
                <c:pt idx="8">
                  <c:v>0.26842290163040161</c:v>
                </c:pt>
                <c:pt idx="9">
                  <c:v>0.3030945360660553</c:v>
                </c:pt>
                <c:pt idx="10">
                  <c:v>0.31069979071617126</c:v>
                </c:pt>
                <c:pt idx="11">
                  <c:v>0.34091615676879883</c:v>
                </c:pt>
                <c:pt idx="12">
                  <c:v>0.36250963807106018</c:v>
                </c:pt>
                <c:pt idx="13">
                  <c:v>0.35226792097091675</c:v>
                </c:pt>
                <c:pt idx="14">
                  <c:v>0.36907085776329041</c:v>
                </c:pt>
                <c:pt idx="15">
                  <c:v>0.36718651652336121</c:v>
                </c:pt>
                <c:pt idx="16">
                  <c:v>0.36599171161651611</c:v>
                </c:pt>
                <c:pt idx="17">
                  <c:v>0.36828643083572388</c:v>
                </c:pt>
                <c:pt idx="18">
                  <c:v>0.35915589332580566</c:v>
                </c:pt>
                <c:pt idx="19">
                  <c:v>0.36940407752990723</c:v>
                </c:pt>
                <c:pt idx="20">
                  <c:v>0.38260868191719055</c:v>
                </c:pt>
                <c:pt idx="21">
                  <c:v>0.36667531728744507</c:v>
                </c:pt>
                <c:pt idx="22">
                  <c:v>0.35511937737464905</c:v>
                </c:pt>
                <c:pt idx="23">
                  <c:v>0.3592466413974762</c:v>
                </c:pt>
                <c:pt idx="24">
                  <c:v>0.35907304286956787</c:v>
                </c:pt>
                <c:pt idx="25">
                  <c:v>0.37432554364204407</c:v>
                </c:pt>
                <c:pt idx="26">
                  <c:v>0.38113346695899963</c:v>
                </c:pt>
                <c:pt idx="27">
                  <c:v>0.38600140810012817</c:v>
                </c:pt>
                <c:pt idx="28">
                  <c:v>0.40203604102134705</c:v>
                </c:pt>
                <c:pt idx="29">
                  <c:v>0.40489852428436279</c:v>
                </c:pt>
                <c:pt idx="30">
                  <c:v>0.40166133642196655</c:v>
                </c:pt>
                <c:pt idx="31">
                  <c:v>0.38778811693191528</c:v>
                </c:pt>
                <c:pt idx="32">
                  <c:v>0.38180142641067505</c:v>
                </c:pt>
                <c:pt idx="33">
                  <c:v>0.38605707883834839</c:v>
                </c:pt>
                <c:pt idx="34">
                  <c:v>0.39432629942893982</c:v>
                </c:pt>
                <c:pt idx="35">
                  <c:v>0.39079806208610535</c:v>
                </c:pt>
                <c:pt idx="36">
                  <c:v>0.38792136311531067</c:v>
                </c:pt>
                <c:pt idx="37">
                  <c:v>0.39371079206466675</c:v>
                </c:pt>
                <c:pt idx="38">
                  <c:v>0.39064517617225647</c:v>
                </c:pt>
                <c:pt idx="39">
                  <c:v>0.35976076126098633</c:v>
                </c:pt>
                <c:pt idx="40">
                  <c:v>0.34016129374504089</c:v>
                </c:pt>
                <c:pt idx="41">
                  <c:v>0.33949169516563416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A60-4059-8411-3F6679B27636}"/>
            </c:ext>
          </c:extLst>
        </c:ser>
        <c:ser>
          <c:idx val="4"/>
          <c:order val="1"/>
          <c:tx>
            <c:strRef>
              <c:f>'Rising HC'!$F$2</c:f>
              <c:strCache>
                <c:ptCount val="1"/>
                <c:pt idx="0">
                  <c:v>Highest income (5th quintile)</c:v>
                </c:pt>
              </c:strCache>
            </c:strRef>
          </c:tx>
          <c:spPr>
            <a:ln w="31750" cap="rnd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dash"/>
              <a:round/>
            </a:ln>
            <a:effectLst/>
          </c:spPr>
          <c:marker>
            <c:symbol val="none"/>
          </c:marker>
          <c:dLbls>
            <c:dLbl>
              <c:idx val="1"/>
              <c:layout>
                <c:manualLayout>
                  <c:x val="0.6585185185185185"/>
                  <c:y val="-2.5879500082899614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Highest</a:t>
                    </a:r>
                    <a:r>
                      <a:rPr lang="en-US" baseline="0"/>
                      <a:t> income (top 20%)</a:t>
                    </a:r>
                    <a:endParaRPr lang="en-US"/>
                  </a:p>
                </c:rich>
              </c:tx>
              <c:showLegendKey val="0"/>
              <c:showVal val="0"/>
              <c:showCatName val="0"/>
              <c:showSerName val="1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4672694444444446"/>
                      <c:h val="9.8953797589705253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2-BA60-4059-8411-3F6679B276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'Rising HC'!$A$22:$A$63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'Rising HC'!$F$22:$F$63</c:f>
              <c:numCache>
                <c:formatCode>0%</c:formatCode>
                <c:ptCount val="42"/>
                <c:pt idx="0">
                  <c:v>4.7125775367021561E-2</c:v>
                </c:pt>
                <c:pt idx="1">
                  <c:v>5.1445730030536652E-2</c:v>
                </c:pt>
                <c:pt idx="2">
                  <c:v>5.4282564669847488E-2</c:v>
                </c:pt>
                <c:pt idx="3">
                  <c:v>5.9225466102361679E-2</c:v>
                </c:pt>
                <c:pt idx="4">
                  <c:v>6.2435425817966461E-2</c:v>
                </c:pt>
                <c:pt idx="5">
                  <c:v>6.3956238329410553E-2</c:v>
                </c:pt>
                <c:pt idx="6">
                  <c:v>7.1420088410377502E-2</c:v>
                </c:pt>
                <c:pt idx="7">
                  <c:v>8.0929838120937347E-2</c:v>
                </c:pt>
                <c:pt idx="8">
                  <c:v>8.0309085547924042E-2</c:v>
                </c:pt>
                <c:pt idx="9">
                  <c:v>9.9305607378482819E-2</c:v>
                </c:pt>
                <c:pt idx="10">
                  <c:v>0.11166710406541824</c:v>
                </c:pt>
                <c:pt idx="11">
                  <c:v>0.11027428507804871</c:v>
                </c:pt>
                <c:pt idx="12">
                  <c:v>9.9414534866809845E-2</c:v>
                </c:pt>
                <c:pt idx="13">
                  <c:v>8.6658865213394165E-2</c:v>
                </c:pt>
                <c:pt idx="14">
                  <c:v>0.11391871422529221</c:v>
                </c:pt>
                <c:pt idx="15">
                  <c:v>0.11891902238130569</c:v>
                </c:pt>
                <c:pt idx="16">
                  <c:v>0.10590065270662308</c:v>
                </c:pt>
                <c:pt idx="17">
                  <c:v>0.11416947841644287</c:v>
                </c:pt>
                <c:pt idx="18">
                  <c:v>0.12136247009038925</c:v>
                </c:pt>
                <c:pt idx="19">
                  <c:v>0.11432479321956635</c:v>
                </c:pt>
                <c:pt idx="20">
                  <c:v>0.11929658800363541</c:v>
                </c:pt>
                <c:pt idx="21">
                  <c:v>0.11671281605958939</c:v>
                </c:pt>
                <c:pt idx="22">
                  <c:v>0.1021217480301857</c:v>
                </c:pt>
                <c:pt idx="23">
                  <c:v>0.10249048471450806</c:v>
                </c:pt>
                <c:pt idx="24">
                  <c:v>0.10943806916475296</c:v>
                </c:pt>
                <c:pt idx="25">
                  <c:v>0.11536240577697754</c:v>
                </c:pt>
                <c:pt idx="26">
                  <c:v>0.12220326066017151</c:v>
                </c:pt>
                <c:pt idx="27">
                  <c:v>0.12769731879234314</c:v>
                </c:pt>
                <c:pt idx="28">
                  <c:v>0.12436417490243912</c:v>
                </c:pt>
                <c:pt idx="29">
                  <c:v>9.6801102161407471E-2</c:v>
                </c:pt>
                <c:pt idx="30">
                  <c:v>9.8548032343387604E-2</c:v>
                </c:pt>
                <c:pt idx="31">
                  <c:v>9.8404340445995331E-2</c:v>
                </c:pt>
                <c:pt idx="32">
                  <c:v>0.10282202810049057</c:v>
                </c:pt>
                <c:pt idx="33">
                  <c:v>0.100522480905056</c:v>
                </c:pt>
                <c:pt idx="34">
                  <c:v>9.7991526126861572E-2</c:v>
                </c:pt>
                <c:pt idx="35">
                  <c:v>9.7676433622837067E-2</c:v>
                </c:pt>
                <c:pt idx="36">
                  <c:v>9.8203279078006744E-2</c:v>
                </c:pt>
                <c:pt idx="37">
                  <c:v>8.9713253080844879E-2</c:v>
                </c:pt>
                <c:pt idx="38">
                  <c:v>9.7489140927791595E-2</c:v>
                </c:pt>
                <c:pt idx="39">
                  <c:v>9.3952842056751251E-2</c:v>
                </c:pt>
                <c:pt idx="40">
                  <c:v>8.2918278872966766E-2</c:v>
                </c:pt>
                <c:pt idx="41">
                  <c:v>8.0750651657581329E-2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A60-4059-8411-3F6679B27636}"/>
            </c:ext>
          </c:extLst>
        </c:ser>
        <c:ser>
          <c:idx val="5"/>
          <c:order val="2"/>
          <c:tx>
            <c:strRef>
              <c:f>'Rising HC'!$G$2</c:f>
              <c:strCache>
                <c:ptCount val="1"/>
                <c:pt idx="0">
                  <c:v>Average</c:v>
                </c:pt>
              </c:strCache>
            </c:strRef>
          </c:tx>
          <c:spPr>
            <a:ln w="31750" cap="rnd" cmpd="sng" algn="ctr">
              <a:solidFill>
                <a:srgbClr val="339966"/>
              </a:solidFill>
              <a:prstDash val="solid"/>
              <a:round/>
            </a:ln>
            <a:effectLst/>
          </c:spPr>
          <c:marker>
            <c:symbol val="none"/>
          </c:marker>
          <c:dLbls>
            <c:dLbl>
              <c:idx val="27"/>
              <c:layout>
                <c:manualLayout>
                  <c:x val="4.3532295098748924E-2"/>
                  <c:y val="-4.1899809966216166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000" b="1" i="0" u="none" strike="noStrike" kern="1200" baseline="0">
                        <a:solidFill>
                          <a:srgbClr val="339966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defRPr>
                    </a:pPr>
                    <a:fld id="{EBD2B988-27DC-4D85-902F-44991DCF9401}" type="SERIESNAME">
                      <a:rPr lang="en-US" sz="1600" b="1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 b="1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[SERIES NAME]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000" b="1" i="0" u="none" strike="noStrike" kern="1200" baseline="0">
                      <a:solidFill>
                        <a:srgbClr val="339966"/>
                      </a:solidFill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11910200629314494"/>
                      <c:h val="8.157903997747748E-2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4-BA60-4059-8411-3F6679B2763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rgbClr val="339966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'Rising HC'!$A$22:$A$63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'Rising HC'!$G$22:$G$63</c:f>
              <c:numCache>
                <c:formatCode>0%</c:formatCode>
                <c:ptCount val="42"/>
                <c:pt idx="0">
                  <c:v>8.9237391948699951E-2</c:v>
                </c:pt>
                <c:pt idx="1">
                  <c:v>0.10420471429824829</c:v>
                </c:pt>
                <c:pt idx="2">
                  <c:v>0.10949346423149109</c:v>
                </c:pt>
                <c:pt idx="3">
                  <c:v>0.1144229918718338</c:v>
                </c:pt>
                <c:pt idx="4">
                  <c:v>0.12288767099380493</c:v>
                </c:pt>
                <c:pt idx="5">
                  <c:v>0.12494416534900665</c:v>
                </c:pt>
                <c:pt idx="6">
                  <c:v>0.13931649923324585</c:v>
                </c:pt>
                <c:pt idx="7">
                  <c:v>0.13894020020961761</c:v>
                </c:pt>
                <c:pt idx="8">
                  <c:v>0.14214245975017548</c:v>
                </c:pt>
                <c:pt idx="9">
                  <c:v>0.1639782190322876</c:v>
                </c:pt>
                <c:pt idx="10">
                  <c:v>0.1776641309261322</c:v>
                </c:pt>
                <c:pt idx="11">
                  <c:v>0.18325942754745483</c:v>
                </c:pt>
                <c:pt idx="12">
                  <c:v>0.18350943922996521</c:v>
                </c:pt>
                <c:pt idx="13">
                  <c:v>0.17484723031520844</c:v>
                </c:pt>
                <c:pt idx="14">
                  <c:v>0.19445127248764038</c:v>
                </c:pt>
                <c:pt idx="15">
                  <c:v>0.19719758629798889</c:v>
                </c:pt>
                <c:pt idx="16">
                  <c:v>0.19041873514652252</c:v>
                </c:pt>
                <c:pt idx="17">
                  <c:v>0.19138267636299133</c:v>
                </c:pt>
                <c:pt idx="18">
                  <c:v>0.19542060792446136</c:v>
                </c:pt>
                <c:pt idx="19">
                  <c:v>0.19035772979259491</c:v>
                </c:pt>
                <c:pt idx="20">
                  <c:v>0.19629722833633423</c:v>
                </c:pt>
                <c:pt idx="21">
                  <c:v>0.18513655662536621</c:v>
                </c:pt>
                <c:pt idx="22">
                  <c:v>0.1756264865398407</c:v>
                </c:pt>
                <c:pt idx="23">
                  <c:v>0.17795325815677643</c:v>
                </c:pt>
                <c:pt idx="24">
                  <c:v>0.18652905523777008</c:v>
                </c:pt>
                <c:pt idx="25">
                  <c:v>0.19508154690265656</c:v>
                </c:pt>
                <c:pt idx="26">
                  <c:v>0.20135185122489929</c:v>
                </c:pt>
                <c:pt idx="27">
                  <c:v>0.20960982143878937</c:v>
                </c:pt>
                <c:pt idx="28">
                  <c:v>0.2151554673910141</c:v>
                </c:pt>
                <c:pt idx="29">
                  <c:v>0.20110192894935608</c:v>
                </c:pt>
                <c:pt idx="30">
                  <c:v>0.20163720846176147</c:v>
                </c:pt>
                <c:pt idx="31">
                  <c:v>0.19855079054832458</c:v>
                </c:pt>
                <c:pt idx="32">
                  <c:v>0.20208998024463654</c:v>
                </c:pt>
                <c:pt idx="33">
                  <c:v>0.20156966149806976</c:v>
                </c:pt>
                <c:pt idx="34">
                  <c:v>0.19960243999958038</c:v>
                </c:pt>
                <c:pt idx="35">
                  <c:v>0.20047037303447723</c:v>
                </c:pt>
                <c:pt idx="36">
                  <c:v>0.19818966090679169</c:v>
                </c:pt>
                <c:pt idx="37">
                  <c:v>0.19093179702758789</c:v>
                </c:pt>
                <c:pt idx="38">
                  <c:v>0.19104045629501343</c:v>
                </c:pt>
                <c:pt idx="39">
                  <c:v>0.18159304559230804</c:v>
                </c:pt>
                <c:pt idx="40">
                  <c:v>0.16969059407711029</c:v>
                </c:pt>
                <c:pt idx="41">
                  <c:v>0.17013576626777649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A60-4059-8411-3F6679B276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6920496"/>
        <c:axId val="516918144"/>
      </c:lineChart>
      <c:catAx>
        <c:axId val="516920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18144"/>
        <c:crossesAt val="0"/>
        <c:auto val="1"/>
        <c:lblAlgn val="ctr"/>
        <c:lblOffset val="100"/>
        <c:tickLblSkip val="2"/>
        <c:tickMarkSkip val="2"/>
        <c:noMultiLvlLbl val="0"/>
      </c:catAx>
      <c:valAx>
        <c:axId val="5169181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dash"/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51692049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4.9904351851851853E-2"/>
          <c:y val="8.8095486103415804E-2"/>
          <c:w val="0.93835120370370373"/>
          <c:h val="0.8013303703703703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'Welfare changes'!$O$3</c:f>
              <c:strCache>
                <c:ptCount val="1"/>
                <c:pt idx="0">
                  <c:v>Working-age welfare changes (£, left axis)</c:v>
                </c:pt>
              </c:strCache>
            </c:strRef>
          </c:tx>
          <c:spPr>
            <a:solidFill>
              <a:srgbClr val="339966"/>
            </a:solidFill>
            <a:ln>
              <a:noFill/>
            </a:ln>
            <a:effectLst/>
          </c:spPr>
          <c:invertIfNegative val="0"/>
          <c:val>
            <c:numRef>
              <c:f>'Welfare changes'!$O$4:$O$23</c:f>
              <c:numCache>
                <c:formatCode>"£"#,##0</c:formatCode>
                <c:ptCount val="20"/>
                <c:pt idx="1">
                  <c:v>-2961.5867189617929</c:v>
                </c:pt>
                <c:pt idx="2">
                  <c:v>-2917.1477464054224</c:v>
                </c:pt>
                <c:pt idx="3">
                  <c:v>-2212.3865366060163</c:v>
                </c:pt>
                <c:pt idx="4">
                  <c:v>-1711.1738564034604</c:v>
                </c:pt>
                <c:pt idx="5">
                  <c:v>-1001.143067299774</c:v>
                </c:pt>
                <c:pt idx="6">
                  <c:v>-1006.7843235315413</c:v>
                </c:pt>
                <c:pt idx="7">
                  <c:v>-1007.882227247319</c:v>
                </c:pt>
                <c:pt idx="8">
                  <c:v>-939.46823274008784</c:v>
                </c:pt>
                <c:pt idx="9">
                  <c:v>-873.69587090835557</c:v>
                </c:pt>
                <c:pt idx="10">
                  <c:v>-714.54258703886444</c:v>
                </c:pt>
                <c:pt idx="11">
                  <c:v>-692.55509663763951</c:v>
                </c:pt>
                <c:pt idx="12">
                  <c:v>-509.64391965655523</c:v>
                </c:pt>
                <c:pt idx="13">
                  <c:v>-722.2824388213412</c:v>
                </c:pt>
                <c:pt idx="14">
                  <c:v>-609.57764833755937</c:v>
                </c:pt>
                <c:pt idx="15">
                  <c:v>-696.00880754763784</c:v>
                </c:pt>
                <c:pt idx="16">
                  <c:v>-799.06217200834362</c:v>
                </c:pt>
                <c:pt idx="17">
                  <c:v>-687.16833747641067</c:v>
                </c:pt>
                <c:pt idx="18">
                  <c:v>-633.74774445418734</c:v>
                </c:pt>
                <c:pt idx="19">
                  <c:v>-810.8269870801596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9D7-4BEF-ABF8-DF281177F66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0"/>
        <c:overlap val="100"/>
        <c:axId val="663652064"/>
        <c:axId val="663654416"/>
      </c:barChart>
      <c:catAx>
        <c:axId val="6636520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6350" cap="flat" cmpd="sng" algn="ctr">
            <a:solidFill>
              <a:schemeClr val="bg1">
                <a:lumMod val="5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63654416"/>
        <c:crossesAt val="0"/>
        <c:auto val="1"/>
        <c:lblAlgn val="ctr"/>
        <c:lblOffset val="100"/>
        <c:noMultiLvlLbl val="0"/>
      </c:catAx>
      <c:valAx>
        <c:axId val="663654416"/>
        <c:scaling>
          <c:orientation val="minMax"/>
          <c:max val="0"/>
          <c:min val="-3000"/>
        </c:scaling>
        <c:delete val="0"/>
        <c:axPos val="l"/>
        <c:majorGridlines>
          <c:spPr>
            <a:ln w="9525" cap="flat" cmpd="sng" algn="ctr">
              <a:solidFill>
                <a:sysClr val="window" lastClr="FFFFFF">
                  <a:lumMod val="65000"/>
                </a:sysClr>
              </a:solidFill>
              <a:prstDash val="dash"/>
              <a:round/>
            </a:ln>
            <a:effectLst/>
          </c:spPr>
        </c:majorGridlines>
        <c:numFmt formatCode="\+&quot;£&quot;#,##0;\-&quot;£&quot;#,##0;&quot;£&quot;#,##0" sourceLinked="0"/>
        <c:majorTickMark val="out"/>
        <c:minorTickMark val="none"/>
        <c:tickLblPos val="nextTo"/>
        <c:spPr>
          <a:noFill/>
          <a:ln w="3175" cap="flat" cmpd="sng" algn="ctr">
            <a:solidFill>
              <a:srgbClr val="2D2D2D"/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ysClr val="windowText" lastClr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636520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ysClr val="window" lastClr="FFFFFF"/>
    </a:solidFill>
    <a:ln w="6350" cap="flat" cmpd="sng" algn="ctr">
      <a:noFill/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  <c:userShapes r:id="rId5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5526251488566014E-2"/>
          <c:y val="2.3383040095982823E-2"/>
          <c:w val="0.92363756763866656"/>
          <c:h val="0.90087833333333334"/>
        </c:manualLayout>
      </c:layout>
      <c:scatterChart>
        <c:scatterStyle val="lineMarker"/>
        <c:varyColors val="0"/>
        <c:ser>
          <c:idx val="0"/>
          <c:order val="0"/>
          <c:spPr>
            <a:ln w="25400">
              <a:noFill/>
            </a:ln>
            <a:effectLst/>
          </c:spPr>
          <c:marker>
            <c:symbol val="circle"/>
            <c:size val="9"/>
            <c:spPr>
              <a:solidFill>
                <a:srgbClr val="E54C0A"/>
              </a:solidFill>
              <a:ln>
                <a:noFill/>
              </a:ln>
            </c:spPr>
          </c:marker>
          <c:dPt>
            <c:idx val="0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D-0384-4313-B6BD-D4AE1F3ECF8F}"/>
              </c:ext>
            </c:extLst>
          </c:dPt>
          <c:dPt>
            <c:idx val="1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E-0384-4313-B6BD-D4AE1F3ECF8F}"/>
              </c:ext>
            </c:extLst>
          </c:dPt>
          <c:dPt>
            <c:idx val="2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F-0384-4313-B6BD-D4AE1F3ECF8F}"/>
              </c:ext>
            </c:extLst>
          </c:dPt>
          <c:dPt>
            <c:idx val="3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0-0384-4313-B6BD-D4AE1F3ECF8F}"/>
              </c:ext>
            </c:extLst>
          </c:dPt>
          <c:dPt>
            <c:idx val="4"/>
            <c:bubble3D val="0"/>
            <c:extLst>
              <c:ext xmlns:c16="http://schemas.microsoft.com/office/drawing/2014/chart" uri="{C3380CC4-5D6E-409C-BE32-E72D297353CC}">
                <c16:uniqueId val="{00000000-0384-4313-B6BD-D4AE1F3ECF8F}"/>
              </c:ext>
            </c:extLst>
          </c:dPt>
          <c:dPt>
            <c:idx val="5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0384-4313-B6BD-D4AE1F3ECF8F}"/>
              </c:ext>
            </c:extLst>
          </c:dPt>
          <c:dPt>
            <c:idx val="6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0384-4313-B6BD-D4AE1F3ECF8F}"/>
              </c:ext>
            </c:extLst>
          </c:dPt>
          <c:dPt>
            <c:idx val="7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0384-4313-B6BD-D4AE1F3ECF8F}"/>
              </c:ext>
            </c:extLst>
          </c:dPt>
          <c:dPt>
            <c:idx val="8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0384-4313-B6BD-D4AE1F3ECF8F}"/>
              </c:ext>
            </c:extLst>
          </c:dPt>
          <c:dPt>
            <c:idx val="9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0384-4313-B6BD-D4AE1F3ECF8F}"/>
              </c:ext>
            </c:extLst>
          </c:dPt>
          <c:dPt>
            <c:idx val="10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2-0384-4313-B6BD-D4AE1F3ECF8F}"/>
              </c:ext>
            </c:extLst>
          </c:dPt>
          <c:dPt>
            <c:idx val="11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0384-4313-B6BD-D4AE1F3ECF8F}"/>
              </c:ext>
            </c:extLst>
          </c:dPt>
          <c:dPt>
            <c:idx val="12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0384-4313-B6BD-D4AE1F3ECF8F}"/>
              </c:ext>
            </c:extLst>
          </c:dPt>
          <c:dPt>
            <c:idx val="14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7-0384-4313-B6BD-D4AE1F3ECF8F}"/>
              </c:ext>
            </c:extLst>
          </c:dPt>
          <c:dPt>
            <c:idx val="15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0384-4313-B6BD-D4AE1F3ECF8F}"/>
              </c:ext>
            </c:extLst>
          </c:dPt>
          <c:dPt>
            <c:idx val="16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9-0384-4313-B6BD-D4AE1F3ECF8F}"/>
              </c:ext>
            </c:extLst>
          </c:dPt>
          <c:dPt>
            <c:idx val="17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A-0384-4313-B6BD-D4AE1F3ECF8F}"/>
              </c:ext>
            </c:extLst>
          </c:dPt>
          <c:dPt>
            <c:idx val="18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0384-4313-B6BD-D4AE1F3ECF8F}"/>
              </c:ext>
            </c:extLst>
          </c:dPt>
          <c:dPt>
            <c:idx val="19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C-0384-4313-B6BD-D4AE1F3ECF8F}"/>
              </c:ext>
            </c:extLst>
          </c:dPt>
          <c:dPt>
            <c:idx val="20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0384-4313-B6BD-D4AE1F3ECF8F}"/>
              </c:ext>
            </c:extLst>
          </c:dPt>
          <c:dPt>
            <c:idx val="21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E-0384-4313-B6BD-D4AE1F3ECF8F}"/>
              </c:ext>
            </c:extLst>
          </c:dPt>
          <c:dPt>
            <c:idx val="22"/>
            <c:bubble3D val="0"/>
            <c:extLst>
              <c:ext xmlns:c16="http://schemas.microsoft.com/office/drawing/2014/chart" uri="{C3380CC4-5D6E-409C-BE32-E72D297353CC}">
                <c16:uniqueId val="{0000000F-0384-4313-B6BD-D4AE1F3ECF8F}"/>
              </c:ext>
            </c:extLst>
          </c:dPt>
          <c:dPt>
            <c:idx val="23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4-0384-4313-B6BD-D4AE1F3ECF8F}"/>
              </c:ext>
            </c:extLst>
          </c:dPt>
          <c:dPt>
            <c:idx val="24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0-0384-4313-B6BD-D4AE1F3ECF8F}"/>
              </c:ext>
            </c:extLst>
          </c:dPt>
          <c:dPt>
            <c:idx val="25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0384-4313-B6BD-D4AE1F3ECF8F}"/>
              </c:ext>
            </c:extLst>
          </c:dPt>
          <c:dPt>
            <c:idx val="26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2-0384-4313-B6BD-D4AE1F3ECF8F}"/>
              </c:ext>
            </c:extLst>
          </c:dPt>
          <c:dPt>
            <c:idx val="27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3-0384-4313-B6BD-D4AE1F3ECF8F}"/>
              </c:ext>
            </c:extLst>
          </c:dPt>
          <c:dPt>
            <c:idx val="28"/>
            <c:bubble3D val="0"/>
            <c:extLst>
              <c:ext xmlns:c16="http://schemas.microsoft.com/office/drawing/2014/chart" uri="{C3380CC4-5D6E-409C-BE32-E72D297353CC}">
                <c16:uniqueId val="{00000014-0384-4313-B6BD-D4AE1F3ECF8F}"/>
              </c:ext>
            </c:extLst>
          </c:dPt>
          <c:dPt>
            <c:idx val="29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5-0384-4313-B6BD-D4AE1F3ECF8F}"/>
              </c:ext>
            </c:extLst>
          </c:dPt>
          <c:dPt>
            <c:idx val="30"/>
            <c:marker>
              <c:symbol val="square"/>
              <c:size val="9"/>
              <c:spPr>
                <a:solidFill>
                  <a:srgbClr val="4C70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6-0384-4313-B6BD-D4AE1F3ECF8F}"/>
              </c:ext>
            </c:extLst>
          </c:dPt>
          <c:dPt>
            <c:idx val="31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7-0384-4313-B6BD-D4AE1F3ECF8F}"/>
              </c:ext>
            </c:extLst>
          </c:dPt>
          <c:dPt>
            <c:idx val="32"/>
            <c:marker>
              <c:spPr>
                <a:solidFill>
                  <a:srgbClr val="339966"/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8-0384-4313-B6BD-D4AE1F3ECF8F}"/>
              </c:ext>
            </c:extLst>
          </c:dPt>
          <c:dPt>
            <c:idx val="33"/>
            <c:bubble3D val="0"/>
            <c:extLst>
              <c:ext xmlns:c16="http://schemas.microsoft.com/office/drawing/2014/chart" uri="{C3380CC4-5D6E-409C-BE32-E72D297353CC}">
                <c16:uniqueId val="{00000019-0384-4313-B6BD-D4AE1F3ECF8F}"/>
              </c:ext>
            </c:extLst>
          </c:dPt>
          <c:dPt>
            <c:idx val="34"/>
            <c:marker>
              <c:symbol val="circle"/>
              <c:size val="6"/>
              <c:spPr>
                <a:solidFill>
                  <a:sysClr val="windowText" lastClr="000000">
                    <a:lumMod val="75000"/>
                    <a:lumOff val="25000"/>
                  </a:sysClr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A-0384-4313-B6BD-D4AE1F3ECF8F}"/>
              </c:ext>
            </c:extLst>
          </c:dPt>
          <c:dPt>
            <c:idx val="35"/>
            <c:marker>
              <c:spPr>
                <a:solidFill>
                  <a:srgbClr val="E7E6E6">
                    <a:lumMod val="50000"/>
                  </a:srgbClr>
                </a:solidFill>
                <a:ln>
                  <a:noFill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0384-4313-B6BD-D4AE1F3ECF8F}"/>
              </c:ext>
            </c:extLst>
          </c:dPt>
          <c:dPt>
            <c:idx val="36"/>
            <c:bubble3D val="0"/>
            <c:extLst>
              <c:ext xmlns:c16="http://schemas.microsoft.com/office/drawing/2014/chart" uri="{C3380CC4-5D6E-409C-BE32-E72D297353CC}">
                <c16:uniqueId val="{0000001C-0384-4313-B6BD-D4AE1F3ECF8F}"/>
              </c:ext>
            </c:extLst>
          </c:dPt>
          <c:dLbls>
            <c:dLbl>
              <c:idx val="0"/>
              <c:layout>
                <c:manualLayout>
                  <c:x val="4.783727206095683E-2"/>
                  <c:y val="-0.16724874482515636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30BDAFA1-67CE-43AB-A0A5-CF48A291A262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D-0384-4313-B6BD-D4AE1F3ECF8F}"/>
                </c:ext>
              </c:extLst>
            </c:dLbl>
            <c:dLbl>
              <c:idx val="1"/>
              <c:layout>
                <c:manualLayout>
                  <c:x val="-5.7810888523813629E-2"/>
                  <c:y val="-4.2807334331601048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7442D481-CAD1-4C48-87BB-8AF2362B946A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E-0384-4313-B6BD-D4AE1F3ECF8F}"/>
                </c:ext>
              </c:extLst>
            </c:dLbl>
            <c:dLbl>
              <c:idx val="2"/>
              <c:layout>
                <c:manualLayout>
                  <c:x val="-0.14473434466244636"/>
                  <c:y val="7.9746726269120799E-3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4AB7CB96-1626-42D3-8A54-2F03FEDA1EB2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8.4518643212240618E-2"/>
                      <c:h val="4.5909629629629627E-2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F-0384-4313-B6BD-D4AE1F3ECF8F}"/>
                </c:ext>
              </c:extLst>
            </c:dLbl>
            <c:dLbl>
              <c:idx val="3"/>
              <c:layout>
                <c:manualLayout>
                  <c:x val="-4.9036465285868816E-2"/>
                  <c:y val="-8.4069005255585944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0F2A4446-A2E8-46D5-B1F9-1BCC56D8BB80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20-0384-4313-B6BD-D4AE1F3ECF8F}"/>
                </c:ext>
              </c:extLst>
            </c:dLbl>
            <c:dLbl>
              <c:idx val="4"/>
              <c:layout>
                <c:manualLayout>
                  <c:x val="-1.7371848606932014E-2"/>
                  <c:y val="2.7258630256627395E-2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 sz="1300">
                        <a:solidFill>
                          <a:schemeClr val="accent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r>
                      <a:rPr lang="en-US" sz="1300">
                        <a:solidFill>
                          <a:schemeClr val="accent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Costa Rica 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11995877064639963"/>
                      <c:h val="8.2197195626337136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0-0384-4313-B6BD-D4AE1F3ECF8F}"/>
                </c:ext>
              </c:extLst>
            </c:dLbl>
            <c:dLbl>
              <c:idx val="5"/>
              <c:layout>
                <c:manualLayout>
                  <c:x val="-0.13904265555933046"/>
                  <c:y val="3.305128600369938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E9D4395B-011A-4368-9E4E-CAC3AF49D3E0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1-0384-4313-B6BD-D4AE1F3ECF8F}"/>
                </c:ext>
              </c:extLst>
            </c:dLbl>
            <c:dLbl>
              <c:idx val="6"/>
              <c:layout>
                <c:manualLayout>
                  <c:x val="-0.13369355371858307"/>
                  <c:y val="-7.4136058016970596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76BA4E60-DC2E-49A0-9E1C-2D536208E64C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21-0384-4313-B6BD-D4AE1F3ECF8F}"/>
                </c:ext>
              </c:extLst>
            </c:dLbl>
            <c:dLbl>
              <c:idx val="7"/>
              <c:layout>
                <c:manualLayout>
                  <c:x val="-8.9996543809919505E-2"/>
                  <c:y val="-2.5896972899967789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573FB6AB-AD54-40C2-A30A-90428B2D67D2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2-0384-4313-B6BD-D4AE1F3ECF8F}"/>
                </c:ext>
              </c:extLst>
            </c:dLbl>
            <c:dLbl>
              <c:idx val="8"/>
              <c:layout>
                <c:manualLayout>
                  <c:x val="-0.11906464582136329"/>
                  <c:y val="-2.0123168619160868E-3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98C41E56-181D-438C-BB3A-7AD6C3A67B1B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3-0384-4313-B6BD-D4AE1F3ECF8F}"/>
                </c:ext>
              </c:extLst>
            </c:dLbl>
            <c:dLbl>
              <c:idx val="9"/>
              <c:layout>
                <c:manualLayout>
                  <c:x val="1.0724214672297385E-2"/>
                  <c:y val="-6.6798749454704083E-3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7DC6A7F3-C717-435D-958F-C8D5558592A9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4-0384-4313-B6BD-D4AE1F3ECF8F}"/>
                </c:ext>
              </c:extLst>
            </c:dLbl>
            <c:dLbl>
              <c:idx val="10"/>
              <c:layout>
                <c:manualLayout>
                  <c:x val="1.6397150600037508E-2"/>
                  <c:y val="1.3817566575648097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D6BC1459-A50F-4716-8028-3056A4B88DF4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22-0384-4313-B6BD-D4AE1F3ECF8F}"/>
                </c:ext>
              </c:extLst>
            </c:dLbl>
            <c:dLbl>
              <c:idx val="11"/>
              <c:layout>
                <c:manualLayout>
                  <c:x val="-3.2709687934148281E-2"/>
                  <c:y val="5.1832114859508414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05FB3942-FF29-4B50-98D2-9B4E0F640AB6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5-0384-4313-B6BD-D4AE1F3ECF8F}"/>
                </c:ext>
              </c:extLst>
            </c:dLbl>
            <c:dLbl>
              <c:idx val="12"/>
              <c:layout>
                <c:manualLayout>
                  <c:x val="-4.3546341335243273E-2"/>
                  <c:y val="4.1684833670982704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D9C3EF01-BCA3-4C06-94A7-0075AAF800B9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6-0384-4313-B6BD-D4AE1F3ECF8F}"/>
                </c:ext>
              </c:extLst>
            </c:dLbl>
            <c:dLbl>
              <c:idx val="13"/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chemeClr val="accent3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64BC9AE6-FF81-4BCD-9EB2-EF76F4C554D4}" type="CELLRANGE">
                      <a:rPr lang="en-GB"/>
                      <a:pPr>
                        <a:defRPr sz="1300">
                          <a:solidFill>
                            <a:schemeClr val="accent3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23-0384-4313-B6BD-D4AE1F3ECF8F}"/>
                </c:ext>
              </c:extLst>
            </c:dLbl>
            <c:dLbl>
              <c:idx val="14"/>
              <c:layout>
                <c:manualLayout>
                  <c:x val="-5.7221535536928679E-2"/>
                  <c:y val="-0.10357339469743684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01CAEA2A-AD21-4114-9C87-3099305983A1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7-0384-4313-B6BD-D4AE1F3ECF8F}"/>
                </c:ext>
              </c:extLst>
            </c:dLbl>
            <c:dLbl>
              <c:idx val="15"/>
              <c:layout>
                <c:manualLayout>
                  <c:x val="-1.1690962586604571E-2"/>
                  <c:y val="-3.9041809800640065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DC8A8377-24F5-4EAD-A3B8-6407C6577A3E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8-0384-4313-B6BD-D4AE1F3ECF8F}"/>
                </c:ext>
              </c:extLst>
            </c:dLbl>
            <c:dLbl>
              <c:idx val="16"/>
              <c:layout>
                <c:manualLayout>
                  <c:x val="5.6963745282649653E-3"/>
                  <c:y val="2.1186213629290348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25F65CAD-1B7D-4C45-8529-738F33591989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9-0384-4313-B6BD-D4AE1F3ECF8F}"/>
                </c:ext>
              </c:extLst>
            </c:dLbl>
            <c:dLbl>
              <c:idx val="17"/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chemeClr val="accent3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endParaRPr lang="en-US" sz="1300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A-0384-4313-B6BD-D4AE1F3ECF8F}"/>
                </c:ext>
              </c:extLst>
            </c:dLbl>
            <c:dLbl>
              <c:idx val="18"/>
              <c:layout>
                <c:manualLayout>
                  <c:x val="2.4660678754573572E-2"/>
                  <c:y val="-2.369417775037435E-2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r>
                      <a:rPr lang="en-US"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Korea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5.4925968638548352E-2"/>
                      <c:h val="4.3560483160753845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B-0384-4313-B6BD-D4AE1F3ECF8F}"/>
                </c:ext>
              </c:extLst>
            </c:dLbl>
            <c:dLbl>
              <c:idx val="19"/>
              <c:layout>
                <c:manualLayout>
                  <c:x val="-4.8425063239458936E-2"/>
                  <c:y val="7.6006708946240342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4D2797D5-B12F-450D-B558-4858C900657F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C-0384-4313-B6BD-D4AE1F3ECF8F}"/>
                </c:ext>
              </c:extLst>
            </c:dLbl>
            <c:dLbl>
              <c:idx val="20"/>
              <c:layout>
                <c:manualLayout>
                  <c:x val="-5.1607293755393899E-2"/>
                  <c:y val="7.7659906338999968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3C39E3F4-8212-4313-8F67-6B075D35863B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D-0384-4313-B6BD-D4AE1F3ECF8F}"/>
                </c:ext>
              </c:extLst>
            </c:dLbl>
            <c:dLbl>
              <c:idx val="21"/>
              <c:layout>
                <c:manualLayout>
                  <c:x val="-4.7157609801100946E-2"/>
                  <c:y val="-5.9490883466925042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AD547185-4EFF-4ABE-8C72-DFB10D4BB342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E-0384-4313-B6BD-D4AE1F3ECF8F}"/>
                </c:ext>
              </c:extLst>
            </c:dLbl>
            <c:dLbl>
              <c:idx val="22"/>
              <c:layout>
                <c:manualLayout>
                  <c:x val="-3.2955599584928996E-2"/>
                  <c:y val="3.1139278407106143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9DDEAD3E-DB10-41F3-8EF2-89B86891D800}" type="CELLRANGE">
                      <a:rPr lang="en-US"/>
                      <a:pPr>
                        <a:defRPr sz="1300">
                          <a:solidFill>
                            <a:srgbClr val="E54C0A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F-0384-4313-B6BD-D4AE1F3ECF8F}"/>
                </c:ext>
              </c:extLst>
            </c:dLbl>
            <c:dLbl>
              <c:idx val="23"/>
              <c:layout>
                <c:manualLayout>
                  <c:x val="-4.5737099141207507E-2"/>
                  <c:y val="-7.3631235503097608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C04F31C5-C9DC-45FD-82D0-B00C5921D0D4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24-0384-4313-B6BD-D4AE1F3ECF8F}"/>
                </c:ext>
              </c:extLst>
            </c:dLbl>
            <c:dLbl>
              <c:idx val="24"/>
              <c:layout>
                <c:manualLayout>
                  <c:x val="1.9793165122283164E-2"/>
                  <c:y val="-0.11145200240758688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13E5033D-3705-4779-8012-09820C0E9ADE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0-0384-4313-B6BD-D4AE1F3ECF8F}"/>
                </c:ext>
              </c:extLst>
            </c:dLbl>
            <c:dLbl>
              <c:idx val="25"/>
              <c:layout>
                <c:manualLayout>
                  <c:x val="-4.9068068937854543E-2"/>
                  <c:y val="-5.2659447576264694E-2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r>
                      <a:rPr lang="en-US"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Norway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7.9378824923839283E-2"/>
                      <c:h val="5.7425456402490652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11-0384-4313-B6BD-D4AE1F3ECF8F}"/>
                </c:ext>
              </c:extLst>
            </c:dLbl>
            <c:dLbl>
              <c:idx val="26"/>
              <c:layout>
                <c:manualLayout>
                  <c:x val="-2.3370285987894192E-3"/>
                  <c:y val="1.4241891233443101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40FDC817-2F87-4EE5-9466-53E9242353D5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2-0384-4313-B6BD-D4AE1F3ECF8F}"/>
                </c:ext>
              </c:extLst>
            </c:dLbl>
            <c:dLbl>
              <c:idx val="27"/>
              <c:layout>
                <c:manualLayout>
                  <c:x val="-9.3856139808676728E-2"/>
                  <c:y val="3.3252958102116828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B19FB071-C337-4A4D-931C-6646F9A89B66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3-0384-4313-B6BD-D4AE1F3ECF8F}"/>
                </c:ext>
              </c:extLst>
            </c:dLbl>
            <c:dLbl>
              <c:idx val="28"/>
              <c:layout>
                <c:manualLayout>
                  <c:x val="-4.9077600574577801E-2"/>
                  <c:y val="3.0857431005793384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chemeClr val="accent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FD9D49E3-6C62-4809-A59C-5474771ACD83}" type="CELLRANGE">
                      <a:rPr lang="en-US" sz="130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 sz="1300">
                          <a:solidFill>
                            <a:schemeClr val="accent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4-0384-4313-B6BD-D4AE1F3ECF8F}"/>
                </c:ext>
              </c:extLst>
            </c:dLbl>
            <c:dLbl>
              <c:idx val="29"/>
              <c:layout>
                <c:manualLayout>
                  <c:x val="-0.10033378601277487"/>
                  <c:y val="-4.7269077189582781E-3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CD7ADC83-E5E6-4E5C-8907-F88AE4A9AC95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5-0384-4313-B6BD-D4AE1F3ECF8F}"/>
                </c:ext>
              </c:extLst>
            </c:dLbl>
            <c:dLbl>
              <c:idx val="30"/>
              <c:layout>
                <c:manualLayout>
                  <c:x val="-6.7937010981717921E-2"/>
                  <c:y val="1.5772262838016384E-3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4C7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3C582528-4656-4D4C-81AE-47BFD47DD460}" type="CELLRANGE">
                      <a:rPr lang="en-US"/>
                      <a:pPr>
                        <a:defRPr sz="1300">
                          <a:solidFill>
                            <a:srgbClr val="4C7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6-0384-4313-B6BD-D4AE1F3ECF8F}"/>
                </c:ext>
              </c:extLst>
            </c:dLbl>
            <c:dLbl>
              <c:idx val="31"/>
              <c:layout>
                <c:manualLayout>
                  <c:x val="-2.4271329111795855E-2"/>
                  <c:y val="-0.2376693752018556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1E3A9FB2-622F-4A0C-A963-52DAB500F99B}" type="CELLRANGE">
                      <a:rPr lang="en-US"/>
                      <a:pPr>
                        <a:defRPr sz="1300">
                          <a:solidFill>
                            <a:srgbClr val="3399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7-0384-4313-B6BD-D4AE1F3ECF8F}"/>
                </c:ext>
              </c:extLst>
            </c:dLbl>
            <c:dLbl>
              <c:idx val="32"/>
              <c:layout>
                <c:manualLayout>
                  <c:x val="-3.5056994062739495E-2"/>
                  <c:y val="-3.7288235121406971E-2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r>
                      <a:rPr lang="en-US" sz="1300">
                        <a:solidFill>
                          <a:srgbClr val="3399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Switzerland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  <c15:showDataLabelsRange val="0"/>
                </c:ext>
                <c:ext xmlns:c16="http://schemas.microsoft.com/office/drawing/2014/chart" uri="{C3380CC4-5D6E-409C-BE32-E72D297353CC}">
                  <c16:uniqueId val="{00000018-0384-4313-B6BD-D4AE1F3ECF8F}"/>
                </c:ext>
              </c:extLst>
            </c:dLbl>
            <c:dLbl>
              <c:idx val="33"/>
              <c:layout>
                <c:manualLayout>
                  <c:x val="-2.1918996288551706E-2"/>
                  <c:y val="-3.7071180803765577E-2"/>
                </c:manualLayout>
              </c:layout>
              <c:tx>
                <c:rich>
                  <a:bodyPr wrap="square" lIns="38100" tIns="19050" rIns="38100" bIns="19050" anchor="ctr">
                    <a:noAutofit/>
                  </a:bodyPr>
                  <a:lstStyle/>
                  <a:p>
                    <a:pPr>
                      <a:defRPr sz="1300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r>
                      <a:rPr lang="en-US" sz="1300" dirty="0">
                        <a:solidFill>
                          <a:srgbClr val="E54C0A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Turkey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1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9.3385806233165072E-2"/>
                      <c:h val="7.9945243226996796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19-0384-4313-B6BD-D4AE1F3ECF8F}"/>
                </c:ext>
              </c:extLst>
            </c:dLbl>
            <c:dLbl>
              <c:idx val="34"/>
              <c:layout>
                <c:manualLayout>
                  <c:x val="-1.1445207861635944E-2"/>
                  <c:y val="-2.0787952913788949E-2"/>
                </c:manualLayout>
              </c:layout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8EECDB81-3DD6-4413-B494-10816666A6D5}" type="CELLRANGE">
                      <a:rPr lang="en-US"/>
                      <a:pPr>
                        <a:defRPr sz="13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A-0384-4313-B6BD-D4AE1F3ECF8F}"/>
                </c:ext>
              </c:extLst>
            </c:dLbl>
            <c:dLbl>
              <c:idx val="35"/>
              <c:tx>
                <c:rich>
                  <a:bodyPr wrap="square" lIns="38100" tIns="19050" rIns="38100" bIns="19050" anchor="ctr">
                    <a:spAutoFit/>
                  </a:bodyPr>
                  <a:lstStyle/>
                  <a:p>
                    <a:pPr>
                      <a:defRPr sz="13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pPr>
                    <a:fld id="{F51AF056-F447-4D60-A00A-DE2EA519BBCE}" type="CELLRANGE">
                      <a:rPr lang="en-US">
                        <a:solidFill>
                          <a:schemeClr val="bg2">
                            <a:lumMod val="25000"/>
                          </a:schemeClr>
                        </a:solidFill>
                      </a:rPr>
                      <a:pPr>
                        <a:defRPr sz="130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pPr>
                      <a:t>[CELLRANGE]</a:t>
                    </a:fld>
                    <a:endParaRPr lang="en-GB"/>
                  </a:p>
                </c:rich>
              </c:tx>
              <c:spPr>
                <a:noFill/>
                <a:ln>
                  <a:noFill/>
                </a:ln>
                <a:effectLst/>
              </c:sp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B-0384-4313-B6BD-D4AE1F3ECF8F}"/>
                </c:ext>
              </c:extLst>
            </c:dLbl>
            <c:dLbl>
              <c:idx val="36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C-0384-4313-B6BD-D4AE1F3ECF8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3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
</c:separator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</c:ext>
            </c:extLst>
          </c:dLbls>
          <c:xVal>
            <c:numRef>
              <c:f>'Richer&amp;equal'!$L$9:$L$44</c:f>
              <c:numCache>
                <c:formatCode>General</c:formatCode>
                <c:ptCount val="36"/>
                <c:pt idx="0">
                  <c:v>32.5</c:v>
                </c:pt>
                <c:pt idx="1">
                  <c:v>27.400000000000002</c:v>
                </c:pt>
                <c:pt idx="2">
                  <c:v>26.200000000000003</c:v>
                </c:pt>
                <c:pt idx="3">
                  <c:v>30</c:v>
                </c:pt>
                <c:pt idx="5">
                  <c:v>24.8</c:v>
                </c:pt>
                <c:pt idx="6">
                  <c:v>26.8</c:v>
                </c:pt>
                <c:pt idx="7">
                  <c:v>30.5</c:v>
                </c:pt>
                <c:pt idx="8">
                  <c:v>27.3</c:v>
                </c:pt>
                <c:pt idx="9">
                  <c:v>29.2</c:v>
                </c:pt>
                <c:pt idx="10">
                  <c:v>29.599999999999998</c:v>
                </c:pt>
                <c:pt idx="11">
                  <c:v>31.2</c:v>
                </c:pt>
                <c:pt idx="12">
                  <c:v>28.599999999999998</c:v>
                </c:pt>
                <c:pt idx="13">
                  <c:v>0</c:v>
                </c:pt>
                <c:pt idx="14">
                  <c:v>29.299999999999997</c:v>
                </c:pt>
                <c:pt idx="15">
                  <c:v>34.200000000000003</c:v>
                </c:pt>
                <c:pt idx="16">
                  <c:v>32.5</c:v>
                </c:pt>
                <c:pt idx="17">
                  <c:v>33.4</c:v>
                </c:pt>
                <c:pt idx="18">
                  <c:v>33.900000000000006</c:v>
                </c:pt>
                <c:pt idx="19">
                  <c:v>34.4</c:v>
                </c:pt>
                <c:pt idx="20">
                  <c:v>35.699999999999996</c:v>
                </c:pt>
                <c:pt idx="21">
                  <c:v>30.5</c:v>
                </c:pt>
                <c:pt idx="22">
                  <c:v>41.8</c:v>
                </c:pt>
                <c:pt idx="23">
                  <c:v>31.2</c:v>
                </c:pt>
                <c:pt idx="24">
                  <c:v>32.6</c:v>
                </c:pt>
                <c:pt idx="25">
                  <c:v>26.1</c:v>
                </c:pt>
                <c:pt idx="26">
                  <c:v>26.8</c:v>
                </c:pt>
                <c:pt idx="27">
                  <c:v>31</c:v>
                </c:pt>
                <c:pt idx="29">
                  <c:v>24.6</c:v>
                </c:pt>
                <c:pt idx="30">
                  <c:v>32</c:v>
                </c:pt>
                <c:pt idx="31">
                  <c:v>27.700000000000003</c:v>
                </c:pt>
                <c:pt idx="32">
                  <c:v>31.6</c:v>
                </c:pt>
                <c:pt idx="33">
                  <c:v>41.5</c:v>
                </c:pt>
                <c:pt idx="34">
                  <c:v>36.6</c:v>
                </c:pt>
                <c:pt idx="35">
                  <c:v>39.5</c:v>
                </c:pt>
              </c:numCache>
            </c:numRef>
          </c:xVal>
          <c:yVal>
            <c:numRef>
              <c:f>'Richer&amp;equal'!$M$9:$M$44</c:f>
              <c:numCache>
                <c:formatCode>General</c:formatCode>
                <c:ptCount val="36"/>
                <c:pt idx="0">
                  <c:v>39228.29829436326</c:v>
                </c:pt>
                <c:pt idx="1">
                  <c:v>39713.785547271902</c:v>
                </c:pt>
                <c:pt idx="2">
                  <c:v>37206.985190787578</c:v>
                </c:pt>
                <c:pt idx="3">
                  <c:v>40340.971157576736</c:v>
                </c:pt>
                <c:pt idx="5">
                  <c:v>24731.596126109638</c:v>
                </c:pt>
                <c:pt idx="6">
                  <c:v>37259.592049112536</c:v>
                </c:pt>
                <c:pt idx="7">
                  <c:v>25094.580230323478</c:v>
                </c:pt>
                <c:pt idx="8">
                  <c:v>34011.186330549921</c:v>
                </c:pt>
                <c:pt idx="9">
                  <c:v>33480.860922458814</c:v>
                </c:pt>
                <c:pt idx="10">
                  <c:v>37566.509594603871</c:v>
                </c:pt>
                <c:pt idx="11">
                  <c:v>18098.724666810231</c:v>
                </c:pt>
                <c:pt idx="12">
                  <c:v>16692.708517765706</c:v>
                </c:pt>
                <c:pt idx="13">
                  <c:v>0</c:v>
                </c:pt>
                <c:pt idx="14">
                  <c:v>35538.020975758023</c:v>
                </c:pt>
                <c:pt idx="15">
                  <c:v>24076.979711756434</c:v>
                </c:pt>
                <c:pt idx="16">
                  <c:v>31174.687086993701</c:v>
                </c:pt>
                <c:pt idx="17">
                  <c:v>24921.54393557103</c:v>
                </c:pt>
                <c:pt idx="18">
                  <c:v>33368.035755498611</c:v>
                </c:pt>
                <c:pt idx="19">
                  <c:v>20945.202993391904</c:v>
                </c:pt>
                <c:pt idx="20">
                  <c:v>23672.499169260816</c:v>
                </c:pt>
                <c:pt idx="21">
                  <c:v>51274.2441311695</c:v>
                </c:pt>
                <c:pt idx="22">
                  <c:v>8786.9475795271992</c:v>
                </c:pt>
                <c:pt idx="23">
                  <c:v>39068.003187001959</c:v>
                </c:pt>
                <c:pt idx="24">
                  <c:v>34618.071564406564</c:v>
                </c:pt>
                <c:pt idx="25">
                  <c:v>44724.354616426783</c:v>
                </c:pt>
                <c:pt idx="26">
                  <c:v>23850.351328302735</c:v>
                </c:pt>
                <c:pt idx="27">
                  <c:v>22587.194489973954</c:v>
                </c:pt>
                <c:pt idx="29">
                  <c:v>28528.621962252226</c:v>
                </c:pt>
                <c:pt idx="30">
                  <c:v>29395.237304172599</c:v>
                </c:pt>
                <c:pt idx="31">
                  <c:v>35993.70778616293</c:v>
                </c:pt>
                <c:pt idx="32">
                  <c:v>46469.490872563307</c:v>
                </c:pt>
                <c:pt idx="33">
                  <c:v>15233.873209152214</c:v>
                </c:pt>
                <c:pt idx="34">
                  <c:v>32585.99953773167</c:v>
                </c:pt>
                <c:pt idx="35">
                  <c:v>53600</c:v>
                </c:pt>
              </c:numCache>
            </c:numRef>
          </c:yVal>
          <c:smooth val="0"/>
          <c:extLst>
            <c:ext xmlns:c15="http://schemas.microsoft.com/office/drawing/2012/chart" uri="{02D57815-91ED-43cb-92C2-25804820EDAC}">
              <c15:datalabelsRange>
                <c15:f>'Richer&amp;equal'!$K$9:$K$45</c15:f>
                <c15:dlblRangeCache>
                  <c:ptCount val="37"/>
                  <c:pt idx="0">
                    <c:v>Australia</c:v>
                  </c:pt>
                  <c:pt idx="1">
                    <c:v>Austria</c:v>
                  </c:pt>
                  <c:pt idx="2">
                    <c:v>Belgium</c:v>
                  </c:pt>
                  <c:pt idx="3">
                    <c:v>Canada</c:v>
                  </c:pt>
                  <c:pt idx="5">
                    <c:v>Czech Republic</c:v>
                  </c:pt>
                  <c:pt idx="6">
                    <c:v>Denmark</c:v>
                  </c:pt>
                  <c:pt idx="7">
                    <c:v>Estonia</c:v>
                  </c:pt>
                  <c:pt idx="8">
                    <c:v>Finland</c:v>
                  </c:pt>
                  <c:pt idx="9">
                    <c:v>France</c:v>
                  </c:pt>
                  <c:pt idx="10">
                    <c:v>Germany</c:v>
                  </c:pt>
                  <c:pt idx="11">
                    <c:v>Greece</c:v>
                  </c:pt>
                  <c:pt idx="12">
                    <c:v>Hungary</c:v>
                  </c:pt>
                  <c:pt idx="13">
                    <c:v>Iceland</c:v>
                  </c:pt>
                  <c:pt idx="14">
                    <c:v>Ireland</c:v>
                  </c:pt>
                  <c:pt idx="15">
                    <c:v>Israel</c:v>
                  </c:pt>
                  <c:pt idx="16">
                    <c:v>Italy</c:v>
                  </c:pt>
                  <c:pt idx="17">
                    <c:v>Japan</c:v>
                  </c:pt>
                  <c:pt idx="18">
                    <c:v>Korea</c:v>
                  </c:pt>
                  <c:pt idx="19">
                    <c:v>Latvia</c:v>
                  </c:pt>
                  <c:pt idx="20">
                    <c:v>Lithuania</c:v>
                  </c:pt>
                  <c:pt idx="21">
                    <c:v>Luxembourg</c:v>
                  </c:pt>
                  <c:pt idx="22">
                    <c:v>Mexico</c:v>
                  </c:pt>
                  <c:pt idx="23">
                    <c:v>Netherlands</c:v>
                  </c:pt>
                  <c:pt idx="24">
                    <c:v>New Zealand</c:v>
                  </c:pt>
                  <c:pt idx="25">
                    <c:v>Norway</c:v>
                  </c:pt>
                  <c:pt idx="26">
                    <c:v>Poland</c:v>
                  </c:pt>
                  <c:pt idx="27">
                    <c:v>Portugal</c:v>
                  </c:pt>
                  <c:pt idx="29">
                    <c:v>Slovenia</c:v>
                  </c:pt>
                  <c:pt idx="30">
                    <c:v>Spain</c:v>
                  </c:pt>
                  <c:pt idx="31">
                    <c:v>Sweden</c:v>
                  </c:pt>
                  <c:pt idx="32">
                    <c:v>Switzerland</c:v>
                  </c:pt>
                  <c:pt idx="33">
                    <c:v>Türkiye</c:v>
                  </c:pt>
                  <c:pt idx="34">
                    <c:v>United Kingdom</c:v>
                  </c:pt>
                  <c:pt idx="35">
                    <c:v>United States</c:v>
                  </c:pt>
                  <c:pt idx="36">
                    <c:v>United Kingdom post modelling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25-0384-4313-B6BD-D4AE1F3ECF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4360448"/>
        <c:axId val="654361624"/>
      </c:scatterChart>
      <c:valAx>
        <c:axId val="654360448"/>
        <c:scaling>
          <c:orientation val="minMax"/>
          <c:min val="20"/>
        </c:scaling>
        <c:delete val="0"/>
        <c:axPos val="b"/>
        <c:majorGridlines>
          <c:spPr>
            <a:ln w="12700" cap="flat" cmpd="sng" algn="ctr">
              <a:solidFill>
                <a:srgbClr val="E7E6E6"/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bg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54361624"/>
        <c:crossesAt val="32586"/>
        <c:crossBetween val="midCat"/>
      </c:valAx>
      <c:valAx>
        <c:axId val="654361624"/>
        <c:scaling>
          <c:orientation val="minMax"/>
        </c:scaling>
        <c:delete val="0"/>
        <c:axPos val="l"/>
        <c:majorGridlines>
          <c:spPr>
            <a:ln w="12700" cap="flat" cmpd="sng" algn="ctr">
              <a:solidFill>
                <a:srgbClr val="E7E6E6"/>
              </a:solidFill>
              <a:prstDash val="dash"/>
              <a:round/>
            </a:ln>
            <a:effectLst/>
          </c:spPr>
        </c:majorGridlines>
        <c:numFmt formatCode="[$$-409]#,##0" sourceLinked="0"/>
        <c:majorTickMark val="none"/>
        <c:minorTickMark val="none"/>
        <c:tickLblPos val="low"/>
        <c:spPr>
          <a:noFill/>
          <a:ln w="9525" cap="flat" cmpd="sng" algn="ctr">
            <a:solidFill>
              <a:sysClr val="window" lastClr="FFFFFF">
                <a:lumMod val="50000"/>
              </a:sys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654360448"/>
        <c:crossesAt val="36.6"/>
        <c:crossBetween val="midCat"/>
      </c:valAx>
      <c:spPr>
        <a:noFill/>
        <a:ln>
          <a:noFill/>
        </a:ln>
        <a:effectLst/>
      </c:spPr>
    </c:plotArea>
    <c:plotVisOnly val="1"/>
    <c:dispBlanksAs val="span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2">
    <c:autoUpdate val="0"/>
  </c:externalData>
  <c:userShapes r:id="rId3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6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7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8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0.37003</cdr:x>
      <cdr:y>0.186</cdr:y>
    </cdr:from>
    <cdr:to>
      <cdr:x>0.69257</cdr:x>
      <cdr:y>0.31451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E15411A0-2535-4E42-BEBD-E37CF9095DDF}"/>
            </a:ext>
          </a:extLst>
        </cdr:cNvPr>
        <cdr:cNvSpPr txBox="1"/>
      </cdr:nvSpPr>
      <cdr:spPr>
        <a:xfrm xmlns:a="http://schemas.openxmlformats.org/drawingml/2006/main">
          <a:off x="4005312" y="935675"/>
          <a:ext cx="3491276" cy="64645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fld id="{23A233E9-B42E-47E4-A37F-66EDD8A31F2A}" type="TxLink">
            <a:rPr lang="en-US" sz="1600" b="1" i="0" u="none" strike="noStrike">
              <a:solidFill>
                <a:srgbClr val="339966"/>
              </a:solidFill>
              <a:latin typeface="Arial" panose="020B0604020202020204" pitchFamily="34" charset="0"/>
              <a:cs typeface="Arial" panose="020B0604020202020204" pitchFamily="34" charset="0"/>
            </a:rPr>
            <a:pPr/>
            <a:t>If real pay growth had continued at pre-recession trend of 2.2%</a:t>
          </a:fld>
          <a:endParaRPr lang="en-GB" sz="1600" b="1" dirty="0">
            <a:solidFill>
              <a:srgbClr val="339966"/>
            </a:solidFill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0.12542</cdr:x>
      <cdr:y>0.5139</cdr:y>
    </cdr:from>
    <cdr:to>
      <cdr:x>0.25394</cdr:x>
      <cdr:y>0.63485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5D3FEBF7-38F9-4BFA-9F89-C9B72EF9E8CE}"/>
            </a:ext>
          </a:extLst>
        </cdr:cNvPr>
        <cdr:cNvSpPr txBox="1"/>
      </cdr:nvSpPr>
      <cdr:spPr>
        <a:xfrm xmlns:a="http://schemas.openxmlformats.org/drawingml/2006/main">
          <a:off x="1357588" y="2585138"/>
          <a:ext cx="1391142" cy="60842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>
              <a:solidFill>
                <a:srgbClr val="E54C0A"/>
              </a:solidFill>
              <a:latin typeface="Arial" panose="020B0604020202020204" pitchFamily="34" charset="0"/>
              <a:cs typeface="Arial" panose="020B0604020202020204" pitchFamily="34" charset="0"/>
            </a:rPr>
            <a:t>Actual</a:t>
          </a:r>
        </a:p>
      </cdr:txBody>
    </cdr:sp>
  </cdr:relSizeAnchor>
  <cdr:relSizeAnchor xmlns:cdr="http://schemas.openxmlformats.org/drawingml/2006/chartDrawing">
    <cdr:from>
      <cdr:x>0.97512</cdr:x>
      <cdr:y>0.13133</cdr:y>
    </cdr:from>
    <cdr:to>
      <cdr:x>0.97535</cdr:x>
      <cdr:y>0.48364</cdr:y>
    </cdr:to>
    <cdr:cxnSp macro="">
      <cdr:nvCxnSpPr>
        <cdr:cNvPr id="5" name="Straight Connector 4">
          <a:extLst xmlns:a="http://schemas.openxmlformats.org/drawingml/2006/main">
            <a:ext uri="{FF2B5EF4-FFF2-40B4-BE49-F238E27FC236}">
              <a16:creationId xmlns:a16="http://schemas.microsoft.com/office/drawing/2014/main" id="{DDB3069B-DEFD-4F56-AB70-8FE249B590CF}"/>
            </a:ext>
          </a:extLst>
        </cdr:cNvPr>
        <cdr:cNvCxnSpPr/>
      </cdr:nvCxnSpPr>
      <cdr:spPr>
        <a:xfrm xmlns:a="http://schemas.openxmlformats.org/drawingml/2006/main" flipH="1">
          <a:off x="10531295" y="708782"/>
          <a:ext cx="2484" cy="1901356"/>
        </a:xfrm>
        <a:prstGeom xmlns:a="http://schemas.openxmlformats.org/drawingml/2006/main" prst="line">
          <a:avLst/>
        </a:prstGeom>
        <a:ln xmlns:a="http://schemas.openxmlformats.org/drawingml/2006/main" w="25400">
          <a:solidFill>
            <a:srgbClr val="E54C0A"/>
          </a:solidFill>
          <a:headEnd type="arrow"/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0.78002</cdr:x>
      <cdr:y>0.27233</cdr:y>
    </cdr:from>
    <cdr:to>
      <cdr:x>0.95767</cdr:x>
      <cdr:y>0.41848</cdr:y>
    </cdr:to>
    <cdr:sp macro="" textlink="">
      <cdr:nvSpPr>
        <cdr:cNvPr id="6" name="TextBox 5">
          <a:extLst xmlns:a="http://schemas.openxmlformats.org/drawingml/2006/main">
            <a:ext uri="{FF2B5EF4-FFF2-40B4-BE49-F238E27FC236}">
              <a16:creationId xmlns:a16="http://schemas.microsoft.com/office/drawing/2014/main" id="{D2DC0821-9710-49B3-BCB2-9D0F95757094}"/>
            </a:ext>
          </a:extLst>
        </cdr:cNvPr>
        <cdr:cNvSpPr txBox="1"/>
      </cdr:nvSpPr>
      <cdr:spPr>
        <a:xfrm xmlns:a="http://schemas.openxmlformats.org/drawingml/2006/main">
          <a:off x="8424195" y="1469706"/>
          <a:ext cx="1918620" cy="78874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r"/>
          <a:fld id="{86CC5B53-47FA-427D-B35B-08176425A20C}" type="TxLink">
            <a:rPr lang="en-US" sz="1600" b="1" i="0" u="none" strike="noStrike">
              <a:solidFill>
                <a:srgbClr val="E54C0A"/>
              </a:solidFill>
              <a:latin typeface="Arial" panose="020B0604020202020204" pitchFamily="34" charset="0"/>
              <a:cs typeface="Arial" panose="020B0604020202020204" pitchFamily="34" charset="0"/>
            </a:rPr>
            <a:pPr algn="r"/>
            <a:t>£272
 below trend</a:t>
          </a:fld>
          <a:endParaRPr lang="en-GB" sz="1600" b="1" dirty="0">
            <a:solidFill>
              <a:srgbClr val="E54C0A"/>
            </a:solidFill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  <cdr:relSizeAnchor xmlns:cdr="http://schemas.openxmlformats.org/drawingml/2006/chartDrawing">
    <cdr:from>
      <cdr:x>0.55962</cdr:x>
      <cdr:y>0.22086</cdr:y>
    </cdr:from>
    <cdr:to>
      <cdr:x>0.6327</cdr:x>
      <cdr:y>0.3519</cdr:y>
    </cdr:to>
    <cdr:sp macro="" textlink="">
      <cdr:nvSpPr>
        <cdr:cNvPr id="7" name="Arc 6">
          <a:extLst xmlns:a="http://schemas.openxmlformats.org/drawingml/2006/main">
            <a:ext uri="{FF2B5EF4-FFF2-40B4-BE49-F238E27FC236}">
              <a16:creationId xmlns:a16="http://schemas.microsoft.com/office/drawing/2014/main" id="{48110736-5923-411D-B9D4-82359C5B4FDE}"/>
            </a:ext>
          </a:extLst>
        </cdr:cNvPr>
        <cdr:cNvSpPr/>
      </cdr:nvSpPr>
      <cdr:spPr>
        <a:xfrm xmlns:a="http://schemas.openxmlformats.org/drawingml/2006/main" rot="10149132">
          <a:off x="6057513" y="1111019"/>
          <a:ext cx="791042" cy="659185"/>
        </a:xfrm>
        <a:prstGeom xmlns:a="http://schemas.openxmlformats.org/drawingml/2006/main" prst="arc">
          <a:avLst>
            <a:gd name="adj1" fmla="val 17749406"/>
            <a:gd name="adj2" fmla="val 20900557"/>
          </a:avLst>
        </a:prstGeom>
        <a:ln xmlns:a="http://schemas.openxmlformats.org/drawingml/2006/main" w="22225">
          <a:solidFill>
            <a:srgbClr val="339966"/>
          </a:solidFill>
          <a:headEnd type="arrow"/>
          <a:tailEnd type="non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>
            <a:solidFill>
              <a:srgbClr val="339966"/>
            </a:solidFill>
          </a:endParaRP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</cdr:x>
      <cdr:y>0.8118</cdr:y>
    </cdr:from>
    <cdr:to>
      <cdr:x>0.06843</cdr:x>
      <cdr:y>0.884</cdr:y>
    </cdr:to>
    <cdr:sp macro="" textlink="">
      <cdr:nvSpPr>
        <cdr:cNvPr id="9" name="TextBox 5">
          <a:extLst xmlns:a="http://schemas.openxmlformats.org/drawingml/2006/main">
            <a:ext uri="{FF2B5EF4-FFF2-40B4-BE49-F238E27FC236}">
              <a16:creationId xmlns:a16="http://schemas.microsoft.com/office/drawing/2014/main" id="{60409188-E7E7-4C3C-8D08-120833FB5A7C}"/>
            </a:ext>
          </a:extLst>
        </cdr:cNvPr>
        <cdr:cNvSpPr txBox="1"/>
      </cdr:nvSpPr>
      <cdr:spPr>
        <a:xfrm xmlns:a="http://schemas.openxmlformats.org/drawingml/2006/main">
          <a:off x="0" y="4391479"/>
          <a:ext cx="738867" cy="39052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 cmpd="sng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500"/>
            <a:t>Poorer  </a:t>
          </a:r>
        </a:p>
      </cdr:txBody>
    </cdr:sp>
  </cdr:relSizeAnchor>
  <cdr:relSizeAnchor xmlns:cdr="http://schemas.openxmlformats.org/drawingml/2006/chartDrawing">
    <cdr:from>
      <cdr:x>0.02823</cdr:x>
      <cdr:y>0.79966</cdr:y>
    </cdr:from>
    <cdr:to>
      <cdr:x>0.02838</cdr:x>
      <cdr:y>0.81058</cdr:y>
    </cdr:to>
    <cdr:cxnSp macro="">
      <cdr:nvCxnSpPr>
        <cdr:cNvPr id="10" name="Straight Arrow Connector 9">
          <a:extLst xmlns:a="http://schemas.openxmlformats.org/drawingml/2006/main">
            <a:ext uri="{FF2B5EF4-FFF2-40B4-BE49-F238E27FC236}">
              <a16:creationId xmlns:a16="http://schemas.microsoft.com/office/drawing/2014/main" id="{9B0BBFC3-B38E-4C03-A352-EC630D6F1DF1}"/>
            </a:ext>
          </a:extLst>
        </cdr:cNvPr>
        <cdr:cNvCxnSpPr/>
      </cdr:nvCxnSpPr>
      <cdr:spPr>
        <a:xfrm xmlns:a="http://schemas.openxmlformats.org/drawingml/2006/main" flipH="1">
          <a:off x="349228" y="4845504"/>
          <a:ext cx="1837" cy="66175"/>
        </a:xfrm>
        <a:prstGeom xmlns:a="http://schemas.openxmlformats.org/drawingml/2006/main" prst="straightConnector1">
          <a:avLst/>
        </a:prstGeom>
        <a:ln xmlns:a="http://schemas.openxmlformats.org/drawingml/2006/main">
          <a:solidFill>
            <a:schemeClr val="tx2"/>
          </a:solidFill>
          <a:tailEnd type="triangl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0.02838</cdr:x>
      <cdr:y>0.69448</cdr:y>
    </cdr:from>
    <cdr:to>
      <cdr:x>0.02867</cdr:x>
      <cdr:y>0.70517</cdr:y>
    </cdr:to>
    <cdr:cxnSp macro="">
      <cdr:nvCxnSpPr>
        <cdr:cNvPr id="8" name="Straight Arrow Connector 7">
          <a:extLst xmlns:a="http://schemas.openxmlformats.org/drawingml/2006/main">
            <a:ext uri="{FF2B5EF4-FFF2-40B4-BE49-F238E27FC236}">
              <a16:creationId xmlns:a16="http://schemas.microsoft.com/office/drawing/2014/main" id="{3AE7D466-9D90-45F8-ADB1-BFFC9490BC03}"/>
            </a:ext>
          </a:extLst>
        </cdr:cNvPr>
        <cdr:cNvCxnSpPr/>
      </cdr:nvCxnSpPr>
      <cdr:spPr>
        <a:xfrm xmlns:a="http://schemas.openxmlformats.org/drawingml/2006/main" flipV="1">
          <a:off x="351066" y="4208189"/>
          <a:ext cx="3600" cy="64800"/>
        </a:xfrm>
        <a:prstGeom xmlns:a="http://schemas.openxmlformats.org/drawingml/2006/main" prst="straightConnector1">
          <a:avLst/>
        </a:prstGeom>
        <a:ln xmlns:a="http://schemas.openxmlformats.org/drawingml/2006/main">
          <a:solidFill>
            <a:schemeClr val="tx2"/>
          </a:solidFill>
          <a:tailEnd type="triangl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</cdr:x>
      <cdr:y>0.63865</cdr:y>
    </cdr:from>
    <cdr:to>
      <cdr:x>0.06843</cdr:x>
      <cdr:y>0.71085</cdr:y>
    </cdr:to>
    <cdr:sp macro="" textlink="">
      <cdr:nvSpPr>
        <cdr:cNvPr id="11" name="TextBox 5">
          <a:extLst xmlns:a="http://schemas.openxmlformats.org/drawingml/2006/main">
            <a:ext uri="{FF2B5EF4-FFF2-40B4-BE49-F238E27FC236}">
              <a16:creationId xmlns:a16="http://schemas.microsoft.com/office/drawing/2014/main" id="{3EC5E0C9-34B1-461F-8ADF-E5295CCD36A3}"/>
            </a:ext>
          </a:extLst>
        </cdr:cNvPr>
        <cdr:cNvSpPr txBox="1"/>
      </cdr:nvSpPr>
      <cdr:spPr>
        <a:xfrm xmlns:a="http://schemas.openxmlformats.org/drawingml/2006/main">
          <a:off x="0" y="3869871"/>
          <a:ext cx="846435" cy="437496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 cmpd="sng">
          <a:noFill/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500"/>
            <a:t>Richer  </a:t>
          </a: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0.7357</cdr:x>
      <cdr:y>0.83474</cdr:y>
    </cdr:from>
    <cdr:to>
      <cdr:x>0.919</cdr:x>
      <cdr:y>0.96578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58A89D1F-35AE-47E5-A676-5883C66C8656}"/>
            </a:ext>
          </a:extLst>
        </cdr:cNvPr>
        <cdr:cNvSpPr txBox="1"/>
      </cdr:nvSpPr>
      <cdr:spPr>
        <a:xfrm xmlns:a="http://schemas.openxmlformats.org/drawingml/2006/main">
          <a:off x="7885478" y="4507576"/>
          <a:ext cx="1964736" cy="70761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>
              <a:solidFill>
                <a:schemeClr val="tx1">
                  <a:lumMod val="85000"/>
                  <a:lumOff val="15000"/>
                </a:schemeClr>
              </a:solidFill>
            </a:rPr>
            <a:t>Stay the same</a:t>
          </a:r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0.00088</cdr:x>
      <cdr:y>0</cdr:y>
    </cdr:from>
    <cdr:to>
      <cdr:x>0.32926</cdr:x>
      <cdr:y>0.09241</cdr:y>
    </cdr:to>
    <cdr:sp macro="" textlink="">
      <cdr:nvSpPr>
        <cdr:cNvPr id="5" name="TextBox 4"/>
        <cdr:cNvSpPr txBox="1"/>
      </cdr:nvSpPr>
      <cdr:spPr>
        <a:xfrm xmlns:a="http://schemas.openxmlformats.org/drawingml/2006/main">
          <a:off x="9503" y="0"/>
          <a:ext cx="3546495" cy="49901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0">
              <a:solidFill>
                <a:sysClr val="windowText" lastClr="000000"/>
              </a:solidFill>
              <a:latin typeface="+mn-lt"/>
            </a:rPr>
            <a:t>Absolute</a:t>
          </a:r>
          <a:r>
            <a:rPr lang="en-GB" sz="1600" b="0" baseline="0">
              <a:solidFill>
                <a:sysClr val="windowText" lastClr="000000"/>
              </a:solidFill>
              <a:latin typeface="+mn-lt"/>
            </a:rPr>
            <a:t> change in annual income</a:t>
          </a:r>
          <a:endParaRPr lang="en-GB" sz="1600" b="0">
            <a:solidFill>
              <a:sysClr val="windowText" lastClr="000000"/>
            </a:solidFill>
            <a:latin typeface="+mn-lt"/>
          </a:endParaRPr>
        </a:p>
      </cdr:txBody>
    </cdr:sp>
  </cdr:relSizeAnchor>
  <cdr:relSizeAnchor xmlns:cdr="http://schemas.openxmlformats.org/drawingml/2006/chartDrawing">
    <cdr:from>
      <cdr:x>0.13822</cdr:x>
      <cdr:y>0.9463</cdr:y>
    </cdr:from>
    <cdr:to>
      <cdr:x>1</cdr:x>
      <cdr:y>1</cdr:y>
    </cdr:to>
    <cdr:sp macro="" textlink="">
      <cdr:nvSpPr>
        <cdr:cNvPr id="4" name="TextBox 1">
          <a:extLst xmlns:a="http://schemas.openxmlformats.org/drawingml/2006/main">
            <a:ext uri="{FF2B5EF4-FFF2-40B4-BE49-F238E27FC236}">
              <a16:creationId xmlns:a16="http://schemas.microsoft.com/office/drawing/2014/main" id="{B4303F14-D62D-4A66-B5B2-4B84129641D3}"/>
            </a:ext>
          </a:extLst>
        </cdr:cNvPr>
        <cdr:cNvSpPr txBox="1"/>
      </cdr:nvSpPr>
      <cdr:spPr>
        <a:xfrm xmlns:a="http://schemas.openxmlformats.org/drawingml/2006/main">
          <a:off x="1343488" y="4593532"/>
          <a:ext cx="8376437" cy="26067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GB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cdr:txBody>
    </cdr:sp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0.09396</cdr:x>
      <cdr:y>0.02332</cdr:y>
    </cdr:from>
    <cdr:to>
      <cdr:x>0.98268</cdr:x>
      <cdr:y>0.93065</cdr:y>
    </cdr:to>
    <cdr:grpSp>
      <cdr:nvGrpSpPr>
        <cdr:cNvPr id="15" name="Group 14">
          <a:extLst xmlns:a="http://schemas.openxmlformats.org/drawingml/2006/main">
            <a:ext uri="{FF2B5EF4-FFF2-40B4-BE49-F238E27FC236}">
              <a16:creationId xmlns:a16="http://schemas.microsoft.com/office/drawing/2014/main" id="{ACA7477A-3998-43A5-93DE-F0D862BE5F23}"/>
            </a:ext>
          </a:extLst>
        </cdr:cNvPr>
        <cdr:cNvGrpSpPr/>
      </cdr:nvGrpSpPr>
      <cdr:grpSpPr>
        <a:xfrm xmlns:a="http://schemas.openxmlformats.org/drawingml/2006/main">
          <a:off x="913284" y="113200"/>
          <a:ext cx="8638292" cy="4404363"/>
          <a:chOff x="1392624" y="-1354248"/>
          <a:chExt cx="9153730" cy="5857726"/>
        </a:xfrm>
      </cdr:grpSpPr>
      <cdr:sp macro="" textlink="">
        <cdr:nvSpPr>
          <cdr:cNvPr id="14" name="TextBox 1">
            <a:extLst xmlns:a="http://schemas.openxmlformats.org/drawingml/2006/main">
              <a:ext uri="{FF2B5EF4-FFF2-40B4-BE49-F238E27FC236}">
                <a16:creationId xmlns:a16="http://schemas.microsoft.com/office/drawing/2014/main" id="{38BB7D94-5D19-4FC2-9827-AB89B9BE2F56}"/>
              </a:ext>
            </a:extLst>
          </cdr:cNvPr>
          <cdr:cNvSpPr txBox="1"/>
        </cdr:nvSpPr>
        <cdr:spPr>
          <a:xfrm xmlns:a="http://schemas.openxmlformats.org/drawingml/2006/main">
            <a:off x="7884200" y="4017936"/>
            <a:ext cx="2662154" cy="485542"/>
          </a:xfrm>
          <a:prstGeom xmlns:a="http://schemas.openxmlformats.org/drawingml/2006/main" prst="rect">
            <a:avLst/>
          </a:prstGeom>
          <a:noFill xmlns:a="http://schemas.openxmlformats.org/drawingml/2006/main"/>
        </cdr:spPr>
        <cdr:txBody>
          <a:bodyPr xmlns:a="http://schemas.openxmlformats.org/drawingml/2006/main" wrap="square" rtlCol="0"/>
          <a:lstStyle xmlns:a="http://schemas.openxmlformats.org/drawingml/2006/main"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 xmlns:a="http://schemas.openxmlformats.org/drawingml/2006/main">
            <a:pPr algn="r"/>
            <a:r>
              <a:rPr lang="en-GB" sz="16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Poorer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less equal</a:t>
            </a:r>
          </a:p>
        </cdr:txBody>
      </cdr:sp>
      <cdr:sp macro="" textlink="">
        <cdr:nvSpPr>
          <cdr:cNvPr id="8" name="TextBox 7">
            <a:extLst xmlns:a="http://schemas.openxmlformats.org/drawingml/2006/main">
              <a:ext uri="{FF2B5EF4-FFF2-40B4-BE49-F238E27FC236}">
                <a16:creationId xmlns:a16="http://schemas.microsoft.com/office/drawing/2014/main" id="{2B998258-DBB9-46B6-BCA0-F69C9E93B9DE}"/>
              </a:ext>
            </a:extLst>
          </cdr:cNvPr>
          <cdr:cNvSpPr txBox="1"/>
        </cdr:nvSpPr>
        <cdr:spPr>
          <a:xfrm xmlns:a="http://schemas.openxmlformats.org/drawingml/2006/main">
            <a:off x="1466497" y="-1349835"/>
            <a:ext cx="2456725" cy="338929"/>
          </a:xfrm>
          <a:prstGeom xmlns:a="http://schemas.openxmlformats.org/drawingml/2006/main" prst="rect">
            <a:avLst/>
          </a:prstGeom>
          <a:noFill xmlns:a="http://schemas.openxmlformats.org/drawingml/2006/main"/>
        </cdr:spPr>
        <cdr:txBody>
          <a:bodyPr xmlns:a="http://schemas.openxmlformats.org/drawingml/2006/main" vertOverflow="clip" wrap="square" rtlCol="0"/>
          <a:lstStyle xmlns:a="http://schemas.openxmlformats.org/drawingml/2006/main"/>
          <a:p xmlns:a="http://schemas.openxmlformats.org/drawingml/2006/main">
            <a:r>
              <a:rPr lang="en-GB" sz="16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Richer and more equal</a:t>
            </a:r>
          </a:p>
        </cdr:txBody>
      </cdr:sp>
      <cdr:sp macro="" textlink="">
        <cdr:nvSpPr>
          <cdr:cNvPr id="12" name="TextBox 1">
            <a:extLst xmlns:a="http://schemas.openxmlformats.org/drawingml/2006/main">
              <a:ext uri="{FF2B5EF4-FFF2-40B4-BE49-F238E27FC236}">
                <a16:creationId xmlns:a16="http://schemas.microsoft.com/office/drawing/2014/main" id="{90B10431-2799-4A3A-9CEC-6A352864685A}"/>
              </a:ext>
            </a:extLst>
          </cdr:cNvPr>
          <cdr:cNvSpPr txBox="1"/>
        </cdr:nvSpPr>
        <cdr:spPr>
          <a:xfrm xmlns:a="http://schemas.openxmlformats.org/drawingml/2006/main">
            <a:off x="7799416" y="-1354248"/>
            <a:ext cx="2740813" cy="512987"/>
          </a:xfrm>
          <a:prstGeom xmlns:a="http://schemas.openxmlformats.org/drawingml/2006/main" prst="rect">
            <a:avLst/>
          </a:prstGeom>
          <a:noFill xmlns:a="http://schemas.openxmlformats.org/drawingml/2006/main"/>
        </cdr:spPr>
        <cdr:txBody>
          <a:bodyPr xmlns:a="http://schemas.openxmlformats.org/drawingml/2006/main" wrap="square" rtlCol="0"/>
          <a:lstStyle xmlns:a="http://schemas.openxmlformats.org/drawingml/2006/main"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 xmlns:a="http://schemas.openxmlformats.org/drawingml/2006/main">
            <a:pPr algn="r"/>
            <a:r>
              <a:rPr lang="en-GB" sz="16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Richer and less equal</a:t>
            </a:r>
          </a:p>
        </cdr:txBody>
      </cdr:sp>
      <cdr:sp macro="" textlink="">
        <cdr:nvSpPr>
          <cdr:cNvPr id="13" name="TextBox 1">
            <a:extLst xmlns:a="http://schemas.openxmlformats.org/drawingml/2006/main">
              <a:ext uri="{FF2B5EF4-FFF2-40B4-BE49-F238E27FC236}">
                <a16:creationId xmlns:a16="http://schemas.microsoft.com/office/drawing/2014/main" id="{38BB7D94-5D19-4FC2-9827-AB89B9BE2F56}"/>
              </a:ext>
            </a:extLst>
          </cdr:cNvPr>
          <cdr:cNvSpPr txBox="1"/>
        </cdr:nvSpPr>
        <cdr:spPr>
          <a:xfrm xmlns:a="http://schemas.openxmlformats.org/drawingml/2006/main">
            <a:off x="1392624" y="3851994"/>
            <a:ext cx="2407089" cy="331883"/>
          </a:xfrm>
          <a:prstGeom xmlns:a="http://schemas.openxmlformats.org/drawingml/2006/main" prst="rect">
            <a:avLst/>
          </a:prstGeom>
          <a:noFill xmlns:a="http://schemas.openxmlformats.org/drawingml/2006/main"/>
        </cdr:spPr>
        <cdr:txBody>
          <a:bodyPr xmlns:a="http://schemas.openxmlformats.org/drawingml/2006/main" wrap="square" rtlCol="0"/>
          <a:lstStyle xmlns:a="http://schemas.openxmlformats.org/drawingml/2006/main"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 xmlns:a="http://schemas.openxmlformats.org/drawingml/2006/main">
            <a:r>
              <a:rPr lang="en-GB" sz="16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Poorer and more equal</a:t>
            </a:r>
          </a:p>
        </cdr:txBody>
      </cdr:sp>
    </cdr:grpSp>
  </cdr:relSizeAnchor>
  <cdr:relSizeAnchor xmlns:cdr="http://schemas.openxmlformats.org/drawingml/2006/chartDrawing">
    <cdr:from>
      <cdr:x>0.5047</cdr:x>
      <cdr:y>0.52385</cdr:y>
    </cdr:from>
    <cdr:to>
      <cdr:x>0.56964</cdr:x>
      <cdr:y>0.59083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3F05A601-BA6D-4C12-A134-F4C166541F92}"/>
            </a:ext>
          </a:extLst>
        </cdr:cNvPr>
        <cdr:cNvSpPr txBox="1"/>
      </cdr:nvSpPr>
      <cdr:spPr>
        <a:xfrm xmlns:a="http://schemas.openxmlformats.org/drawingml/2006/main">
          <a:off x="5493526" y="2854692"/>
          <a:ext cx="706860" cy="3650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400" dirty="0">
              <a:solidFill>
                <a:srgbClr val="4C7066"/>
              </a:solidFill>
            </a:rPr>
            <a:t>Japan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785715-15B5-4F9C-A9AD-17361AF62AE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64C91-AED3-470B-9BE4-8EF96A6F5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793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19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260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3898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2209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3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465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095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0189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933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10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97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72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827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64C91-AED3-470B-9BE4-8EF96A6F5A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591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37ADF-4344-CAF0-D96C-71BB756DF9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5F003B-B597-E217-23AF-C960BEAF7F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11F64-2697-7A09-114B-F1FECDD0C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CB337-8BC5-02A7-4871-C35867296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E87E-89EA-AF8A-3870-14CFCF0A6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4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7EA9D-574E-CDE7-D0CE-0F295CFBC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71F8D-CFA0-9440-9365-33E102B4F3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E0814-D014-EA37-E937-6D6994255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888DA-AFB3-7B56-4AA3-BB07356C1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9BECA-E019-C3EA-3645-27067398C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596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6F50D-50E0-3204-A785-33558E867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6F9C64-520D-3599-382A-D62926753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9817F-76CA-1F81-D75F-48D85275F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DE6C6-54F6-63CD-95F9-C578AF482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DF026-8761-54A7-668D-B5E444A72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254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942EC-A42A-1D08-B698-F15FC96FE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6081B-9E5F-A85B-EC31-031D72CC3A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13BE7-AA9F-77C4-A6C2-56A9B2854A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7D950C-900F-037A-80FC-5B6D80DC5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C57D5-0ADA-D6DC-025F-7BE41E1B5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193E6-3B9A-EE6E-1FA3-38BC71A9C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517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01D27-AC2F-11BC-DC5F-F778FA066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EBD10A-6985-67A1-F408-C4BC194212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DF40B-3C44-34B0-248E-434B4C635D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B08E57-171F-BB55-FC06-1D02EF156B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9D59CF-8A08-B9DC-FAEF-5764BEB664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7CDD32-C59D-FEFB-2051-26C905FA5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03CFFE-0724-A96A-4C9A-15676C92A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4AD944-2D75-5711-6CFC-41976D059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97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38D35-A2A9-801E-F10C-3BC05A75A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A9D4D-B720-BA5F-2742-1BE2E2A1C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C3DBFB-A167-CA2C-2591-CA0DA3B76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805CBC-44BF-262B-EA6D-63EC89C8C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041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EB153-303F-B31A-4204-0989B5D50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EA00B-4E0A-AB64-D5FC-2A77769BB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FC988-9BFF-8411-86F7-EDECFDE1A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682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8C462-F015-81DF-0643-D86619DAC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DB8F5-13B6-6CE8-1914-32CD263E6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464B8D-DF66-3758-138A-47CC4ACC1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737F4-A487-7CB6-3D25-D6CD79D5D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2CAA6-B79B-65AA-AD86-94D255A66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65F899-0958-0CAE-380E-E2A1D65DB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484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36EC5-7057-2575-0D5C-BC28FA0EA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100128-CC2E-E823-D7E7-525CB59C71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1B24B1-B9E9-752A-D004-3A2C979BF8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83763A-F82B-FAE1-4051-72C7B7380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016587-D68B-7D89-AA2A-B3723F67A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73DBC-92AC-67AC-9029-F39B919C6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65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26BDE-86BD-5AA9-C633-53D81ACC7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AABDE-05E0-3653-2C4D-8E89515807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096C60-1858-CFF2-CDC3-BB1EBDF1F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AF788-68BE-1E46-5D42-58EB0ACA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840EFA-9B73-62D1-8701-55A97FF50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93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44B085-0E86-2E1E-D85E-0A4109F88B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5BA9B1-0215-864A-F18A-28A0CA94FA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F44A74-5552-0B5D-53A5-DC1AB9190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05DB3-832A-5C42-DC49-ECFBDFDCE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170F9-B3A8-9B6B-9BB4-8ABCFE063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08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513435-DF71-85F6-E25E-1245CFF1C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07B17-3665-78B0-5E4D-FFB668C8C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27958-B5F6-3AB5-43B1-8A28F988D2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BC427-E54A-4944-B77D-E70D88E19D5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21BAB-32B3-3821-1139-D773743627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56846-6CFC-FCEB-F467-1397FEB565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1A8B9-4472-43C4-B3AD-F526E0445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05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061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Freeform: Shape 1063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stack of blue and orange cubes&#10;&#10;Description automatically generated">
            <a:extLst>
              <a:ext uri="{FF2B5EF4-FFF2-40B4-BE49-F238E27FC236}">
                <a16:creationId xmlns:a16="http://schemas.microsoft.com/office/drawing/2014/main" id="{9BA71DA7-98BD-3D5A-4778-563B345765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32" y="479374"/>
            <a:ext cx="3657536" cy="5899252"/>
          </a:xfrm>
          <a:prstGeom prst="rect">
            <a:avLst/>
          </a:prstGeom>
          <a:ln w="57150"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7791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2FCCDFAF-0A32-92C4-81FA-76B97BCBD3C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6480727"/>
              </p:ext>
            </p:extLst>
          </p:nvPr>
        </p:nvGraphicFramePr>
        <p:xfrm>
          <a:off x="948075" y="1114604"/>
          <a:ext cx="10295850" cy="51479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920F317-47DD-825E-5A3A-9F7F92C24105}"/>
              </a:ext>
            </a:extLst>
          </p:cNvPr>
          <p:cNvSpPr txBox="1"/>
          <p:nvPr/>
        </p:nvSpPr>
        <p:spPr>
          <a:xfrm>
            <a:off x="144780" y="6457697"/>
            <a:ext cx="114757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Ipsos MORI, Attitudes towards Great Britain, June 2024. Conservative and Labour percentages refer to 2019 general election vote.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FB54EB-C0AC-1893-79E5-A2768657D6A4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To what extent would you describe Britain as doing ‘great’?</a:t>
            </a:r>
          </a:p>
        </p:txBody>
      </p:sp>
    </p:spTree>
    <p:extLst>
      <p:ext uri="{BB962C8B-B14F-4D97-AF65-F5344CB8AC3E}">
        <p14:creationId xmlns:p14="http://schemas.microsoft.com/office/powerpoint/2010/main" val="1244100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6C4B10D-0F8F-835F-E672-701500A459C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8998880"/>
              </p:ext>
            </p:extLst>
          </p:nvPr>
        </p:nvGraphicFramePr>
        <p:xfrm>
          <a:off x="1236037" y="1231115"/>
          <a:ext cx="9719925" cy="4859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B0F5E52-8685-87A7-CF3F-7E8ECCA3ADAA}"/>
              </a:ext>
            </a:extLst>
          </p:cNvPr>
          <p:cNvSpPr txBox="1"/>
          <p:nvPr/>
        </p:nvSpPr>
        <p:spPr>
          <a:xfrm>
            <a:off x="201930" y="6418163"/>
            <a:ext cx="71704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Institute for Fiscal Studies: Living Standards, poverty and inequality in the UK: 2020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48BB10-4ACB-A0CD-42C6-716EAC58DCC4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UK income inequality measured by the Gini coefficient</a:t>
            </a:r>
          </a:p>
        </p:txBody>
      </p:sp>
    </p:spTree>
    <p:extLst>
      <p:ext uri="{BB962C8B-B14F-4D97-AF65-F5344CB8AC3E}">
        <p14:creationId xmlns:p14="http://schemas.microsoft.com/office/powerpoint/2010/main" val="1839183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DACD0D9E-3252-1C50-487F-9BC7CFBA15A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8086249"/>
              </p:ext>
            </p:extLst>
          </p:nvPr>
        </p:nvGraphicFramePr>
        <p:xfrm>
          <a:off x="1109822" y="1169446"/>
          <a:ext cx="9972356" cy="49861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4CDC6D6-D5BA-2594-C7FE-EED854B4BDC8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Real average weekly earnings and pre-recession trend: GB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F11C75-B044-D44C-8B78-EB73A5BCD870}"/>
              </a:ext>
            </a:extLst>
          </p:cNvPr>
          <p:cNvSpPr txBox="1"/>
          <p:nvPr/>
        </p:nvSpPr>
        <p:spPr>
          <a:xfrm>
            <a:off x="201930" y="6418163"/>
            <a:ext cx="71704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RF analysis of ONS, Labour market statistics.</a:t>
            </a:r>
          </a:p>
        </p:txBody>
      </p:sp>
    </p:spTree>
    <p:extLst>
      <p:ext uri="{BB962C8B-B14F-4D97-AF65-F5344CB8AC3E}">
        <p14:creationId xmlns:p14="http://schemas.microsoft.com/office/powerpoint/2010/main" val="842789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BCD69F-0B9C-E901-869B-73060CD77150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UK bottom and middle incomes are lower than our EU neighbours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9080C9E5-D995-DA73-1375-6B5F804B23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97891902"/>
              </p:ext>
            </p:extLst>
          </p:nvPr>
        </p:nvGraphicFramePr>
        <p:xfrm>
          <a:off x="828504" y="1573303"/>
          <a:ext cx="10230191" cy="46204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9573372-5191-488D-DC44-4EA80F4EB380}"/>
              </a:ext>
            </a:extLst>
          </p:cNvPr>
          <p:cNvSpPr txBox="1"/>
          <p:nvPr/>
        </p:nvSpPr>
        <p:spPr>
          <a:xfrm>
            <a:off x="438150" y="899416"/>
            <a:ext cx="1165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10th percentile, median, and 90th percentile equivalised household net income relative to 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ABA806-6700-92D6-6676-2C979A46021E}"/>
              </a:ext>
            </a:extLst>
          </p:cNvPr>
          <p:cNvSpPr txBox="1"/>
          <p:nvPr/>
        </p:nvSpPr>
        <p:spPr>
          <a:xfrm>
            <a:off x="148590" y="6443485"/>
            <a:ext cx="118948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OECD Income Distribution Database; Eurostat, EU-SILC Distribution of income by quantiles; DWP, Households Below Average Income</a:t>
            </a:r>
          </a:p>
        </p:txBody>
      </p:sp>
    </p:spTree>
    <p:extLst>
      <p:ext uri="{BB962C8B-B14F-4D97-AF65-F5344CB8AC3E}">
        <p14:creationId xmlns:p14="http://schemas.microsoft.com/office/powerpoint/2010/main" val="4016478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AF65BE59-0E23-4E3D-AC16-513B3A98D6B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349662"/>
              </p:ext>
            </p:extLst>
          </p:nvPr>
        </p:nvGraphicFramePr>
        <p:xfrm>
          <a:off x="1135620" y="1169446"/>
          <a:ext cx="9946558" cy="4973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B178D83-6F55-55AC-7F2C-56103236D225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Services are struggling to deliver satisfaction or results, England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24DCC8-82DF-0475-15E8-70F09511B8D4}"/>
              </a:ext>
            </a:extLst>
          </p:cNvPr>
          <p:cNvSpPr txBox="1"/>
          <p:nvPr/>
        </p:nvSpPr>
        <p:spPr>
          <a:xfrm>
            <a:off x="148589" y="6274257"/>
            <a:ext cx="11894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RF analysis of Institute for Government, Performance Tracker; ONS, Crime Survey for England and Wales; NHS England, A&amp;E Attendances &amp; Emergency Admission statistics. Institute for Government, Performance Tracker.</a:t>
            </a:r>
          </a:p>
        </p:txBody>
      </p:sp>
    </p:spTree>
    <p:extLst>
      <p:ext uri="{BB962C8B-B14F-4D97-AF65-F5344CB8AC3E}">
        <p14:creationId xmlns:p14="http://schemas.microsoft.com/office/powerpoint/2010/main" val="2378293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291980C-3A51-C464-6013-FA90DC6972B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9788553"/>
              </p:ext>
            </p:extLst>
          </p:nvPr>
        </p:nvGraphicFramePr>
        <p:xfrm>
          <a:off x="1109822" y="1169445"/>
          <a:ext cx="9972356" cy="4973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D00608D-AC3D-34B5-2937-421678CE0E09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How do you think the UK economy will perform over the next year?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21DB5D-20B4-8DA8-D220-34CE41DA221F}"/>
              </a:ext>
            </a:extLst>
          </p:cNvPr>
          <p:cNvSpPr txBox="1"/>
          <p:nvPr/>
        </p:nvSpPr>
        <p:spPr>
          <a:xfrm>
            <a:off x="201930" y="6414448"/>
            <a:ext cx="122721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IPSOS Mori</a:t>
            </a:r>
          </a:p>
        </p:txBody>
      </p:sp>
    </p:spTree>
    <p:extLst>
      <p:ext uri="{BB962C8B-B14F-4D97-AF65-F5344CB8AC3E}">
        <p14:creationId xmlns:p14="http://schemas.microsoft.com/office/powerpoint/2010/main" val="3913635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4C0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3C15B87-1BC2-9CA2-DD8C-7FCD817FF582}"/>
              </a:ext>
            </a:extLst>
          </p:cNvPr>
          <p:cNvSpPr/>
          <p:nvPr/>
        </p:nvSpPr>
        <p:spPr>
          <a:xfrm>
            <a:off x="419099" y="400050"/>
            <a:ext cx="3429000" cy="60579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F5D15A-C2F1-B290-9052-EDECC5AFE109}"/>
              </a:ext>
            </a:extLst>
          </p:cNvPr>
          <p:cNvSpPr/>
          <p:nvPr/>
        </p:nvSpPr>
        <p:spPr>
          <a:xfrm>
            <a:off x="4152900" y="400050"/>
            <a:ext cx="3657600" cy="60579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48434F-7086-8219-84C2-20BD663A45CC}"/>
              </a:ext>
            </a:extLst>
          </p:cNvPr>
          <p:cNvSpPr/>
          <p:nvPr/>
        </p:nvSpPr>
        <p:spPr>
          <a:xfrm>
            <a:off x="8115301" y="419100"/>
            <a:ext cx="3657600" cy="60579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C5727-1B21-BED4-1038-8696AEB4C925}"/>
              </a:ext>
            </a:extLst>
          </p:cNvPr>
          <p:cNvSpPr txBox="1"/>
          <p:nvPr/>
        </p:nvSpPr>
        <p:spPr>
          <a:xfrm>
            <a:off x="1009648" y="3075057"/>
            <a:ext cx="2247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u="none" strike="noStrike" baseline="0" dirty="0">
                <a:cs typeface="Times New Roman" panose="02020603050405020304" pitchFamily="18" charset="0"/>
              </a:rPr>
              <a:t>The Task</a:t>
            </a:r>
            <a:endParaRPr lang="en-GB" sz="3600" b="1" dirty="0"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203838-F7E5-D48D-C1E6-6937AEA9D5E8}"/>
              </a:ext>
            </a:extLst>
          </p:cNvPr>
          <p:cNvSpPr txBox="1"/>
          <p:nvPr/>
        </p:nvSpPr>
        <p:spPr>
          <a:xfrm>
            <a:off x="8115301" y="2736501"/>
            <a:ext cx="3657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0" u="none" strike="noStrike" baseline="0" dirty="0">
                <a:cs typeface="Times New Roman" panose="02020603050405020304" pitchFamily="18" charset="0"/>
              </a:rPr>
              <a:t>Radical Incrementalism</a:t>
            </a:r>
            <a:endParaRPr lang="en-GB" sz="4000" b="1" dirty="0"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F3469A-42F7-1008-F25E-A06AA89490D4}"/>
              </a:ext>
            </a:extLst>
          </p:cNvPr>
          <p:cNvSpPr txBox="1"/>
          <p:nvPr/>
        </p:nvSpPr>
        <p:spPr>
          <a:xfrm>
            <a:off x="4152900" y="2798057"/>
            <a:ext cx="3657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u="none" strike="noStrike" baseline="0" dirty="0">
                <a:cs typeface="Times New Roman" panose="02020603050405020304" pitchFamily="18" charset="0"/>
              </a:rPr>
              <a:t>A New </a:t>
            </a:r>
          </a:p>
          <a:p>
            <a:pPr algn="ctr"/>
            <a:r>
              <a:rPr lang="en-GB" sz="3600" b="1" i="0" u="none" strike="noStrike" baseline="0" dirty="0">
                <a:cs typeface="Times New Roman" panose="02020603050405020304" pitchFamily="18" charset="0"/>
              </a:rPr>
              <a:t>Patriotism</a:t>
            </a:r>
            <a:endParaRPr lang="en-GB" sz="3600" b="1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311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A11960-48A1-F8E1-BA4D-CC1B8AE5EB5E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Investment as a percentage of GDP in the G7, 1997–2022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C5C7ED4-21EE-5B7D-256C-8107B6221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451022"/>
              </p:ext>
            </p:extLst>
          </p:nvPr>
        </p:nvGraphicFramePr>
        <p:xfrm>
          <a:off x="1209675" y="1200150"/>
          <a:ext cx="9772650" cy="4751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7550">
                  <a:extLst>
                    <a:ext uri="{9D8B030D-6E8A-4147-A177-3AD203B41FA5}">
                      <a16:colId xmlns:a16="http://schemas.microsoft.com/office/drawing/2014/main" val="3679149875"/>
                    </a:ext>
                  </a:extLst>
                </a:gridCol>
                <a:gridCol w="3257550">
                  <a:extLst>
                    <a:ext uri="{9D8B030D-6E8A-4147-A177-3AD203B41FA5}">
                      <a16:colId xmlns:a16="http://schemas.microsoft.com/office/drawing/2014/main" val="4160127650"/>
                    </a:ext>
                  </a:extLst>
                </a:gridCol>
                <a:gridCol w="3257550">
                  <a:extLst>
                    <a:ext uri="{9D8B030D-6E8A-4147-A177-3AD203B41FA5}">
                      <a16:colId xmlns:a16="http://schemas.microsoft.com/office/drawing/2014/main" val="2937776597"/>
                    </a:ext>
                  </a:extLst>
                </a:gridCol>
              </a:tblGrid>
              <a:tr h="61293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Country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Public Investment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(% of GDP)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Private Investment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(% of GDP)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6318241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Canada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18.7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6094152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France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2255954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Germany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4509865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Italy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16.8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4811871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Japan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4.3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21.5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3388353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United Kingdom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14.8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9758208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United States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17.5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6618193"/>
                  </a:ext>
                </a:extLst>
              </a:tr>
              <a:tr h="513933">
                <a:tc>
                  <a:txBody>
                    <a:bodyPr/>
                    <a:lstStyle/>
                    <a:p>
                      <a:r>
                        <a:rPr lang="en-GB" b="1" dirty="0"/>
                        <a:t>G7 Average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E54C0A">
                        <a:alpha val="39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E54C0A">
                        <a:alpha val="39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E54C0A">
                        <a:alpha val="39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355757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73007D3-E7C4-F811-5328-818B655BD975}"/>
              </a:ext>
            </a:extLst>
          </p:cNvPr>
          <p:cNvSpPr txBox="1"/>
          <p:nvPr/>
        </p:nvSpPr>
        <p:spPr>
          <a:xfrm>
            <a:off x="201930" y="6414448"/>
            <a:ext cx="122721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OECD, Investment (GFCF: gross fixed capital formation). Private investment refers to non-government investment.</a:t>
            </a:r>
          </a:p>
        </p:txBody>
      </p:sp>
    </p:spTree>
    <p:extLst>
      <p:ext uri="{BB962C8B-B14F-4D97-AF65-F5344CB8AC3E}">
        <p14:creationId xmlns:p14="http://schemas.microsoft.com/office/powerpoint/2010/main" val="2623941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ACAF8C4C-2A33-4A16-5689-81540FE12F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584028"/>
              </p:ext>
            </p:extLst>
          </p:nvPr>
        </p:nvGraphicFramePr>
        <p:xfrm>
          <a:off x="1236037" y="1231115"/>
          <a:ext cx="9719925" cy="4859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6123365-8460-8FC7-D7C5-E5B9C6A00DA3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Employees ‘mostly’ or ‘completely’ satisfied with their job: GB/UK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053FBE-D5DC-1D9C-9E3D-4854C642043A}"/>
              </a:ext>
            </a:extLst>
          </p:cNvPr>
          <p:cNvSpPr txBox="1"/>
          <p:nvPr/>
        </p:nvSpPr>
        <p:spPr>
          <a:xfrm>
            <a:off x="201930" y="6414448"/>
            <a:ext cx="122721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Analysis of British Household Panel Survey; UK Household Longitudinal Study (Understanding Society).</a:t>
            </a:r>
          </a:p>
        </p:txBody>
      </p:sp>
    </p:spTree>
    <p:extLst>
      <p:ext uri="{BB962C8B-B14F-4D97-AF65-F5344CB8AC3E}">
        <p14:creationId xmlns:p14="http://schemas.microsoft.com/office/powerpoint/2010/main" val="3966996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6B32EEDF-224A-1E8A-93F6-03ECB65A02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7301397"/>
              </p:ext>
            </p:extLst>
          </p:nvPr>
        </p:nvGraphicFramePr>
        <p:xfrm>
          <a:off x="1236037" y="1230277"/>
          <a:ext cx="9719925" cy="4859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DA0F9C9-2F86-BB6A-40A9-E31F89450D2F}"/>
              </a:ext>
            </a:extLst>
          </p:cNvPr>
          <p:cNvSpPr txBox="1"/>
          <p:nvPr/>
        </p:nvSpPr>
        <p:spPr>
          <a:xfrm>
            <a:off x="438150" y="322133"/>
            <a:ext cx="1165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Housing cost-to-income ratio among working-age families</a:t>
            </a: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8BB4F2-50E0-C225-3FDE-88CAEC75BD9E}"/>
              </a:ext>
            </a:extLst>
          </p:cNvPr>
          <p:cNvSpPr txBox="1"/>
          <p:nvPr/>
        </p:nvSpPr>
        <p:spPr>
          <a:xfrm>
            <a:off x="201930" y="6414448"/>
            <a:ext cx="122721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Analysis of IFS (1980-1993) and DWP (1994-2021), Households Below Average Income.</a:t>
            </a:r>
          </a:p>
        </p:txBody>
      </p:sp>
    </p:spTree>
    <p:extLst>
      <p:ext uri="{BB962C8B-B14F-4D97-AF65-F5344CB8AC3E}">
        <p14:creationId xmlns:p14="http://schemas.microsoft.com/office/powerpoint/2010/main" val="2228520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7D4687FD-0FF6-4EBD-950D-D8478C21D92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38575385"/>
              </p:ext>
            </p:extLst>
          </p:nvPr>
        </p:nvGraphicFramePr>
        <p:xfrm>
          <a:off x="1236037" y="1216987"/>
          <a:ext cx="9719925" cy="48542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ADB529B-B923-2C92-A3A7-1D22612155FA}"/>
              </a:ext>
            </a:extLst>
          </p:cNvPr>
          <p:cNvSpPr txBox="1"/>
          <p:nvPr/>
        </p:nvSpPr>
        <p:spPr>
          <a:xfrm>
            <a:off x="285749" y="322133"/>
            <a:ext cx="122721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Impact of benefit policy changes between 2010 and 2023, in 2027/28</a:t>
            </a: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D7B0F-5F55-030C-16A4-59BCB0447904}"/>
              </a:ext>
            </a:extLst>
          </p:cNvPr>
          <p:cNvSpPr txBox="1"/>
          <p:nvPr/>
        </p:nvSpPr>
        <p:spPr>
          <a:xfrm>
            <a:off x="201930" y="6414448"/>
            <a:ext cx="122721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Resolution Foundation analysis of DWP, Family Resources Survey using the IPPR tax-benefit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542DCD-4A26-1941-D325-58AE67862CC5}"/>
              </a:ext>
            </a:extLst>
          </p:cNvPr>
          <p:cNvSpPr txBox="1"/>
          <p:nvPr/>
        </p:nvSpPr>
        <p:spPr>
          <a:xfrm>
            <a:off x="2179320" y="5961193"/>
            <a:ext cx="9486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Poorer     ←     Net equivalised household income vigintile, after housing costs     →     Richer</a:t>
            </a:r>
          </a:p>
        </p:txBody>
      </p:sp>
    </p:spTree>
    <p:extLst>
      <p:ext uri="{BB962C8B-B14F-4D97-AF65-F5344CB8AC3E}">
        <p14:creationId xmlns:p14="http://schemas.microsoft.com/office/powerpoint/2010/main" val="2987984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886CCD00-6EA7-4EA2-9F17-D504CD2BC3D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1606898"/>
              </p:ext>
            </p:extLst>
          </p:nvPr>
        </p:nvGraphicFramePr>
        <p:xfrm>
          <a:off x="1236037" y="1352763"/>
          <a:ext cx="9719925" cy="48542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8A15987-ECEB-CC44-B07C-468BC09394BC}"/>
              </a:ext>
            </a:extLst>
          </p:cNvPr>
          <p:cNvSpPr txBox="1"/>
          <p:nvPr/>
        </p:nvSpPr>
        <p:spPr>
          <a:xfrm>
            <a:off x="201930" y="6550223"/>
            <a:ext cx="122721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Source: Gini coefficient and average disposable income, 2019, OECD, Income Inequality Database.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B9E826B-7E49-DD09-4B0B-60C42721A77F}"/>
              </a:ext>
            </a:extLst>
          </p:cNvPr>
          <p:cNvGrpSpPr/>
          <p:nvPr/>
        </p:nvGrpSpPr>
        <p:grpSpPr>
          <a:xfrm>
            <a:off x="6814254" y="606379"/>
            <a:ext cx="4893311" cy="2597079"/>
            <a:chOff x="6933150" y="600512"/>
            <a:chExt cx="4893311" cy="259707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C5E8B75-D729-5EF5-FB2A-914AA08EB104}"/>
                </a:ext>
              </a:extLst>
            </p:cNvPr>
            <p:cNvSpPr/>
            <p:nvPr/>
          </p:nvSpPr>
          <p:spPr>
            <a:xfrm rot="434788">
              <a:off x="7135339" y="619730"/>
              <a:ext cx="4501775" cy="2577861"/>
            </a:xfrm>
            <a:prstGeom prst="rect">
              <a:avLst/>
            </a:prstGeom>
            <a:solidFill>
              <a:srgbClr val="E54C0A"/>
            </a:solidFill>
            <a:ln>
              <a:solidFill>
                <a:srgbClr val="E54C0A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59197AB-2A8E-3836-7046-562A73B89822}"/>
                </a:ext>
              </a:extLst>
            </p:cNvPr>
            <p:cNvSpPr txBox="1"/>
            <p:nvPr/>
          </p:nvSpPr>
          <p:spPr>
            <a:xfrm rot="434788">
              <a:off x="6933150" y="600512"/>
              <a:ext cx="4893311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/>
                <a:t>CATCH-UP </a:t>
              </a:r>
            </a:p>
            <a:p>
              <a:pPr algn="ctr"/>
              <a:r>
                <a:rPr lang="en-GB" sz="5400" b="1" dirty="0"/>
                <a:t>POTENTIAL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38267BA-4F52-8B5E-91D9-6A819B7273D4}"/>
              </a:ext>
            </a:extLst>
          </p:cNvPr>
          <p:cNvSpPr txBox="1"/>
          <p:nvPr/>
        </p:nvSpPr>
        <p:spPr>
          <a:xfrm rot="475120">
            <a:off x="8245987" y="2297862"/>
            <a:ext cx="2029847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£8,300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0BC303-4A63-31C1-7003-5A1A394367E9}"/>
              </a:ext>
            </a:extLst>
          </p:cNvPr>
          <p:cNvSpPr txBox="1"/>
          <p:nvPr/>
        </p:nvSpPr>
        <p:spPr>
          <a:xfrm>
            <a:off x="285749" y="322133"/>
            <a:ext cx="122721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Reasons to be cheerful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9376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061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Freeform: Shape 1063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stack of blue and orange cubes&#10;&#10;Description automatically generated">
            <a:extLst>
              <a:ext uri="{FF2B5EF4-FFF2-40B4-BE49-F238E27FC236}">
                <a16:creationId xmlns:a16="http://schemas.microsoft.com/office/drawing/2014/main" id="{9BA71DA7-98BD-3D5A-4778-563B345765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32" y="479374"/>
            <a:ext cx="3657536" cy="5899252"/>
          </a:xfrm>
          <a:prstGeom prst="rect">
            <a:avLst/>
          </a:prstGeom>
          <a:ln w="57150"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9408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rgbClr val="2D2D2D"/>
    </a:dk1>
    <a:lt1>
      <a:sysClr val="window" lastClr="FFFFFF"/>
    </a:lt1>
    <a:dk2>
      <a:srgbClr val="000000"/>
    </a:dk2>
    <a:lt2>
      <a:srgbClr val="FDDA00"/>
    </a:lt2>
    <a:accent1>
      <a:srgbClr val="00719A"/>
    </a:accent1>
    <a:accent2>
      <a:srgbClr val="F04B4C"/>
    </a:accent2>
    <a:accent3>
      <a:srgbClr val="33BF94"/>
    </a:accent3>
    <a:accent4>
      <a:srgbClr val="9CD0E7"/>
    </a:accent4>
    <a:accent5>
      <a:srgbClr val="DB9A2A"/>
    </a:accent5>
    <a:accent6>
      <a:srgbClr val="9C85D7"/>
    </a:accent6>
    <a:hlink>
      <a:srgbClr val="00719A"/>
    </a:hlink>
    <a:folHlink>
      <a:srgbClr val="FFFFFF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Custom 1">
    <a:dk1>
      <a:srgbClr val="2D2D2D"/>
    </a:dk1>
    <a:lt1>
      <a:sysClr val="window" lastClr="FFFFFF"/>
    </a:lt1>
    <a:dk2>
      <a:srgbClr val="000000"/>
    </a:dk2>
    <a:lt2>
      <a:srgbClr val="FDDA00"/>
    </a:lt2>
    <a:accent1>
      <a:srgbClr val="00719A"/>
    </a:accent1>
    <a:accent2>
      <a:srgbClr val="F04B4C"/>
    </a:accent2>
    <a:accent3>
      <a:srgbClr val="33BF94"/>
    </a:accent3>
    <a:accent4>
      <a:srgbClr val="9CD0E7"/>
    </a:accent4>
    <a:accent5>
      <a:srgbClr val="DB9A2A"/>
    </a:accent5>
    <a:accent6>
      <a:srgbClr val="9C85D7"/>
    </a:accent6>
    <a:hlink>
      <a:srgbClr val="00719A"/>
    </a:hlink>
    <a:folHlink>
      <a:srgbClr val="FFFFFF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Custom 1">
    <a:dk1>
      <a:srgbClr val="2D2D2D"/>
    </a:dk1>
    <a:lt1>
      <a:sysClr val="window" lastClr="FFFFFF"/>
    </a:lt1>
    <a:dk2>
      <a:srgbClr val="000000"/>
    </a:dk2>
    <a:lt2>
      <a:srgbClr val="FDDA00"/>
    </a:lt2>
    <a:accent1>
      <a:srgbClr val="00719A"/>
    </a:accent1>
    <a:accent2>
      <a:srgbClr val="F04B4C"/>
    </a:accent2>
    <a:accent3>
      <a:srgbClr val="33BF94"/>
    </a:accent3>
    <a:accent4>
      <a:srgbClr val="9CD0E7"/>
    </a:accent4>
    <a:accent5>
      <a:srgbClr val="DB9A2A"/>
    </a:accent5>
    <a:accent6>
      <a:srgbClr val="9C85D7"/>
    </a:accent6>
    <a:hlink>
      <a:srgbClr val="00719A"/>
    </a:hlink>
    <a:folHlink>
      <a:srgbClr val="FFFFFF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a="http://schemas.openxmlformats.org/drawingml/2006/main">
  <a:clrScheme name="Economy 2030 Inquiry">
    <a:dk1>
      <a:srgbClr val="404040"/>
    </a:dk1>
    <a:lt1>
      <a:sysClr val="window" lastClr="FFFFFF"/>
    </a:lt1>
    <a:dk2>
      <a:srgbClr val="38766B"/>
    </a:dk2>
    <a:lt2>
      <a:srgbClr val="63262A"/>
    </a:lt2>
    <a:accent1>
      <a:srgbClr val="BE555C"/>
    </a:accent1>
    <a:accent2>
      <a:srgbClr val="2C6B82"/>
    </a:accent2>
    <a:accent3>
      <a:srgbClr val="7EC1B5"/>
    </a:accent3>
    <a:accent4>
      <a:srgbClr val="DFA741"/>
    </a:accent4>
    <a:accent5>
      <a:srgbClr val="9C85D7"/>
    </a:accent5>
    <a:accent6>
      <a:srgbClr val="AFDC7E"/>
    </a:accent6>
    <a:hlink>
      <a:srgbClr val="BE555C"/>
    </a:hlink>
    <a:folHlink>
      <a:srgbClr val="A3D3CB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5.xml><?xml version="1.0" encoding="utf-8"?>
<a:themeOverride xmlns:a="http://schemas.openxmlformats.org/drawingml/2006/main">
  <a:clrScheme name="Custom 1">
    <a:dk1>
      <a:srgbClr val="2D2D2D"/>
    </a:dk1>
    <a:lt1>
      <a:sysClr val="window" lastClr="FFFFFF"/>
    </a:lt1>
    <a:dk2>
      <a:srgbClr val="000000"/>
    </a:dk2>
    <a:lt2>
      <a:srgbClr val="FDDA00"/>
    </a:lt2>
    <a:accent1>
      <a:srgbClr val="00719A"/>
    </a:accent1>
    <a:accent2>
      <a:srgbClr val="F04B4C"/>
    </a:accent2>
    <a:accent3>
      <a:srgbClr val="33BF94"/>
    </a:accent3>
    <a:accent4>
      <a:srgbClr val="9CD0E7"/>
    </a:accent4>
    <a:accent5>
      <a:srgbClr val="DB9A2A"/>
    </a:accent5>
    <a:accent6>
      <a:srgbClr val="9C85D7"/>
    </a:accent6>
    <a:hlink>
      <a:srgbClr val="00719A"/>
    </a:hlink>
    <a:folHlink>
      <a:srgbClr val="FFFFFF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6.xml><?xml version="1.0" encoding="utf-8"?>
<a:themeOverride xmlns:a="http://schemas.openxmlformats.org/drawingml/2006/main">
  <a:clrScheme name="Custom 1">
    <a:dk1>
      <a:srgbClr val="2D2D2D"/>
    </a:dk1>
    <a:lt1>
      <a:sysClr val="window" lastClr="FFFFFF"/>
    </a:lt1>
    <a:dk2>
      <a:srgbClr val="000000"/>
    </a:dk2>
    <a:lt2>
      <a:srgbClr val="FDDA00"/>
    </a:lt2>
    <a:accent1>
      <a:srgbClr val="00719A"/>
    </a:accent1>
    <a:accent2>
      <a:srgbClr val="F04B4C"/>
    </a:accent2>
    <a:accent3>
      <a:srgbClr val="33BF94"/>
    </a:accent3>
    <a:accent4>
      <a:srgbClr val="9CD0E7"/>
    </a:accent4>
    <a:accent5>
      <a:srgbClr val="DB9A2A"/>
    </a:accent5>
    <a:accent6>
      <a:srgbClr val="9C85D7"/>
    </a:accent6>
    <a:hlink>
      <a:srgbClr val="00719A"/>
    </a:hlink>
    <a:folHlink>
      <a:srgbClr val="FFFFFF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7.xml><?xml version="1.0" encoding="utf-8"?>
<a:themeOverride xmlns:a="http://schemas.openxmlformats.org/drawingml/2006/main">
  <a:clrScheme name="Economy 2030 Inquiry">
    <a:dk1>
      <a:srgbClr val="404040"/>
    </a:dk1>
    <a:lt1>
      <a:sysClr val="window" lastClr="FFFFFF"/>
    </a:lt1>
    <a:dk2>
      <a:srgbClr val="38766B"/>
    </a:dk2>
    <a:lt2>
      <a:srgbClr val="63262A"/>
    </a:lt2>
    <a:accent1>
      <a:srgbClr val="BE555C"/>
    </a:accent1>
    <a:accent2>
      <a:srgbClr val="2C6B82"/>
    </a:accent2>
    <a:accent3>
      <a:srgbClr val="7EC1B5"/>
    </a:accent3>
    <a:accent4>
      <a:srgbClr val="DFA741"/>
    </a:accent4>
    <a:accent5>
      <a:srgbClr val="9C85D7"/>
    </a:accent5>
    <a:accent6>
      <a:srgbClr val="AFDC7E"/>
    </a:accent6>
    <a:hlink>
      <a:srgbClr val="BE555C"/>
    </a:hlink>
    <a:folHlink>
      <a:srgbClr val="A3D3CB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8.xml><?xml version="1.0" encoding="utf-8"?>
<a:themeOverride xmlns:a="http://schemas.openxmlformats.org/drawingml/2006/main">
  <a:clrScheme name="Economy 2030 Inquiry">
    <a:dk1>
      <a:srgbClr val="404040"/>
    </a:dk1>
    <a:lt1>
      <a:sysClr val="window" lastClr="FFFFFF"/>
    </a:lt1>
    <a:dk2>
      <a:srgbClr val="38766B"/>
    </a:dk2>
    <a:lt2>
      <a:srgbClr val="63262A"/>
    </a:lt2>
    <a:accent1>
      <a:srgbClr val="BE555C"/>
    </a:accent1>
    <a:accent2>
      <a:srgbClr val="2C6B82"/>
    </a:accent2>
    <a:accent3>
      <a:srgbClr val="7EC1B5"/>
    </a:accent3>
    <a:accent4>
      <a:srgbClr val="DFA741"/>
    </a:accent4>
    <a:accent5>
      <a:srgbClr val="9C85D7"/>
    </a:accent5>
    <a:accent6>
      <a:srgbClr val="AFDC7E"/>
    </a:accent6>
    <a:hlink>
      <a:srgbClr val="BE555C"/>
    </a:hlink>
    <a:folHlink>
      <a:srgbClr val="A3D3CB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9.xml><?xml version="1.0" encoding="utf-8"?>
<a:themeOverride xmlns:a="http://schemas.openxmlformats.org/drawingml/2006/main">
  <a:clrScheme name="Economy 2030 Inquiry">
    <a:dk1>
      <a:srgbClr val="404040"/>
    </a:dk1>
    <a:lt1>
      <a:sysClr val="window" lastClr="FFFFFF"/>
    </a:lt1>
    <a:dk2>
      <a:srgbClr val="38766B"/>
    </a:dk2>
    <a:lt2>
      <a:srgbClr val="63262A"/>
    </a:lt2>
    <a:accent1>
      <a:srgbClr val="BE555C"/>
    </a:accent1>
    <a:accent2>
      <a:srgbClr val="2C6B82"/>
    </a:accent2>
    <a:accent3>
      <a:srgbClr val="7EC1B5"/>
    </a:accent3>
    <a:accent4>
      <a:srgbClr val="DFA741"/>
    </a:accent4>
    <a:accent5>
      <a:srgbClr val="9C85D7"/>
    </a:accent5>
    <a:accent6>
      <a:srgbClr val="AFDC7E"/>
    </a:accent6>
    <a:hlink>
      <a:srgbClr val="BE555C"/>
    </a:hlink>
    <a:folHlink>
      <a:srgbClr val="A3D3CB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10.xml><?xml version="1.0" encoding="utf-8"?>
<a:themeOverride xmlns:a="http://schemas.openxmlformats.org/drawingml/2006/main">
  <a:clrScheme name="Economy 2030 Inquiry">
    <a:dk1>
      <a:srgbClr val="404040"/>
    </a:dk1>
    <a:lt1>
      <a:sysClr val="window" lastClr="FFFFFF"/>
    </a:lt1>
    <a:dk2>
      <a:srgbClr val="38766B"/>
    </a:dk2>
    <a:lt2>
      <a:srgbClr val="63262A"/>
    </a:lt2>
    <a:accent1>
      <a:srgbClr val="BE555C"/>
    </a:accent1>
    <a:accent2>
      <a:srgbClr val="2C6B82"/>
    </a:accent2>
    <a:accent3>
      <a:srgbClr val="7EC1B5"/>
    </a:accent3>
    <a:accent4>
      <a:srgbClr val="DFA741"/>
    </a:accent4>
    <a:accent5>
      <a:srgbClr val="9C85D7"/>
    </a:accent5>
    <a:accent6>
      <a:srgbClr val="AFDC7E"/>
    </a:accent6>
    <a:hlink>
      <a:srgbClr val="BE555C"/>
    </a:hlink>
    <a:folHlink>
      <a:srgbClr val="A3D3CB"/>
    </a:folHlink>
  </a:clrScheme>
  <a:fontScheme name="RF rebrand">
    <a:majorFont>
      <a:latin typeface="Adelle Light"/>
      <a:ea typeface=""/>
      <a:cs typeface=""/>
    </a:majorFont>
    <a:minorFont>
      <a:latin typeface="Adelle Sans Lt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517</Words>
  <Application>Microsoft Office PowerPoint</Application>
  <PresentationFormat>Widescreen</PresentationFormat>
  <Paragraphs>142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House of Parliament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CARO, Maisie</dc:creator>
  <cp:lastModifiedBy>CARO, Maisie</cp:lastModifiedBy>
  <cp:revision>6</cp:revision>
  <dcterms:created xsi:type="dcterms:W3CDTF">2025-01-21T10:45:41Z</dcterms:created>
  <dcterms:modified xsi:type="dcterms:W3CDTF">2025-01-23T11:46:21Z</dcterms:modified>
</cp:coreProperties>
</file>