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5"/>
  </p:notesMasterIdLst>
  <p:sldIdLst>
    <p:sldId id="256" r:id="rId2"/>
    <p:sldId id="258" r:id="rId3"/>
    <p:sldId id="259" r:id="rId4"/>
    <p:sldId id="260" r:id="rId5"/>
    <p:sldId id="262" r:id="rId6"/>
    <p:sldId id="263" r:id="rId7"/>
    <p:sldId id="264" r:id="rId8"/>
    <p:sldId id="266" r:id="rId9"/>
    <p:sldId id="261" r:id="rId10"/>
    <p:sldId id="265" r:id="rId11"/>
    <p:sldId id="267" r:id="rId12"/>
    <p:sldId id="268" r:id="rId13"/>
    <p:sldId id="270" r:id="rId14"/>
    <p:sldId id="271" r:id="rId15"/>
    <p:sldId id="272" r:id="rId16"/>
    <p:sldId id="273" r:id="rId17"/>
    <p:sldId id="274" r:id="rId18"/>
    <p:sldId id="277" r:id="rId19"/>
    <p:sldId id="275" r:id="rId20"/>
    <p:sldId id="278" r:id="rId21"/>
    <p:sldId id="280" r:id="rId22"/>
    <p:sldId id="279" r:id="rId23"/>
    <p:sldId id="276" r:id="rId24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B07E00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6" d="100"/>
          <a:sy n="86" d="100"/>
        </p:scale>
        <p:origin x="-93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E3D97C8-621C-4F04-9EDE-11559EF082D7}" type="datetimeFigureOut">
              <a:rPr lang="en-GB" smtClean="0"/>
              <a:pPr/>
              <a:t>09/02/2013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E3B1201-F5F5-49B6-B3A1-93801321DA3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219914300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1143000" y="685800"/>
            <a:ext cx="4572000" cy="3429000"/>
          </a:xfrm>
          <a:ln/>
        </p:spPr>
      </p:sp>
      <p:sp>
        <p:nvSpPr>
          <p:cNvPr id="23555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smtClean="0"/>
          </a:p>
        </p:txBody>
      </p:sp>
      <p:sp>
        <p:nvSpPr>
          <p:cNvPr id="2355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charset="0"/>
                <a:ea typeface="ＭＳ Ｐゴシック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charset="0"/>
                <a:ea typeface="ＭＳ Ｐゴシック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charset="0"/>
                <a:ea typeface="ＭＳ Ｐゴシック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charset="0"/>
                <a:ea typeface="ＭＳ Ｐゴシック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charset="0"/>
                <a:ea typeface="ＭＳ Ｐゴシック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charset="0"/>
                <a:ea typeface="ＭＳ Ｐゴシック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charset="0"/>
                <a:ea typeface="ＭＳ Ｐゴシック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charset="0"/>
                <a:ea typeface="ＭＳ Ｐゴシック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charset="0"/>
                <a:ea typeface="ＭＳ Ｐゴシック" charset="-128"/>
              </a:defRPr>
            </a:lvl9pPr>
          </a:lstStyle>
          <a:p>
            <a:fld id="{3602DBD6-B9CC-4188-B493-75568CBECB52}" type="slidenum">
              <a:rPr lang="cy-GB" sz="1200" smtClean="0">
                <a:latin typeface="Arial" charset="0"/>
              </a:rPr>
              <a:pPr/>
              <a:t>11</a:t>
            </a:fld>
            <a:endParaRPr lang="cy-GB" sz="1200" smtClean="0">
              <a:latin typeface="Arial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0"/>
            <a:ext cx="9143999" cy="513543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3355848"/>
            <a:ext cx="8077200" cy="1673352"/>
          </a:xfrm>
        </p:spPr>
        <p:txBody>
          <a:bodyPr vert="horz" lIns="91440" tIns="0" rIns="45720" bIns="0" rtlCol="0" anchor="t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828800"/>
            <a:ext cx="8077200" cy="1499616"/>
          </a:xfrm>
        </p:spPr>
        <p:txBody>
          <a:bodyPr lIns="118872" tIns="0" rIns="45720" bIns="0" anchor="b"/>
          <a:lstStyle>
            <a:lvl1pPr marL="0" indent="0" algn="l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0F0FB-E22A-4038-9E61-69C5A5393091}" type="datetimeFigureOut">
              <a:rPr lang="en-GB" smtClean="0"/>
              <a:pPr/>
              <a:t>09/02/2013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5BF995-FE5F-43F2-BB69-C1D8FAD5B88E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0" name="Rectangle 9"/>
          <p:cNvSpPr/>
          <p:nvPr/>
        </p:nvSpPr>
        <p:spPr bwMode="invGray">
          <a:xfrm>
            <a:off x="0" y="5128334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252728"/>
          </a:xfrm>
        </p:spPr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0F0FB-E22A-4038-9E61-69C5A5393091}" type="datetimeFigureOut">
              <a:rPr lang="en-GB" smtClean="0"/>
              <a:pPr/>
              <a:t>09/02/2013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5BF995-FE5F-43F2-BB69-C1D8FAD5B88E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1"/>
            <a:ext cx="9144000" cy="260252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Rectangle 11"/>
          <p:cNvSpPr/>
          <p:nvPr/>
        </p:nvSpPr>
        <p:spPr bwMode="invGray">
          <a:xfrm>
            <a:off x="0" y="2602520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49808" y="118872"/>
            <a:ext cx="8013192" cy="1636776"/>
          </a:xfrm>
        </p:spPr>
        <p:txBody>
          <a:bodyPr vert="horz" lIns="91440" tIns="0" rIns="91440" bIns="0" rtlCol="0" anchor="b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 cap="none" baseline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40664" y="1828800"/>
            <a:ext cx="8022336" cy="685800"/>
          </a:xfrm>
        </p:spPr>
        <p:txBody>
          <a:bodyPr lIns="146304" tIns="0" rIns="45720" bIns="0"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0F0FB-E22A-4038-9E61-69C5A5393091}" type="datetimeFigureOut">
              <a:rPr lang="en-GB" smtClean="0"/>
              <a:pPr/>
              <a:t>09/02/2013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5BF995-FE5F-43F2-BB69-C1D8FAD5B88E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038600" cy="4623816"/>
          </a:xfrm>
        </p:spPr>
        <p:txBody>
          <a:bodyPr lIns="91440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773936"/>
            <a:ext cx="4038600" cy="462381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0F0FB-E22A-4038-9E61-69C5A5393091}" type="datetimeFigureOut">
              <a:rPr lang="en-GB" smtClean="0"/>
              <a:pPr/>
              <a:t>09/02/2013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5BF995-FE5F-43F2-BB69-C1D8FAD5B88E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98987"/>
            <a:ext cx="4040188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495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698987"/>
            <a:ext cx="4041775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4495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0F0FB-E22A-4038-9E61-69C5A5393091}" type="datetimeFigureOut">
              <a:rPr lang="en-GB" smtClean="0"/>
              <a:pPr/>
              <a:t>09/02/2013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5BF995-FE5F-43F2-BB69-C1D8FAD5B88E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0F0FB-E22A-4038-9E61-69C5A5393091}" type="datetimeFigureOut">
              <a:rPr lang="en-GB" smtClean="0"/>
              <a:pPr/>
              <a:t>09/02/2013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5BF995-FE5F-43F2-BB69-C1D8FAD5B88E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0F0FB-E22A-4038-9E61-69C5A5393091}" type="datetimeFigureOut">
              <a:rPr lang="en-GB" smtClean="0"/>
              <a:pPr/>
              <a:t>09/02/2013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5BF995-FE5F-43F2-BB69-C1D8FAD5B88E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838" y="152400"/>
            <a:ext cx="2523744" cy="978408"/>
          </a:xfrm>
        </p:spPr>
        <p:txBody>
          <a:bodyPr vert="horz" lIns="73152" rIns="45720" bIns="0" rtlCol="0" anchor="b">
            <a:normAutofit/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19377" y="1743133"/>
            <a:ext cx="5920641" cy="455888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838" y="1730018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0F0FB-E22A-4038-9E61-69C5A5393091}" type="datetimeFigureOut">
              <a:rPr lang="en-GB" smtClean="0"/>
              <a:pPr/>
              <a:t>09/02/2013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5BF995-FE5F-43F2-BB69-C1D8FAD5B88E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Rectangle 11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4592" y="155448"/>
            <a:ext cx="2525150" cy="978408"/>
          </a:xfrm>
        </p:spPr>
        <p:txBody>
          <a:bodyPr lIns="73152" bIns="0" anchor="b"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903805" y="1484808"/>
            <a:ext cx="6247397" cy="5373192"/>
          </a:xfrm>
          <a:solidFill>
            <a:schemeClr val="bg2">
              <a:shade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  <a:extLst/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4592" y="1728216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64592" y="1170432"/>
            <a:ext cx="2523744" cy="201168"/>
          </a:xfrm>
        </p:spPr>
        <p:txBody>
          <a:bodyPr/>
          <a:lstStyle/>
          <a:p>
            <a:fld id="{B480F0FB-E22A-4038-9E61-69C5A5393091}" type="datetimeFigureOut">
              <a:rPr lang="en-GB" smtClean="0"/>
              <a:pPr/>
              <a:t>09/02/2013</a:t>
            </a:fld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035808" y="1170432"/>
            <a:ext cx="5193792" cy="201168"/>
          </a:xfrm>
        </p:spPr>
        <p:txBody>
          <a:bodyPr/>
          <a:lstStyle>
            <a:lvl1pPr>
              <a:defRPr>
                <a:solidFill>
                  <a:schemeClr val="bg1">
                    <a:shade val="5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339328" y="1170432"/>
            <a:ext cx="733864" cy="201168"/>
          </a:xfrm>
        </p:spPr>
        <p:txBody>
          <a:bodyPr/>
          <a:lstStyle/>
          <a:p>
            <a:fld id="{645BF995-FE5F-43F2-BB69-C1D8FAD5B88E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0F0FB-E22A-4038-9E61-69C5A5393091}" type="datetimeFigureOut">
              <a:rPr lang="en-GB" smtClean="0"/>
              <a:pPr/>
              <a:t>09/02/2013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5BF995-FE5F-43F2-BB69-C1D8FAD5B88E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invGray">
          <a:xfrm>
            <a:off x="6598920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108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 bwMode="ltGray">
          <a:xfrm>
            <a:off x="6647687" y="0"/>
            <a:ext cx="2514601" cy="685800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274640"/>
            <a:ext cx="1905000" cy="5851525"/>
          </a:xfrm>
        </p:spPr>
        <p:txBody>
          <a:bodyPr vert="eaVert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304800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0F0FB-E22A-4038-9E61-69C5A5393091}" type="datetimeFigureOut">
              <a:rPr lang="en-GB" smtClean="0"/>
              <a:pPr/>
              <a:t>09/02/2013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40597" y="6377459"/>
            <a:ext cx="3836404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5BF995-FE5F-43F2-BB69-C1D8FAD5B88E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 bwMode="invGray">
          <a:xfrm>
            <a:off x="0" y="1435895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7" name="Rectangle 6"/>
          <p:cNvSpPr/>
          <p:nvPr/>
        </p:nvSpPr>
        <p:spPr bwMode="ltGray">
          <a:xfrm>
            <a:off x="0" y="0"/>
            <a:ext cx="9143999" cy="143373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51062"/>
          </a:xfrm>
          <a:prstGeom prst="rect">
            <a:avLst/>
          </a:prstGeom>
        </p:spPr>
        <p:txBody>
          <a:bodyPr vert="horz" lIns="91440" rIns="45720" rtlCol="0" anchor="ctr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75191"/>
            <a:ext cx="8229600" cy="4625609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476999"/>
            <a:ext cx="2133600" cy="274320"/>
          </a:xfrm>
          <a:prstGeom prst="rect">
            <a:avLst/>
          </a:prstGeom>
        </p:spPr>
        <p:txBody>
          <a:bodyPr vert="horz" lIns="109728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B480F0FB-E22A-4038-9E61-69C5A5393091}" type="datetimeFigureOut">
              <a:rPr lang="en-GB" smtClean="0"/>
              <a:pPr/>
              <a:t>09/02/2013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640596" y="6476999"/>
            <a:ext cx="5507719" cy="274320"/>
          </a:xfrm>
          <a:prstGeom prst="rect">
            <a:avLst/>
          </a:prstGeom>
        </p:spPr>
        <p:txBody>
          <a:bodyPr vert="horz" lIns="45720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04396" y="6476999"/>
            <a:ext cx="733864" cy="274320"/>
          </a:xfrm>
          <a:prstGeom prst="rect">
            <a:avLst/>
          </a:prstGeom>
        </p:spPr>
        <p:txBody>
          <a:bodyPr vert="horz" bIns="0" rtlCol="0" anchor="b"/>
          <a:lstStyle>
            <a:lvl1pPr algn="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645BF995-FE5F-43F2-BB69-C1D8FAD5B88E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500" b="1" kern="1200">
          <a:solidFill>
            <a:schemeClr val="accent1">
              <a:satMod val="150000"/>
            </a:schemeClr>
          </a:solidFill>
          <a:effectLst/>
          <a:latin typeface="+mj-lt"/>
          <a:ea typeface="+mj-ea"/>
          <a:cs typeface="+mj-cs"/>
        </a:defRPr>
      </a:lvl1pPr>
      <a:extLst/>
    </p:titleStyle>
    <p:bodyStyle>
      <a:lvl1pPr marL="438912" indent="-320040" algn="l" rtl="0" eaLnBrk="1" latinLnBrk="0" hangingPunct="1">
        <a:spcBef>
          <a:spcPts val="0"/>
        </a:spcBef>
        <a:buClr>
          <a:schemeClr val="accent1"/>
        </a:buClr>
        <a:buSzPct val="80000"/>
        <a:buFont typeface="Wingdings 2"/>
        <a:buChar char="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31520" indent="-27432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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3"/>
        </a:buClr>
        <a:buFont typeface="Arial"/>
        <a:buChar char="▪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16152" indent="-182880" algn="l" rtl="0" eaLnBrk="1" latinLnBrk="0" hangingPunct="1">
        <a:spcBef>
          <a:spcPct val="20000"/>
        </a:spcBef>
        <a:buClr>
          <a:schemeClr val="accent4"/>
        </a:buClr>
        <a:buFont typeface="Arial"/>
        <a:buChar char="▪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182880" algn="l" rtl="0" eaLnBrk="1" latinLnBrk="0" hangingPunct="1">
        <a:spcBef>
          <a:spcPct val="20000"/>
        </a:spcBef>
        <a:buClr>
          <a:schemeClr val="accent5"/>
        </a:buClr>
        <a:buFont typeface="Wingdings 3"/>
        <a:buChar char=""/>
        <a:defRPr kumimoji="0" lang="en-US" sz="2000" kern="1200" smtClean="0">
          <a:solidFill>
            <a:schemeClr val="tx1"/>
          </a:solidFill>
          <a:latin typeface="+mn-lt"/>
          <a:ea typeface="+mn-ea"/>
          <a:cs typeface="+mn-cs"/>
        </a:defRPr>
      </a:lvl5pPr>
      <a:lvl6pPr marL="1627632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ct val="20000"/>
        </a:spcBef>
        <a:buClr>
          <a:schemeClr val="accent1"/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ct val="20000"/>
        </a:spcBef>
        <a:buClr>
          <a:schemeClr val="accent2"/>
        </a:buClr>
        <a:buFont typeface="Wingdings 2" pitchFamily="18" charset="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231136" indent="-182880" algn="l" rtl="0" eaLnBrk="1" latinLnBrk="0" hangingPunct="1">
        <a:spcBef>
          <a:spcPct val="20000"/>
        </a:spcBef>
        <a:buClr>
          <a:schemeClr val="accent3"/>
        </a:buClr>
        <a:buFont typeface="Wingdings 2" pitchFamily="18" charset="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3.jpe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image" Target="../media/image20.gif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24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27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jpeg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32.jpe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gif"/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jpeg"/><Relationship Id="rId1" Type="http://schemas.openxmlformats.org/officeDocument/2006/relationships/slideLayout" Target="../slideLayouts/slideLayout4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7" descr="hyksos scarab1.jpg"/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57188" y="260648"/>
            <a:ext cx="8362950" cy="5857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4307976"/>
            <a:ext cx="8077200" cy="1673352"/>
          </a:xfrm>
        </p:spPr>
        <p:txBody>
          <a:bodyPr>
            <a:noAutofit/>
          </a:bodyPr>
          <a:lstStyle/>
          <a:p>
            <a:r>
              <a:rPr lang="en-GB" sz="6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Pharaohs, Phoenicians &amp;Peoples of the Sea</a:t>
            </a:r>
            <a:endParaRPr lang="en-GB" sz="6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2780928"/>
            <a:ext cx="8077200" cy="1499616"/>
          </a:xfrm>
        </p:spPr>
        <p:txBody>
          <a:bodyPr>
            <a:normAutofit/>
          </a:bodyPr>
          <a:lstStyle/>
          <a:p>
            <a:r>
              <a:rPr lang="en-GB" sz="4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The Middle Bronze Age </a:t>
            </a:r>
            <a:r>
              <a:rPr lang="en-GB" sz="4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Levant</a:t>
            </a:r>
            <a:endParaRPr lang="en-GB" sz="4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381611089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smtClean="0"/>
              <a:t>EB IV: 2300-2050 BC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>
              <a:defRPr/>
            </a:pPr>
            <a:r>
              <a:rPr lang="en-GB" dirty="0"/>
              <a:t>Apparent collapse of the EBA urban communities in Syria &amp; Palestine</a:t>
            </a:r>
          </a:p>
          <a:p>
            <a:pPr lvl="1">
              <a:defRPr/>
            </a:pPr>
            <a:r>
              <a:rPr lang="en-GB" dirty="0"/>
              <a:t> “…</a:t>
            </a:r>
            <a:r>
              <a:rPr lang="en-GB" dirty="0">
                <a:solidFill>
                  <a:srgbClr val="FFC000"/>
                </a:solidFill>
              </a:rPr>
              <a:t>a complete &amp; absolute break in Palestinian civilization</a:t>
            </a:r>
            <a:r>
              <a:rPr lang="en-GB" dirty="0"/>
              <a:t>. The town dwellers of the earlier period were succeeded by semi-nomadic pastoralists” </a:t>
            </a:r>
          </a:p>
          <a:p>
            <a:pPr lvl="1">
              <a:buFontTx/>
              <a:buNone/>
              <a:defRPr/>
            </a:pPr>
            <a:r>
              <a:rPr lang="en-GB" dirty="0"/>
              <a:t>	(Kenyon 1971: 567)</a:t>
            </a:r>
          </a:p>
          <a:p>
            <a:pPr lvl="1">
              <a:defRPr/>
            </a:pPr>
            <a:r>
              <a:rPr lang="en-GB" dirty="0"/>
              <a:t>“Areas that once had flourishing cities &amp; had thrived under effectual political &amp; economic systems declined dramatically. </a:t>
            </a:r>
            <a:r>
              <a:rPr lang="en-GB" dirty="0">
                <a:solidFill>
                  <a:srgbClr val="FFC000"/>
                </a:solidFill>
              </a:rPr>
              <a:t>States succumbed to internal disorder, cities were destroyed or abandoned, &amp; populations were uprooted &amp; displaced</a:t>
            </a:r>
            <a:r>
              <a:rPr lang="en-GB" dirty="0"/>
              <a:t>”</a:t>
            </a:r>
          </a:p>
          <a:p>
            <a:pPr lvl="1">
              <a:buFontTx/>
              <a:buNone/>
              <a:defRPr/>
            </a:pPr>
            <a:r>
              <a:rPr lang="en-GB" dirty="0"/>
              <a:t>	(Cooper 2006: 257)</a:t>
            </a:r>
          </a:p>
        </p:txBody>
      </p:sp>
    </p:spTree>
    <p:extLst>
      <p:ext uri="{BB962C8B-B14F-4D97-AF65-F5344CB8AC3E}">
        <p14:creationId xmlns:p14="http://schemas.microsoft.com/office/powerpoint/2010/main" xmlns="" val="22732005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 nodeType="afterGroup">
                            <p:stCondLst>
                              <p:cond delay="60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 nodeType="afterGroup">
                            <p:stCondLst>
                              <p:cond delay="8000"/>
                            </p:stCondLst>
                            <p:childTnLst>
                              <p:par>
                                <p:cTn id="2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smtClean="0"/>
              <a:t>Chronology of MBA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23528" y="1700808"/>
            <a:ext cx="4536504" cy="4696944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dirty="0"/>
              <a:t>Syria:</a:t>
            </a:r>
          </a:p>
          <a:p>
            <a:pPr lvl="1">
              <a:defRPr/>
            </a:pPr>
            <a:r>
              <a:rPr lang="en-GB" dirty="0">
                <a:solidFill>
                  <a:srgbClr val="FFC000"/>
                </a:solidFill>
              </a:rPr>
              <a:t>MB I: 2000-1800 BC</a:t>
            </a:r>
          </a:p>
          <a:p>
            <a:pPr lvl="1">
              <a:defRPr/>
            </a:pPr>
            <a:r>
              <a:rPr lang="en-GB" dirty="0">
                <a:solidFill>
                  <a:srgbClr val="FFC000"/>
                </a:solidFill>
              </a:rPr>
              <a:t>MB II: 1800-1600 BC</a:t>
            </a:r>
          </a:p>
          <a:p>
            <a:pPr>
              <a:defRPr/>
            </a:pPr>
            <a:r>
              <a:rPr lang="en-GB" dirty="0"/>
              <a:t>Palestine: </a:t>
            </a:r>
            <a:r>
              <a:rPr lang="en-GB" dirty="0" smtClean="0"/>
              <a:t>cross-dating &amp; correlations </a:t>
            </a:r>
            <a:r>
              <a:rPr lang="en-GB" dirty="0"/>
              <a:t>with Egyptian </a:t>
            </a:r>
            <a:r>
              <a:rPr lang="en-GB" dirty="0" smtClean="0"/>
              <a:t>dates</a:t>
            </a:r>
            <a:endParaRPr lang="en-GB" dirty="0"/>
          </a:p>
          <a:p>
            <a:pPr lvl="1">
              <a:defRPr/>
            </a:pPr>
            <a:r>
              <a:rPr lang="en-GB" dirty="0" smtClean="0"/>
              <a:t> </a:t>
            </a:r>
            <a:r>
              <a:rPr lang="en-GB" dirty="0" smtClean="0">
                <a:solidFill>
                  <a:srgbClr val="FFC000"/>
                </a:solidFill>
              </a:rPr>
              <a:t>MBA </a:t>
            </a:r>
            <a:r>
              <a:rPr lang="en-GB" dirty="0">
                <a:solidFill>
                  <a:srgbClr val="FFC000"/>
                </a:solidFill>
              </a:rPr>
              <a:t>= 2000-1550 BC</a:t>
            </a:r>
          </a:p>
          <a:p>
            <a:pPr lvl="1">
              <a:defRPr/>
            </a:pPr>
            <a:r>
              <a:rPr lang="en-GB" dirty="0" smtClean="0"/>
              <a:t>MB </a:t>
            </a:r>
            <a:r>
              <a:rPr lang="en-GB" dirty="0"/>
              <a:t>II: correlates with the Egyptian Middle Kingdom &amp; Second Intermediate Period</a:t>
            </a:r>
          </a:p>
          <a:p>
            <a:pPr>
              <a:defRPr/>
            </a:pPr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148064" y="1772816"/>
            <a:ext cx="3587435" cy="4137584"/>
          </a:xfrm>
        </p:spPr>
      </p:pic>
    </p:spTree>
    <p:extLst>
      <p:ext uri="{BB962C8B-B14F-4D97-AF65-F5344CB8AC3E}">
        <p14:creationId xmlns:p14="http://schemas.microsoft.com/office/powerpoint/2010/main" xmlns="" val="12576540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</p:stCondLst>
                      <p:childTnLst>
                        <p:par>
                          <p:cTn id="1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000"/>
                            </p:stCondLst>
                            <p:childTnLst>
                              <p:par>
                                <p:cTn id="2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4000"/>
                            </p:stCondLst>
                            <p:childTnLst>
                              <p:par>
                                <p:cTn id="2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smtClean="0"/>
              <a:t>MBA in the Levant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1520" y="1628800"/>
            <a:ext cx="5616624" cy="4896544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dirty="0"/>
              <a:t>Characterised by urbanisation:</a:t>
            </a:r>
          </a:p>
          <a:p>
            <a:pPr lvl="1">
              <a:defRPr/>
            </a:pPr>
            <a:r>
              <a:rPr lang="en-GB" dirty="0" smtClean="0"/>
              <a:t>New </a:t>
            </a:r>
            <a:r>
              <a:rPr lang="en-GB" dirty="0"/>
              <a:t>towns </a:t>
            </a:r>
            <a:r>
              <a:rPr lang="en-GB" dirty="0" smtClean="0"/>
              <a:t>built in new areas</a:t>
            </a:r>
            <a:endParaRPr lang="en-GB" dirty="0"/>
          </a:p>
          <a:p>
            <a:pPr>
              <a:defRPr/>
            </a:pPr>
            <a:r>
              <a:rPr lang="en-GB" dirty="0"/>
              <a:t>Typical attributes:</a:t>
            </a:r>
          </a:p>
          <a:p>
            <a:pPr lvl="1">
              <a:defRPr/>
            </a:pPr>
            <a:r>
              <a:rPr lang="en-GB" sz="2200" dirty="0"/>
              <a:t>Settlement hierarchy</a:t>
            </a:r>
          </a:p>
          <a:p>
            <a:pPr lvl="1">
              <a:defRPr/>
            </a:pPr>
            <a:r>
              <a:rPr lang="en-GB" sz="2200" dirty="0" smtClean="0"/>
              <a:t>Fortifications </a:t>
            </a:r>
            <a:r>
              <a:rPr lang="en-GB" sz="2200" dirty="0"/>
              <a:t>&amp; triple entry gateways</a:t>
            </a:r>
          </a:p>
          <a:p>
            <a:pPr lvl="1">
              <a:defRPr/>
            </a:pPr>
            <a:r>
              <a:rPr lang="en-GB" sz="2200" dirty="0"/>
              <a:t>Monumental architecture</a:t>
            </a:r>
          </a:p>
          <a:p>
            <a:pPr lvl="1">
              <a:defRPr/>
            </a:pPr>
            <a:r>
              <a:rPr lang="en-GB" sz="2200" dirty="0" smtClean="0"/>
              <a:t>Craft specialisation</a:t>
            </a:r>
            <a:endParaRPr lang="en-GB" sz="2200" dirty="0"/>
          </a:p>
          <a:p>
            <a:pPr lvl="1">
              <a:defRPr/>
            </a:pPr>
            <a:r>
              <a:rPr lang="en-GB" sz="2200" dirty="0"/>
              <a:t>Scarab seals</a:t>
            </a:r>
          </a:p>
          <a:p>
            <a:pPr lvl="1">
              <a:defRPr/>
            </a:pPr>
            <a:r>
              <a:rPr lang="en-GB" sz="2200" dirty="0"/>
              <a:t>Intramural burials</a:t>
            </a:r>
          </a:p>
          <a:p>
            <a:pPr>
              <a:defRPr/>
            </a:pPr>
            <a:r>
              <a:rPr lang="en-GB" dirty="0"/>
              <a:t>New material </a:t>
            </a:r>
            <a:r>
              <a:rPr lang="en-GB" dirty="0" smtClean="0"/>
              <a:t>culture</a:t>
            </a:r>
            <a:r>
              <a:rPr lang="en-GB" sz="2400" dirty="0" smtClean="0"/>
              <a:t>:</a:t>
            </a:r>
            <a:endParaRPr lang="en-GB" sz="2400" dirty="0"/>
          </a:p>
          <a:p>
            <a:pPr lvl="1">
              <a:defRPr/>
            </a:pPr>
            <a:r>
              <a:rPr lang="en-GB" sz="2200" dirty="0"/>
              <a:t>Pottery, metallurgy, figurines</a:t>
            </a:r>
          </a:p>
        </p:txBody>
      </p:sp>
      <p:pic>
        <p:nvPicPr>
          <p:cNvPr id="6" name="Picture 3" descr="astarte.jpg"/>
          <p:cNvPicPr>
            <a:picLocks noGrp="1" noChangeAspect="1"/>
          </p:cNvPicPr>
          <p:nvPr>
            <p:ph sz="half" idx="2"/>
          </p:nvPr>
        </p:nvPicPr>
        <p:blipFill>
          <a:blip r:embed="rId2" cstate="email">
            <a:lum bright="-8000" contrast="-10000"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012160" y="1916832"/>
            <a:ext cx="2673025" cy="360040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15690583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 nodeType="clickPar">
                      <p:stCondLst>
                        <p:cond delay="indefinite"/>
                      </p:stCondLst>
                      <p:childTnLst>
                        <p:par>
                          <p:cTn id="1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20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4000"/>
                            </p:stCondLst>
                            <p:childTnLst>
                              <p:par>
                                <p:cTn id="2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 nodeType="afterGroup">
                            <p:stCondLst>
                              <p:cond delay="6000"/>
                            </p:stCondLst>
                            <p:childTnLst>
                              <p:par>
                                <p:cTn id="2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 nodeType="afterGroup">
                            <p:stCondLst>
                              <p:cond delay="8000"/>
                            </p:stCondLst>
                            <p:childTnLst>
                              <p:par>
                                <p:cTn id="30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 nodeType="afterGroup">
                            <p:stCondLst>
                              <p:cond delay="10000"/>
                            </p:stCondLst>
                            <p:childTnLst>
                              <p:par>
                                <p:cTn id="3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 nodeType="afterGroup">
                            <p:stCondLst>
                              <p:cond delay="12000"/>
                            </p:stCondLst>
                            <p:childTnLst>
                              <p:par>
                                <p:cTn id="3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2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 nodeType="clickPar">
                      <p:stCondLst>
                        <p:cond delay="indefinite"/>
                      </p:stCondLst>
                      <p:childTnLst>
                        <p:par>
                          <p:cTn id="4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2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2000"/>
                            </p:stCondLst>
                            <p:childTnLst>
                              <p:par>
                                <p:cTn id="4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2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 smtClean="0"/>
              <a:t>MB II Re-Urbanisation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95536" y="1773936"/>
            <a:ext cx="4320480" cy="4623816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sz="2400" dirty="0"/>
              <a:t>MB II Syria: reappearance of towns</a:t>
            </a:r>
          </a:p>
          <a:p>
            <a:pPr>
              <a:defRPr/>
            </a:pPr>
            <a:r>
              <a:rPr lang="en-GB" sz="2400" dirty="0" smtClean="0"/>
              <a:t>Regional states </a:t>
            </a:r>
            <a:r>
              <a:rPr lang="en-GB" sz="2400" dirty="0"/>
              <a:t>controlling large territories</a:t>
            </a:r>
          </a:p>
          <a:p>
            <a:pPr>
              <a:defRPr/>
            </a:pPr>
            <a:r>
              <a:rPr lang="en-GB" sz="2400" dirty="0" smtClean="0"/>
              <a:t>Abundant </a:t>
            </a:r>
            <a:r>
              <a:rPr lang="en-GB" sz="2400" dirty="0"/>
              <a:t>written sources:</a:t>
            </a:r>
          </a:p>
          <a:p>
            <a:pPr lvl="1">
              <a:defRPr/>
            </a:pPr>
            <a:r>
              <a:rPr lang="en-GB" dirty="0" smtClean="0">
                <a:solidFill>
                  <a:srgbClr val="FFC000"/>
                </a:solidFill>
              </a:rPr>
              <a:t>Mari</a:t>
            </a:r>
          </a:p>
          <a:p>
            <a:pPr lvl="1">
              <a:defRPr/>
            </a:pPr>
            <a:r>
              <a:rPr lang="en-GB" dirty="0" err="1" smtClean="0">
                <a:solidFill>
                  <a:srgbClr val="FFC000"/>
                </a:solidFill>
              </a:rPr>
              <a:t>Leilan</a:t>
            </a:r>
            <a:endParaRPr lang="en-GB" dirty="0" smtClean="0">
              <a:solidFill>
                <a:srgbClr val="FFC000"/>
              </a:solidFill>
            </a:endParaRPr>
          </a:p>
          <a:p>
            <a:pPr lvl="1">
              <a:defRPr/>
            </a:pPr>
            <a:r>
              <a:rPr lang="en-GB" dirty="0" err="1" smtClean="0">
                <a:solidFill>
                  <a:srgbClr val="FFC000"/>
                </a:solidFill>
              </a:rPr>
              <a:t>Alalakh</a:t>
            </a:r>
            <a:endParaRPr lang="en-GB" dirty="0" smtClean="0">
              <a:solidFill>
                <a:srgbClr val="FFC000"/>
              </a:solidFill>
            </a:endParaRPr>
          </a:p>
          <a:p>
            <a:pPr>
              <a:defRPr/>
            </a:pPr>
            <a:r>
              <a:rPr lang="en-GB" sz="2400" dirty="0" smtClean="0"/>
              <a:t>First establishment of </a:t>
            </a:r>
            <a:r>
              <a:rPr lang="en-GB" sz="2400" dirty="0" smtClean="0">
                <a:solidFill>
                  <a:srgbClr val="FFC000"/>
                </a:solidFill>
              </a:rPr>
              <a:t>Ugarit</a:t>
            </a:r>
            <a:endParaRPr lang="en-GB" sz="2400" dirty="0">
              <a:solidFill>
                <a:srgbClr val="FFC000"/>
              </a:solidFill>
            </a:endParaRPr>
          </a:p>
        </p:txBody>
      </p:sp>
      <p:grpSp>
        <p:nvGrpSpPr>
          <p:cNvPr id="82" name="Group 12"/>
          <p:cNvGrpSpPr>
            <a:grpSpLocks/>
          </p:cNvGrpSpPr>
          <p:nvPr/>
        </p:nvGrpSpPr>
        <p:grpSpPr bwMode="auto">
          <a:xfrm>
            <a:off x="4216567" y="3487688"/>
            <a:ext cx="726824" cy="1980463"/>
            <a:chOff x="2474" y="799"/>
            <a:chExt cx="544" cy="1346"/>
          </a:xfrm>
        </p:grpSpPr>
        <p:sp>
          <p:nvSpPr>
            <p:cNvPr id="84" name="Text Box 7"/>
            <p:cNvSpPr txBox="1">
              <a:spLocks noChangeArrowheads="1"/>
            </p:cNvSpPr>
            <p:nvPr/>
          </p:nvSpPr>
          <p:spPr bwMode="auto">
            <a:xfrm>
              <a:off x="2474" y="1162"/>
              <a:ext cx="138" cy="98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defRPr sz="2400">
                  <a:solidFill>
                    <a:schemeClr val="tx1"/>
                  </a:solidFill>
                  <a:latin typeface="Times" charset="0"/>
                  <a:ea typeface="ＭＳ Ｐゴシック" charset="-128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imes" charset="0"/>
                  <a:ea typeface="ＭＳ Ｐゴシック" charset="-128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imes" charset="0"/>
                  <a:ea typeface="ＭＳ Ｐゴシック" charset="-128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imes" charset="0"/>
                  <a:ea typeface="ＭＳ Ｐゴシック" charset="-128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imes" charset="0"/>
                  <a:ea typeface="ＭＳ Ｐゴシック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charset="0"/>
                  <a:ea typeface="ＭＳ Ｐゴシック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charset="0"/>
                  <a:ea typeface="ＭＳ Ｐゴシック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charset="0"/>
                  <a:ea typeface="ＭＳ Ｐゴシック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charset="0"/>
                  <a:ea typeface="ＭＳ Ｐゴシック" charset="-128"/>
                </a:defRPr>
              </a:lvl9pPr>
            </a:lstStyle>
            <a:p>
              <a:endParaRPr lang="en-GB" sz="8800" dirty="0">
                <a:solidFill>
                  <a:srgbClr val="FF3300"/>
                </a:solidFill>
                <a:latin typeface="Garamond" pitchFamily="18" charset="0"/>
              </a:endParaRPr>
            </a:p>
          </p:txBody>
        </p:sp>
        <p:sp>
          <p:nvSpPr>
            <p:cNvPr id="85" name="Text Box 8"/>
            <p:cNvSpPr txBox="1">
              <a:spLocks noChangeArrowheads="1"/>
            </p:cNvSpPr>
            <p:nvPr/>
          </p:nvSpPr>
          <p:spPr bwMode="auto">
            <a:xfrm>
              <a:off x="2655" y="799"/>
              <a:ext cx="138" cy="98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defRPr sz="2400">
                  <a:solidFill>
                    <a:schemeClr val="tx1"/>
                  </a:solidFill>
                  <a:latin typeface="Times" charset="0"/>
                  <a:ea typeface="ＭＳ Ｐゴシック" charset="-128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imes" charset="0"/>
                  <a:ea typeface="ＭＳ Ｐゴシック" charset="-128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imes" charset="0"/>
                  <a:ea typeface="ＭＳ Ｐゴシック" charset="-128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imes" charset="0"/>
                  <a:ea typeface="ＭＳ Ｐゴシック" charset="-128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imes" charset="0"/>
                  <a:ea typeface="ＭＳ Ｐゴシック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charset="0"/>
                  <a:ea typeface="ＭＳ Ｐゴシック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charset="0"/>
                  <a:ea typeface="ＭＳ Ｐゴシック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charset="0"/>
                  <a:ea typeface="ＭＳ Ｐゴシック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charset="0"/>
                  <a:ea typeface="ＭＳ Ｐゴシック" charset="-128"/>
                </a:defRPr>
              </a:lvl9pPr>
            </a:lstStyle>
            <a:p>
              <a:endParaRPr lang="en-GB" sz="8800" dirty="0">
                <a:solidFill>
                  <a:srgbClr val="FF3300"/>
                </a:solidFill>
                <a:latin typeface="Garamond" pitchFamily="18" charset="0"/>
              </a:endParaRPr>
            </a:p>
          </p:txBody>
        </p:sp>
        <p:sp>
          <p:nvSpPr>
            <p:cNvPr id="86" name="Text Box 9"/>
            <p:cNvSpPr txBox="1">
              <a:spLocks noChangeArrowheads="1"/>
            </p:cNvSpPr>
            <p:nvPr/>
          </p:nvSpPr>
          <p:spPr bwMode="auto">
            <a:xfrm>
              <a:off x="2880" y="1071"/>
              <a:ext cx="138" cy="98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defRPr sz="2400">
                  <a:solidFill>
                    <a:schemeClr val="tx1"/>
                  </a:solidFill>
                  <a:latin typeface="Times" charset="0"/>
                  <a:ea typeface="ＭＳ Ｐゴシック" charset="-128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imes" charset="0"/>
                  <a:ea typeface="ＭＳ Ｐゴシック" charset="-128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imes" charset="0"/>
                  <a:ea typeface="ＭＳ Ｐゴシック" charset="-128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imes" charset="0"/>
                  <a:ea typeface="ＭＳ Ｐゴシック" charset="-128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imes" charset="0"/>
                  <a:ea typeface="ＭＳ Ｐゴシック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charset="0"/>
                  <a:ea typeface="ＭＳ Ｐゴシック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charset="0"/>
                  <a:ea typeface="ＭＳ Ｐゴシック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charset="0"/>
                  <a:ea typeface="ＭＳ Ｐゴシック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charset="0"/>
                  <a:ea typeface="ＭＳ Ｐゴシック" charset="-128"/>
                </a:defRPr>
              </a:lvl9pPr>
            </a:lstStyle>
            <a:p>
              <a:endParaRPr lang="en-GB" sz="8800" dirty="0">
                <a:solidFill>
                  <a:srgbClr val="FF3300"/>
                </a:solidFill>
                <a:latin typeface="Garamond" pitchFamily="18" charset="0"/>
              </a:endParaRPr>
            </a:p>
          </p:txBody>
        </p:sp>
      </p:grpSp>
      <p:pic>
        <p:nvPicPr>
          <p:cNvPr id="102" name="Picture 6" descr="syria_BA map"/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860032" y="1988840"/>
            <a:ext cx="4106663" cy="396657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35446896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1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2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 nodeType="afterGroup">
                            <p:stCondLst>
                              <p:cond delay="6000"/>
                            </p:stCondLst>
                            <p:childTnLst>
                              <p:par>
                                <p:cTn id="2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smtClean="0"/>
              <a:t>MB II Ebla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1520" y="1773936"/>
            <a:ext cx="5112568" cy="4751408"/>
          </a:xfrm>
        </p:spPr>
        <p:txBody>
          <a:bodyPr/>
          <a:lstStyle/>
          <a:p>
            <a:pPr>
              <a:defRPr/>
            </a:pPr>
            <a:r>
              <a:rPr lang="en-GB" dirty="0"/>
              <a:t>Fortified central acropolis: palace &amp; temple</a:t>
            </a:r>
          </a:p>
          <a:p>
            <a:pPr>
              <a:defRPr/>
            </a:pPr>
            <a:r>
              <a:rPr lang="en-GB" dirty="0"/>
              <a:t>Fortified lower town: 4 palaces </a:t>
            </a:r>
          </a:p>
          <a:p>
            <a:pPr>
              <a:defRPr/>
            </a:pPr>
            <a:r>
              <a:rPr lang="en-GB" dirty="0"/>
              <a:t>Palace Q: 7300 m</a:t>
            </a:r>
            <a:r>
              <a:rPr lang="en-GB" baseline="30000" dirty="0"/>
              <a:t>2</a:t>
            </a:r>
          </a:p>
          <a:p>
            <a:pPr lvl="1">
              <a:defRPr/>
            </a:pPr>
            <a:r>
              <a:rPr lang="en-GB" dirty="0"/>
              <a:t>Many rooms for storing &amp; processing grain</a:t>
            </a:r>
          </a:p>
          <a:p>
            <a:pPr lvl="1">
              <a:defRPr/>
            </a:pPr>
            <a:r>
              <a:rPr lang="en-GB" dirty="0"/>
              <a:t>Ten elite tombs beneath </a:t>
            </a:r>
            <a:r>
              <a:rPr lang="en-GB" dirty="0" smtClean="0"/>
              <a:t>floors</a:t>
            </a:r>
            <a:endParaRPr lang="en-GB" dirty="0"/>
          </a:p>
          <a:p>
            <a:pPr lvl="1">
              <a:defRPr/>
            </a:pPr>
            <a:r>
              <a:rPr lang="en-GB" dirty="0" smtClean="0"/>
              <a:t>Egyptian ceremonial </a:t>
            </a:r>
            <a:r>
              <a:rPr lang="en-GB" dirty="0"/>
              <a:t>mace with an inscription of </a:t>
            </a:r>
            <a:r>
              <a:rPr lang="en-GB" dirty="0" err="1" smtClean="0"/>
              <a:t>Hetepibre</a:t>
            </a:r>
            <a:r>
              <a:rPr lang="en-GB" dirty="0" smtClean="0"/>
              <a:t> (Dynasty 13)</a:t>
            </a:r>
            <a:endParaRPr lang="en-GB" dirty="0"/>
          </a:p>
        </p:txBody>
      </p:sp>
      <p:pic>
        <p:nvPicPr>
          <p:cNvPr id="6" name="Picture 4" descr="palace q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508104" y="1772816"/>
            <a:ext cx="3362700" cy="419681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17582679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4000"/>
                            </p:stCondLst>
                            <p:childTnLst>
                              <p:par>
                                <p:cTn id="2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6000"/>
                            </p:stCondLst>
                            <p:childTnLst>
                              <p:par>
                                <p:cTn id="2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46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smtClean="0"/>
              <a:t>MB II Ebla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179512" y="1773936"/>
            <a:ext cx="4608512" cy="4623816"/>
          </a:xfrm>
        </p:spPr>
        <p:txBody>
          <a:bodyPr/>
          <a:lstStyle/>
          <a:p>
            <a:pPr>
              <a:defRPr/>
            </a:pPr>
            <a:r>
              <a:rPr lang="en-GB" dirty="0"/>
              <a:t>Monument P3: huge cult platform in lower town (52.5 x 42m)</a:t>
            </a:r>
          </a:p>
          <a:p>
            <a:pPr>
              <a:defRPr/>
            </a:pPr>
            <a:r>
              <a:rPr lang="en-GB" dirty="0"/>
              <a:t>Unparalleled in Syria:</a:t>
            </a:r>
          </a:p>
          <a:p>
            <a:pPr lvl="1">
              <a:defRPr/>
            </a:pPr>
            <a:r>
              <a:rPr lang="en-GB" dirty="0" smtClean="0"/>
              <a:t>Influenced by Mesopotamian </a:t>
            </a:r>
            <a:r>
              <a:rPr lang="en-GB" dirty="0"/>
              <a:t>cult </a:t>
            </a:r>
            <a:r>
              <a:rPr lang="en-GB" dirty="0" smtClean="0"/>
              <a:t>?</a:t>
            </a:r>
            <a:endParaRPr lang="en-GB" dirty="0"/>
          </a:p>
          <a:p>
            <a:pPr lvl="1">
              <a:defRPr/>
            </a:pPr>
            <a:r>
              <a:rPr lang="en-GB" dirty="0" smtClean="0"/>
              <a:t>Dedicated </a:t>
            </a:r>
            <a:r>
              <a:rPr lang="en-GB" dirty="0"/>
              <a:t>to </a:t>
            </a:r>
            <a:r>
              <a:rPr lang="en-GB" dirty="0" smtClean="0"/>
              <a:t>Ishtar?</a:t>
            </a:r>
            <a:endParaRPr lang="en-GB" dirty="0"/>
          </a:p>
          <a:p>
            <a:pPr>
              <a:defRPr/>
            </a:pPr>
            <a:endParaRPr lang="en-GB" dirty="0"/>
          </a:p>
        </p:txBody>
      </p:sp>
      <p:pic>
        <p:nvPicPr>
          <p:cNvPr id="3" name="Content Placeholder 2"/>
          <p:cNvPicPr>
            <a:picLocks noGrp="1" noChangeAspect="1"/>
          </p:cNvPicPr>
          <p:nvPr>
            <p:ph sz="half" idx="2"/>
          </p:nvPr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932040" y="2420888"/>
            <a:ext cx="3996602" cy="2232248"/>
          </a:xfrm>
        </p:spPr>
      </p:pic>
    </p:spTree>
    <p:extLst>
      <p:ext uri="{BB962C8B-B14F-4D97-AF65-F5344CB8AC3E}">
        <p14:creationId xmlns:p14="http://schemas.microsoft.com/office/powerpoint/2010/main" xmlns="" val="17003219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 smtClean="0"/>
              <a:t>Mari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79512" y="1772816"/>
            <a:ext cx="4752529" cy="4751408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sz="2600" dirty="0"/>
              <a:t>Controlled trade between Mesopotamia </a:t>
            </a:r>
            <a:r>
              <a:rPr lang="en-GB" sz="2600" dirty="0" smtClean="0"/>
              <a:t>&amp; coast</a:t>
            </a:r>
            <a:endParaRPr lang="en-GB" sz="2600" dirty="0"/>
          </a:p>
          <a:p>
            <a:pPr>
              <a:defRPr/>
            </a:pPr>
            <a:r>
              <a:rPr lang="en-GB" sz="2600" dirty="0"/>
              <a:t>Palace of </a:t>
            </a:r>
            <a:r>
              <a:rPr lang="en-GB" sz="2600" dirty="0" err="1">
                <a:solidFill>
                  <a:srgbClr val="FFC000"/>
                </a:solidFill>
              </a:rPr>
              <a:t>Zimrilin</a:t>
            </a:r>
            <a:r>
              <a:rPr lang="en-GB" sz="2600" dirty="0"/>
              <a:t>: destroyed by Hammurabi </a:t>
            </a:r>
            <a:r>
              <a:rPr lang="en-GB" sz="2600" dirty="0">
                <a:solidFill>
                  <a:srgbClr val="FFC000"/>
                </a:solidFill>
              </a:rPr>
              <a:t>c.1760 BC</a:t>
            </a:r>
          </a:p>
          <a:p>
            <a:pPr>
              <a:defRPr/>
            </a:pPr>
            <a:r>
              <a:rPr lang="en-GB" sz="2600" dirty="0"/>
              <a:t>20000 tablets:</a:t>
            </a:r>
          </a:p>
          <a:p>
            <a:pPr lvl="1">
              <a:defRPr/>
            </a:pPr>
            <a:r>
              <a:rPr lang="en-GB" sz="2200" dirty="0" smtClean="0"/>
              <a:t>Relationship </a:t>
            </a:r>
            <a:r>
              <a:rPr lang="en-GB" sz="2200" dirty="0"/>
              <a:t>with Amorite </a:t>
            </a:r>
            <a:r>
              <a:rPr lang="en-GB" sz="2200" dirty="0" smtClean="0"/>
              <a:t>nomads </a:t>
            </a:r>
            <a:r>
              <a:rPr lang="en-GB" sz="2200" dirty="0"/>
              <a:t>&amp; use of their labour</a:t>
            </a:r>
          </a:p>
          <a:p>
            <a:pPr lvl="1">
              <a:defRPr/>
            </a:pPr>
            <a:r>
              <a:rPr lang="en-GB" sz="2200" dirty="0"/>
              <a:t>Economy:  production  of textiles, wood, </a:t>
            </a:r>
            <a:r>
              <a:rPr lang="en-GB" sz="2200" dirty="0" smtClean="0"/>
              <a:t>leather</a:t>
            </a:r>
            <a:endParaRPr lang="en-GB" sz="2200" dirty="0"/>
          </a:p>
          <a:p>
            <a:pPr lvl="1">
              <a:defRPr/>
            </a:pPr>
            <a:r>
              <a:rPr lang="en-GB" sz="2200" dirty="0"/>
              <a:t> Metal trade: tin ingots from Elam &amp; copper from </a:t>
            </a:r>
            <a:r>
              <a:rPr lang="en-GB" sz="2200" dirty="0" err="1" smtClean="0"/>
              <a:t>Alashiya</a:t>
            </a:r>
            <a:endParaRPr lang="en-GB" sz="2200" dirty="0"/>
          </a:p>
        </p:txBody>
      </p:sp>
      <p:pic>
        <p:nvPicPr>
          <p:cNvPr id="7" name="Picture 4" descr="mari palace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963524" y="332656"/>
            <a:ext cx="3921518" cy="28083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" name="Picture 10" descr="zimrilin"/>
          <p:cNvPicPr>
            <a:picLocks noChangeAspect="1" noChangeArrowheads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59393" y="3429000"/>
            <a:ext cx="4344585" cy="28083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7037959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1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2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 nodeType="afterGroup">
                            <p:stCondLst>
                              <p:cond delay="6000"/>
                            </p:stCondLst>
                            <p:childTnLst>
                              <p:par>
                                <p:cTn id="2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3" descr="largeduckbill3.jpg"/>
          <p:cNvPicPr>
            <a:picLocks noGrp="1" noChangeAspect="1"/>
          </p:cNvPicPr>
          <p:nvPr>
            <p:ph sz="half" idx="2"/>
          </p:nvPr>
        </p:nvPicPr>
        <p:blipFill>
          <a:blip r:embed="rId2" cstate="email">
            <a:lum bright="-6000" contrast="-6000"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16200000">
            <a:off x="4970366" y="2670594"/>
            <a:ext cx="4459852" cy="28083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 smtClean="0"/>
              <a:t>Ugarit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1520" y="1700808"/>
            <a:ext cx="5112568" cy="4696944"/>
          </a:xfrm>
        </p:spPr>
        <p:txBody>
          <a:bodyPr>
            <a:normAutofit fontScale="92500" lnSpcReduction="10000"/>
          </a:bodyPr>
          <a:lstStyle/>
          <a:p>
            <a:pPr>
              <a:defRPr/>
            </a:pPr>
            <a:r>
              <a:rPr lang="en-GB" dirty="0" smtClean="0"/>
              <a:t>Established </a:t>
            </a:r>
            <a:r>
              <a:rPr lang="en-GB" dirty="0"/>
              <a:t>in MB I</a:t>
            </a:r>
          </a:p>
          <a:p>
            <a:pPr>
              <a:defRPr/>
            </a:pPr>
            <a:r>
              <a:rPr lang="en-GB" dirty="0"/>
              <a:t>Earliest activity = graves of the </a:t>
            </a:r>
            <a:r>
              <a:rPr lang="en-GB" dirty="0">
                <a:solidFill>
                  <a:srgbClr val="FFC000"/>
                </a:solidFill>
              </a:rPr>
              <a:t>‘</a:t>
            </a:r>
            <a:r>
              <a:rPr lang="en-GB" dirty="0" err="1">
                <a:solidFill>
                  <a:srgbClr val="FFC000"/>
                </a:solidFill>
              </a:rPr>
              <a:t>porteurs</a:t>
            </a:r>
            <a:r>
              <a:rPr lang="en-GB" dirty="0">
                <a:solidFill>
                  <a:srgbClr val="FFC000"/>
                </a:solidFill>
              </a:rPr>
              <a:t> de torques’ </a:t>
            </a:r>
            <a:r>
              <a:rPr lang="en-GB" dirty="0"/>
              <a:t>on acropolis:</a:t>
            </a:r>
          </a:p>
          <a:p>
            <a:pPr lvl="1">
              <a:defRPr/>
            </a:pPr>
            <a:r>
              <a:rPr lang="en-GB" dirty="0"/>
              <a:t>MB bronze duckbill </a:t>
            </a:r>
            <a:r>
              <a:rPr lang="en-GB" dirty="0" err="1"/>
              <a:t>axeheads</a:t>
            </a:r>
            <a:r>
              <a:rPr lang="en-GB" dirty="0"/>
              <a:t>, toggle pins, socketed spearheads, torques</a:t>
            </a:r>
          </a:p>
          <a:p>
            <a:pPr lvl="1">
              <a:defRPr/>
            </a:pPr>
            <a:r>
              <a:rPr lang="en-GB" dirty="0"/>
              <a:t>New array of personal adornment </a:t>
            </a:r>
            <a:r>
              <a:rPr lang="en-GB" dirty="0" smtClean="0"/>
              <a:t>&amp; military </a:t>
            </a:r>
            <a:r>
              <a:rPr lang="en-GB" dirty="0"/>
              <a:t>display </a:t>
            </a:r>
          </a:p>
          <a:p>
            <a:pPr>
              <a:defRPr/>
            </a:pPr>
            <a:r>
              <a:rPr lang="en-GB" dirty="0"/>
              <a:t>Schaeffer attributes the graves to foreign invaders</a:t>
            </a:r>
          </a:p>
          <a:p>
            <a:pPr>
              <a:defRPr/>
            </a:pPr>
            <a:r>
              <a:rPr lang="en-GB" dirty="0">
                <a:solidFill>
                  <a:srgbClr val="FFC000"/>
                </a:solidFill>
              </a:rPr>
              <a:t>Does new material culture mean a change in </a:t>
            </a:r>
            <a:r>
              <a:rPr lang="en-GB" dirty="0" smtClean="0">
                <a:solidFill>
                  <a:srgbClr val="FFC000"/>
                </a:solidFill>
              </a:rPr>
              <a:t>population?</a:t>
            </a:r>
            <a:endParaRPr lang="en-GB" dirty="0">
              <a:solidFill>
                <a:srgbClr val="FFC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0583169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 nodeType="clickPar">
                      <p:stCondLst>
                        <p:cond delay="indefinite"/>
                      </p:stCondLst>
                      <p:childTnLst>
                        <p:par>
                          <p:cTn id="2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57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/>
              <a:t>MB II Alalakh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>
          <a:xfrm>
            <a:off x="323528" y="1700808"/>
            <a:ext cx="4968552" cy="4696944"/>
          </a:xfrm>
        </p:spPr>
        <p:txBody>
          <a:bodyPr>
            <a:normAutofit lnSpcReduction="10000"/>
          </a:bodyPr>
          <a:lstStyle/>
          <a:p>
            <a:pPr>
              <a:defRPr/>
            </a:pPr>
            <a:r>
              <a:rPr lang="en-GB" dirty="0"/>
              <a:t>Established in MB I</a:t>
            </a:r>
          </a:p>
          <a:p>
            <a:pPr>
              <a:defRPr/>
            </a:pPr>
            <a:r>
              <a:rPr lang="en-GB" dirty="0"/>
              <a:t>Level VII </a:t>
            </a:r>
            <a:r>
              <a:rPr lang="en-GB" dirty="0" smtClean="0"/>
              <a:t>= MB </a:t>
            </a:r>
            <a:r>
              <a:rPr lang="en-GB" dirty="0"/>
              <a:t>II</a:t>
            </a:r>
          </a:p>
          <a:p>
            <a:pPr>
              <a:defRPr/>
            </a:pPr>
            <a:r>
              <a:rPr lang="en-GB" dirty="0" smtClean="0"/>
              <a:t>Palace </a:t>
            </a:r>
            <a:r>
              <a:rPr lang="en-GB" dirty="0"/>
              <a:t>of </a:t>
            </a:r>
            <a:r>
              <a:rPr lang="en-GB" dirty="0" err="1">
                <a:solidFill>
                  <a:srgbClr val="FFC000"/>
                </a:solidFill>
              </a:rPr>
              <a:t>Yarim</a:t>
            </a:r>
            <a:r>
              <a:rPr lang="en-GB" dirty="0">
                <a:solidFill>
                  <a:srgbClr val="FFC000"/>
                </a:solidFill>
              </a:rPr>
              <a:t>-Lim</a:t>
            </a:r>
          </a:p>
          <a:p>
            <a:pPr lvl="1">
              <a:defRPr/>
            </a:pPr>
            <a:r>
              <a:rPr lang="en-GB" dirty="0"/>
              <a:t>Archives</a:t>
            </a:r>
          </a:p>
          <a:p>
            <a:pPr lvl="1">
              <a:defRPr/>
            </a:pPr>
            <a:r>
              <a:rPr lang="en-GB" dirty="0" err="1"/>
              <a:t>Minoanising</a:t>
            </a:r>
            <a:r>
              <a:rPr lang="en-GB" dirty="0"/>
              <a:t> frescoes: development of an international art style </a:t>
            </a:r>
          </a:p>
          <a:p>
            <a:pPr>
              <a:defRPr/>
            </a:pPr>
            <a:r>
              <a:rPr lang="en-GB" dirty="0"/>
              <a:t>Cylinder seals: Minoan &amp; </a:t>
            </a:r>
            <a:r>
              <a:rPr lang="en-GB" dirty="0" err="1"/>
              <a:t>Egyptianising</a:t>
            </a:r>
            <a:r>
              <a:rPr lang="en-GB" dirty="0"/>
              <a:t> </a:t>
            </a:r>
            <a:r>
              <a:rPr lang="en-GB" dirty="0" smtClean="0"/>
              <a:t>imagery</a:t>
            </a:r>
            <a:endParaRPr lang="en-GB" sz="2400" dirty="0"/>
          </a:p>
          <a:p>
            <a:pPr>
              <a:defRPr/>
            </a:pPr>
            <a:r>
              <a:rPr lang="en-GB" dirty="0" smtClean="0"/>
              <a:t>Mediterranean trade: archives refer to </a:t>
            </a:r>
            <a:r>
              <a:rPr lang="en-GB" dirty="0" err="1" smtClean="0">
                <a:solidFill>
                  <a:srgbClr val="FFC000"/>
                </a:solidFill>
              </a:rPr>
              <a:t>Alashiya</a:t>
            </a:r>
            <a:endParaRPr lang="en-GB" dirty="0">
              <a:solidFill>
                <a:srgbClr val="FFC000"/>
              </a:solidFill>
            </a:endParaRPr>
          </a:p>
        </p:txBody>
      </p:sp>
      <p:pic>
        <p:nvPicPr>
          <p:cNvPr id="6" name="Picture 4" descr="palace plan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436096" y="1772816"/>
            <a:ext cx="3407170" cy="38884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38905235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1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2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 nodeType="clickPar">
                      <p:stCondLst>
                        <p:cond delay="indefinite"/>
                      </p:stCondLst>
                      <p:childTnLst>
                        <p:par>
                          <p:cTn id="2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uiExpand="1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smtClean="0"/>
              <a:t>MB II Byblos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7504" y="1773936"/>
            <a:ext cx="4388296" cy="4751408"/>
          </a:xfrm>
        </p:spPr>
        <p:txBody>
          <a:bodyPr>
            <a:normAutofit fontScale="92500" lnSpcReduction="10000"/>
          </a:bodyPr>
          <a:lstStyle/>
          <a:p>
            <a:pPr>
              <a:defRPr/>
            </a:pPr>
            <a:r>
              <a:rPr lang="en-GB" dirty="0"/>
              <a:t>Important centre for trade with Egypt:</a:t>
            </a:r>
          </a:p>
          <a:p>
            <a:pPr lvl="1">
              <a:defRPr/>
            </a:pPr>
            <a:r>
              <a:rPr lang="en-GB" dirty="0"/>
              <a:t>Exporting </a:t>
            </a:r>
            <a:r>
              <a:rPr lang="en-GB" dirty="0" smtClean="0"/>
              <a:t>cedar, </a:t>
            </a:r>
            <a:r>
              <a:rPr lang="en-GB" dirty="0"/>
              <a:t>resin &amp; wine</a:t>
            </a:r>
          </a:p>
          <a:p>
            <a:pPr>
              <a:defRPr/>
            </a:pPr>
            <a:r>
              <a:rPr lang="en-GB" dirty="0"/>
              <a:t>Royal tombs contemporary with the Egyptian 12th dynasty:</a:t>
            </a:r>
          </a:p>
          <a:p>
            <a:pPr lvl="1">
              <a:defRPr/>
            </a:pPr>
            <a:r>
              <a:rPr lang="en-GB" dirty="0"/>
              <a:t>Ceremonial weapons of gold &amp; silver</a:t>
            </a:r>
          </a:p>
          <a:p>
            <a:pPr lvl="1">
              <a:defRPr/>
            </a:pPr>
            <a:r>
              <a:rPr lang="en-GB" dirty="0" err="1"/>
              <a:t>Egyptianising</a:t>
            </a:r>
            <a:r>
              <a:rPr lang="en-GB" dirty="0"/>
              <a:t> pectoral</a:t>
            </a:r>
          </a:p>
          <a:p>
            <a:pPr>
              <a:defRPr/>
            </a:pPr>
            <a:r>
              <a:rPr lang="en-GB" dirty="0"/>
              <a:t>Obelisk Temple: 1000+ </a:t>
            </a:r>
            <a:r>
              <a:rPr lang="en-GB" dirty="0" err="1"/>
              <a:t>Egyptianising</a:t>
            </a:r>
            <a:r>
              <a:rPr lang="en-GB" dirty="0"/>
              <a:t> figurines &amp; ceremonial weapons</a:t>
            </a:r>
          </a:p>
          <a:p>
            <a:pPr>
              <a:defRPr/>
            </a:pPr>
            <a:endParaRPr lang="en-GB" dirty="0"/>
          </a:p>
        </p:txBody>
      </p:sp>
      <p:pic>
        <p:nvPicPr>
          <p:cNvPr id="7" name="Picture 6" descr="byblos figurines.jpg"/>
          <p:cNvPicPr>
            <a:picLocks noChangeAspect="1"/>
          </p:cNvPicPr>
          <p:nvPr/>
        </p:nvPicPr>
        <p:blipFill>
          <a:blip r:embed="rId3" cstate="email"/>
          <a:stretch>
            <a:fillRect/>
          </a:stretch>
        </p:blipFill>
        <p:spPr>
          <a:xfrm>
            <a:off x="5292080" y="476672"/>
            <a:ext cx="3240360" cy="2572649"/>
          </a:xfrm>
          <a:prstGeom prst="rect">
            <a:avLst/>
          </a:prstGeom>
        </p:spPr>
      </p:pic>
      <p:pic>
        <p:nvPicPr>
          <p:cNvPr id="11" name="Content Placeholder 10" descr="byblos pectoral.jpg"/>
          <p:cNvPicPr>
            <a:picLocks noGrp="1" noChangeAspect="1"/>
          </p:cNvPicPr>
          <p:nvPr>
            <p:ph sz="half" idx="2"/>
          </p:nvPr>
        </p:nvPicPr>
        <p:blipFill>
          <a:blip r:embed="rId4" cstate="email"/>
          <a:stretch>
            <a:fillRect/>
          </a:stretch>
        </p:blipFill>
        <p:spPr>
          <a:xfrm>
            <a:off x="4801115" y="3429000"/>
            <a:ext cx="4026985" cy="29531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4712861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 nodeType="clickPar">
                      <p:stCondLst>
                        <p:cond delay="indefinite"/>
                      </p:stCondLst>
                      <p:childTnLst>
                        <p:par>
                          <p:cTn id="1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2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smtClean="0"/>
              <a:t>MB II Palestine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79512" y="1700808"/>
            <a:ext cx="4464496" cy="4824536"/>
          </a:xfrm>
        </p:spPr>
        <p:txBody>
          <a:bodyPr>
            <a:normAutofit fontScale="92500" lnSpcReduction="20000"/>
          </a:bodyPr>
          <a:lstStyle/>
          <a:p>
            <a:pPr>
              <a:defRPr/>
            </a:pPr>
            <a:r>
              <a:rPr lang="en-GB" dirty="0" err="1"/>
              <a:t>Reurbanisation</a:t>
            </a:r>
            <a:r>
              <a:rPr lang="en-GB" dirty="0"/>
              <a:t>: large </a:t>
            </a:r>
            <a:r>
              <a:rPr lang="en-GB" dirty="0" smtClean="0"/>
              <a:t>fortified settlements </a:t>
            </a:r>
            <a:r>
              <a:rPr lang="en-GB" dirty="0"/>
              <a:t>(25ha) </a:t>
            </a:r>
          </a:p>
          <a:p>
            <a:pPr>
              <a:defRPr/>
            </a:pPr>
            <a:r>
              <a:rPr lang="en-GB" dirty="0" smtClean="0"/>
              <a:t>New m</a:t>
            </a:r>
            <a:r>
              <a:rPr lang="en-GB" dirty="0" smtClean="0"/>
              <a:t>aterial culture</a:t>
            </a:r>
          </a:p>
          <a:p>
            <a:pPr>
              <a:defRPr/>
            </a:pPr>
            <a:r>
              <a:rPr lang="en-GB" dirty="0" smtClean="0"/>
              <a:t>Changes </a:t>
            </a:r>
            <a:r>
              <a:rPr lang="en-GB" dirty="0"/>
              <a:t>attributed to the arrival of a new population group: the </a:t>
            </a:r>
            <a:r>
              <a:rPr lang="en-GB" dirty="0">
                <a:solidFill>
                  <a:srgbClr val="FFC000"/>
                </a:solidFill>
              </a:rPr>
              <a:t>Amorites (“</a:t>
            </a:r>
            <a:r>
              <a:rPr lang="en-GB" dirty="0" err="1">
                <a:solidFill>
                  <a:srgbClr val="FFC000"/>
                </a:solidFill>
              </a:rPr>
              <a:t>Martu</a:t>
            </a:r>
            <a:r>
              <a:rPr lang="en-GB" dirty="0">
                <a:solidFill>
                  <a:srgbClr val="FFC000"/>
                </a:solidFill>
              </a:rPr>
              <a:t>”)</a:t>
            </a:r>
          </a:p>
          <a:p>
            <a:pPr lvl="1">
              <a:defRPr/>
            </a:pPr>
            <a:r>
              <a:rPr lang="en-GB" dirty="0"/>
              <a:t>Largely known from Syrian &amp; Mesopotamian texts </a:t>
            </a:r>
          </a:p>
          <a:p>
            <a:pPr lvl="1">
              <a:defRPr/>
            </a:pPr>
            <a:r>
              <a:rPr lang="en-GB" dirty="0"/>
              <a:t>Rulers with Amorite names (</a:t>
            </a:r>
            <a:r>
              <a:rPr lang="en-GB" dirty="0" err="1"/>
              <a:t>Shamshi-Adad</a:t>
            </a:r>
            <a:r>
              <a:rPr lang="en-GB" dirty="0"/>
              <a:t> &amp; Hammurabi of Babylon) </a:t>
            </a:r>
          </a:p>
          <a:p>
            <a:pPr lvl="1">
              <a:defRPr/>
            </a:pPr>
            <a:r>
              <a:rPr lang="en-GB" dirty="0"/>
              <a:t>Amorites: nomadic </a:t>
            </a:r>
            <a:r>
              <a:rPr lang="en-GB" dirty="0" smtClean="0"/>
              <a:t>pastoralists</a:t>
            </a:r>
            <a:endParaRPr lang="en-GB" dirty="0"/>
          </a:p>
        </p:txBody>
      </p:sp>
      <p:pic>
        <p:nvPicPr>
          <p:cNvPr id="7" name="Content Placeholder 6" descr="mba levant.jpg"/>
          <p:cNvPicPr>
            <a:picLocks noGrp="1" noChangeAspect="1"/>
          </p:cNvPicPr>
          <p:nvPr>
            <p:ph sz="half" idx="2"/>
          </p:nvPr>
        </p:nvPicPr>
        <p:blipFill>
          <a:blip r:embed="rId2" cstate="email"/>
          <a:stretch>
            <a:fillRect/>
          </a:stretch>
        </p:blipFill>
        <p:spPr>
          <a:xfrm>
            <a:off x="4884697" y="548680"/>
            <a:ext cx="4055815" cy="5832648"/>
          </a:xfrm>
        </p:spPr>
      </p:pic>
    </p:spTree>
    <p:extLst>
      <p:ext uri="{BB962C8B-B14F-4D97-AF65-F5344CB8AC3E}">
        <p14:creationId xmlns:p14="http://schemas.microsoft.com/office/powerpoint/2010/main" xmlns="" val="76339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1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2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 nodeType="afterGroup">
                            <p:stCondLst>
                              <p:cond delay="6000"/>
                            </p:stCondLst>
                            <p:childTnLst>
                              <p:par>
                                <p:cTn id="2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smtClean="0"/>
              <a:t>Fortifications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1520" y="1628800"/>
            <a:ext cx="4752528" cy="4896544"/>
          </a:xfrm>
        </p:spPr>
        <p:txBody>
          <a:bodyPr>
            <a:normAutofit fontScale="92500" lnSpcReduction="20000"/>
          </a:bodyPr>
          <a:lstStyle/>
          <a:p>
            <a:pPr>
              <a:defRPr/>
            </a:pPr>
            <a:r>
              <a:rPr lang="en-GB" dirty="0"/>
              <a:t>Major modification of landscape </a:t>
            </a:r>
            <a:endParaRPr lang="en-GB" dirty="0" smtClean="0"/>
          </a:p>
          <a:p>
            <a:pPr>
              <a:defRPr/>
            </a:pPr>
            <a:r>
              <a:rPr lang="en-GB" dirty="0"/>
              <a:t>S</a:t>
            </a:r>
            <a:r>
              <a:rPr lang="en-GB" dirty="0" smtClean="0"/>
              <a:t>tatement </a:t>
            </a:r>
            <a:r>
              <a:rPr lang="en-GB" dirty="0"/>
              <a:t>of </a:t>
            </a:r>
            <a:r>
              <a:rPr lang="en-GB" dirty="0" smtClean="0"/>
              <a:t>power, </a:t>
            </a:r>
            <a:r>
              <a:rPr lang="en-GB" dirty="0"/>
              <a:t>authority &amp; strong central government</a:t>
            </a:r>
          </a:p>
          <a:p>
            <a:pPr>
              <a:defRPr/>
            </a:pPr>
            <a:r>
              <a:rPr lang="en-GB" dirty="0"/>
              <a:t>Communication of ideas over a wide area</a:t>
            </a:r>
          </a:p>
          <a:p>
            <a:pPr lvl="1">
              <a:defRPr/>
            </a:pPr>
            <a:r>
              <a:rPr lang="en-GB" dirty="0"/>
              <a:t>Large freestanding earthen ramparts: artificial earthworks</a:t>
            </a:r>
          </a:p>
          <a:p>
            <a:pPr lvl="1">
              <a:defRPr/>
            </a:pPr>
            <a:r>
              <a:rPr lang="en-GB" dirty="0"/>
              <a:t>Solid brick walls 3-4m wide with stone foundations</a:t>
            </a:r>
          </a:p>
          <a:p>
            <a:pPr lvl="1">
              <a:defRPr/>
            </a:pPr>
            <a:r>
              <a:rPr lang="en-GB" dirty="0" smtClean="0"/>
              <a:t>Glacis: </a:t>
            </a:r>
            <a:r>
              <a:rPr lang="en-GB" dirty="0"/>
              <a:t>artificial slope created of earth on existing mound or hill, outer slope covered with lime</a:t>
            </a:r>
          </a:p>
          <a:p>
            <a:pPr>
              <a:buFont typeface="Wingdings" pitchFamily="2" charset="2"/>
              <a:buNone/>
              <a:defRPr/>
            </a:pPr>
            <a:endParaRPr lang="en-GB" dirty="0"/>
          </a:p>
        </p:txBody>
      </p:sp>
      <p:pic>
        <p:nvPicPr>
          <p:cNvPr id="8" name="Content Placeholder 7" descr="fortifications.jpg"/>
          <p:cNvPicPr>
            <a:picLocks noGrp="1" noChangeAspect="1"/>
          </p:cNvPicPr>
          <p:nvPr>
            <p:ph sz="half" idx="2"/>
          </p:nvPr>
        </p:nvPicPr>
        <p:blipFill>
          <a:blip r:embed="rId2" cstate="email"/>
          <a:stretch>
            <a:fillRect/>
          </a:stretch>
        </p:blipFill>
        <p:spPr>
          <a:xfrm>
            <a:off x="5148064" y="1628800"/>
            <a:ext cx="3620572" cy="4155198"/>
          </a:xfrm>
          <a:prstGeom prst="rect">
            <a:avLst/>
          </a:prstGeom>
        </p:spPr>
      </p:pic>
      <p:sp>
        <p:nvSpPr>
          <p:cNvPr id="9" name="TextBox 8"/>
          <p:cNvSpPr txBox="1"/>
          <p:nvPr/>
        </p:nvSpPr>
        <p:spPr>
          <a:xfrm>
            <a:off x="5148064" y="5877272"/>
            <a:ext cx="370768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 smtClean="0">
                <a:solidFill>
                  <a:srgbClr val="FFC000"/>
                </a:solidFill>
              </a:rPr>
              <a:t>Reconstruction of walls at Jericho</a:t>
            </a:r>
            <a:endParaRPr lang="en-GB" sz="2000" dirty="0">
              <a:solidFill>
                <a:srgbClr val="FFC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2334685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1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2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 nodeType="afterGroup">
                            <p:stCondLst>
                              <p:cond delay="6000"/>
                            </p:stCondLst>
                            <p:childTnLst>
                              <p:par>
                                <p:cTn id="2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 smtClean="0"/>
              <a:t>Gates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79512" y="1700808"/>
            <a:ext cx="4824536" cy="4696944"/>
          </a:xfrm>
        </p:spPr>
        <p:txBody>
          <a:bodyPr>
            <a:normAutofit fontScale="92500"/>
          </a:bodyPr>
          <a:lstStyle/>
          <a:p>
            <a:pPr>
              <a:defRPr/>
            </a:pPr>
            <a:r>
              <a:rPr lang="en-GB" sz="3000" dirty="0"/>
              <a:t>MB IIA: massive </a:t>
            </a:r>
            <a:r>
              <a:rPr lang="en-GB" sz="3000" dirty="0" smtClean="0"/>
              <a:t>structures</a:t>
            </a:r>
          </a:p>
          <a:p>
            <a:pPr lvl="1">
              <a:defRPr/>
            </a:pPr>
            <a:r>
              <a:rPr lang="en-GB" dirty="0" smtClean="0"/>
              <a:t>Long </a:t>
            </a:r>
            <a:r>
              <a:rPr lang="en-GB" dirty="0"/>
              <a:t>corridor approach &amp; bent axis </a:t>
            </a:r>
          </a:p>
          <a:p>
            <a:pPr lvl="1">
              <a:defRPr/>
            </a:pPr>
            <a:r>
              <a:rPr lang="en-GB" dirty="0"/>
              <a:t>Good for </a:t>
            </a:r>
            <a:r>
              <a:rPr lang="en-GB" dirty="0" smtClean="0"/>
              <a:t>defence; less </a:t>
            </a:r>
            <a:r>
              <a:rPr lang="en-GB" dirty="0"/>
              <a:t>convenient for approaching vehicles</a:t>
            </a:r>
          </a:p>
          <a:p>
            <a:pPr>
              <a:defRPr/>
            </a:pPr>
            <a:r>
              <a:rPr lang="en-GB" sz="2400" dirty="0"/>
              <a:t>MB IIB: introduction of new city gate </a:t>
            </a:r>
            <a:r>
              <a:rPr lang="en-GB" sz="2400" dirty="0">
                <a:solidFill>
                  <a:srgbClr val="FFC000"/>
                </a:solidFill>
              </a:rPr>
              <a:t>(</a:t>
            </a:r>
            <a:r>
              <a:rPr lang="en-GB" sz="2400" dirty="0" err="1">
                <a:solidFill>
                  <a:srgbClr val="FFC000"/>
                </a:solidFill>
              </a:rPr>
              <a:t>migdol</a:t>
            </a:r>
            <a:r>
              <a:rPr lang="en-GB" sz="2400" dirty="0">
                <a:solidFill>
                  <a:srgbClr val="FFC000"/>
                </a:solidFill>
              </a:rPr>
              <a:t>)</a:t>
            </a:r>
          </a:p>
          <a:p>
            <a:pPr lvl="1">
              <a:defRPr/>
            </a:pPr>
            <a:r>
              <a:rPr lang="en-GB" dirty="0" smtClean="0"/>
              <a:t>Two </a:t>
            </a:r>
            <a:r>
              <a:rPr lang="en-GB" dirty="0"/>
              <a:t>massive towers flanking elongated </a:t>
            </a:r>
            <a:r>
              <a:rPr lang="en-GB" dirty="0" smtClean="0"/>
              <a:t>passage</a:t>
            </a:r>
            <a:endParaRPr lang="en-GB" dirty="0"/>
          </a:p>
          <a:p>
            <a:pPr lvl="1">
              <a:defRPr/>
            </a:pPr>
            <a:r>
              <a:rPr lang="en-GB" dirty="0"/>
              <a:t>Divided into two guard chambers by three pilasters</a:t>
            </a:r>
          </a:p>
          <a:p>
            <a:pPr lvl="1">
              <a:defRPr/>
            </a:pPr>
            <a:r>
              <a:rPr lang="en-GB" dirty="0" smtClean="0"/>
              <a:t>Easy access for chariots</a:t>
            </a:r>
          </a:p>
          <a:p>
            <a:pPr>
              <a:defRPr/>
            </a:pPr>
            <a:endParaRPr lang="en-GB" sz="2400" dirty="0"/>
          </a:p>
        </p:txBody>
      </p:sp>
      <p:pic>
        <p:nvPicPr>
          <p:cNvPr id="6" name="Picture 7" descr="MBIIgates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476701" y="1628800"/>
            <a:ext cx="3159150" cy="4624387"/>
          </a:xfrm>
          <a:prstGeom prst="rect">
            <a:avLst/>
          </a:prstGeom>
          <a:noFill/>
          <a:ln w="57150" cmpd="sng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val 4"/>
          <p:cNvSpPr/>
          <p:nvPr/>
        </p:nvSpPr>
        <p:spPr>
          <a:xfrm>
            <a:off x="5652120" y="1628800"/>
            <a:ext cx="2808312" cy="2088232"/>
          </a:xfrm>
          <a:prstGeom prst="ellipse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004048" y="1603710"/>
            <a:ext cx="3994815" cy="48496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7361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2000"/>
                            </p:stCondLst>
                            <p:childTnLst>
                              <p:par>
                                <p:cTn id="1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4000"/>
                            </p:stCondLst>
                            <p:childTnLst>
                              <p:par>
                                <p:cTn id="1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000"/>
                            </p:stCondLst>
                            <p:childTnLst>
                              <p:par>
                                <p:cTn id="2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4000"/>
                            </p:stCondLst>
                            <p:childTnLst>
                              <p:par>
                                <p:cTn id="2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6000"/>
                            </p:stCondLst>
                            <p:childTnLst>
                              <p:par>
                                <p:cTn id="3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5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 smtClean="0"/>
              <a:t>Palaces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95536" y="1844824"/>
            <a:ext cx="4402832" cy="4623816"/>
          </a:xfrm>
        </p:spPr>
        <p:txBody>
          <a:bodyPr/>
          <a:lstStyle/>
          <a:p>
            <a:pPr>
              <a:defRPr/>
            </a:pPr>
            <a:r>
              <a:rPr lang="en-GB" sz="2400" dirty="0"/>
              <a:t>Public buildings: palace &amp; freestanding temple</a:t>
            </a:r>
          </a:p>
          <a:p>
            <a:pPr>
              <a:defRPr/>
            </a:pPr>
            <a:r>
              <a:rPr lang="en-GB" sz="2400" dirty="0"/>
              <a:t>Palaces: identified at </a:t>
            </a:r>
            <a:r>
              <a:rPr lang="en-GB" sz="2400" dirty="0" err="1"/>
              <a:t>Ajjul</a:t>
            </a:r>
            <a:r>
              <a:rPr lang="en-GB" sz="2400" dirty="0"/>
              <a:t>, </a:t>
            </a:r>
            <a:r>
              <a:rPr lang="en-GB" sz="2400" dirty="0" err="1"/>
              <a:t>Kabri</a:t>
            </a:r>
            <a:r>
              <a:rPr lang="en-GB" sz="2400" dirty="0"/>
              <a:t>, Megiddo, Lachish, </a:t>
            </a:r>
            <a:r>
              <a:rPr lang="en-GB" sz="2400" dirty="0" err="1"/>
              <a:t>Hazor</a:t>
            </a:r>
            <a:r>
              <a:rPr lang="en-GB" sz="2400" dirty="0"/>
              <a:t>...</a:t>
            </a:r>
          </a:p>
          <a:p>
            <a:pPr lvl="1">
              <a:defRPr/>
            </a:pPr>
            <a:r>
              <a:rPr lang="en-GB" dirty="0"/>
              <a:t>Huge complexes: 1000m2+ </a:t>
            </a:r>
          </a:p>
          <a:p>
            <a:pPr lvl="1">
              <a:defRPr/>
            </a:pPr>
            <a:r>
              <a:rPr lang="en-GB" dirty="0"/>
              <a:t>Large courtyards &amp; halls</a:t>
            </a:r>
          </a:p>
          <a:p>
            <a:pPr lvl="1">
              <a:defRPr/>
            </a:pPr>
            <a:r>
              <a:rPr lang="en-GB" dirty="0"/>
              <a:t>Use of stone </a:t>
            </a:r>
            <a:r>
              <a:rPr lang="en-GB" dirty="0" err="1"/>
              <a:t>orthostats</a:t>
            </a:r>
            <a:endParaRPr lang="en-GB" dirty="0"/>
          </a:p>
          <a:p>
            <a:pPr lvl="1">
              <a:defRPr/>
            </a:pPr>
            <a:r>
              <a:rPr lang="en-GB" dirty="0" err="1"/>
              <a:t>Kabri</a:t>
            </a:r>
            <a:r>
              <a:rPr lang="en-GB" dirty="0"/>
              <a:t>: hall decorated with Minoan frescoes</a:t>
            </a:r>
          </a:p>
          <a:p>
            <a:pPr>
              <a:defRPr/>
            </a:pPr>
            <a:endParaRPr lang="en-GB" sz="2400" dirty="0"/>
          </a:p>
        </p:txBody>
      </p:sp>
      <p:pic>
        <p:nvPicPr>
          <p:cNvPr id="7" name="Picture 3" descr="MBIIpalaces.gif"/>
          <p:cNvPicPr>
            <a:picLocks noGrp="1" noChangeAspect="1"/>
          </p:cNvPicPr>
          <p:nvPr>
            <p:ph sz="half" idx="2"/>
          </p:nvPr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497757" y="2636912"/>
            <a:ext cx="3178699" cy="38884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7411" name="Picture 5" descr="kabri-floor"/>
          <p:cNvPicPr>
            <a:picLocks noChangeAspect="1" noChangeArrowheads="1"/>
          </p:cNvPicPr>
          <p:nvPr/>
        </p:nvPicPr>
        <p:blipFill>
          <a:blip r:embed="rId3" cstate="email">
            <a:lum bright="-6000" contrast="-6000"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839600" y="188640"/>
            <a:ext cx="4014015" cy="216024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40669765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 nodeType="afterGroup">
                            <p:stCondLst>
                              <p:cond delay="6000"/>
                            </p:stCondLst>
                            <p:childTnLst>
                              <p:par>
                                <p:cTn id="2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 nodeType="afterGroup">
                            <p:stCondLst>
                              <p:cond delay="8000"/>
                            </p:stCondLst>
                            <p:childTnLst>
                              <p:par>
                                <p:cTn id="2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smtClean="0"/>
              <a:t>Temples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79512" y="1772816"/>
            <a:ext cx="4172272" cy="4624936"/>
          </a:xfrm>
        </p:spPr>
        <p:txBody>
          <a:bodyPr>
            <a:normAutofit fontScale="92500"/>
          </a:bodyPr>
          <a:lstStyle/>
          <a:p>
            <a:pPr>
              <a:defRPr/>
            </a:pPr>
            <a:r>
              <a:rPr lang="en-GB" dirty="0" err="1" smtClean="0">
                <a:solidFill>
                  <a:srgbClr val="FFC000"/>
                </a:solidFill>
              </a:rPr>
              <a:t>Migdal</a:t>
            </a:r>
            <a:r>
              <a:rPr lang="en-GB" dirty="0" smtClean="0">
                <a:solidFill>
                  <a:srgbClr val="FFC000"/>
                </a:solidFill>
              </a:rPr>
              <a:t> temples </a:t>
            </a:r>
            <a:r>
              <a:rPr lang="en-GB" dirty="0" smtClean="0"/>
              <a:t>= monumental </a:t>
            </a:r>
            <a:r>
              <a:rPr lang="en-GB" dirty="0" smtClean="0"/>
              <a:t>rectilinear </a:t>
            </a:r>
            <a:r>
              <a:rPr lang="en-GB" dirty="0" smtClean="0"/>
              <a:t>buildings appear </a:t>
            </a:r>
            <a:r>
              <a:rPr lang="en-GB" dirty="0" smtClean="0"/>
              <a:t>in </a:t>
            </a:r>
            <a:r>
              <a:rPr lang="en-GB" dirty="0" smtClean="0"/>
              <a:t>MB IIB</a:t>
            </a:r>
            <a:endParaRPr lang="en-GB" dirty="0" smtClean="0"/>
          </a:p>
          <a:p>
            <a:pPr lvl="1">
              <a:defRPr/>
            </a:pPr>
            <a:r>
              <a:rPr lang="en-GB" dirty="0" smtClean="0"/>
              <a:t>Large single room </a:t>
            </a:r>
            <a:r>
              <a:rPr lang="en-GB" dirty="0" smtClean="0"/>
              <a:t>structures</a:t>
            </a:r>
          </a:p>
          <a:p>
            <a:pPr lvl="1">
              <a:defRPr/>
            </a:pPr>
            <a:r>
              <a:rPr lang="en-GB" dirty="0" smtClean="0"/>
              <a:t>Thick </a:t>
            </a:r>
            <a:r>
              <a:rPr lang="en-GB" dirty="0" smtClean="0"/>
              <a:t>walls </a:t>
            </a:r>
            <a:r>
              <a:rPr lang="en-GB" dirty="0" smtClean="0"/>
              <a:t>&amp; an </a:t>
            </a:r>
            <a:r>
              <a:rPr lang="en-GB" dirty="0" smtClean="0"/>
              <a:t>fortified </a:t>
            </a:r>
            <a:r>
              <a:rPr lang="en-GB" dirty="0" smtClean="0"/>
              <a:t>entrance</a:t>
            </a:r>
            <a:endParaRPr lang="en-GB" dirty="0" smtClean="0"/>
          </a:p>
          <a:p>
            <a:pPr lvl="1">
              <a:defRPr/>
            </a:pPr>
            <a:r>
              <a:rPr lang="en-GB" dirty="0" smtClean="0"/>
              <a:t>Single </a:t>
            </a:r>
            <a:r>
              <a:rPr lang="en-GB" dirty="0"/>
              <a:t>room: the </a:t>
            </a:r>
            <a:r>
              <a:rPr lang="en-GB" dirty="0" err="1">
                <a:solidFill>
                  <a:srgbClr val="FFC000"/>
                </a:solidFill>
              </a:rPr>
              <a:t>cella</a:t>
            </a:r>
            <a:endParaRPr lang="en-GB" dirty="0">
              <a:solidFill>
                <a:srgbClr val="FFC000"/>
              </a:solidFill>
            </a:endParaRPr>
          </a:p>
          <a:p>
            <a:pPr>
              <a:defRPr/>
            </a:pPr>
            <a:r>
              <a:rPr lang="en-GB" dirty="0"/>
              <a:t> Open cult places with standing </a:t>
            </a:r>
            <a:r>
              <a:rPr lang="en-GB" dirty="0" smtClean="0"/>
              <a:t>stones, </a:t>
            </a:r>
            <a:r>
              <a:rPr lang="en-GB" i="1" dirty="0" err="1" smtClean="0">
                <a:solidFill>
                  <a:srgbClr val="FFC000"/>
                </a:solidFill>
              </a:rPr>
              <a:t>masebot</a:t>
            </a:r>
            <a:endParaRPr lang="en-GB" dirty="0"/>
          </a:p>
        </p:txBody>
      </p:sp>
      <p:pic>
        <p:nvPicPr>
          <p:cNvPr id="8" name="Picture 7" descr="MBIImigdals.gif"/>
          <p:cNvPicPr>
            <a:picLocks noChangeAspect="1"/>
          </p:cNvPicPr>
          <p:nvPr/>
        </p:nvPicPr>
        <p:blipFill>
          <a:blip r:embed="rId2" cstate="email"/>
          <a:stretch>
            <a:fillRect/>
          </a:stretch>
        </p:blipFill>
        <p:spPr>
          <a:xfrm>
            <a:off x="5796136" y="3212976"/>
            <a:ext cx="2526170" cy="3384376"/>
          </a:xfrm>
          <a:prstGeom prst="rect">
            <a:avLst/>
          </a:prstGeom>
        </p:spPr>
      </p:pic>
      <p:pic>
        <p:nvPicPr>
          <p:cNvPr id="10" name="Content Placeholder 9" descr="gezer high place.jpg"/>
          <p:cNvPicPr>
            <a:picLocks noGrp="1" noChangeAspect="1"/>
          </p:cNvPicPr>
          <p:nvPr>
            <p:ph sz="half" idx="2"/>
          </p:nvPr>
        </p:nvPicPr>
        <p:blipFill>
          <a:blip r:embed="rId3" cstate="email"/>
          <a:stretch>
            <a:fillRect/>
          </a:stretch>
        </p:blipFill>
        <p:spPr>
          <a:xfrm>
            <a:off x="4716016" y="260647"/>
            <a:ext cx="4176464" cy="2783221"/>
          </a:xfrm>
        </p:spPr>
      </p:pic>
      <p:sp>
        <p:nvSpPr>
          <p:cNvPr id="11" name="TextBox 10"/>
          <p:cNvSpPr txBox="1"/>
          <p:nvPr/>
        </p:nvSpPr>
        <p:spPr>
          <a:xfrm>
            <a:off x="6876256" y="260648"/>
            <a:ext cx="201208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Gezer: high place</a:t>
            </a:r>
            <a:endParaRPr lang="en-GB" sz="2000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34054251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459" name="Picture 5" descr="MBIIChalice"/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218801" y="2996952"/>
            <a:ext cx="2620080" cy="244827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smtClean="0"/>
              <a:t>Pottery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79512" y="1773936"/>
            <a:ext cx="4316288" cy="4623816"/>
          </a:xfrm>
        </p:spPr>
        <p:txBody>
          <a:bodyPr>
            <a:normAutofit lnSpcReduction="10000"/>
          </a:bodyPr>
          <a:lstStyle/>
          <a:p>
            <a:pPr>
              <a:defRPr/>
            </a:pPr>
            <a:r>
              <a:rPr lang="en-GB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New pottery tradition</a:t>
            </a:r>
            <a:endParaRPr lang="en-GB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defRPr/>
            </a:pPr>
            <a:r>
              <a:rPr lang="en-GB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Made on </a:t>
            </a:r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fast </a:t>
            </a:r>
            <a:r>
              <a:rPr lang="en-GB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wheel:</a:t>
            </a:r>
          </a:p>
          <a:p>
            <a:pPr lvl="1">
              <a:defRPr/>
            </a:pPr>
            <a:r>
              <a:rPr lang="en-GB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Mass production &amp; craft specialisation</a:t>
            </a:r>
            <a:endParaRPr lang="en-GB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defRPr/>
            </a:pPr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New shapes: globular jars </a:t>
            </a:r>
            <a:r>
              <a:rPr lang="en-GB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&amp; jugs</a:t>
            </a:r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</a:t>
            </a:r>
            <a:r>
              <a:rPr lang="en-GB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carinated</a:t>
            </a:r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bowls, </a:t>
            </a:r>
            <a:r>
              <a:rPr lang="en-GB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piriform</a:t>
            </a:r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GB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juglets</a:t>
            </a:r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GB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&amp; dipper </a:t>
            </a:r>
            <a:r>
              <a:rPr lang="en-GB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juglets</a:t>
            </a:r>
            <a:endParaRPr lang="en-GB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defRPr/>
            </a:pPr>
            <a:r>
              <a:rPr lang="en-GB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How might archaeologists interpret these changes?</a:t>
            </a:r>
            <a:endParaRPr lang="en-GB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9461" name="Picture 9" descr="T15Dipper"/>
          <p:cNvPicPr>
            <a:picLocks noChangeAspect="1" noChangeArrowheads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410338" y="2780928"/>
            <a:ext cx="1581824" cy="323554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2" name="Picture 4" descr="carinated bowl"/>
          <p:cNvPicPr>
            <a:picLocks noGrp="1" noChangeAspect="1" noChangeArrowheads="1"/>
          </p:cNvPicPr>
          <p:nvPr>
            <p:ph sz="half" idx="2"/>
          </p:nvPr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76056" y="692696"/>
            <a:ext cx="3600400" cy="167071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19274500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/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073624" y="3356992"/>
            <a:ext cx="2818806" cy="2952328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Pottery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251520" y="1628800"/>
            <a:ext cx="4248472" cy="2160240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Small </a:t>
            </a:r>
            <a:r>
              <a:rPr lang="en-GB" dirty="0" err="1" smtClean="0"/>
              <a:t>juglets</a:t>
            </a:r>
            <a:r>
              <a:rPr lang="en-GB" dirty="0" smtClean="0"/>
              <a:t>  - highly valued contents</a:t>
            </a:r>
          </a:p>
          <a:p>
            <a:r>
              <a:rPr lang="en-GB" dirty="0" smtClean="0"/>
              <a:t>Popular in burials</a:t>
            </a:r>
          </a:p>
          <a:p>
            <a:r>
              <a:rPr lang="en-GB" dirty="0" smtClean="0"/>
              <a:t>Widely traded around East Mediterranean</a:t>
            </a:r>
            <a:endParaRPr lang="en-GB" dirty="0"/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sz="half" idx="2"/>
          </p:nvPr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300192" y="332656"/>
            <a:ext cx="2440949" cy="3456384"/>
          </a:xfrm>
        </p:spPr>
      </p:pic>
      <p:sp>
        <p:nvSpPr>
          <p:cNvPr id="8" name="TextBox 7"/>
          <p:cNvSpPr txBox="1"/>
          <p:nvPr/>
        </p:nvSpPr>
        <p:spPr>
          <a:xfrm>
            <a:off x="6911497" y="5485693"/>
            <a:ext cx="1521379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 err="1" smtClean="0">
                <a:solidFill>
                  <a:srgbClr val="FFC000"/>
                </a:solidFill>
              </a:rPr>
              <a:t>Yahudiyeh</a:t>
            </a:r>
            <a:endParaRPr lang="en-GB" sz="2400" dirty="0">
              <a:solidFill>
                <a:srgbClr val="FFC000"/>
              </a:solidFill>
            </a:endParaRPr>
          </a:p>
          <a:p>
            <a:r>
              <a:rPr lang="en-GB" sz="2400" dirty="0" smtClean="0">
                <a:solidFill>
                  <a:srgbClr val="FFC000"/>
                </a:solidFill>
              </a:rPr>
              <a:t>ware</a:t>
            </a:r>
            <a:endParaRPr lang="en-GB" sz="2400" dirty="0">
              <a:solidFill>
                <a:srgbClr val="FFC000"/>
              </a:solidFill>
            </a:endParaRPr>
          </a:p>
        </p:txBody>
      </p:sp>
      <p:pic>
        <p:nvPicPr>
          <p:cNvPr id="9" name="Picture 11" descr="T15BarrelJuglet"/>
          <p:cNvPicPr>
            <a:picLocks noChangeAspect="1" noChangeArrowheads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15616" y="3933056"/>
            <a:ext cx="2382414" cy="266429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14312582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483" name="Picture 4" descr="battleaxes"/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76056" y="4708548"/>
            <a:ext cx="3510832" cy="165618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 smtClean="0"/>
              <a:t>Metallurgy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546848" cy="4623816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sz="2600" dirty="0"/>
              <a:t>Introduction of tin </a:t>
            </a:r>
            <a:r>
              <a:rPr lang="en-GB" sz="2600" dirty="0" smtClean="0"/>
              <a:t>bronze</a:t>
            </a:r>
            <a:endParaRPr lang="en-GB" sz="2600" dirty="0"/>
          </a:p>
          <a:p>
            <a:pPr>
              <a:defRPr/>
            </a:pPr>
            <a:r>
              <a:rPr lang="en-GB" sz="2600" dirty="0"/>
              <a:t>Mari </a:t>
            </a:r>
            <a:r>
              <a:rPr lang="en-GB" sz="2600" dirty="0" smtClean="0"/>
              <a:t>archives (18th century): shipments </a:t>
            </a:r>
            <a:r>
              <a:rPr lang="en-GB" sz="2600" dirty="0"/>
              <a:t>of tin to </a:t>
            </a:r>
            <a:r>
              <a:rPr lang="en-GB" sz="2600" dirty="0" smtClean="0"/>
              <a:t>cities such </a:t>
            </a:r>
            <a:r>
              <a:rPr lang="en-GB" sz="2600" dirty="0"/>
              <a:t>as </a:t>
            </a:r>
            <a:r>
              <a:rPr lang="en-GB" sz="2600" dirty="0" err="1" smtClean="0"/>
              <a:t>Hazor</a:t>
            </a:r>
            <a:endParaRPr lang="en-GB" sz="2600" dirty="0"/>
          </a:p>
          <a:p>
            <a:pPr>
              <a:defRPr/>
            </a:pPr>
            <a:r>
              <a:rPr lang="en-GB" sz="2600" dirty="0"/>
              <a:t>MB IIA: new range of metal artefacts:</a:t>
            </a:r>
          </a:p>
          <a:p>
            <a:pPr lvl="1">
              <a:defRPr/>
            </a:pPr>
            <a:r>
              <a:rPr lang="en-GB" sz="2200" dirty="0"/>
              <a:t>Duckbill axe</a:t>
            </a:r>
          </a:p>
          <a:p>
            <a:pPr lvl="1">
              <a:defRPr/>
            </a:pPr>
            <a:r>
              <a:rPr lang="en-GB" sz="2200" dirty="0"/>
              <a:t>Socketed spear heads</a:t>
            </a:r>
          </a:p>
          <a:p>
            <a:pPr lvl="1">
              <a:defRPr/>
            </a:pPr>
            <a:r>
              <a:rPr lang="en-GB" sz="2200" dirty="0"/>
              <a:t>Chisel shaped axe</a:t>
            </a:r>
          </a:p>
          <a:p>
            <a:pPr lvl="1">
              <a:defRPr/>
            </a:pPr>
            <a:r>
              <a:rPr lang="en-GB" sz="2200" dirty="0"/>
              <a:t>Daggers &amp; </a:t>
            </a:r>
            <a:r>
              <a:rPr lang="en-GB" sz="2200" dirty="0" smtClean="0"/>
              <a:t>spearheads</a:t>
            </a:r>
            <a:endParaRPr lang="en-GB" sz="2200" dirty="0"/>
          </a:p>
        </p:txBody>
      </p:sp>
      <p:pic>
        <p:nvPicPr>
          <p:cNvPr id="10" name="Picture 7" descr="MBWeapons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893992" y="404664"/>
            <a:ext cx="2592288" cy="38617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8412643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1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2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 nodeType="afterGroup">
                            <p:stCondLst>
                              <p:cond delay="6000"/>
                            </p:stCondLst>
                            <p:childTnLst>
                              <p:par>
                                <p:cTn id="2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 nodeType="afterGroup">
                            <p:stCondLst>
                              <p:cond delay="8000"/>
                            </p:stCondLst>
                            <p:childTnLst>
                              <p:par>
                                <p:cTn id="3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484" name="Picture 5" descr="toggle pins"/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56176" y="3791762"/>
            <a:ext cx="2674894" cy="285698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 smtClean="0"/>
              <a:t>Metallurgy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23528" y="1628800"/>
            <a:ext cx="4110608" cy="2447152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dirty="0" smtClean="0"/>
              <a:t>Personal </a:t>
            </a:r>
            <a:r>
              <a:rPr lang="en-GB" dirty="0"/>
              <a:t>items </a:t>
            </a:r>
            <a:r>
              <a:rPr lang="en-GB" dirty="0" smtClean="0"/>
              <a:t>crafted </a:t>
            </a:r>
            <a:r>
              <a:rPr lang="en-GB" dirty="0"/>
              <a:t>from bronze &amp; gold:</a:t>
            </a:r>
          </a:p>
          <a:p>
            <a:pPr lvl="1">
              <a:defRPr/>
            </a:pPr>
            <a:r>
              <a:rPr lang="en-GB" dirty="0"/>
              <a:t>Toggle pins, rings, pendants</a:t>
            </a:r>
          </a:p>
          <a:p>
            <a:pPr>
              <a:defRPr/>
            </a:pPr>
            <a:r>
              <a:rPr lang="en-GB" dirty="0"/>
              <a:t>Gold hoards from </a:t>
            </a:r>
            <a:r>
              <a:rPr lang="en-GB" dirty="0" smtClean="0"/>
              <a:t>‘</a:t>
            </a:r>
            <a:r>
              <a:rPr lang="en-GB" dirty="0" err="1" smtClean="0"/>
              <a:t>Ajjul</a:t>
            </a:r>
            <a:endParaRPr lang="en-GB" dirty="0"/>
          </a:p>
          <a:p>
            <a:pPr>
              <a:defRPr/>
            </a:pPr>
            <a:endParaRPr lang="en-GB" sz="2400" dirty="0"/>
          </a:p>
        </p:txBody>
      </p:sp>
      <p:pic>
        <p:nvPicPr>
          <p:cNvPr id="9" name="Content Placeholder 8" descr="Hathor.jpg"/>
          <p:cNvPicPr>
            <a:picLocks noGrp="1" noChangeAspect="1"/>
          </p:cNvPicPr>
          <p:nvPr>
            <p:ph sz="half" idx="2"/>
          </p:nvPr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148064" y="188640"/>
            <a:ext cx="2186827" cy="338437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475656" y="4005063"/>
            <a:ext cx="3338182" cy="26806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9824772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Burial Practices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>
          <a:xfrm>
            <a:off x="323528" y="1773936"/>
            <a:ext cx="4172272" cy="4623816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Multiple inhumation in chamber tombs</a:t>
            </a:r>
          </a:p>
          <a:p>
            <a:r>
              <a:rPr lang="en-GB" dirty="0" smtClean="0"/>
              <a:t>Increasing importance or commemoration of the ancestors</a:t>
            </a:r>
          </a:p>
          <a:p>
            <a:r>
              <a:rPr lang="en-GB" dirty="0" smtClean="0"/>
              <a:t>Provision of goods for afterlife:</a:t>
            </a:r>
          </a:p>
          <a:p>
            <a:pPr lvl="1"/>
            <a:r>
              <a:rPr lang="en-GB" dirty="0" smtClean="0"/>
              <a:t>Pottery</a:t>
            </a:r>
          </a:p>
          <a:p>
            <a:pPr lvl="1"/>
            <a:r>
              <a:rPr lang="en-GB" dirty="0" smtClean="0"/>
              <a:t>Personal adornment</a:t>
            </a:r>
          </a:p>
          <a:p>
            <a:pPr lvl="1"/>
            <a:r>
              <a:rPr lang="en-GB" dirty="0" smtClean="0"/>
              <a:t>Jericho: wooden artefacts (boxes, inlay &amp; furniture)</a:t>
            </a:r>
          </a:p>
          <a:p>
            <a:pPr lvl="1"/>
            <a:endParaRPr lang="en-GB" dirty="0"/>
          </a:p>
        </p:txBody>
      </p:sp>
      <p:pic>
        <p:nvPicPr>
          <p:cNvPr id="7" name="Picture 4" descr="bonework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email">
            <a:lum bright="-14000" contrast="-18000"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64088" y="548680"/>
            <a:ext cx="3405264" cy="252028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836503" y="3573016"/>
            <a:ext cx="4083199" cy="26901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6995740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uiExpand="1" build="p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Warrior Graves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186808" cy="4623816"/>
          </a:xfrm>
        </p:spPr>
        <p:txBody>
          <a:bodyPr/>
          <a:lstStyle/>
          <a:p>
            <a:r>
              <a:rPr lang="en-GB" dirty="0" smtClean="0"/>
              <a:t>Common element </a:t>
            </a:r>
            <a:r>
              <a:rPr lang="en-GB" dirty="0" smtClean="0"/>
              <a:t>throughout coastal Levant</a:t>
            </a:r>
            <a:endParaRPr lang="en-GB" dirty="0" smtClean="0"/>
          </a:p>
          <a:p>
            <a:r>
              <a:rPr lang="en-GB" dirty="0" smtClean="0"/>
              <a:t>Also represented at Tell </a:t>
            </a:r>
            <a:r>
              <a:rPr lang="en-GB" dirty="0" err="1" smtClean="0"/>
              <a:t>Dab’a</a:t>
            </a:r>
            <a:endParaRPr lang="en-GB" dirty="0" smtClean="0"/>
          </a:p>
          <a:p>
            <a:r>
              <a:rPr lang="en-GB" dirty="0" smtClean="0"/>
              <a:t>Horse burials</a:t>
            </a:r>
          </a:p>
          <a:p>
            <a:r>
              <a:rPr lang="en-GB" dirty="0" smtClean="0"/>
              <a:t>Warrior equipment:</a:t>
            </a:r>
          </a:p>
          <a:p>
            <a:pPr lvl="1"/>
            <a:r>
              <a:rPr lang="en-GB" dirty="0" smtClean="0"/>
              <a:t>Daggers &amp; spears</a:t>
            </a:r>
          </a:p>
          <a:p>
            <a:pPr lvl="1"/>
            <a:r>
              <a:rPr lang="en-GB" dirty="0" smtClean="0"/>
              <a:t>Axes</a:t>
            </a:r>
          </a:p>
          <a:p>
            <a:pPr lvl="1"/>
            <a:r>
              <a:rPr lang="en-GB" dirty="0" smtClean="0"/>
              <a:t>Bronze belts</a:t>
            </a:r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16016" y="1988840"/>
            <a:ext cx="4174802" cy="3505296"/>
          </a:xfrm>
        </p:spPr>
      </p:pic>
      <p:sp>
        <p:nvSpPr>
          <p:cNvPr id="6" name="TextBox 5"/>
          <p:cNvSpPr txBox="1"/>
          <p:nvPr/>
        </p:nvSpPr>
        <p:spPr>
          <a:xfrm>
            <a:off x="5724128" y="5589240"/>
            <a:ext cx="300915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 smtClean="0">
                <a:solidFill>
                  <a:srgbClr val="FFC000"/>
                </a:solidFill>
              </a:rPr>
              <a:t>Warrior burial, Tell el-‘</a:t>
            </a:r>
            <a:r>
              <a:rPr lang="en-GB" sz="2000" dirty="0" err="1" smtClean="0">
                <a:solidFill>
                  <a:srgbClr val="FFC000"/>
                </a:solidFill>
              </a:rPr>
              <a:t>Ajjul</a:t>
            </a:r>
            <a:endParaRPr lang="en-GB" sz="2000" dirty="0">
              <a:solidFill>
                <a:srgbClr val="FFC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1134498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500"/>
                            </p:stCondLst>
                            <p:childTnLst>
                              <p:par>
                                <p:cTn id="2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2500"/>
                            </p:stCondLst>
                            <p:childTnLst>
                              <p:par>
                                <p:cTn id="2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4500"/>
                            </p:stCondLst>
                            <p:childTnLst>
                              <p:par>
                                <p:cTn id="3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smtClean="0"/>
              <a:t>Summary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defRPr/>
            </a:pPr>
            <a:r>
              <a:rPr lang="en-GB" dirty="0"/>
              <a:t>Very rich archaeological evidence</a:t>
            </a:r>
          </a:p>
          <a:p>
            <a:pPr>
              <a:defRPr/>
            </a:pPr>
            <a:r>
              <a:rPr lang="en-GB" dirty="0"/>
              <a:t>Common culture throughout region</a:t>
            </a:r>
          </a:p>
          <a:p>
            <a:pPr lvl="1">
              <a:defRPr/>
            </a:pPr>
            <a:r>
              <a:rPr lang="en-GB" dirty="0"/>
              <a:t>Expressed in material culture</a:t>
            </a:r>
          </a:p>
          <a:p>
            <a:pPr>
              <a:defRPr/>
            </a:pPr>
            <a:r>
              <a:rPr lang="en-GB" dirty="0"/>
              <a:t>Increasing contact with other cultures:</a:t>
            </a:r>
          </a:p>
          <a:p>
            <a:pPr lvl="1">
              <a:defRPr/>
            </a:pPr>
            <a:r>
              <a:rPr lang="en-GB" dirty="0"/>
              <a:t>Mesopotamia, Egypt, Minoans</a:t>
            </a:r>
          </a:p>
          <a:p>
            <a:pPr>
              <a:defRPr/>
            </a:pPr>
            <a:r>
              <a:rPr lang="en-GB" dirty="0"/>
              <a:t>Massive urban centres: </a:t>
            </a:r>
          </a:p>
          <a:p>
            <a:pPr lvl="1">
              <a:defRPr/>
            </a:pPr>
            <a:r>
              <a:rPr lang="en-GB" dirty="0"/>
              <a:t>Powerful city states with palaces, temples, elaborate fortifications</a:t>
            </a:r>
          </a:p>
          <a:p>
            <a:pPr>
              <a:defRPr/>
            </a:pPr>
            <a:r>
              <a:rPr lang="en-GB" dirty="0"/>
              <a:t>Change in material culture: new population?</a:t>
            </a:r>
          </a:p>
          <a:p>
            <a:pPr>
              <a:buFont typeface="Wingdings" pitchFamily="2" charset="2"/>
              <a:buNone/>
              <a:defRPr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xmlns="" val="23623427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2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 nodeType="clickPar">
                      <p:stCondLst>
                        <p:cond delay="indefinite"/>
                      </p:stCondLst>
                      <p:childTnLst>
                        <p:par>
                          <p:cTn id="2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3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 nodeType="clickPar">
                      <p:stCondLst>
                        <p:cond delay="indefinite"/>
                      </p:stCondLst>
                      <p:childTnLst>
                        <p:par>
                          <p:cTn id="3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dule">
  <a:themeElements>
    <a:clrScheme name="Module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Module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Modul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300000"/>
              </a:schemeClr>
            </a:gs>
            <a:gs pos="12000">
              <a:schemeClr val="phClr">
                <a:tint val="48000"/>
                <a:satMod val="300000"/>
              </a:schemeClr>
            </a:gs>
            <a:gs pos="20000">
              <a:schemeClr val="phClr">
                <a:tint val="49000"/>
                <a:satMod val="30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10000" t="-25000" r="10000" b="125000"/>
          </a:path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05000"/>
              </a:schemeClr>
              <a:schemeClr val="phClr">
                <a:tint val="95000"/>
                <a:satMod val="105000"/>
              </a:schemeClr>
            </a:duotone>
          </a:blip>
          <a:tile tx="0" ty="0" sx="38000" sy="38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Module</Template>
  <TotalTime>116</TotalTime>
  <Words>865</Words>
  <Application>Microsoft Office PowerPoint</Application>
  <PresentationFormat>On-screen Show (4:3)</PresentationFormat>
  <Paragraphs>163</Paragraphs>
  <Slides>23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24" baseType="lpstr">
      <vt:lpstr>Module</vt:lpstr>
      <vt:lpstr>Pharaohs, Phoenicians &amp;Peoples of the Sea</vt:lpstr>
      <vt:lpstr>EB IV: 2300-2050 BC</vt:lpstr>
      <vt:lpstr>Chronology of MBA</vt:lpstr>
      <vt:lpstr>MBA in the Levant</vt:lpstr>
      <vt:lpstr>MB II Re-Urbanisation</vt:lpstr>
      <vt:lpstr>MB II Ebla</vt:lpstr>
      <vt:lpstr>MB II Ebla</vt:lpstr>
      <vt:lpstr>Mari</vt:lpstr>
      <vt:lpstr>Ugarit</vt:lpstr>
      <vt:lpstr>MB II Alalakh</vt:lpstr>
      <vt:lpstr>MB II Byblos</vt:lpstr>
      <vt:lpstr>MB II Palestine</vt:lpstr>
      <vt:lpstr>Fortifications</vt:lpstr>
      <vt:lpstr>Gates</vt:lpstr>
      <vt:lpstr>Palaces</vt:lpstr>
      <vt:lpstr>Temples</vt:lpstr>
      <vt:lpstr>Pottery</vt:lpstr>
      <vt:lpstr>Pottery</vt:lpstr>
      <vt:lpstr>Metallurgy</vt:lpstr>
      <vt:lpstr>Metallurgy</vt:lpstr>
      <vt:lpstr>Burial Practices</vt:lpstr>
      <vt:lpstr>Warrior Graves</vt:lpstr>
      <vt:lpstr>Summary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Pharaohs, Phoenicians &amp;Peoples of the Sea</dc:title>
  <dc:creator>Louise Steel</dc:creator>
  <cp:lastModifiedBy>Louise</cp:lastModifiedBy>
  <cp:revision>36</cp:revision>
  <dcterms:created xsi:type="dcterms:W3CDTF">2012-02-15T13:14:08Z</dcterms:created>
  <dcterms:modified xsi:type="dcterms:W3CDTF">2013-02-09T17:16:44Z</dcterms:modified>
</cp:coreProperties>
</file>