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8" r:id="rId5"/>
    <p:sldId id="263" r:id="rId6"/>
    <p:sldId id="264" r:id="rId7"/>
    <p:sldId id="265" r:id="rId8"/>
    <p:sldId id="267" r:id="rId9"/>
    <p:sldId id="260"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5C820-64BA-F924-F0AD-633092F775A9}"/>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AC0F20C1-C58F-9BDA-2340-06B862729EE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8740AE1F-9C7E-F1D9-F3D7-940AD438DA51}"/>
              </a:ext>
            </a:extLst>
          </p:cNvPr>
          <p:cNvSpPr txBox="1">
            <a:spLocks noGrp="1"/>
          </p:cNvSpPr>
          <p:nvPr>
            <p:ph type="dt" sz="half" idx="7"/>
          </p:nvPr>
        </p:nvSpPr>
        <p:spPr>
          <a:xfrm>
            <a:off x="838203" y="6356351"/>
            <a:ext cx="2743200" cy="365129"/>
          </a:xfrm>
        </p:spPr>
        <p:txBody>
          <a:bodyPr/>
          <a:lstStyle>
            <a:lvl1pPr>
              <a:defRPr/>
            </a:lvl1pPr>
          </a:lstStyle>
          <a:p>
            <a:pPr lvl="0"/>
            <a:fld id="{B7BB23F3-D5D7-43EA-8161-D4D71E0FBA1D}" type="datetime1">
              <a:rPr lang="en-GB"/>
              <a:pPr lvl="0"/>
              <a:t>18/04/2023</a:t>
            </a:fld>
            <a:endParaRPr lang="en-GB"/>
          </a:p>
        </p:txBody>
      </p:sp>
      <p:sp>
        <p:nvSpPr>
          <p:cNvPr id="5" name="Footer Placeholder 4">
            <a:extLst>
              <a:ext uri="{FF2B5EF4-FFF2-40B4-BE49-F238E27FC236}">
                <a16:creationId xmlns:a16="http://schemas.microsoft.com/office/drawing/2014/main" id="{72D3D861-5C8A-CF52-EA0F-050FE1D1B117}"/>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9BB2A94-E318-924F-33D3-C6AEB5554B24}"/>
              </a:ext>
            </a:extLst>
          </p:cNvPr>
          <p:cNvSpPr txBox="1">
            <a:spLocks noGrp="1"/>
          </p:cNvSpPr>
          <p:nvPr>
            <p:ph type="sldNum" sz="quarter" idx="8"/>
          </p:nvPr>
        </p:nvSpPr>
        <p:spPr>
          <a:xfrm>
            <a:off x="8610603" y="6356351"/>
            <a:ext cx="2743200" cy="365129"/>
          </a:xfrm>
        </p:spPr>
        <p:txBody>
          <a:bodyPr/>
          <a:lstStyle>
            <a:lvl1pPr>
              <a:defRPr/>
            </a:lvl1pPr>
          </a:lstStyle>
          <a:p>
            <a:pPr lvl="0"/>
            <a:fld id="{C946B319-20F4-4615-9ACC-1DF6EC3B63A5}" type="slidenum">
              <a:t>‹#›</a:t>
            </a:fld>
            <a:endParaRPr lang="en-GB"/>
          </a:p>
        </p:txBody>
      </p:sp>
    </p:spTree>
    <p:extLst>
      <p:ext uri="{BB962C8B-B14F-4D97-AF65-F5344CB8AC3E}">
        <p14:creationId xmlns:p14="http://schemas.microsoft.com/office/powerpoint/2010/main" val="331193772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9E0F6-15AC-D60B-ED41-2BEC828AAE11}"/>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2F453A7-D138-5CFA-B9BE-7691F2A9369F}"/>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A3598C-EBBF-4EA3-5CB8-43DEEE22FE11}"/>
              </a:ext>
            </a:extLst>
          </p:cNvPr>
          <p:cNvSpPr txBox="1">
            <a:spLocks noGrp="1"/>
          </p:cNvSpPr>
          <p:nvPr>
            <p:ph type="dt" sz="half" idx="7"/>
          </p:nvPr>
        </p:nvSpPr>
        <p:spPr>
          <a:xfrm>
            <a:off x="838203" y="6356351"/>
            <a:ext cx="2743200" cy="365129"/>
          </a:xfrm>
        </p:spPr>
        <p:txBody>
          <a:bodyPr/>
          <a:lstStyle>
            <a:lvl1pPr>
              <a:defRPr/>
            </a:lvl1pPr>
          </a:lstStyle>
          <a:p>
            <a:pPr lvl="0"/>
            <a:fld id="{C0730B8E-788E-4B53-90C2-FD66E62693BA}" type="datetime1">
              <a:rPr lang="en-GB"/>
              <a:pPr lvl="0"/>
              <a:t>18/04/2023</a:t>
            </a:fld>
            <a:endParaRPr lang="en-GB"/>
          </a:p>
        </p:txBody>
      </p:sp>
      <p:sp>
        <p:nvSpPr>
          <p:cNvPr id="5" name="Footer Placeholder 4">
            <a:extLst>
              <a:ext uri="{FF2B5EF4-FFF2-40B4-BE49-F238E27FC236}">
                <a16:creationId xmlns:a16="http://schemas.microsoft.com/office/drawing/2014/main" id="{2CBDD109-B284-6091-F048-4990B218F2C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07EF547-3273-E3A9-C33B-1D2188E95288}"/>
              </a:ext>
            </a:extLst>
          </p:cNvPr>
          <p:cNvSpPr txBox="1">
            <a:spLocks noGrp="1"/>
          </p:cNvSpPr>
          <p:nvPr>
            <p:ph type="sldNum" sz="quarter" idx="8"/>
          </p:nvPr>
        </p:nvSpPr>
        <p:spPr>
          <a:xfrm>
            <a:off x="8610603" y="6356351"/>
            <a:ext cx="2743200" cy="365129"/>
          </a:xfrm>
        </p:spPr>
        <p:txBody>
          <a:bodyPr/>
          <a:lstStyle>
            <a:lvl1pPr>
              <a:defRPr/>
            </a:lvl1pPr>
          </a:lstStyle>
          <a:p>
            <a:pPr lvl="0"/>
            <a:fld id="{BF7DAE64-2173-4F99-9EAB-8D8203D20833}" type="slidenum">
              <a:t>‹#›</a:t>
            </a:fld>
            <a:endParaRPr lang="en-GB"/>
          </a:p>
        </p:txBody>
      </p:sp>
    </p:spTree>
    <p:extLst>
      <p:ext uri="{BB962C8B-B14F-4D97-AF65-F5344CB8AC3E}">
        <p14:creationId xmlns:p14="http://schemas.microsoft.com/office/powerpoint/2010/main" val="61486511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96CDE-6175-417E-7971-262726772172}"/>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1F50BE5-FC58-F10B-A0B5-EA7A90317AA1}"/>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E761E85-042F-5282-222D-4736EB670CD5}"/>
              </a:ext>
            </a:extLst>
          </p:cNvPr>
          <p:cNvSpPr txBox="1">
            <a:spLocks noGrp="1"/>
          </p:cNvSpPr>
          <p:nvPr>
            <p:ph type="dt" sz="half" idx="7"/>
          </p:nvPr>
        </p:nvSpPr>
        <p:spPr>
          <a:xfrm>
            <a:off x="838203" y="6356351"/>
            <a:ext cx="2743200" cy="365129"/>
          </a:xfrm>
        </p:spPr>
        <p:txBody>
          <a:bodyPr/>
          <a:lstStyle>
            <a:lvl1pPr>
              <a:defRPr/>
            </a:lvl1pPr>
          </a:lstStyle>
          <a:p>
            <a:pPr lvl="0"/>
            <a:fld id="{F25DBE19-ED67-4756-B03E-3960FD74CC40}" type="datetime1">
              <a:rPr lang="en-GB"/>
              <a:pPr lvl="0"/>
              <a:t>18/04/2023</a:t>
            </a:fld>
            <a:endParaRPr lang="en-GB"/>
          </a:p>
        </p:txBody>
      </p:sp>
      <p:sp>
        <p:nvSpPr>
          <p:cNvPr id="5" name="Footer Placeholder 4">
            <a:extLst>
              <a:ext uri="{FF2B5EF4-FFF2-40B4-BE49-F238E27FC236}">
                <a16:creationId xmlns:a16="http://schemas.microsoft.com/office/drawing/2014/main" id="{A6B60CA3-6B8A-58E4-D717-CCF0B1C4548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AD67AFB-C216-34C2-E55B-79263FA13A00}"/>
              </a:ext>
            </a:extLst>
          </p:cNvPr>
          <p:cNvSpPr txBox="1">
            <a:spLocks noGrp="1"/>
          </p:cNvSpPr>
          <p:nvPr>
            <p:ph type="sldNum" sz="quarter" idx="8"/>
          </p:nvPr>
        </p:nvSpPr>
        <p:spPr>
          <a:xfrm>
            <a:off x="8610603" y="6356351"/>
            <a:ext cx="2743200" cy="365129"/>
          </a:xfrm>
        </p:spPr>
        <p:txBody>
          <a:bodyPr/>
          <a:lstStyle>
            <a:lvl1pPr>
              <a:defRPr/>
            </a:lvl1pPr>
          </a:lstStyle>
          <a:p>
            <a:pPr lvl="0"/>
            <a:fld id="{C59F39F5-1B7F-4E3E-92BF-41A5FD39D9E6}" type="slidenum">
              <a:t>‹#›</a:t>
            </a:fld>
            <a:endParaRPr lang="en-GB"/>
          </a:p>
        </p:txBody>
      </p:sp>
    </p:spTree>
    <p:extLst>
      <p:ext uri="{BB962C8B-B14F-4D97-AF65-F5344CB8AC3E}">
        <p14:creationId xmlns:p14="http://schemas.microsoft.com/office/powerpoint/2010/main" val="3490965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CC584-0FAE-F97D-AC90-2C9D2773CB70}"/>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4F72BB9-ACED-3864-67B6-BA0E14AA2207}"/>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73441D-768A-F28D-EE42-DAAA0416F13C}"/>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FE104E-3F38-0674-9DCC-61B2454B34FB}"/>
              </a:ext>
            </a:extLst>
          </p:cNvPr>
          <p:cNvSpPr txBox="1">
            <a:spLocks noGrp="1"/>
          </p:cNvSpPr>
          <p:nvPr>
            <p:ph type="dt" sz="half" idx="7"/>
          </p:nvPr>
        </p:nvSpPr>
        <p:spPr>
          <a:xfrm>
            <a:off x="838203" y="6356351"/>
            <a:ext cx="2743200" cy="365129"/>
          </a:xfrm>
        </p:spPr>
        <p:txBody>
          <a:bodyPr/>
          <a:lstStyle>
            <a:lvl1pPr>
              <a:defRPr/>
            </a:lvl1pPr>
          </a:lstStyle>
          <a:p>
            <a:pPr lvl="0"/>
            <a:fld id="{C54DE898-8723-40C8-BC87-557A39F2EDED}" type="datetime1">
              <a:rPr lang="en-GB"/>
              <a:pPr lvl="0"/>
              <a:t>18/04/2023</a:t>
            </a:fld>
            <a:endParaRPr lang="en-GB"/>
          </a:p>
        </p:txBody>
      </p:sp>
      <p:sp>
        <p:nvSpPr>
          <p:cNvPr id="6" name="Footer Placeholder 5">
            <a:extLst>
              <a:ext uri="{FF2B5EF4-FFF2-40B4-BE49-F238E27FC236}">
                <a16:creationId xmlns:a16="http://schemas.microsoft.com/office/drawing/2014/main" id="{61B2398A-96E5-46CA-34A3-F0B7CC1A239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8C6AAFE-C68C-D462-81EB-1921685BD19B}"/>
              </a:ext>
            </a:extLst>
          </p:cNvPr>
          <p:cNvSpPr txBox="1">
            <a:spLocks noGrp="1"/>
          </p:cNvSpPr>
          <p:nvPr>
            <p:ph type="sldNum" sz="quarter" idx="8"/>
          </p:nvPr>
        </p:nvSpPr>
        <p:spPr>
          <a:xfrm>
            <a:off x="8610603" y="6356351"/>
            <a:ext cx="2743200" cy="365129"/>
          </a:xfrm>
        </p:spPr>
        <p:txBody>
          <a:bodyPr/>
          <a:lstStyle>
            <a:lvl1pPr>
              <a:defRPr/>
            </a:lvl1pPr>
          </a:lstStyle>
          <a:p>
            <a:pPr lvl="0"/>
            <a:fld id="{310B6F2E-1B4C-46C2-8284-1E0B798C417E}" type="slidenum">
              <a:t>‹#›</a:t>
            </a:fld>
            <a:endParaRPr lang="en-GB"/>
          </a:p>
        </p:txBody>
      </p:sp>
    </p:spTree>
    <p:extLst>
      <p:ext uri="{BB962C8B-B14F-4D97-AF65-F5344CB8AC3E}">
        <p14:creationId xmlns:p14="http://schemas.microsoft.com/office/powerpoint/2010/main" val="838458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BD651-6D9F-D839-F52C-D5217ED849D2}"/>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5265D3B-2141-7F47-1C50-E4280107D8EF}"/>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2315D9C5-4BF3-3469-B212-497B4066B06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63E2BC-4BCF-D341-7AFC-760697884269}"/>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0C1D69E7-63F8-66FB-2DFC-0FAD6CE3C6CB}"/>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4020720-3F92-F1AA-9C79-176E8F3F58D8}"/>
              </a:ext>
            </a:extLst>
          </p:cNvPr>
          <p:cNvSpPr txBox="1">
            <a:spLocks noGrp="1"/>
          </p:cNvSpPr>
          <p:nvPr>
            <p:ph type="dt" sz="half" idx="7"/>
          </p:nvPr>
        </p:nvSpPr>
        <p:spPr>
          <a:xfrm>
            <a:off x="838203" y="6356351"/>
            <a:ext cx="2743200" cy="365129"/>
          </a:xfrm>
        </p:spPr>
        <p:txBody>
          <a:bodyPr/>
          <a:lstStyle>
            <a:lvl1pPr>
              <a:defRPr/>
            </a:lvl1pPr>
          </a:lstStyle>
          <a:p>
            <a:pPr lvl="0"/>
            <a:fld id="{03ABD107-D9C7-4ACF-A5BF-4081E65DF448}" type="datetime1">
              <a:rPr lang="en-GB"/>
              <a:pPr lvl="0"/>
              <a:t>18/04/2023</a:t>
            </a:fld>
            <a:endParaRPr lang="en-GB"/>
          </a:p>
        </p:txBody>
      </p:sp>
      <p:sp>
        <p:nvSpPr>
          <p:cNvPr id="8" name="Footer Placeholder 7">
            <a:extLst>
              <a:ext uri="{FF2B5EF4-FFF2-40B4-BE49-F238E27FC236}">
                <a16:creationId xmlns:a16="http://schemas.microsoft.com/office/drawing/2014/main" id="{7F883E32-797C-4623-7DE5-7DC127E45775}"/>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5734615-339A-DE4A-F071-6FD96486E210}"/>
              </a:ext>
            </a:extLst>
          </p:cNvPr>
          <p:cNvSpPr txBox="1">
            <a:spLocks noGrp="1"/>
          </p:cNvSpPr>
          <p:nvPr>
            <p:ph type="sldNum" sz="quarter" idx="8"/>
          </p:nvPr>
        </p:nvSpPr>
        <p:spPr>
          <a:xfrm>
            <a:off x="8610603" y="6356351"/>
            <a:ext cx="2743200" cy="365129"/>
          </a:xfrm>
        </p:spPr>
        <p:txBody>
          <a:bodyPr/>
          <a:lstStyle>
            <a:lvl1pPr>
              <a:defRPr/>
            </a:lvl1pPr>
          </a:lstStyle>
          <a:p>
            <a:pPr lvl="0"/>
            <a:fld id="{18D6D336-2923-4E97-B8A3-56FCA587C326}" type="slidenum">
              <a:t>‹#›</a:t>
            </a:fld>
            <a:endParaRPr lang="en-GB"/>
          </a:p>
        </p:txBody>
      </p:sp>
    </p:spTree>
    <p:extLst>
      <p:ext uri="{BB962C8B-B14F-4D97-AF65-F5344CB8AC3E}">
        <p14:creationId xmlns:p14="http://schemas.microsoft.com/office/powerpoint/2010/main" val="2144363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12F8E-4646-9948-441E-D04A24234FD7}"/>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721DBE11-02E7-FD1E-A511-F516DDC630BC}"/>
              </a:ext>
            </a:extLst>
          </p:cNvPr>
          <p:cNvSpPr txBox="1">
            <a:spLocks noGrp="1"/>
          </p:cNvSpPr>
          <p:nvPr>
            <p:ph type="dt" sz="half" idx="7"/>
          </p:nvPr>
        </p:nvSpPr>
        <p:spPr>
          <a:xfrm>
            <a:off x="838203" y="6356351"/>
            <a:ext cx="2743200" cy="365129"/>
          </a:xfrm>
        </p:spPr>
        <p:txBody>
          <a:bodyPr/>
          <a:lstStyle>
            <a:lvl1pPr>
              <a:defRPr/>
            </a:lvl1pPr>
          </a:lstStyle>
          <a:p>
            <a:pPr lvl="0"/>
            <a:fld id="{2A2B3AD6-D4B1-48C1-ADF8-2A6A621B914E}" type="datetime1">
              <a:rPr lang="en-GB"/>
              <a:pPr lvl="0"/>
              <a:t>18/04/2023</a:t>
            </a:fld>
            <a:endParaRPr lang="en-GB"/>
          </a:p>
        </p:txBody>
      </p:sp>
      <p:sp>
        <p:nvSpPr>
          <p:cNvPr id="4" name="Footer Placeholder 3">
            <a:extLst>
              <a:ext uri="{FF2B5EF4-FFF2-40B4-BE49-F238E27FC236}">
                <a16:creationId xmlns:a16="http://schemas.microsoft.com/office/drawing/2014/main" id="{F47F322D-596C-375E-AB0F-882A5889F7A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A1EBE8AB-AB2D-7FF1-81B9-831E56CE4750}"/>
              </a:ext>
            </a:extLst>
          </p:cNvPr>
          <p:cNvSpPr txBox="1">
            <a:spLocks noGrp="1"/>
          </p:cNvSpPr>
          <p:nvPr>
            <p:ph type="sldNum" sz="quarter" idx="8"/>
          </p:nvPr>
        </p:nvSpPr>
        <p:spPr>
          <a:xfrm>
            <a:off x="8610603" y="6356351"/>
            <a:ext cx="2743200" cy="365129"/>
          </a:xfrm>
        </p:spPr>
        <p:txBody>
          <a:bodyPr/>
          <a:lstStyle>
            <a:lvl1pPr>
              <a:defRPr/>
            </a:lvl1pPr>
          </a:lstStyle>
          <a:p>
            <a:pPr lvl="0"/>
            <a:fld id="{764C7D49-DF94-4699-AFE1-0BA3885E56EE}" type="slidenum">
              <a:t>‹#›</a:t>
            </a:fld>
            <a:endParaRPr lang="en-GB"/>
          </a:p>
        </p:txBody>
      </p:sp>
    </p:spTree>
    <p:extLst>
      <p:ext uri="{BB962C8B-B14F-4D97-AF65-F5344CB8AC3E}">
        <p14:creationId xmlns:p14="http://schemas.microsoft.com/office/powerpoint/2010/main" val="3592997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E8F4E7-7150-2B32-B92F-148B9136DC2D}"/>
              </a:ext>
            </a:extLst>
          </p:cNvPr>
          <p:cNvSpPr txBox="1">
            <a:spLocks noGrp="1"/>
          </p:cNvSpPr>
          <p:nvPr>
            <p:ph type="dt" sz="half" idx="7"/>
          </p:nvPr>
        </p:nvSpPr>
        <p:spPr>
          <a:xfrm>
            <a:off x="838203" y="6356351"/>
            <a:ext cx="2743200" cy="365129"/>
          </a:xfrm>
        </p:spPr>
        <p:txBody>
          <a:bodyPr/>
          <a:lstStyle>
            <a:lvl1pPr>
              <a:defRPr/>
            </a:lvl1pPr>
          </a:lstStyle>
          <a:p>
            <a:pPr lvl="0"/>
            <a:fld id="{FAC10E1B-7D60-493E-8786-0A60434874B8}" type="datetime1">
              <a:rPr lang="en-GB"/>
              <a:pPr lvl="0"/>
              <a:t>18/04/2023</a:t>
            </a:fld>
            <a:endParaRPr lang="en-GB"/>
          </a:p>
        </p:txBody>
      </p:sp>
      <p:sp>
        <p:nvSpPr>
          <p:cNvPr id="3" name="Footer Placeholder 2">
            <a:extLst>
              <a:ext uri="{FF2B5EF4-FFF2-40B4-BE49-F238E27FC236}">
                <a16:creationId xmlns:a16="http://schemas.microsoft.com/office/drawing/2014/main" id="{BB342AC0-046C-4EF4-7D97-2876540E8FE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89707DC9-12ED-5F85-6A16-A2384F45B969}"/>
              </a:ext>
            </a:extLst>
          </p:cNvPr>
          <p:cNvSpPr txBox="1">
            <a:spLocks noGrp="1"/>
          </p:cNvSpPr>
          <p:nvPr>
            <p:ph type="sldNum" sz="quarter" idx="8"/>
          </p:nvPr>
        </p:nvSpPr>
        <p:spPr>
          <a:xfrm>
            <a:off x="8610603" y="6356351"/>
            <a:ext cx="2743200" cy="365129"/>
          </a:xfrm>
        </p:spPr>
        <p:txBody>
          <a:bodyPr/>
          <a:lstStyle>
            <a:lvl1pPr>
              <a:defRPr/>
            </a:lvl1pPr>
          </a:lstStyle>
          <a:p>
            <a:pPr lvl="0"/>
            <a:fld id="{0CC018F8-FA63-4FB3-8818-C92AEC2847BE}" type="slidenum">
              <a:t>‹#›</a:t>
            </a:fld>
            <a:endParaRPr lang="en-GB"/>
          </a:p>
        </p:txBody>
      </p:sp>
    </p:spTree>
    <p:extLst>
      <p:ext uri="{BB962C8B-B14F-4D97-AF65-F5344CB8AC3E}">
        <p14:creationId xmlns:p14="http://schemas.microsoft.com/office/powerpoint/2010/main" val="2962065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0F433-05CF-4B7C-5459-8E11E274A2D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7D5BC31-6EC2-7969-BFA8-A828ACF743C7}"/>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19839C-C60E-A5FB-9C48-1DBE83B881A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747A464-595E-8709-10E8-A98ACC55B66E}"/>
              </a:ext>
            </a:extLst>
          </p:cNvPr>
          <p:cNvSpPr txBox="1">
            <a:spLocks noGrp="1"/>
          </p:cNvSpPr>
          <p:nvPr>
            <p:ph type="dt" sz="half" idx="7"/>
          </p:nvPr>
        </p:nvSpPr>
        <p:spPr>
          <a:xfrm>
            <a:off x="838203" y="6356351"/>
            <a:ext cx="2743200" cy="365129"/>
          </a:xfrm>
        </p:spPr>
        <p:txBody>
          <a:bodyPr/>
          <a:lstStyle>
            <a:lvl1pPr>
              <a:defRPr/>
            </a:lvl1pPr>
          </a:lstStyle>
          <a:p>
            <a:pPr lvl="0"/>
            <a:fld id="{223FF506-B41A-4152-B0EB-30053B21BC5E}" type="datetime1">
              <a:rPr lang="en-GB"/>
              <a:pPr lvl="0"/>
              <a:t>18/04/2023</a:t>
            </a:fld>
            <a:endParaRPr lang="en-GB"/>
          </a:p>
        </p:txBody>
      </p:sp>
      <p:sp>
        <p:nvSpPr>
          <p:cNvPr id="6" name="Footer Placeholder 5">
            <a:extLst>
              <a:ext uri="{FF2B5EF4-FFF2-40B4-BE49-F238E27FC236}">
                <a16:creationId xmlns:a16="http://schemas.microsoft.com/office/drawing/2014/main" id="{8C675108-9276-BE11-EFFB-F4721C8CF252}"/>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45CB17A-5F02-55CE-0A91-6006ADA6A8B8}"/>
              </a:ext>
            </a:extLst>
          </p:cNvPr>
          <p:cNvSpPr txBox="1">
            <a:spLocks noGrp="1"/>
          </p:cNvSpPr>
          <p:nvPr>
            <p:ph type="sldNum" sz="quarter" idx="8"/>
          </p:nvPr>
        </p:nvSpPr>
        <p:spPr>
          <a:xfrm>
            <a:off x="8610603" y="6356351"/>
            <a:ext cx="2743200" cy="365129"/>
          </a:xfrm>
        </p:spPr>
        <p:txBody>
          <a:bodyPr/>
          <a:lstStyle>
            <a:lvl1pPr>
              <a:defRPr/>
            </a:lvl1pPr>
          </a:lstStyle>
          <a:p>
            <a:pPr lvl="0"/>
            <a:fld id="{436D1B14-F25B-430F-B767-E3664967F133}" type="slidenum">
              <a:t>‹#›</a:t>
            </a:fld>
            <a:endParaRPr lang="en-GB"/>
          </a:p>
        </p:txBody>
      </p:sp>
    </p:spTree>
    <p:extLst>
      <p:ext uri="{BB962C8B-B14F-4D97-AF65-F5344CB8AC3E}">
        <p14:creationId xmlns:p14="http://schemas.microsoft.com/office/powerpoint/2010/main" val="2842408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0FE92-2A0E-97D3-11AD-D5B0A6D21486}"/>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B4212869-E5A1-3AB0-D5B2-876432F663D7}"/>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C75405BA-9468-852B-E4AA-1A8BF4D1FA8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CD2DEE5-94AC-8E2B-C81E-10005DBFFD3E}"/>
              </a:ext>
            </a:extLst>
          </p:cNvPr>
          <p:cNvSpPr txBox="1">
            <a:spLocks noGrp="1"/>
          </p:cNvSpPr>
          <p:nvPr>
            <p:ph type="dt" sz="half" idx="7"/>
          </p:nvPr>
        </p:nvSpPr>
        <p:spPr>
          <a:xfrm>
            <a:off x="838203" y="6356351"/>
            <a:ext cx="2743200" cy="365129"/>
          </a:xfrm>
        </p:spPr>
        <p:txBody>
          <a:bodyPr/>
          <a:lstStyle>
            <a:lvl1pPr>
              <a:defRPr/>
            </a:lvl1pPr>
          </a:lstStyle>
          <a:p>
            <a:pPr lvl="0"/>
            <a:fld id="{A98B76A7-E96D-4FA4-8314-53BD59AAEC71}" type="datetime1">
              <a:rPr lang="en-GB"/>
              <a:pPr lvl="0"/>
              <a:t>18/04/2023</a:t>
            </a:fld>
            <a:endParaRPr lang="en-GB"/>
          </a:p>
        </p:txBody>
      </p:sp>
      <p:sp>
        <p:nvSpPr>
          <p:cNvPr id="6" name="Footer Placeholder 5">
            <a:extLst>
              <a:ext uri="{FF2B5EF4-FFF2-40B4-BE49-F238E27FC236}">
                <a16:creationId xmlns:a16="http://schemas.microsoft.com/office/drawing/2014/main" id="{FF2C4BEB-039C-6D61-64B2-81C581155F7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DEFF247-0234-B291-497E-A39C6BBD0E03}"/>
              </a:ext>
            </a:extLst>
          </p:cNvPr>
          <p:cNvSpPr txBox="1">
            <a:spLocks noGrp="1"/>
          </p:cNvSpPr>
          <p:nvPr>
            <p:ph type="sldNum" sz="quarter" idx="8"/>
          </p:nvPr>
        </p:nvSpPr>
        <p:spPr>
          <a:xfrm>
            <a:off x="8610603" y="6356351"/>
            <a:ext cx="2743200" cy="365129"/>
          </a:xfrm>
        </p:spPr>
        <p:txBody>
          <a:bodyPr/>
          <a:lstStyle>
            <a:lvl1pPr>
              <a:defRPr/>
            </a:lvl1pPr>
          </a:lstStyle>
          <a:p>
            <a:pPr lvl="0"/>
            <a:fld id="{33AB8445-DE6B-47E4-8D40-4D1245C12C7A}" type="slidenum">
              <a:t>‹#›</a:t>
            </a:fld>
            <a:endParaRPr lang="en-GB"/>
          </a:p>
        </p:txBody>
      </p:sp>
    </p:spTree>
    <p:extLst>
      <p:ext uri="{BB962C8B-B14F-4D97-AF65-F5344CB8AC3E}">
        <p14:creationId xmlns:p14="http://schemas.microsoft.com/office/powerpoint/2010/main" val="2320633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99134-9E50-CA44-F6F4-A4FE89B339B5}"/>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BE44FD9-760A-343D-E96B-9EEED5507045}"/>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E22AEF-E722-EE7A-FAB4-B9479E7E913B}"/>
              </a:ext>
            </a:extLst>
          </p:cNvPr>
          <p:cNvSpPr txBox="1">
            <a:spLocks noGrp="1"/>
          </p:cNvSpPr>
          <p:nvPr>
            <p:ph type="dt" sz="half" idx="7"/>
          </p:nvPr>
        </p:nvSpPr>
        <p:spPr>
          <a:xfrm>
            <a:off x="838203" y="6356351"/>
            <a:ext cx="2743200" cy="365129"/>
          </a:xfrm>
        </p:spPr>
        <p:txBody>
          <a:bodyPr/>
          <a:lstStyle>
            <a:lvl1pPr>
              <a:defRPr/>
            </a:lvl1pPr>
          </a:lstStyle>
          <a:p>
            <a:pPr lvl="0"/>
            <a:fld id="{D46CF4B0-5BB8-4500-BB40-8D130B546643}" type="datetime1">
              <a:rPr lang="en-GB"/>
              <a:pPr lvl="0"/>
              <a:t>18/04/2023</a:t>
            </a:fld>
            <a:endParaRPr lang="en-GB"/>
          </a:p>
        </p:txBody>
      </p:sp>
      <p:sp>
        <p:nvSpPr>
          <p:cNvPr id="5" name="Footer Placeholder 4">
            <a:extLst>
              <a:ext uri="{FF2B5EF4-FFF2-40B4-BE49-F238E27FC236}">
                <a16:creationId xmlns:a16="http://schemas.microsoft.com/office/drawing/2014/main" id="{94F44E8E-9A2C-595D-44A4-3DCD78A782D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7012855-9ABF-E0B3-3765-21082D952F50}"/>
              </a:ext>
            </a:extLst>
          </p:cNvPr>
          <p:cNvSpPr txBox="1">
            <a:spLocks noGrp="1"/>
          </p:cNvSpPr>
          <p:nvPr>
            <p:ph type="sldNum" sz="quarter" idx="8"/>
          </p:nvPr>
        </p:nvSpPr>
        <p:spPr>
          <a:xfrm>
            <a:off x="8610603" y="6356351"/>
            <a:ext cx="2743200" cy="365129"/>
          </a:xfrm>
        </p:spPr>
        <p:txBody>
          <a:bodyPr/>
          <a:lstStyle>
            <a:lvl1pPr>
              <a:defRPr/>
            </a:lvl1pPr>
          </a:lstStyle>
          <a:p>
            <a:pPr lvl="0"/>
            <a:fld id="{17965C3E-B5C9-4F4E-9D19-BD07505BEDB2}" type="slidenum">
              <a:t>‹#›</a:t>
            </a:fld>
            <a:endParaRPr lang="en-GB"/>
          </a:p>
        </p:txBody>
      </p:sp>
    </p:spTree>
    <p:extLst>
      <p:ext uri="{BB962C8B-B14F-4D97-AF65-F5344CB8AC3E}">
        <p14:creationId xmlns:p14="http://schemas.microsoft.com/office/powerpoint/2010/main" val="2396509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663A97-F6F5-B101-654F-73520299345E}"/>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838E9B8E-49D4-E98F-2B8C-C72EF5164FDE}"/>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3E4D47-86F7-226D-FB9F-35C7943BE216}"/>
              </a:ext>
            </a:extLst>
          </p:cNvPr>
          <p:cNvSpPr txBox="1">
            <a:spLocks noGrp="1"/>
          </p:cNvSpPr>
          <p:nvPr>
            <p:ph type="dt" sz="half" idx="7"/>
          </p:nvPr>
        </p:nvSpPr>
        <p:spPr>
          <a:xfrm>
            <a:off x="838203" y="6356351"/>
            <a:ext cx="2743200" cy="365129"/>
          </a:xfrm>
        </p:spPr>
        <p:txBody>
          <a:bodyPr/>
          <a:lstStyle>
            <a:lvl1pPr>
              <a:defRPr/>
            </a:lvl1pPr>
          </a:lstStyle>
          <a:p>
            <a:pPr lvl="0"/>
            <a:fld id="{59C6FA19-A21C-4F14-B794-ECB7DF58AD74}" type="datetime1">
              <a:rPr lang="en-GB"/>
              <a:pPr lvl="0"/>
              <a:t>18/04/2023</a:t>
            </a:fld>
            <a:endParaRPr lang="en-GB"/>
          </a:p>
        </p:txBody>
      </p:sp>
      <p:sp>
        <p:nvSpPr>
          <p:cNvPr id="5" name="Footer Placeholder 4">
            <a:extLst>
              <a:ext uri="{FF2B5EF4-FFF2-40B4-BE49-F238E27FC236}">
                <a16:creationId xmlns:a16="http://schemas.microsoft.com/office/drawing/2014/main" id="{FE525608-3B91-1460-C2E0-92DA4F49AF4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1AF6899-14F3-824E-D8E9-A9BE5970AD06}"/>
              </a:ext>
            </a:extLst>
          </p:cNvPr>
          <p:cNvSpPr txBox="1">
            <a:spLocks noGrp="1"/>
          </p:cNvSpPr>
          <p:nvPr>
            <p:ph type="sldNum" sz="quarter" idx="8"/>
          </p:nvPr>
        </p:nvSpPr>
        <p:spPr>
          <a:xfrm>
            <a:off x="8610603" y="6356351"/>
            <a:ext cx="2743200" cy="365129"/>
          </a:xfrm>
        </p:spPr>
        <p:txBody>
          <a:bodyPr/>
          <a:lstStyle>
            <a:lvl1pPr>
              <a:defRPr/>
            </a:lvl1pPr>
          </a:lstStyle>
          <a:p>
            <a:pPr lvl="0"/>
            <a:fld id="{BB28C0E5-CD51-4D34-99B2-97396861FA1F}" type="slidenum">
              <a:t>‹#›</a:t>
            </a:fld>
            <a:endParaRPr lang="en-GB"/>
          </a:p>
        </p:txBody>
      </p:sp>
    </p:spTree>
    <p:extLst>
      <p:ext uri="{BB962C8B-B14F-4D97-AF65-F5344CB8AC3E}">
        <p14:creationId xmlns:p14="http://schemas.microsoft.com/office/powerpoint/2010/main" val="3861106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40201B-07F8-2671-259B-D8C98425251B}"/>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8E527EB-B142-3CD0-61A1-D9244FBC639A}"/>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F65024-F794-B600-5407-471D7F9D39D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7143D26-CEF4-4AA3-8B61-1A8CB599C3B9}" type="datetime1">
              <a:rPr lang="en-GB"/>
              <a:pPr lvl="0"/>
              <a:t>18/04/2023</a:t>
            </a:fld>
            <a:endParaRPr lang="en-GB"/>
          </a:p>
        </p:txBody>
      </p:sp>
      <p:sp>
        <p:nvSpPr>
          <p:cNvPr id="5" name="Footer Placeholder 4">
            <a:extLst>
              <a:ext uri="{FF2B5EF4-FFF2-40B4-BE49-F238E27FC236}">
                <a16:creationId xmlns:a16="http://schemas.microsoft.com/office/drawing/2014/main" id="{AF08EC6A-722A-D58D-4B84-9B0AA4F88444}"/>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1FC1C4A8-827D-4162-B115-64268457844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A9427141-84BA-4F71-BBC1-556BC70F202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bmjopen.bmj.com/content/2/3/e000402" TargetMode="External"/><Relationship Id="rId3" Type="http://schemas.openxmlformats.org/officeDocument/2006/relationships/hyperlink" Target="https://www.nhs.uk/conditions/coronary-heart-disease/prevention" TargetMode="External"/><Relationship Id="rId7" Type="http://schemas.openxmlformats.org/officeDocument/2006/relationships/hyperlink" Target="https://www.cdc.gov/heart-disease" TargetMode="External"/><Relationship Id="rId2" Type="http://schemas.openxmlformats.org/officeDocument/2006/relationships/hyperlink" Target="https://www.nhs.uk/conditions/type-2-diabetes/" TargetMode="External"/><Relationship Id="rId1" Type="http://schemas.openxmlformats.org/officeDocument/2006/relationships/slideLayout" Target="../slideLayouts/slideLayout2.xml"/><Relationship Id="rId6" Type="http://schemas.openxmlformats.org/officeDocument/2006/relationships/hyperlink" Target="https://ukhsa.blog.gov.uk/" TargetMode="External"/><Relationship Id="rId11" Type="http://schemas.openxmlformats.org/officeDocument/2006/relationships/hyperlink" Target="https://www.cdc.gov/heartdisease/facts.htm" TargetMode="External"/><Relationship Id="rId5" Type="http://schemas.openxmlformats.org/officeDocument/2006/relationships/hyperlink" Target="https://digital.nhs.uk/data-and-information/publications/statistical/national-diabetes-audit/young-people-with-type-2-diabetes-2019--20#:~:text=There%20are%20122%2C780%20children%20and,the%20age%20of%2019%20years." TargetMode="External"/><Relationship Id="rId10" Type="http://schemas.openxmlformats.org/officeDocument/2006/relationships/hyperlink" Target="https://www.nhs.uk/conditions/coronary-heart-disease/causes/" TargetMode="External"/><Relationship Id="rId4" Type="http://schemas.openxmlformats.org/officeDocument/2006/relationships/hyperlink" Target="https://www.medicalnewstoday.com/articles/how-to-prevent-heart-disease" TargetMode="External"/><Relationship Id="rId9" Type="http://schemas.openxmlformats.org/officeDocument/2006/relationships/hyperlink" Target="https://www.bhf.org.uk/informationsupport/risk-fa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77D72-B0F8-DE4C-066C-CAC774113912}"/>
              </a:ext>
            </a:extLst>
          </p:cNvPr>
          <p:cNvSpPr txBox="1">
            <a:spLocks noGrp="1"/>
          </p:cNvSpPr>
          <p:nvPr>
            <p:ph type="ctrTitle"/>
          </p:nvPr>
        </p:nvSpPr>
        <p:spPr>
          <a:xfrm>
            <a:off x="1524003" y="1122361"/>
            <a:ext cx="9144000" cy="2387598"/>
          </a:xfrm>
        </p:spPr>
        <p:txBody>
          <a:bodyPr/>
          <a:lstStyle/>
          <a:p>
            <a:pPr lvl="0"/>
            <a:r>
              <a:rPr lang="en-US">
                <a:cs typeface="Calibri Light"/>
              </a:rPr>
              <a:t>Module introduction to research (BMHP5005)</a:t>
            </a:r>
          </a:p>
        </p:txBody>
      </p:sp>
      <p:sp>
        <p:nvSpPr>
          <p:cNvPr id="3" name="Subtitle 2">
            <a:extLst>
              <a:ext uri="{FF2B5EF4-FFF2-40B4-BE49-F238E27FC236}">
                <a16:creationId xmlns:a16="http://schemas.microsoft.com/office/drawing/2014/main" id="{5D571B83-4730-9B0D-0E38-CCA0FF16D30F}"/>
              </a:ext>
            </a:extLst>
          </p:cNvPr>
          <p:cNvSpPr txBox="1">
            <a:spLocks noGrp="1"/>
          </p:cNvSpPr>
          <p:nvPr>
            <p:ph type="subTitle" idx="1"/>
          </p:nvPr>
        </p:nvSpPr>
        <p:spPr>
          <a:xfrm>
            <a:off x="1524003" y="3602041"/>
            <a:ext cx="9144000" cy="1655758"/>
          </a:xfrm>
        </p:spPr>
        <p:txBody>
          <a:bodyPr/>
          <a:lstStyle/>
          <a:p>
            <a:pPr lvl="0">
              <a:lnSpc>
                <a:spcPct val="80000"/>
              </a:lnSpc>
            </a:pPr>
            <a:r>
              <a:rPr lang="en-US">
                <a:cs typeface="Calibri"/>
              </a:rPr>
              <a:t>Assessment 2: Viva Voce</a:t>
            </a:r>
          </a:p>
          <a:p>
            <a:pPr lvl="0">
              <a:lnSpc>
                <a:spcPct val="80000"/>
              </a:lnSpc>
            </a:pPr>
            <a:endParaRPr lang="en-US">
              <a:cs typeface="Calibri"/>
            </a:endParaRPr>
          </a:p>
          <a:p>
            <a:pPr lvl="0">
              <a:lnSpc>
                <a:spcPct val="80000"/>
              </a:lnSpc>
            </a:pPr>
            <a:r>
              <a:rPr lang="en-US">
                <a:cs typeface="Calibri"/>
              </a:rPr>
              <a:t>Student name: Joyce Opoku-baah</a:t>
            </a:r>
          </a:p>
          <a:p>
            <a:pPr lvl="0">
              <a:lnSpc>
                <a:spcPct val="80000"/>
              </a:lnSpc>
            </a:pPr>
            <a:r>
              <a:rPr lang="en-US">
                <a:cs typeface="Calibri"/>
              </a:rPr>
              <a:t>Student number: 2021234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1CEDA-6BBC-00C0-D4DE-EDAE4C37CCB8}"/>
              </a:ext>
            </a:extLst>
          </p:cNvPr>
          <p:cNvSpPr txBox="1">
            <a:spLocks noGrp="1"/>
          </p:cNvSpPr>
          <p:nvPr>
            <p:ph type="title"/>
          </p:nvPr>
        </p:nvSpPr>
        <p:spPr>
          <a:xfrm>
            <a:off x="1634837" y="-82"/>
            <a:ext cx="8714506" cy="1060009"/>
          </a:xfrm>
        </p:spPr>
        <p:txBody>
          <a:bodyPr/>
          <a:lstStyle/>
          <a:p>
            <a:pPr lvl="0"/>
            <a:br>
              <a:rPr lang="en-GB" sz="4300">
                <a:cs typeface="Calibri Light"/>
              </a:rPr>
            </a:br>
            <a:r>
              <a:rPr lang="en-GB" sz="2900" b="1"/>
              <a:t>              How to  prevent heart disease</a:t>
            </a:r>
          </a:p>
        </p:txBody>
      </p:sp>
      <p:sp>
        <p:nvSpPr>
          <p:cNvPr id="3" name="Content Placeholder 4">
            <a:extLst>
              <a:ext uri="{FF2B5EF4-FFF2-40B4-BE49-F238E27FC236}">
                <a16:creationId xmlns:a16="http://schemas.microsoft.com/office/drawing/2014/main" id="{ECE9FE1E-1E16-3ACB-C86F-37AF97A33797}"/>
              </a:ext>
            </a:extLst>
          </p:cNvPr>
          <p:cNvSpPr txBox="1">
            <a:spLocks noGrp="1"/>
          </p:cNvSpPr>
          <p:nvPr>
            <p:ph idx="1"/>
          </p:nvPr>
        </p:nvSpPr>
        <p:spPr>
          <a:xfrm>
            <a:off x="-67574" y="1264907"/>
            <a:ext cx="12327145" cy="2108469"/>
          </a:xfrm>
        </p:spPr>
        <p:txBody>
          <a:bodyPr>
            <a:noAutofit/>
          </a:bodyPr>
          <a:lstStyle/>
          <a:p>
            <a:pPr marL="342900" lvl="0" indent="-342900"/>
            <a:r>
              <a:rPr lang="en-GB" sz="2400">
                <a:cs typeface="Calibri"/>
              </a:rPr>
              <a:t>Prevention refers to the steps taken by an individual to prevent the onset of the disease.</a:t>
            </a:r>
          </a:p>
          <a:p>
            <a:pPr marL="342900" lvl="0" indent="-342900"/>
            <a:endParaRPr lang="en-GB" sz="2400">
              <a:cs typeface="Calibri"/>
            </a:endParaRPr>
          </a:p>
          <a:p>
            <a:pPr marL="342900" lvl="0" indent="-342900"/>
            <a:r>
              <a:rPr lang="en-GB" sz="2400">
                <a:cs typeface="Calibri"/>
              </a:rPr>
              <a:t>Maintaining a healthy weight reduces the chances of you developing high blood pressure and high cholesterol. Coronary heart disease prevention – (NHS, 2020)</a:t>
            </a:r>
          </a:p>
          <a:p>
            <a:pPr marL="342900" lvl="0" indent="-342900"/>
            <a:endParaRPr lang="en-GB" sz="2400">
              <a:cs typeface="Calibri"/>
            </a:endParaRPr>
          </a:p>
          <a:p>
            <a:pPr lvl="0"/>
            <a:r>
              <a:rPr lang="en-GB" sz="2400">
                <a:cs typeface="Calibri"/>
              </a:rPr>
              <a:t>Eating foods that are low in saturated fats and high in fibre, help prevent high cholesterol.</a:t>
            </a:r>
          </a:p>
          <a:p>
            <a:pPr lvl="0"/>
            <a:endParaRPr lang="en-GB" sz="2400">
              <a:cs typeface="Calibri"/>
            </a:endParaRPr>
          </a:p>
          <a:p>
            <a:pPr marL="342900" lvl="0" indent="-342900"/>
            <a:r>
              <a:rPr lang="en-GB" sz="2400">
                <a:cs typeface="Calibri"/>
              </a:rPr>
              <a:t>A healthy diet and lifestyle is the best recipe to prevent heart disease, small changes in your lifestyle can add up and make you live longer and healthier (Medical News today, 2023)</a:t>
            </a:r>
          </a:p>
          <a:p>
            <a:pPr marL="0" lvl="0" indent="0">
              <a:buNone/>
            </a:pPr>
            <a:endParaRPr lang="en-GB">
              <a:cs typeface="Calibri"/>
            </a:endParaRPr>
          </a:p>
          <a:p>
            <a:pPr marL="342900" lvl="0" indent="-342900"/>
            <a:r>
              <a:rPr lang="en-GB" sz="2400">
                <a:cs typeface="Calibri"/>
              </a:rPr>
              <a:t>Heart disease is the major cause of death in the United kingdom. 80% of premature heart disease is preventable, such as lifestyle changes.</a:t>
            </a:r>
          </a:p>
          <a:p>
            <a:pPr lvl="0"/>
            <a:endParaRPr lang="en-GB" sz="2400">
              <a:cs typeface="Calibri"/>
            </a:endParaRPr>
          </a:p>
          <a:p>
            <a:pPr lvl="0"/>
            <a:endParaRPr lang="en-GB" sz="2400">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A22B8-FABF-E6E0-E7F6-7962CE634DEC}"/>
              </a:ext>
            </a:extLst>
          </p:cNvPr>
          <p:cNvSpPr txBox="1">
            <a:spLocks noGrp="1"/>
          </p:cNvSpPr>
          <p:nvPr>
            <p:ph type="title"/>
          </p:nvPr>
        </p:nvSpPr>
        <p:spPr>
          <a:xfrm>
            <a:off x="838203" y="336371"/>
            <a:ext cx="10515600" cy="1325559"/>
          </a:xfrm>
        </p:spPr>
        <p:txBody>
          <a:bodyPr/>
          <a:lstStyle/>
          <a:p>
            <a:pPr lvl="0"/>
            <a:r>
              <a:rPr lang="en-GB">
                <a:cs typeface="Calibri Light"/>
              </a:rPr>
              <a:t> Aims                                 </a:t>
            </a:r>
            <a:br>
              <a:rPr lang="en-GB">
                <a:cs typeface="Calibri Light"/>
              </a:rPr>
            </a:br>
            <a:endParaRPr lang="en-GB">
              <a:cs typeface="Calibri Light"/>
            </a:endParaRPr>
          </a:p>
        </p:txBody>
      </p:sp>
      <p:sp>
        <p:nvSpPr>
          <p:cNvPr id="3" name="Content Placeholder 2">
            <a:extLst>
              <a:ext uri="{FF2B5EF4-FFF2-40B4-BE49-F238E27FC236}">
                <a16:creationId xmlns:a16="http://schemas.microsoft.com/office/drawing/2014/main" id="{AF2072A6-0AC5-0E40-117A-35097A710240}"/>
              </a:ext>
            </a:extLst>
          </p:cNvPr>
          <p:cNvSpPr txBox="1">
            <a:spLocks noGrp="1"/>
          </p:cNvSpPr>
          <p:nvPr>
            <p:ph idx="1"/>
          </p:nvPr>
        </p:nvSpPr>
        <p:spPr>
          <a:xfrm>
            <a:off x="838203" y="1710604"/>
            <a:ext cx="10515600" cy="5731559"/>
          </a:xfrm>
        </p:spPr>
        <p:txBody>
          <a:bodyPr/>
          <a:lstStyle/>
          <a:p>
            <a:pPr lvl="0">
              <a:lnSpc>
                <a:spcPct val="70000"/>
              </a:lnSpc>
              <a:spcAft>
                <a:spcPts val="1200"/>
              </a:spcAft>
            </a:pPr>
            <a:r>
              <a:rPr lang="en-GB" sz="2400">
                <a:cs typeface="Times New Roman"/>
              </a:rPr>
              <a:t>Educating people on how an unhealthy lifestyle can lead to heart diseases or increase your chance of getting one </a:t>
            </a:r>
          </a:p>
          <a:p>
            <a:pPr lvl="0">
              <a:lnSpc>
                <a:spcPct val="70000"/>
              </a:lnSpc>
              <a:spcAft>
                <a:spcPts val="1200"/>
              </a:spcAft>
            </a:pPr>
            <a:r>
              <a:rPr lang="en-GB" sz="2400">
                <a:cs typeface="Times New Roman"/>
              </a:rPr>
              <a:t>Understanding the types of unhealthy habits there are</a:t>
            </a:r>
            <a:endParaRPr lang="en-GB" sz="2400">
              <a:latin typeface="Calibri" pitchFamily="34"/>
              <a:cs typeface="Times New Roman" pitchFamily="18"/>
            </a:endParaRPr>
          </a:p>
          <a:p>
            <a:pPr lvl="0">
              <a:lnSpc>
                <a:spcPct val="70000"/>
              </a:lnSpc>
              <a:spcAft>
                <a:spcPts val="1200"/>
              </a:spcAft>
            </a:pPr>
            <a:r>
              <a:rPr lang="en-GB" sz="2400">
                <a:cs typeface="Times New Roman"/>
              </a:rPr>
              <a:t>Exploring preventable methods or ways to improve and achieve a healthier lifestyle </a:t>
            </a:r>
          </a:p>
          <a:p>
            <a:pPr lvl="0">
              <a:lnSpc>
                <a:spcPct val="70000"/>
              </a:lnSpc>
              <a:spcAft>
                <a:spcPts val="1200"/>
              </a:spcAft>
            </a:pPr>
            <a:r>
              <a:rPr lang="en-GB" sz="2400">
                <a:cs typeface="Times New Roman"/>
              </a:rPr>
              <a:t>Explore ways we are working together to tackle heart disease (UK health Security Agency, n.d) </a:t>
            </a:r>
          </a:p>
          <a:p>
            <a:pPr marL="0" lvl="0" indent="0">
              <a:lnSpc>
                <a:spcPct val="70000"/>
              </a:lnSpc>
              <a:spcAft>
                <a:spcPts val="1200"/>
              </a:spcAft>
              <a:buNone/>
            </a:pPr>
            <a:endParaRPr lang="en-GB" sz="2400">
              <a:latin typeface="Calibri" pitchFamily="34"/>
              <a:cs typeface="Times New Roman" pitchFamily="18"/>
            </a:endParaRPr>
          </a:p>
          <a:p>
            <a:pPr marL="0" lvl="0" indent="0">
              <a:lnSpc>
                <a:spcPct val="70000"/>
              </a:lnSpc>
              <a:spcAft>
                <a:spcPts val="1200"/>
              </a:spcAft>
              <a:buNone/>
            </a:pPr>
            <a:endParaRPr lang="en-GB" sz="2400">
              <a:cs typeface="Calibri"/>
            </a:endParaRPr>
          </a:p>
          <a:p>
            <a:pPr lvl="0">
              <a:lnSpc>
                <a:spcPct val="70000"/>
              </a:lnSpc>
              <a:spcAft>
                <a:spcPts val="1200"/>
              </a:spcAft>
            </a:pPr>
            <a:endParaRPr lang="en-GB" sz="2400">
              <a:latin typeface="Calibri" pitchFamily="34"/>
              <a:cs typeface="Times New Roman" pitchFamily="18"/>
            </a:endParaRPr>
          </a:p>
          <a:p>
            <a:pPr lvl="0">
              <a:lnSpc>
                <a:spcPct val="70000"/>
              </a:lnSpc>
              <a:spcAft>
                <a:spcPts val="1200"/>
              </a:spcAft>
            </a:pPr>
            <a:endParaRPr lang="en-GB" sz="2400">
              <a:latin typeface="Calibri" pitchFamily="34"/>
              <a:cs typeface="Times New Roman" pitchFamily="18"/>
            </a:endParaRPr>
          </a:p>
          <a:p>
            <a:pPr lvl="0">
              <a:lnSpc>
                <a:spcPct val="70000"/>
              </a:lnSpc>
              <a:spcAft>
                <a:spcPts val="1200"/>
              </a:spcAft>
            </a:pPr>
            <a:endParaRPr lang="en-GB" sz="2400">
              <a:latin typeface="Calibri" pitchFamily="34"/>
              <a:cs typeface="Times New Roman" pitchFamily="18"/>
            </a:endParaRPr>
          </a:p>
          <a:p>
            <a:pPr lvl="0">
              <a:lnSpc>
                <a:spcPct val="70000"/>
              </a:lnSpc>
              <a:spcAft>
                <a:spcPts val="1200"/>
              </a:spcAft>
            </a:pPr>
            <a:endParaRPr lang="en-GB" sz="2400">
              <a:latin typeface="Calibri" pitchFamily="34"/>
              <a:cs typeface="Times New Roman" pitchFamily="18"/>
            </a:endParaRPr>
          </a:p>
          <a:p>
            <a:pPr lvl="0">
              <a:lnSpc>
                <a:spcPct val="70000"/>
              </a:lnSpc>
              <a:spcAft>
                <a:spcPts val="1800"/>
              </a:spcAft>
            </a:pPr>
            <a:endParaRPr lang="en-GB" sz="1700">
              <a:latin typeface="Calibri" pitchFamily="34"/>
              <a:cs typeface="Times New Roman" pitchFamily="18"/>
            </a:endParaRPr>
          </a:p>
          <a:p>
            <a:pPr lvl="0">
              <a:lnSpc>
                <a:spcPct val="70000"/>
              </a:lnSpc>
              <a:spcAft>
                <a:spcPts val="1800"/>
              </a:spcAft>
            </a:pPr>
            <a:endParaRPr lang="en-GB" sz="1700">
              <a:latin typeface="Calibri" pitchFamily="34"/>
              <a:cs typeface="Times New Roman" pitchFamily="18"/>
            </a:endParaRPr>
          </a:p>
          <a:p>
            <a:pPr lvl="0">
              <a:lnSpc>
                <a:spcPct val="70000"/>
              </a:lnSpc>
            </a:pPr>
            <a:endParaRPr lang="en-GB" sz="2600">
              <a:latin typeface="Calibri" pitchFamily="34"/>
              <a:cs typeface="Calibri"/>
            </a:endParaRPr>
          </a:p>
        </p:txBody>
      </p:sp>
      <p:sp>
        <p:nvSpPr>
          <p:cNvPr id="4" name="TextBox 3">
            <a:extLst>
              <a:ext uri="{FF2B5EF4-FFF2-40B4-BE49-F238E27FC236}">
                <a16:creationId xmlns:a16="http://schemas.microsoft.com/office/drawing/2014/main" id="{B4AA2E6E-E97A-8F65-B24F-D05B5A4A6984}"/>
              </a:ext>
            </a:extLst>
          </p:cNvPr>
          <p:cNvSpPr txBox="1"/>
          <p:nvPr/>
        </p:nvSpPr>
        <p:spPr>
          <a:xfrm>
            <a:off x="6101196" y="1007641"/>
            <a:ext cx="4944892" cy="830997"/>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2400" b="0" i="0" u="none" strike="noStrike" kern="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0" cap="none" spc="0" baseline="0">
              <a:solidFill>
                <a:srgbClr val="000000"/>
              </a:solidFill>
              <a:uFillTx/>
              <a:latin typeface="Calibri"/>
              <a:ea typeface="Calibri"/>
              <a:cs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81805-8DE1-5EB6-96BF-0412A786E41B}"/>
              </a:ext>
            </a:extLst>
          </p:cNvPr>
          <p:cNvSpPr txBox="1">
            <a:spLocks noGrp="1"/>
          </p:cNvSpPr>
          <p:nvPr>
            <p:ph type="title"/>
          </p:nvPr>
        </p:nvSpPr>
        <p:spPr>
          <a:xfrm>
            <a:off x="838203" y="365129"/>
            <a:ext cx="10515600" cy="1325559"/>
          </a:xfrm>
        </p:spPr>
        <p:txBody>
          <a:bodyPr/>
          <a:lstStyle/>
          <a:p>
            <a:pPr lvl="0"/>
            <a:r>
              <a:rPr lang="en-US">
                <a:cs typeface="Calibri Light"/>
              </a:rPr>
              <a:t>Objectives</a:t>
            </a:r>
          </a:p>
        </p:txBody>
      </p:sp>
      <p:sp>
        <p:nvSpPr>
          <p:cNvPr id="3" name="Content Placeholder 2">
            <a:extLst>
              <a:ext uri="{FF2B5EF4-FFF2-40B4-BE49-F238E27FC236}">
                <a16:creationId xmlns:a16="http://schemas.microsoft.com/office/drawing/2014/main" id="{DD2123B3-610F-34E0-3E38-2C830E127BC6}"/>
              </a:ext>
            </a:extLst>
          </p:cNvPr>
          <p:cNvSpPr txBox="1">
            <a:spLocks noGrp="1"/>
          </p:cNvSpPr>
          <p:nvPr>
            <p:ph idx="1"/>
          </p:nvPr>
        </p:nvSpPr>
        <p:spPr>
          <a:xfrm>
            <a:off x="838203" y="1825627"/>
            <a:ext cx="10515600" cy="4351336"/>
          </a:xfrm>
        </p:spPr>
        <p:txBody>
          <a:bodyPr/>
          <a:lstStyle/>
          <a:p>
            <a:pPr marL="342900" lvl="0" indent="-342900">
              <a:spcBef>
                <a:spcPts val="0"/>
              </a:spcBef>
            </a:pPr>
            <a:r>
              <a:rPr lang="en-GB" sz="2400">
                <a:cs typeface="Calibri"/>
              </a:rPr>
              <a:t>The main goal is to determine the preventions of heart disease among adults between the ages of 35-80.</a:t>
            </a:r>
            <a:endParaRPr lang="en-US" sz="2400">
              <a:cs typeface="Calibri"/>
            </a:endParaRPr>
          </a:p>
          <a:p>
            <a:pPr lvl="0">
              <a:spcBef>
                <a:spcPts val="0"/>
              </a:spcBef>
            </a:pPr>
            <a:endParaRPr lang="en-GB" sz="2400">
              <a:cs typeface="Calibri"/>
            </a:endParaRPr>
          </a:p>
          <a:p>
            <a:pPr marL="342900" lvl="0" indent="-342900">
              <a:spcBef>
                <a:spcPts val="0"/>
              </a:spcBef>
            </a:pPr>
            <a:r>
              <a:rPr lang="en-GB" sz="2400">
                <a:cs typeface="Calibri"/>
              </a:rPr>
              <a:t>Analyse ways heart diseases can be either prevented or reduced.</a:t>
            </a:r>
            <a:endParaRPr lang="en-US" sz="2400">
              <a:cs typeface="Calibri"/>
            </a:endParaRPr>
          </a:p>
          <a:p>
            <a:pPr marL="342900" lvl="0" indent="-342900">
              <a:spcBef>
                <a:spcPts val="0"/>
              </a:spcBef>
            </a:pPr>
            <a:endParaRPr lang="en-GB" sz="2400">
              <a:cs typeface="Calibri"/>
            </a:endParaRPr>
          </a:p>
          <a:p>
            <a:pPr marL="342900" lvl="0" indent="-342900">
              <a:spcBef>
                <a:spcPts val="0"/>
              </a:spcBef>
            </a:pPr>
            <a:r>
              <a:rPr lang="en-GB" sz="2400">
                <a:cs typeface="Calibri"/>
              </a:rPr>
              <a:t>The main objective of this study is to determine the generality of cardiovascular disease in adults and the associated risk factors.</a:t>
            </a:r>
          </a:p>
          <a:p>
            <a:pPr marL="342900" lvl="0" indent="-342900">
              <a:spcBef>
                <a:spcPts val="0"/>
              </a:spcBef>
            </a:pPr>
            <a:endParaRPr lang="en-GB" sz="2400">
              <a:cs typeface="Calibri"/>
            </a:endParaRPr>
          </a:p>
          <a:p>
            <a:pPr lvl="0">
              <a:lnSpc>
                <a:spcPct val="80000"/>
              </a:lnSpc>
            </a:pPr>
            <a:r>
              <a:rPr lang="en-US">
                <a:cs typeface="Calibri"/>
              </a:rPr>
              <a:t>Identify the risk factors for heart disease.</a:t>
            </a:r>
          </a:p>
          <a:p>
            <a:pPr lvl="0">
              <a:lnSpc>
                <a:spcPct val="80000"/>
              </a:lnSpc>
            </a:pPr>
            <a:endParaRPr lang="en-US">
              <a:cs typeface="Calibri"/>
            </a:endParaRPr>
          </a:p>
          <a:p>
            <a:pPr lvl="0">
              <a:lnSpc>
                <a:spcPct val="80000"/>
              </a:lnSpc>
            </a:pPr>
            <a:r>
              <a:rPr lang="en-US">
                <a:cs typeface="Calibri"/>
              </a:rPr>
              <a:t>Investigate the success of various prevention strategies.</a:t>
            </a:r>
          </a:p>
          <a:p>
            <a:pPr marL="0" lvl="0" indent="0">
              <a:lnSpc>
                <a:spcPct val="80000"/>
              </a:lnSpc>
              <a:buNone/>
            </a:pPr>
            <a:endParaRPr lang="en-US">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41119-7B6C-38C7-4ADA-C1143E88329C}"/>
              </a:ext>
            </a:extLst>
          </p:cNvPr>
          <p:cNvSpPr txBox="1">
            <a:spLocks noGrp="1"/>
          </p:cNvSpPr>
          <p:nvPr>
            <p:ph type="title"/>
          </p:nvPr>
        </p:nvSpPr>
        <p:spPr>
          <a:xfrm>
            <a:off x="838203" y="365129"/>
            <a:ext cx="10515600" cy="1325559"/>
          </a:xfrm>
        </p:spPr>
        <p:txBody>
          <a:bodyPr/>
          <a:lstStyle/>
          <a:p>
            <a:pPr lvl="0"/>
            <a:r>
              <a:rPr lang="en-US">
                <a:cs typeface="Calibri Light"/>
              </a:rPr>
              <a:t>Data collection and Analysis</a:t>
            </a:r>
            <a:endParaRPr lang="en-US"/>
          </a:p>
        </p:txBody>
      </p:sp>
      <p:sp>
        <p:nvSpPr>
          <p:cNvPr id="3" name="Content Placeholder 2">
            <a:extLst>
              <a:ext uri="{FF2B5EF4-FFF2-40B4-BE49-F238E27FC236}">
                <a16:creationId xmlns:a16="http://schemas.microsoft.com/office/drawing/2014/main" id="{54E10F5B-7D88-2FD8-5116-635F59DA399D}"/>
              </a:ext>
            </a:extLst>
          </p:cNvPr>
          <p:cNvSpPr txBox="1">
            <a:spLocks noGrp="1"/>
          </p:cNvSpPr>
          <p:nvPr>
            <p:ph idx="1"/>
          </p:nvPr>
        </p:nvSpPr>
        <p:spPr>
          <a:xfrm>
            <a:off x="838203" y="1825627"/>
            <a:ext cx="10515600" cy="4351336"/>
          </a:xfrm>
        </p:spPr>
        <p:txBody>
          <a:bodyPr/>
          <a:lstStyle/>
          <a:p>
            <a:pPr lvl="0">
              <a:lnSpc>
                <a:spcPct val="80000"/>
              </a:lnSpc>
            </a:pPr>
            <a:r>
              <a:rPr lang="en-US" sz="2400">
                <a:cs typeface="Calibri"/>
              </a:rPr>
              <a:t>I used the secondary methos to collect my data. This will include getting my data from websites such as Google Scholar, articles, websites, books, government publications, Journals etc</a:t>
            </a:r>
            <a:endParaRPr lang="en-US">
              <a:cs typeface="Calibri"/>
            </a:endParaRPr>
          </a:p>
          <a:p>
            <a:pPr lvl="0">
              <a:lnSpc>
                <a:spcPct val="80000"/>
              </a:lnSpc>
            </a:pPr>
            <a:endParaRPr lang="en-US" sz="2000">
              <a:cs typeface="Calibri"/>
            </a:endParaRPr>
          </a:p>
          <a:p>
            <a:pPr lvl="0">
              <a:lnSpc>
                <a:spcPct val="80000"/>
              </a:lnSpc>
            </a:pPr>
            <a:r>
              <a:rPr lang="en-US" sz="2400">
                <a:cs typeface="Calibri"/>
              </a:rPr>
              <a:t>I looked directly at articles published in English between 2010 and 2021 dealing with the prevention and treatment of heart disease in health and social care settings</a:t>
            </a:r>
          </a:p>
          <a:p>
            <a:pPr lvl="0">
              <a:lnSpc>
                <a:spcPct val="80000"/>
              </a:lnSpc>
            </a:pPr>
            <a:endParaRPr lang="en-US" sz="2400">
              <a:cs typeface="Calibri"/>
            </a:endParaRPr>
          </a:p>
          <a:p>
            <a:pPr lvl="0">
              <a:lnSpc>
                <a:spcPct val="80000"/>
              </a:lnSpc>
            </a:pPr>
            <a:r>
              <a:rPr lang="en-US" sz="2400">
                <a:cs typeface="Calibri"/>
              </a:rPr>
              <a:t>I picked using secondary method as the information I require already has research done about it. This makes it time saving to collect the data as have many options to the research I need which makes it easier to compare and better further analyse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B676E-5463-6A7B-99E6-55D7E9957996}"/>
              </a:ext>
            </a:extLst>
          </p:cNvPr>
          <p:cNvSpPr txBox="1">
            <a:spLocks noGrp="1"/>
          </p:cNvSpPr>
          <p:nvPr>
            <p:ph type="title"/>
          </p:nvPr>
        </p:nvSpPr>
        <p:spPr>
          <a:xfrm>
            <a:off x="838203" y="235732"/>
            <a:ext cx="10515600" cy="1325559"/>
          </a:xfrm>
        </p:spPr>
        <p:txBody>
          <a:bodyPr/>
          <a:lstStyle/>
          <a:p>
            <a:pPr lvl="0"/>
            <a:r>
              <a:rPr lang="en-US" u="sng">
                <a:cs typeface="Calibri Light"/>
              </a:rPr>
              <a:t>Which articles were included in the systematic literature review</a:t>
            </a:r>
          </a:p>
        </p:txBody>
      </p:sp>
      <p:sp>
        <p:nvSpPr>
          <p:cNvPr id="3" name="Content Placeholder 2">
            <a:extLst>
              <a:ext uri="{FF2B5EF4-FFF2-40B4-BE49-F238E27FC236}">
                <a16:creationId xmlns:a16="http://schemas.microsoft.com/office/drawing/2014/main" id="{B1CFD908-59BA-F650-14EA-F1687B7CC2BA}"/>
              </a:ext>
            </a:extLst>
          </p:cNvPr>
          <p:cNvSpPr txBox="1">
            <a:spLocks noGrp="1"/>
          </p:cNvSpPr>
          <p:nvPr>
            <p:ph idx="1"/>
          </p:nvPr>
        </p:nvSpPr>
        <p:spPr>
          <a:xfrm>
            <a:off x="838203" y="1854384"/>
            <a:ext cx="10515600" cy="5515898"/>
          </a:xfrm>
        </p:spPr>
        <p:txBody>
          <a:bodyPr/>
          <a:lstStyle/>
          <a:p>
            <a:pPr lvl="0"/>
            <a:r>
              <a:rPr lang="en-US" sz="2400">
                <a:cs typeface="Calibri"/>
              </a:rPr>
              <a:t>During my secondary research on Google Scholar, I came across an article in which I found the information I needed for my work</a:t>
            </a:r>
          </a:p>
          <a:p>
            <a:pPr lvl="0"/>
            <a:endParaRPr lang="en-US" sz="2400">
              <a:cs typeface="Calibri"/>
            </a:endParaRPr>
          </a:p>
          <a:p>
            <a:pPr lvl="0"/>
            <a:r>
              <a:rPr lang="en-US" sz="2400">
                <a:cs typeface="Calibri"/>
              </a:rPr>
              <a:t>Google Scholar provided me with a lot of information about how to prevent heart disease.</a:t>
            </a:r>
            <a:endParaRPr lang="en-US"/>
          </a:p>
          <a:p>
            <a:pPr lvl="0"/>
            <a:endParaRPr lang="en-US" sz="2400">
              <a:cs typeface="Calibri"/>
            </a:endParaRPr>
          </a:p>
          <a:p>
            <a:pPr lvl="0"/>
            <a:r>
              <a:rPr lang="en-US" sz="2400">
                <a:cs typeface="Calibri"/>
              </a:rPr>
              <a:t>I find heart disease and its impact on health and social.</a:t>
            </a:r>
          </a:p>
          <a:p>
            <a:pPr lvl="0"/>
            <a:endParaRPr lang="en-US" sz="2400">
              <a:cs typeface="Calibri"/>
            </a:endParaRPr>
          </a:p>
          <a:p>
            <a:pPr lvl="0"/>
            <a:endParaRPr lang="en-US" sz="2400">
              <a:cs typeface="Calibri"/>
            </a:endParaRPr>
          </a:p>
          <a:p>
            <a:pPr lvl="0"/>
            <a:endParaRPr lang="en-US" sz="2400">
              <a:cs typeface="Calibri"/>
            </a:endParaRPr>
          </a:p>
          <a:p>
            <a:pPr lvl="0"/>
            <a:endParaRPr lang="en-US" sz="2400">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A2ABB-6D86-9234-7DF2-60DA80ACB761}"/>
              </a:ext>
            </a:extLst>
          </p:cNvPr>
          <p:cNvSpPr txBox="1">
            <a:spLocks noGrp="1"/>
          </p:cNvSpPr>
          <p:nvPr>
            <p:ph type="title"/>
          </p:nvPr>
        </p:nvSpPr>
        <p:spPr>
          <a:xfrm>
            <a:off x="852577" y="63203"/>
            <a:ext cx="10515600" cy="1325559"/>
          </a:xfrm>
        </p:spPr>
        <p:txBody>
          <a:bodyPr/>
          <a:lstStyle/>
          <a:p>
            <a:pPr lvl="0"/>
            <a:r>
              <a:rPr lang="en-US" u="sng">
                <a:cs typeface="Calibri Light"/>
              </a:rPr>
              <a:t>What were the key findings and the themes of the literature review</a:t>
            </a:r>
            <a:endParaRPr lang="en-US" u="sng"/>
          </a:p>
        </p:txBody>
      </p:sp>
      <p:sp>
        <p:nvSpPr>
          <p:cNvPr id="3" name="Content Placeholder 2">
            <a:extLst>
              <a:ext uri="{FF2B5EF4-FFF2-40B4-BE49-F238E27FC236}">
                <a16:creationId xmlns:a16="http://schemas.microsoft.com/office/drawing/2014/main" id="{58879BBD-09CC-832C-40FF-49DC239EBAD8}"/>
              </a:ext>
            </a:extLst>
          </p:cNvPr>
          <p:cNvSpPr txBox="1">
            <a:spLocks noGrp="1"/>
          </p:cNvSpPr>
          <p:nvPr>
            <p:ph idx="1"/>
          </p:nvPr>
        </p:nvSpPr>
        <p:spPr>
          <a:xfrm>
            <a:off x="-24441" y="1595591"/>
            <a:ext cx="12226506" cy="5372127"/>
          </a:xfrm>
        </p:spPr>
        <p:txBody>
          <a:bodyPr/>
          <a:lstStyle/>
          <a:p>
            <a:pPr lvl="0">
              <a:lnSpc>
                <a:spcPct val="60000"/>
              </a:lnSpc>
            </a:pPr>
            <a:r>
              <a:rPr lang="en-US" sz="2200">
                <a:cs typeface="Calibri"/>
              </a:rPr>
              <a:t>The main findings can be summarized into key areas:</a:t>
            </a:r>
          </a:p>
          <a:p>
            <a:pPr lvl="0">
              <a:lnSpc>
                <a:spcPct val="60000"/>
              </a:lnSpc>
            </a:pPr>
            <a:endParaRPr lang="en-US" sz="2200">
              <a:cs typeface="Calibri"/>
            </a:endParaRPr>
          </a:p>
          <a:p>
            <a:pPr lvl="0">
              <a:lnSpc>
                <a:spcPct val="60000"/>
              </a:lnSpc>
            </a:pPr>
            <a:r>
              <a:rPr lang="en-US" sz="2200">
                <a:cs typeface="Calibri"/>
              </a:rPr>
              <a:t>Risk factors for heart disease.</a:t>
            </a:r>
          </a:p>
          <a:p>
            <a:pPr lvl="0">
              <a:lnSpc>
                <a:spcPct val="60000"/>
              </a:lnSpc>
            </a:pPr>
            <a:endParaRPr lang="en-US" sz="2200">
              <a:cs typeface="Calibri"/>
            </a:endParaRPr>
          </a:p>
          <a:p>
            <a:pPr lvl="0">
              <a:lnSpc>
                <a:spcPct val="60000"/>
              </a:lnSpc>
            </a:pPr>
            <a:r>
              <a:rPr lang="en-US" sz="2200">
                <a:cs typeface="Calibri"/>
              </a:rPr>
              <a:t>Effective prevention strategies.</a:t>
            </a:r>
          </a:p>
          <a:p>
            <a:pPr lvl="0">
              <a:lnSpc>
                <a:spcPct val="60000"/>
              </a:lnSpc>
            </a:pPr>
            <a:endParaRPr lang="en-US" sz="2200">
              <a:cs typeface="Calibri"/>
            </a:endParaRPr>
          </a:p>
          <a:p>
            <a:pPr lvl="0">
              <a:lnSpc>
                <a:spcPct val="60000"/>
              </a:lnSpc>
            </a:pPr>
            <a:r>
              <a:rPr lang="en-US" sz="2200">
                <a:cs typeface="Calibri"/>
              </a:rPr>
              <a:t>Successful management</a:t>
            </a:r>
          </a:p>
          <a:p>
            <a:pPr lvl="0">
              <a:lnSpc>
                <a:spcPct val="60000"/>
              </a:lnSpc>
            </a:pPr>
            <a:endParaRPr lang="en-US" sz="2200">
              <a:cs typeface="Calibri"/>
            </a:endParaRPr>
          </a:p>
          <a:p>
            <a:pPr lvl="0" algn="r">
              <a:lnSpc>
                <a:spcPct val="60000"/>
              </a:lnSpc>
            </a:pPr>
            <a:r>
              <a:rPr lang="en-US" sz="2200">
                <a:cs typeface="Calibri"/>
              </a:rPr>
              <a:t>Approaches.</a:t>
            </a:r>
          </a:p>
          <a:p>
            <a:pPr lvl="0" algn="r">
              <a:lnSpc>
                <a:spcPct val="60000"/>
              </a:lnSpc>
            </a:pPr>
            <a:endParaRPr lang="en-US" sz="2200">
              <a:cs typeface="Calibri"/>
            </a:endParaRPr>
          </a:p>
          <a:p>
            <a:pPr lvl="0" algn="r">
              <a:lnSpc>
                <a:spcPct val="60000"/>
              </a:lnSpc>
            </a:pPr>
            <a:r>
              <a:rPr lang="en-US" sz="2200">
                <a:cs typeface="Calibri"/>
              </a:rPr>
              <a:t>Doctors and charities working together to educate people</a:t>
            </a:r>
          </a:p>
          <a:p>
            <a:pPr marL="0" lvl="0" indent="0" algn="r">
              <a:lnSpc>
                <a:spcPct val="60000"/>
              </a:lnSpc>
              <a:buNone/>
            </a:pPr>
            <a:endParaRPr lang="en-US" sz="2200">
              <a:cs typeface="Calibri"/>
            </a:endParaRPr>
          </a:p>
          <a:p>
            <a:pPr lvl="0" algn="r">
              <a:lnSpc>
                <a:spcPct val="60000"/>
              </a:lnSpc>
            </a:pPr>
            <a:r>
              <a:rPr lang="en-US" sz="2200">
                <a:cs typeface="Calibri"/>
              </a:rPr>
              <a:t>Go to schools and educate students early on about the risk factors of heart disease.</a:t>
            </a:r>
          </a:p>
          <a:p>
            <a:pPr lvl="0" algn="r">
              <a:lnSpc>
                <a:spcPct val="60000"/>
              </a:lnSpc>
            </a:pPr>
            <a:endParaRPr lang="en-US" sz="2200">
              <a:cs typeface="Calibri"/>
            </a:endParaRPr>
          </a:p>
          <a:p>
            <a:pPr lvl="0" algn="r">
              <a:lnSpc>
                <a:spcPct val="60000"/>
              </a:lnSpc>
            </a:pPr>
            <a:r>
              <a:rPr lang="en-US" sz="2200">
                <a:cs typeface="Calibri"/>
              </a:rPr>
              <a:t>Heart disease and how to prevent it.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DC05F-61AD-4DE3-76A9-85586A99C2F1}"/>
              </a:ext>
            </a:extLst>
          </p:cNvPr>
          <p:cNvSpPr txBox="1">
            <a:spLocks noGrp="1"/>
          </p:cNvSpPr>
          <p:nvPr>
            <p:ph type="title"/>
          </p:nvPr>
        </p:nvSpPr>
        <p:spPr>
          <a:xfrm>
            <a:off x="838203" y="365129"/>
            <a:ext cx="10515600" cy="1325559"/>
          </a:xfrm>
        </p:spPr>
        <p:txBody>
          <a:bodyPr/>
          <a:lstStyle/>
          <a:p>
            <a:pPr lvl="0"/>
            <a:r>
              <a:rPr lang="en-US">
                <a:cs typeface="Calibri Light"/>
              </a:rPr>
              <a:t>Recommendations</a:t>
            </a:r>
            <a:endParaRPr lang="en-US"/>
          </a:p>
        </p:txBody>
      </p:sp>
      <p:sp>
        <p:nvSpPr>
          <p:cNvPr id="3" name="Content Placeholder 2">
            <a:extLst>
              <a:ext uri="{FF2B5EF4-FFF2-40B4-BE49-F238E27FC236}">
                <a16:creationId xmlns:a16="http://schemas.microsoft.com/office/drawing/2014/main" id="{BE408908-DE12-46E1-CE3C-093BB718E083}"/>
              </a:ext>
            </a:extLst>
          </p:cNvPr>
          <p:cNvSpPr txBox="1">
            <a:spLocks noGrp="1"/>
          </p:cNvSpPr>
          <p:nvPr>
            <p:ph idx="1"/>
          </p:nvPr>
        </p:nvSpPr>
        <p:spPr>
          <a:xfrm>
            <a:off x="838203" y="1825627"/>
            <a:ext cx="10515600" cy="4351336"/>
          </a:xfrm>
        </p:spPr>
        <p:txBody>
          <a:bodyPr/>
          <a:lstStyle/>
          <a:p>
            <a:pPr lvl="0">
              <a:lnSpc>
                <a:spcPct val="80000"/>
              </a:lnSpc>
            </a:pPr>
            <a:r>
              <a:rPr lang="en-US" sz="2400">
                <a:cs typeface="Calibri"/>
              </a:rPr>
              <a:t>Strengthen interprofessional collaboration</a:t>
            </a:r>
          </a:p>
          <a:p>
            <a:pPr lvl="0">
              <a:lnSpc>
                <a:spcPct val="80000"/>
              </a:lnSpc>
            </a:pPr>
            <a:endParaRPr lang="en-US" sz="2400">
              <a:cs typeface="Calibri"/>
            </a:endParaRPr>
          </a:p>
          <a:p>
            <a:pPr lvl="0">
              <a:lnSpc>
                <a:spcPct val="80000"/>
              </a:lnSpc>
            </a:pPr>
            <a:r>
              <a:rPr lang="en-US" sz="2400">
                <a:cs typeface="Calibri"/>
              </a:rPr>
              <a:t>Develop targeted prevention programs </a:t>
            </a:r>
          </a:p>
          <a:p>
            <a:pPr lvl="0">
              <a:lnSpc>
                <a:spcPct val="80000"/>
              </a:lnSpc>
            </a:pPr>
            <a:endParaRPr lang="en-US" sz="2400">
              <a:cs typeface="Calibri"/>
            </a:endParaRPr>
          </a:p>
          <a:p>
            <a:pPr lvl="0">
              <a:lnSpc>
                <a:spcPct val="80000"/>
              </a:lnSpc>
            </a:pPr>
            <a:r>
              <a:rPr lang="en-US" sz="2400">
                <a:cs typeface="Calibri"/>
              </a:rPr>
              <a:t>Enhance patient-centered care and social support</a:t>
            </a:r>
          </a:p>
          <a:p>
            <a:pPr lvl="0">
              <a:lnSpc>
                <a:spcPct val="80000"/>
              </a:lnSpc>
            </a:pPr>
            <a:endParaRPr lang="en-US" sz="2400">
              <a:cs typeface="Calibri"/>
            </a:endParaRPr>
          </a:p>
          <a:p>
            <a:pPr lvl="0">
              <a:lnSpc>
                <a:spcPct val="80000"/>
              </a:lnSpc>
            </a:pPr>
            <a:r>
              <a:rPr lang="en-US" sz="2400">
                <a:cs typeface="Calibri"/>
              </a:rPr>
              <a:t>Advocate for policies addressing social determinants of health</a:t>
            </a:r>
          </a:p>
          <a:p>
            <a:pPr lvl="0">
              <a:lnSpc>
                <a:spcPct val="80000"/>
              </a:lnSpc>
            </a:pPr>
            <a:endParaRPr lang="en-US" sz="2400">
              <a:cs typeface="Calibri"/>
            </a:endParaRPr>
          </a:p>
          <a:p>
            <a:pPr lvl="0">
              <a:lnSpc>
                <a:spcPct val="80000"/>
              </a:lnSpc>
            </a:pPr>
            <a:r>
              <a:rPr lang="en-US" sz="2400">
                <a:cs typeface="Calibri"/>
              </a:rPr>
              <a:t>Health professionals can use up to date research to advocate for the factors contributing to heart disease, for example the legal age to buy tobacco can be increased.</a:t>
            </a:r>
          </a:p>
          <a:p>
            <a:pPr lvl="0">
              <a:lnSpc>
                <a:spcPct val="80000"/>
              </a:lnSpc>
            </a:pPr>
            <a:endParaRPr lang="en-US" sz="2400">
              <a:cs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94A78-2B91-A740-769C-064F5C601E9A}"/>
              </a:ext>
            </a:extLst>
          </p:cNvPr>
          <p:cNvSpPr txBox="1">
            <a:spLocks noGrp="1"/>
          </p:cNvSpPr>
          <p:nvPr>
            <p:ph type="title"/>
          </p:nvPr>
        </p:nvSpPr>
        <p:spPr>
          <a:xfrm>
            <a:off x="838203" y="5696"/>
            <a:ext cx="10515600" cy="1325559"/>
          </a:xfrm>
        </p:spPr>
        <p:txBody>
          <a:bodyPr/>
          <a:lstStyle/>
          <a:p>
            <a:pPr lvl="0"/>
            <a:r>
              <a:rPr lang="en-GB">
                <a:cs typeface="Calibri Light"/>
              </a:rPr>
              <a:t>conclusion</a:t>
            </a:r>
          </a:p>
        </p:txBody>
      </p:sp>
      <p:sp>
        <p:nvSpPr>
          <p:cNvPr id="3" name="Content Placeholder 2">
            <a:extLst>
              <a:ext uri="{FF2B5EF4-FFF2-40B4-BE49-F238E27FC236}">
                <a16:creationId xmlns:a16="http://schemas.microsoft.com/office/drawing/2014/main" id="{DFFE2B1B-CFD9-8B97-E3CD-ED3B50E8EFD1}"/>
              </a:ext>
            </a:extLst>
          </p:cNvPr>
          <p:cNvSpPr txBox="1">
            <a:spLocks noGrp="1"/>
          </p:cNvSpPr>
          <p:nvPr>
            <p:ph idx="1"/>
          </p:nvPr>
        </p:nvSpPr>
        <p:spPr>
          <a:xfrm>
            <a:off x="838203" y="1336797"/>
            <a:ext cx="10515600" cy="4983937"/>
          </a:xfrm>
        </p:spPr>
        <p:txBody>
          <a:bodyPr/>
          <a:lstStyle/>
          <a:p>
            <a:pPr lvl="0">
              <a:lnSpc>
                <a:spcPct val="80000"/>
              </a:lnSpc>
              <a:spcAft>
                <a:spcPts val="1800"/>
              </a:spcAft>
            </a:pPr>
            <a:r>
              <a:rPr lang="en-GB" sz="2400">
                <a:cs typeface="Calibri"/>
              </a:rPr>
              <a:t>Heart disease remains a significant public health issue</a:t>
            </a:r>
          </a:p>
          <a:p>
            <a:pPr lvl="0">
              <a:lnSpc>
                <a:spcPct val="80000"/>
              </a:lnSpc>
            </a:pPr>
            <a:r>
              <a:rPr lang="en-GB" sz="2400">
                <a:cs typeface="Calibri"/>
              </a:rPr>
              <a:t>Research can inform health and social care policies and practices</a:t>
            </a:r>
          </a:p>
          <a:p>
            <a:pPr lvl="0">
              <a:lnSpc>
                <a:spcPct val="80000"/>
              </a:lnSpc>
            </a:pPr>
            <a:endParaRPr lang="en-GB" sz="2400">
              <a:cs typeface="Calibri"/>
            </a:endParaRPr>
          </a:p>
          <a:p>
            <a:pPr lvl="0">
              <a:lnSpc>
                <a:spcPct val="80000"/>
              </a:lnSpc>
            </a:pPr>
            <a:r>
              <a:rPr lang="en-GB" sz="2400">
                <a:cs typeface="Calibri"/>
              </a:rPr>
              <a:t>Continued efforts needed to reduce the burden of heart disease</a:t>
            </a:r>
          </a:p>
          <a:p>
            <a:pPr lvl="0">
              <a:lnSpc>
                <a:spcPct val="80000"/>
              </a:lnSpc>
            </a:pPr>
            <a:endParaRPr lang="en-GB" sz="2400">
              <a:cs typeface="Calibri"/>
            </a:endParaRPr>
          </a:p>
          <a:p>
            <a:pPr lvl="0">
              <a:lnSpc>
                <a:spcPct val="80000"/>
              </a:lnSpc>
            </a:pPr>
            <a:r>
              <a:rPr lang="en-GB" sz="2400">
                <a:cs typeface="Calibri"/>
              </a:rPr>
              <a:t>The NHS Long Term Plan (NHSLTP) includes a major ambition to prevent 150,000 strokes, heart attacks and high-risk conditions of hypertension (high BP) and high cholesterol has the potential to unlock considerable health gains.</a:t>
            </a:r>
          </a:p>
          <a:p>
            <a:pPr lvl="0">
              <a:lnSpc>
                <a:spcPct val="80000"/>
              </a:lnSpc>
            </a:pPr>
            <a:endParaRPr lang="en-GB" sz="2400">
              <a:cs typeface="Calibri"/>
            </a:endParaRPr>
          </a:p>
          <a:p>
            <a:pPr lvl="0">
              <a:lnSpc>
                <a:spcPct val="80000"/>
              </a:lnSpc>
            </a:pPr>
            <a:r>
              <a:rPr lang="en-GB" sz="2400">
                <a:cs typeface="Calibri"/>
              </a:rPr>
              <a:t>There are many charities such as The British hear foundation dedicated to  promoting good health by raising money for life saving heart research, educating and people support etc</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0E61A-7701-D57F-C3C3-59B395A3A2B8}"/>
              </a:ext>
            </a:extLst>
          </p:cNvPr>
          <p:cNvSpPr txBox="1">
            <a:spLocks noGrp="1"/>
          </p:cNvSpPr>
          <p:nvPr>
            <p:ph type="title"/>
          </p:nvPr>
        </p:nvSpPr>
        <p:spPr>
          <a:xfrm>
            <a:off x="881335" y="5696"/>
            <a:ext cx="10515600" cy="1325559"/>
          </a:xfrm>
        </p:spPr>
        <p:txBody>
          <a:bodyPr/>
          <a:lstStyle/>
          <a:p>
            <a:pPr lvl="0"/>
            <a:r>
              <a:rPr lang="en-GB"/>
              <a:t>references</a:t>
            </a:r>
            <a:endParaRPr lang="en-GB">
              <a:cs typeface="Calibri Light"/>
            </a:endParaRPr>
          </a:p>
        </p:txBody>
      </p:sp>
      <p:sp>
        <p:nvSpPr>
          <p:cNvPr id="3" name="Content Placeholder 2">
            <a:extLst>
              <a:ext uri="{FF2B5EF4-FFF2-40B4-BE49-F238E27FC236}">
                <a16:creationId xmlns:a16="http://schemas.microsoft.com/office/drawing/2014/main" id="{A9C45E8B-F3F3-72AC-1C0E-6083BABD87CB}"/>
              </a:ext>
            </a:extLst>
          </p:cNvPr>
          <p:cNvSpPr txBox="1">
            <a:spLocks noGrp="1"/>
          </p:cNvSpPr>
          <p:nvPr>
            <p:ph idx="1"/>
          </p:nvPr>
        </p:nvSpPr>
        <p:spPr>
          <a:xfrm>
            <a:off x="2852" y="988082"/>
            <a:ext cx="12197748" cy="5515898"/>
          </a:xfrm>
        </p:spPr>
        <p:txBody>
          <a:bodyPr/>
          <a:lstStyle/>
          <a:p>
            <a:pPr lvl="0">
              <a:lnSpc>
                <a:spcPct val="60000"/>
              </a:lnSpc>
            </a:pPr>
            <a:r>
              <a:rPr lang="en-GB" sz="1700">
                <a:cs typeface="Calibri"/>
                <a:hlinkClick r:id="rId2"/>
              </a:rPr>
              <a:t>Heart disease - NHS (www.nhs.uk)</a:t>
            </a:r>
            <a:endParaRPr lang="en-GB" sz="1700">
              <a:cs typeface="Calibri"/>
            </a:endParaRPr>
          </a:p>
          <a:p>
            <a:pPr lvl="0">
              <a:lnSpc>
                <a:spcPct val="60000"/>
              </a:lnSpc>
            </a:pPr>
            <a:endParaRPr lang="en-GB" sz="1700">
              <a:cs typeface="Calibri"/>
            </a:endParaRPr>
          </a:p>
          <a:p>
            <a:pPr lvl="0">
              <a:lnSpc>
                <a:spcPct val="60000"/>
              </a:lnSpc>
            </a:pPr>
            <a:r>
              <a:rPr lang="en-GB" sz="1700">
                <a:cs typeface="Calibri"/>
                <a:hlinkClick r:id="rId3"/>
              </a:rPr>
              <a:t>https://www.nhs.uk/conditions/coronary-heart-disease/prevention</a:t>
            </a:r>
            <a:endParaRPr lang="en-GB" sz="1700">
              <a:cs typeface="Calibri"/>
            </a:endParaRPr>
          </a:p>
          <a:p>
            <a:pPr lvl="0">
              <a:lnSpc>
                <a:spcPct val="60000"/>
              </a:lnSpc>
            </a:pPr>
            <a:endParaRPr lang="en-GB" sz="1700">
              <a:cs typeface="Calibri"/>
            </a:endParaRPr>
          </a:p>
          <a:p>
            <a:pPr lvl="0">
              <a:lnSpc>
                <a:spcPct val="60000"/>
              </a:lnSpc>
            </a:pPr>
            <a:r>
              <a:rPr lang="en-GB" sz="1700">
                <a:cs typeface="Calibri"/>
                <a:hlinkClick r:id="rId4"/>
              </a:rPr>
              <a:t>https://www.medicalnewstoday.com/articles/how-to-prevent-heart-disease</a:t>
            </a:r>
            <a:endParaRPr lang="en-GB" sz="1700">
              <a:cs typeface="Calibri"/>
            </a:endParaRPr>
          </a:p>
          <a:p>
            <a:pPr lvl="0">
              <a:lnSpc>
                <a:spcPct val="60000"/>
              </a:lnSpc>
            </a:pPr>
            <a:endParaRPr lang="en-GB" sz="1700">
              <a:cs typeface="Calibri"/>
            </a:endParaRPr>
          </a:p>
          <a:p>
            <a:pPr lvl="0">
              <a:lnSpc>
                <a:spcPct val="60000"/>
              </a:lnSpc>
            </a:pPr>
            <a:r>
              <a:rPr lang="en-GB" sz="1700">
                <a:cs typeface="Calibri"/>
                <a:hlinkClick r:id="rId5"/>
              </a:rPr>
              <a:t>Young People with Heart disease, 2019-20 - NDRS (digital.nhs.uk)</a:t>
            </a:r>
            <a:endParaRPr lang="en-GB" sz="1700">
              <a:cs typeface="Calibri"/>
            </a:endParaRPr>
          </a:p>
          <a:p>
            <a:pPr lvl="0">
              <a:lnSpc>
                <a:spcPct val="60000"/>
              </a:lnSpc>
            </a:pPr>
            <a:endParaRPr lang="en-GB" sz="1700">
              <a:cs typeface="Calibri"/>
            </a:endParaRPr>
          </a:p>
          <a:p>
            <a:pPr lvl="0">
              <a:lnSpc>
                <a:spcPct val="60000"/>
              </a:lnSpc>
            </a:pPr>
            <a:r>
              <a:rPr lang="en-GB" sz="1700">
                <a:cs typeface="Calibri"/>
                <a:hlinkClick r:id="rId6"/>
              </a:rPr>
              <a:t>https://ukhsa.blog.gov.uk</a:t>
            </a:r>
            <a:endParaRPr lang="en-GB" sz="1700">
              <a:cs typeface="Calibri"/>
            </a:endParaRPr>
          </a:p>
          <a:p>
            <a:pPr lvl="0">
              <a:lnSpc>
                <a:spcPct val="60000"/>
              </a:lnSpc>
            </a:pPr>
            <a:endParaRPr lang="en-GB" sz="1700">
              <a:cs typeface="Calibri"/>
            </a:endParaRPr>
          </a:p>
          <a:p>
            <a:pPr lvl="0">
              <a:lnSpc>
                <a:spcPct val="60000"/>
              </a:lnSpc>
            </a:pPr>
            <a:r>
              <a:rPr lang="en-GB" sz="1700">
                <a:cs typeface="Calibri"/>
                <a:hlinkClick r:id="rId7"/>
              </a:rPr>
              <a:t>https://www.cdc.gov/heart-disease</a:t>
            </a:r>
            <a:endParaRPr lang="en-GB" sz="1700">
              <a:cs typeface="Calibri"/>
            </a:endParaRPr>
          </a:p>
          <a:p>
            <a:pPr lvl="0">
              <a:lnSpc>
                <a:spcPct val="60000"/>
              </a:lnSpc>
            </a:pPr>
            <a:endParaRPr lang="en-GB" sz="1700">
              <a:cs typeface="Calibri"/>
            </a:endParaRPr>
          </a:p>
          <a:p>
            <a:pPr lvl="0">
              <a:lnSpc>
                <a:spcPct val="60000"/>
              </a:lnSpc>
            </a:pPr>
            <a:r>
              <a:rPr lang="en-GB" sz="1700">
                <a:cs typeface="Calibri"/>
                <a:hlinkClick r:id="rId8"/>
              </a:rPr>
              <a:t>Consumption of takeaway and fast food in a deprived inner London Borough: are they associated with childhood obesity? | BMJ Open</a:t>
            </a:r>
            <a:endParaRPr lang="en-GB" sz="1700">
              <a:cs typeface="Calibri"/>
            </a:endParaRPr>
          </a:p>
          <a:p>
            <a:pPr lvl="0">
              <a:lnSpc>
                <a:spcPct val="60000"/>
              </a:lnSpc>
            </a:pPr>
            <a:endParaRPr lang="en-GB" sz="1700">
              <a:cs typeface="Calibri"/>
            </a:endParaRPr>
          </a:p>
          <a:p>
            <a:pPr lvl="0">
              <a:lnSpc>
                <a:spcPct val="60000"/>
              </a:lnSpc>
            </a:pPr>
            <a:r>
              <a:rPr lang="en-GB" sz="1700">
                <a:cs typeface="Calibri"/>
                <a:hlinkClick r:id="rId9"/>
              </a:rPr>
              <a:t>Risk factors for heart and circulatory diseases | BHF - BHF</a:t>
            </a:r>
            <a:endParaRPr lang="en-GB" sz="1700">
              <a:cs typeface="Calibri"/>
            </a:endParaRPr>
          </a:p>
          <a:p>
            <a:pPr lvl="0">
              <a:lnSpc>
                <a:spcPct val="60000"/>
              </a:lnSpc>
            </a:pPr>
            <a:endParaRPr lang="en-GB" sz="1700">
              <a:cs typeface="Calibri"/>
            </a:endParaRPr>
          </a:p>
          <a:p>
            <a:pPr lvl="0">
              <a:lnSpc>
                <a:spcPct val="60000"/>
              </a:lnSpc>
            </a:pPr>
            <a:r>
              <a:rPr lang="en-GB" sz="1700">
                <a:cs typeface="Calibri"/>
                <a:hlinkClick r:id="rId10"/>
              </a:rPr>
              <a:t>Coronary heart disease - Causes - NHS (www.nhs.uk)</a:t>
            </a:r>
            <a:endParaRPr lang="en-GB" sz="1700">
              <a:cs typeface="Calibri"/>
            </a:endParaRPr>
          </a:p>
          <a:p>
            <a:pPr lvl="0">
              <a:lnSpc>
                <a:spcPct val="60000"/>
              </a:lnSpc>
            </a:pPr>
            <a:endParaRPr lang="en-GB" sz="1700">
              <a:cs typeface="Calibri"/>
            </a:endParaRPr>
          </a:p>
          <a:p>
            <a:pPr lvl="0">
              <a:lnSpc>
                <a:spcPct val="60000"/>
              </a:lnSpc>
            </a:pPr>
            <a:r>
              <a:rPr lang="en-GB" sz="1700">
                <a:cs typeface="Calibri"/>
                <a:hlinkClick r:id="rId11"/>
              </a:rPr>
              <a:t>Heart Disease Facts | cdc.gov</a:t>
            </a:r>
            <a:endParaRPr lang="en-GB" sz="1700">
              <a:cs typeface="Calibri"/>
            </a:endParaRPr>
          </a:p>
          <a:p>
            <a:pPr lvl="0">
              <a:lnSpc>
                <a:spcPct val="60000"/>
              </a:lnSpc>
            </a:pPr>
            <a:endParaRPr lang="en-GB" sz="2000">
              <a:solidFill>
                <a:srgbClr val="0563C1"/>
              </a:solidFill>
              <a:latin typeface="Arial"/>
              <a:cs typeface="Arial"/>
            </a:endParaRPr>
          </a:p>
          <a:p>
            <a:pPr lvl="0">
              <a:lnSpc>
                <a:spcPct val="60000"/>
              </a:lnSpc>
            </a:pPr>
            <a:endParaRPr lang="en-GB" sz="2000">
              <a:solidFill>
                <a:srgbClr val="0563C1"/>
              </a:solidFill>
              <a:latin typeface="Arial"/>
              <a:cs typeface="Arial"/>
            </a:endParaRPr>
          </a:p>
          <a:p>
            <a:pPr lvl="0">
              <a:lnSpc>
                <a:spcPct val="60000"/>
              </a:lnSpc>
            </a:pPr>
            <a:endParaRPr lang="en-GB" sz="1700">
              <a:cs typeface="Calibri"/>
            </a:endParaRPr>
          </a:p>
          <a:p>
            <a:pPr lvl="0">
              <a:lnSpc>
                <a:spcPct val="60000"/>
              </a:lnSpc>
            </a:pPr>
            <a:endParaRPr lang="en-GB" sz="2000">
              <a:cs typeface="Calibri"/>
            </a:endParaRPr>
          </a:p>
          <a:p>
            <a:pPr lvl="0">
              <a:lnSpc>
                <a:spcPct val="60000"/>
              </a:lnSpc>
            </a:pPr>
            <a:endParaRPr lang="en-GB" sz="1500">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798</Words>
  <Application>Microsoft Office PowerPoint</Application>
  <PresentationFormat>Widescreen</PresentationFormat>
  <Paragraphs>109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Module introduction to research (BMHP5005)</vt:lpstr>
      <vt:lpstr>               How to  prevent heart disease</vt:lpstr>
      <vt:lpstr> Aims                                  </vt:lpstr>
      <vt:lpstr>Objectives</vt:lpstr>
      <vt:lpstr>Data collection and Analysis</vt:lpstr>
      <vt:lpstr>Which articles were included in the systematic literature review</vt:lpstr>
      <vt:lpstr>What were the key findings and the themes of the literature review</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Joyce Opoku Baah (2021934)</dc:creator>
  <cp:lastModifiedBy>Eliane Mukeba (Institute of Inner City Learning)</cp:lastModifiedBy>
  <cp:revision>17</cp:revision>
  <dcterms:created xsi:type="dcterms:W3CDTF">2023-04-03T20:24:03Z</dcterms:created>
  <dcterms:modified xsi:type="dcterms:W3CDTF">2023-04-18T11:52:20Z</dcterms:modified>
</cp:coreProperties>
</file>