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</p:sldIdLst>
  <p:sldSz cx="18288000" cy="10287000"/>
  <p:notesSz cx="6858000" cy="9144000"/>
  <p:embeddedFontLst>
    <p:embeddedFont>
      <p:font typeface="League Spartan" charset="1" panose="00000800000000000000"/>
      <p:regular r:id="rId13"/>
    </p:embeddedFont>
    <p:embeddedFont>
      <p:font typeface="League Gothic" charset="1" panose="00000500000000000000"/>
      <p:regular r:id="rId14"/>
    </p:embeddedFont>
    <p:embeddedFont>
      <p:font typeface="Canva Sans Bold" charset="1" panose="020B0803030501040103"/>
      <p:regular r:id="rId1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fonts/font13.fntdata" Type="http://schemas.openxmlformats.org/officeDocument/2006/relationships/font"/><Relationship Id="rId14" Target="fonts/font14.fntdata" Type="http://schemas.openxmlformats.org/officeDocument/2006/relationships/font"/><Relationship Id="rId15" Target="fonts/font15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png" Type="http://schemas.openxmlformats.org/officeDocument/2006/relationships/image"/><Relationship Id="rId3" Target="../media/image5.sv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7.svg" Type="http://schemas.openxmlformats.org/officeDocument/2006/relationships/image"/><Relationship Id="rId4" Target="../media/image8.png" Type="http://schemas.openxmlformats.org/officeDocument/2006/relationships/image"/><Relationship Id="rId5" Target="../media/image9.svg" Type="http://schemas.openxmlformats.org/officeDocument/2006/relationships/image"/><Relationship Id="rId6" Target="../media/image4.png" Type="http://schemas.openxmlformats.org/officeDocument/2006/relationships/image"/><Relationship Id="rId7" Target="../media/image5.svg" Type="http://schemas.openxmlformats.org/officeDocument/2006/relationships/image"/><Relationship Id="rId8" Target="../media/image10.png" Type="http://schemas.openxmlformats.org/officeDocument/2006/relationships/image"/><Relationship Id="rId9" Target="../media/image11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.png" Type="http://schemas.openxmlformats.org/officeDocument/2006/relationships/image"/><Relationship Id="rId3" Target="../media/image13.svg" Type="http://schemas.openxmlformats.org/officeDocument/2006/relationships/image"/><Relationship Id="rId4" Target="../media/image14.png" Type="http://schemas.openxmlformats.org/officeDocument/2006/relationships/image"/><Relationship Id="rId5" Target="../media/image15.sv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6.png" Type="http://schemas.openxmlformats.org/officeDocument/2006/relationships/image"/><Relationship Id="rId3" Target="../media/image17.svg" Type="http://schemas.openxmlformats.org/officeDocument/2006/relationships/image"/><Relationship Id="rId4" Target="../media/image18.png" Type="http://schemas.openxmlformats.org/officeDocument/2006/relationships/image"/><Relationship Id="rId5" Target="../media/image19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EAF6FF">
                <a:alpha val="100000"/>
              </a:srgbClr>
            </a:gs>
            <a:gs pos="100000">
              <a:srgbClr val="B3E5FC">
                <a:alpha val="100000"/>
              </a:srgbClr>
            </a:gs>
          </a:gsLst>
          <a:lin ang="540000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28700" y="5101309"/>
            <a:ext cx="3861654" cy="3861654"/>
          </a:xfrm>
          <a:custGeom>
            <a:avLst/>
            <a:gdLst/>
            <a:ahLst/>
            <a:cxnLst/>
            <a:rect r="r" b="b" t="t" l="l"/>
            <a:pathLst>
              <a:path h="3861654" w="3861654">
                <a:moveTo>
                  <a:pt x="0" y="0"/>
                </a:moveTo>
                <a:lnTo>
                  <a:pt x="3861654" y="0"/>
                </a:lnTo>
                <a:lnTo>
                  <a:pt x="3861654" y="3861654"/>
                </a:lnTo>
                <a:lnTo>
                  <a:pt x="0" y="386165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1781981" y="5998293"/>
            <a:ext cx="5477319" cy="2067687"/>
          </a:xfrm>
          <a:custGeom>
            <a:avLst/>
            <a:gdLst/>
            <a:ahLst/>
            <a:cxnLst/>
            <a:rect r="r" b="b" t="t" l="l"/>
            <a:pathLst>
              <a:path h="2067687" w="5477319">
                <a:moveTo>
                  <a:pt x="0" y="0"/>
                </a:moveTo>
                <a:lnTo>
                  <a:pt x="5477319" y="0"/>
                </a:lnTo>
                <a:lnTo>
                  <a:pt x="5477319" y="2067686"/>
                </a:lnTo>
                <a:lnTo>
                  <a:pt x="0" y="206768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-10233" r="0" b="-28839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-487536" y="895350"/>
            <a:ext cx="18288000" cy="254698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499"/>
              </a:lnSpc>
              <a:spcBef>
                <a:spcPct val="0"/>
              </a:spcBef>
            </a:pPr>
            <a:r>
              <a:rPr lang="en-US" sz="7499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Time Management </a:t>
            </a:r>
          </a:p>
          <a:p>
            <a:pPr algn="l">
              <a:lnSpc>
                <a:spcPts val="10079"/>
              </a:lnSpc>
              <a:spcBef>
                <a:spcPct val="0"/>
              </a:spcBef>
            </a:pPr>
            <a:r>
              <a:rPr lang="en-US" sz="7199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                  F</a:t>
            </a:r>
            <a:r>
              <a:rPr lang="en-US" sz="7199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or University Students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028700" y="3337563"/>
            <a:ext cx="16771764" cy="9366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699"/>
              </a:lnSpc>
              <a:spcBef>
                <a:spcPct val="0"/>
              </a:spcBef>
            </a:pPr>
            <a:r>
              <a:rPr lang="en-US" sz="5499">
                <a:solidFill>
                  <a:srgbClr val="E62200"/>
                </a:solidFill>
                <a:latin typeface="League Gothic"/>
                <a:ea typeface="League Gothic"/>
                <a:cs typeface="League Gothic"/>
                <a:sym typeface="League Gothic"/>
              </a:rPr>
              <a:t>How to manage your time wisely.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EAF6FF">
                <a:alpha val="100000"/>
              </a:srgbClr>
            </a:gs>
            <a:gs pos="100000">
              <a:srgbClr val="B3E5FC">
                <a:alpha val="100000"/>
              </a:srgbClr>
            </a:gs>
          </a:gsLst>
          <a:lin ang="540000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3154409" y="4090094"/>
            <a:ext cx="3636455" cy="4114800"/>
          </a:xfrm>
          <a:custGeom>
            <a:avLst/>
            <a:gdLst/>
            <a:ahLst/>
            <a:cxnLst/>
            <a:rect r="r" b="b" t="t" l="l"/>
            <a:pathLst>
              <a:path h="4114800" w="3636455">
                <a:moveTo>
                  <a:pt x="0" y="0"/>
                </a:moveTo>
                <a:lnTo>
                  <a:pt x="3636454" y="0"/>
                </a:lnTo>
                <a:lnTo>
                  <a:pt x="3636454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028700" y="895350"/>
            <a:ext cx="15762163" cy="259080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499"/>
              </a:lnSpc>
              <a:spcBef>
                <a:spcPct val="0"/>
              </a:spcBef>
            </a:pPr>
            <a:r>
              <a:rPr lang="en-US" b="true" sz="7499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Why Time Management Matters</a:t>
            </a:r>
          </a:p>
          <a:p>
            <a:pPr algn="l">
              <a:lnSpc>
                <a:spcPts val="10499"/>
              </a:lnSpc>
              <a:spcBef>
                <a:spcPct val="0"/>
              </a:spcBef>
            </a:pPr>
            <a:r>
              <a:rPr lang="en-US" b="true" sz="7499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For University Success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0" y="4501257"/>
            <a:ext cx="13154409" cy="31686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225"/>
              </a:lnSpc>
            </a:pPr>
            <a:r>
              <a:rPr lang="en-US" sz="2500">
                <a:solidFill>
                  <a:srgbClr val="FF3131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✅ Stay on top</a:t>
            </a:r>
            <a:r>
              <a:rPr lang="en-US" sz="250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 of your workload - Britton, B.K., &amp; Tesser, A. (1991)</a:t>
            </a:r>
          </a:p>
          <a:p>
            <a:pPr algn="l">
              <a:lnSpc>
                <a:spcPts val="4225"/>
              </a:lnSpc>
            </a:pPr>
            <a:r>
              <a:rPr lang="en-US" sz="250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✅ </a:t>
            </a:r>
            <a:r>
              <a:rPr lang="en-US" sz="2500">
                <a:solidFill>
                  <a:srgbClr val="FF3131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Feel less stressed</a:t>
            </a:r>
            <a:r>
              <a:rPr lang="en-US" sz="250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 and more in </a:t>
            </a:r>
            <a:r>
              <a:rPr lang="en-US" sz="2500">
                <a:solidFill>
                  <a:srgbClr val="3E9229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control </a:t>
            </a:r>
            <a:r>
              <a:rPr lang="en-US" sz="250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- Macan, T.H (1994)</a:t>
            </a:r>
          </a:p>
          <a:p>
            <a:pPr algn="l">
              <a:lnSpc>
                <a:spcPts val="4225"/>
              </a:lnSpc>
            </a:pPr>
            <a:r>
              <a:rPr lang="en-US" sz="250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✅ </a:t>
            </a:r>
            <a:r>
              <a:rPr lang="en-US" sz="2500">
                <a:solidFill>
                  <a:srgbClr val="FF3131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Get better results </a:t>
            </a:r>
            <a:r>
              <a:rPr lang="en-US" sz="250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without burning out - Nonis, S. A., &amp; Hudson, G. I. (2006)</a:t>
            </a:r>
          </a:p>
          <a:p>
            <a:pPr algn="l">
              <a:lnSpc>
                <a:spcPts val="4225"/>
              </a:lnSpc>
            </a:pPr>
            <a:r>
              <a:rPr lang="en-US" sz="250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✅ </a:t>
            </a:r>
            <a:r>
              <a:rPr lang="en-US" sz="2500">
                <a:solidFill>
                  <a:srgbClr val="FF3131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Make space</a:t>
            </a:r>
            <a:r>
              <a:rPr lang="en-US" sz="250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 for the things you enjoy doing - Adams, K., &amp; Blair, E. (2019)</a:t>
            </a:r>
          </a:p>
          <a:p>
            <a:pPr algn="l">
              <a:lnSpc>
                <a:spcPts val="4225"/>
              </a:lnSpc>
            </a:pPr>
            <a:r>
              <a:rPr lang="en-US" sz="250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✅ </a:t>
            </a:r>
            <a:r>
              <a:rPr lang="en-US" sz="2500">
                <a:solidFill>
                  <a:srgbClr val="FF3131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Learn a skill </a:t>
            </a:r>
            <a:r>
              <a:rPr lang="en-US" sz="250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that employers love - National Association of Colleges and Employers (NACE) (2022)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EAF6FF">
                <a:alpha val="100000"/>
              </a:srgbClr>
            </a:gs>
            <a:gs pos="100000">
              <a:srgbClr val="B3E5FC">
                <a:alpha val="100000"/>
              </a:srgbClr>
            </a:gs>
          </a:gsLst>
          <a:lin ang="540000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2092314" y="4203383"/>
            <a:ext cx="5166986" cy="4114800"/>
          </a:xfrm>
          <a:custGeom>
            <a:avLst/>
            <a:gdLst/>
            <a:ahLst/>
            <a:cxnLst/>
            <a:rect r="r" b="b" t="t" l="l"/>
            <a:pathLst>
              <a:path h="4114800" w="5166986">
                <a:moveTo>
                  <a:pt x="0" y="0"/>
                </a:moveTo>
                <a:lnTo>
                  <a:pt x="5166986" y="0"/>
                </a:lnTo>
                <a:lnTo>
                  <a:pt x="516698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6546396" y="7708555"/>
            <a:ext cx="1222311" cy="1219255"/>
          </a:xfrm>
          <a:custGeom>
            <a:avLst/>
            <a:gdLst/>
            <a:ahLst/>
            <a:cxnLst/>
            <a:rect r="r" b="b" t="t" l="l"/>
            <a:pathLst>
              <a:path h="1219255" w="1222311">
                <a:moveTo>
                  <a:pt x="0" y="0"/>
                </a:moveTo>
                <a:lnTo>
                  <a:pt x="1222311" y="0"/>
                </a:lnTo>
                <a:lnTo>
                  <a:pt x="1222311" y="1219255"/>
                </a:lnTo>
                <a:lnTo>
                  <a:pt x="0" y="121925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6546396" y="3327402"/>
            <a:ext cx="1043755" cy="1181052"/>
          </a:xfrm>
          <a:custGeom>
            <a:avLst/>
            <a:gdLst/>
            <a:ahLst/>
            <a:cxnLst/>
            <a:rect r="r" b="b" t="t" l="l"/>
            <a:pathLst>
              <a:path h="1181052" w="1043755">
                <a:moveTo>
                  <a:pt x="0" y="0"/>
                </a:moveTo>
                <a:lnTo>
                  <a:pt x="1043755" y="0"/>
                </a:lnTo>
                <a:lnTo>
                  <a:pt x="1043755" y="1181052"/>
                </a:lnTo>
                <a:lnTo>
                  <a:pt x="0" y="118105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9144000" y="5486989"/>
            <a:ext cx="1422073" cy="1215872"/>
          </a:xfrm>
          <a:custGeom>
            <a:avLst/>
            <a:gdLst/>
            <a:ahLst/>
            <a:cxnLst/>
            <a:rect r="r" b="b" t="t" l="l"/>
            <a:pathLst>
              <a:path h="1215872" w="1422073">
                <a:moveTo>
                  <a:pt x="0" y="0"/>
                </a:moveTo>
                <a:lnTo>
                  <a:pt x="1422073" y="0"/>
                </a:lnTo>
                <a:lnTo>
                  <a:pt x="1422073" y="1215873"/>
                </a:lnTo>
                <a:lnTo>
                  <a:pt x="0" y="121587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0" y="438150"/>
            <a:ext cx="18288000" cy="24320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799"/>
              </a:lnSpc>
            </a:pPr>
            <a:r>
              <a:rPr lang="en-US" sz="6999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 </a:t>
            </a:r>
            <a:r>
              <a:rPr lang="en-US" sz="6999">
                <a:solidFill>
                  <a:srgbClr val="3E9229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Smart Systems</a:t>
            </a:r>
            <a:r>
              <a:rPr lang="en-US" sz="6999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 </a:t>
            </a:r>
          </a:p>
          <a:p>
            <a:pPr algn="ctr">
              <a:lnSpc>
                <a:spcPts val="9799"/>
              </a:lnSpc>
              <a:spcBef>
                <a:spcPct val="0"/>
              </a:spcBef>
            </a:pPr>
            <a:r>
              <a:rPr lang="en-US" sz="6999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Every Student Should Try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819587" y="3297444"/>
            <a:ext cx="18288000" cy="10617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679"/>
              </a:lnSpc>
              <a:spcBef>
                <a:spcPct val="0"/>
              </a:spcBef>
            </a:pPr>
            <a:r>
              <a:rPr lang="en-US" sz="6199" u="sng">
                <a:solidFill>
                  <a:srgbClr val="FF3131"/>
                </a:solidFill>
                <a:latin typeface="League Gothic"/>
                <a:ea typeface="League Gothic"/>
                <a:cs typeface="League Gothic"/>
                <a:sym typeface="League Gothic"/>
              </a:rPr>
              <a:t>The Eisenshower Matrix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819587" y="5502152"/>
            <a:ext cx="18288000" cy="10617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679"/>
              </a:lnSpc>
              <a:spcBef>
                <a:spcPct val="0"/>
              </a:spcBef>
            </a:pPr>
            <a:r>
              <a:rPr lang="en-US" sz="6199" u="sng">
                <a:solidFill>
                  <a:srgbClr val="4864B8"/>
                </a:solidFill>
                <a:latin typeface="League Gothic"/>
                <a:ea typeface="League Gothic"/>
                <a:cs typeface="League Gothic"/>
                <a:sym typeface="League Gothic"/>
              </a:rPr>
              <a:t>Time Blocking Method For Deep Work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819587" y="7620326"/>
            <a:ext cx="18288000" cy="10617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679"/>
              </a:lnSpc>
              <a:spcBef>
                <a:spcPct val="0"/>
              </a:spcBef>
            </a:pPr>
            <a:r>
              <a:rPr lang="en-US" sz="6199" u="sng">
                <a:solidFill>
                  <a:srgbClr val="EB7F30"/>
                </a:solidFill>
                <a:latin typeface="League Gothic"/>
                <a:ea typeface="League Gothic"/>
                <a:cs typeface="League Gothic"/>
                <a:sym typeface="League Gothic"/>
              </a:rPr>
              <a:t>The Pomodoro Technique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829222" y="4397266"/>
            <a:ext cx="6671650" cy="104773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Prioritise tasks by urgency and importance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819587" y="6601165"/>
            <a:ext cx="6671650" cy="104773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Schedule your day into focused work sessions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829222" y="8720147"/>
            <a:ext cx="6671650" cy="104773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Work in 25-minute bursts with 5-minute breaks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EAF6FF">
                <a:alpha val="100000"/>
              </a:srgbClr>
            </a:gs>
            <a:gs pos="100000">
              <a:srgbClr val="B3E5FC">
                <a:alpha val="100000"/>
              </a:srgbClr>
            </a:gs>
          </a:gsLst>
          <a:lin ang="540000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762334" y="4664892"/>
            <a:ext cx="12587974" cy="125880"/>
          </a:xfrm>
          <a:custGeom>
            <a:avLst/>
            <a:gdLst/>
            <a:ahLst/>
            <a:cxnLst/>
            <a:rect r="r" b="b" t="t" l="l"/>
            <a:pathLst>
              <a:path h="125880" w="12587974">
                <a:moveTo>
                  <a:pt x="0" y="0"/>
                </a:moveTo>
                <a:lnTo>
                  <a:pt x="12587974" y="0"/>
                </a:lnTo>
                <a:lnTo>
                  <a:pt x="12587974" y="125880"/>
                </a:lnTo>
                <a:lnTo>
                  <a:pt x="0" y="12588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5316406" y="5741816"/>
            <a:ext cx="1942894" cy="1942894"/>
          </a:xfrm>
          <a:custGeom>
            <a:avLst/>
            <a:gdLst/>
            <a:ahLst/>
            <a:cxnLst/>
            <a:rect r="r" b="b" t="t" l="l"/>
            <a:pathLst>
              <a:path h="1942894" w="1942894">
                <a:moveTo>
                  <a:pt x="0" y="0"/>
                </a:moveTo>
                <a:lnTo>
                  <a:pt x="1942894" y="0"/>
                </a:lnTo>
                <a:lnTo>
                  <a:pt x="1942894" y="1942894"/>
                </a:lnTo>
                <a:lnTo>
                  <a:pt x="0" y="194289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0" y="797739"/>
            <a:ext cx="18288000" cy="24320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799"/>
              </a:lnSpc>
              <a:spcBef>
                <a:spcPct val="0"/>
              </a:spcBef>
            </a:pPr>
            <a:r>
              <a:rPr lang="en-US" sz="6999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Applying the Systems to Real Life (Personal Examples)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0" y="3258366"/>
            <a:ext cx="18288000" cy="8540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999"/>
              </a:lnSpc>
              <a:spcBef>
                <a:spcPct val="0"/>
              </a:spcBef>
            </a:pPr>
            <a:r>
              <a:rPr lang="en-US" sz="4999">
                <a:solidFill>
                  <a:srgbClr val="E62200"/>
                </a:solidFill>
                <a:latin typeface="League Gothic"/>
                <a:ea typeface="League Gothic"/>
                <a:cs typeface="League Gothic"/>
                <a:sym typeface="League Gothic"/>
              </a:rPr>
              <a:t>How I Use These Systems in Real Life.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028700" y="4029078"/>
            <a:ext cx="1375916" cy="51433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System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5977431" y="4029078"/>
            <a:ext cx="3491061" cy="51433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Personal Examples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028700" y="5086350"/>
            <a:ext cx="3097567" cy="4560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37"/>
              </a:lnSpc>
            </a:pPr>
            <a:r>
              <a:rPr lang="en-US" sz="2669" b="true">
                <a:solidFill>
                  <a:srgbClr val="E622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Eisenhower Matrix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934904" y="7143750"/>
            <a:ext cx="3961318" cy="4560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37"/>
              </a:lnSpc>
            </a:pPr>
            <a:r>
              <a:rPr lang="en-US" sz="2669" b="true">
                <a:solidFill>
                  <a:srgbClr val="4864B8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Time Blocking Method 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934904" y="8999987"/>
            <a:ext cx="3773726" cy="4560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37"/>
              </a:lnSpc>
            </a:pPr>
            <a:r>
              <a:rPr lang="en-US" sz="2669" b="true">
                <a:solidFill>
                  <a:srgbClr val="EB7F3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Pomodoro Technique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5975979" y="5031893"/>
            <a:ext cx="7374329" cy="13626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640"/>
              </a:lnSpc>
            </a:pPr>
            <a:r>
              <a:rPr lang="en-US" sz="26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Used it to prioritise my overdue </a:t>
            </a:r>
          </a:p>
          <a:p>
            <a:pPr algn="just">
              <a:lnSpc>
                <a:spcPts val="3640"/>
              </a:lnSpc>
            </a:pPr>
            <a:r>
              <a:rPr lang="en-US" sz="26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assignment over social plans - </a:t>
            </a:r>
          </a:p>
          <a:p>
            <a:pPr algn="just">
              <a:lnSpc>
                <a:spcPts val="3640"/>
              </a:lnSpc>
            </a:pPr>
            <a:r>
              <a:rPr lang="en-US" sz="26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helped me focus on what actually mattered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5975979" y="6889889"/>
            <a:ext cx="7374329" cy="13626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640"/>
              </a:lnSpc>
            </a:pPr>
            <a:r>
              <a:rPr lang="en-US" sz="26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 block time for focused study, exercise, and rest - it stops everything from blending into one messy day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5975979" y="8747833"/>
            <a:ext cx="7374329" cy="13626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640"/>
              </a:lnSpc>
            </a:pPr>
            <a:r>
              <a:rPr lang="en-US" sz="26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When I feel stuck, I use 25-minute focus bursts to get moving again - great for starting tasks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EAF6FF">
                <a:alpha val="100000"/>
              </a:srgbClr>
            </a:gs>
            <a:gs pos="100000">
              <a:srgbClr val="B3E5FC">
                <a:alpha val="100000"/>
              </a:srgbClr>
            </a:gs>
          </a:gsLst>
          <a:lin ang="540000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522487" y="3417933"/>
            <a:ext cx="1012426" cy="1012426"/>
          </a:xfrm>
          <a:custGeom>
            <a:avLst/>
            <a:gdLst/>
            <a:ahLst/>
            <a:cxnLst/>
            <a:rect r="r" b="b" t="t" l="l"/>
            <a:pathLst>
              <a:path h="1012426" w="1012426">
                <a:moveTo>
                  <a:pt x="0" y="0"/>
                </a:moveTo>
                <a:lnTo>
                  <a:pt x="1012426" y="0"/>
                </a:lnTo>
                <a:lnTo>
                  <a:pt x="1012426" y="1012426"/>
                </a:lnTo>
                <a:lnTo>
                  <a:pt x="0" y="101242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522487" y="6289575"/>
            <a:ext cx="1012426" cy="832721"/>
          </a:xfrm>
          <a:custGeom>
            <a:avLst/>
            <a:gdLst/>
            <a:ahLst/>
            <a:cxnLst/>
            <a:rect r="r" b="b" t="t" l="l"/>
            <a:pathLst>
              <a:path h="832721" w="1012426">
                <a:moveTo>
                  <a:pt x="0" y="0"/>
                </a:moveTo>
                <a:lnTo>
                  <a:pt x="1012426" y="0"/>
                </a:lnTo>
                <a:lnTo>
                  <a:pt x="1012426" y="832720"/>
                </a:lnTo>
                <a:lnTo>
                  <a:pt x="0" y="83272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0" y="895350"/>
            <a:ext cx="18288000" cy="11938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9799"/>
              </a:lnSpc>
              <a:spcBef>
                <a:spcPct val="0"/>
              </a:spcBef>
            </a:pPr>
            <a:r>
              <a:rPr lang="en-US" sz="6999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Top Digital Tools for Time Management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2017142" y="2367008"/>
            <a:ext cx="4659288" cy="6889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600"/>
              </a:lnSpc>
            </a:pPr>
            <a:r>
              <a:rPr lang="en-US" sz="4000" b="true">
                <a:solidFill>
                  <a:srgbClr val="3E9229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1. Google Calendar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2017142" y="5309372"/>
            <a:ext cx="2060556" cy="6889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600"/>
              </a:lnSpc>
            </a:pPr>
            <a:r>
              <a:rPr lang="en-US" sz="4000" b="true">
                <a:solidFill>
                  <a:srgbClr val="E622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2. Trello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2017142" y="3360783"/>
            <a:ext cx="8924598" cy="15811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7711" indent="-323856" lvl="1">
              <a:lnSpc>
                <a:spcPts val="4200"/>
              </a:lnSpc>
              <a:buFont typeface="Arial"/>
              <a:buChar char="•"/>
            </a:pPr>
            <a:r>
              <a:rPr lang="en-US" b="true" sz="30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Use for scheduling blocks of focused work</a:t>
            </a:r>
          </a:p>
          <a:p>
            <a:pPr algn="l" marL="647711" indent="-323856" lvl="1">
              <a:lnSpc>
                <a:spcPts val="4200"/>
              </a:lnSpc>
              <a:buFont typeface="Arial"/>
              <a:buChar char="•"/>
            </a:pPr>
            <a:r>
              <a:rPr lang="en-US" b="true" sz="30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Set recurring events and reminders</a:t>
            </a:r>
          </a:p>
          <a:p>
            <a:pPr algn="l" marL="647711" indent="-323856" lvl="1">
              <a:lnSpc>
                <a:spcPts val="4200"/>
              </a:lnSpc>
              <a:buFont typeface="Arial"/>
              <a:buChar char="•"/>
            </a:pPr>
            <a:r>
              <a:rPr lang="en-US" b="true" sz="30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Sync across devices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2017142" y="6232425"/>
            <a:ext cx="8924598" cy="26479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7711" indent="-323856" lvl="1">
              <a:lnSpc>
                <a:spcPts val="4200"/>
              </a:lnSpc>
              <a:buFont typeface="Arial"/>
              <a:buChar char="•"/>
            </a:pPr>
            <a:r>
              <a:rPr lang="en-US" b="true" sz="30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Visual task management using boards and lists</a:t>
            </a:r>
          </a:p>
          <a:p>
            <a:pPr algn="l" marL="647711" indent="-323856" lvl="1">
              <a:lnSpc>
                <a:spcPts val="4200"/>
              </a:lnSpc>
              <a:buFont typeface="Arial"/>
              <a:buChar char="•"/>
            </a:pPr>
            <a:r>
              <a:rPr lang="en-US" b="true" sz="30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Great for breaking big goals into small steps</a:t>
            </a:r>
          </a:p>
          <a:p>
            <a:pPr algn="l" marL="647711" indent="-323856" lvl="1">
              <a:lnSpc>
                <a:spcPts val="4200"/>
              </a:lnSpc>
              <a:buFont typeface="Arial"/>
              <a:buChar char="•"/>
            </a:pPr>
            <a:r>
              <a:rPr lang="en-US" b="true" sz="30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Drag-and-drop system helps track progress daily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0941740" y="2367008"/>
            <a:ext cx="4416869" cy="6889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600"/>
              </a:lnSpc>
            </a:pPr>
            <a:r>
              <a:rPr lang="en-US" sz="4000" b="true">
                <a:solidFill>
                  <a:srgbClr val="4864B8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3. Forest (App)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1427515" y="3360783"/>
            <a:ext cx="6322409" cy="21145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7711" indent="-323856" lvl="1">
              <a:lnSpc>
                <a:spcPts val="4200"/>
              </a:lnSpc>
              <a:buFont typeface="Arial"/>
              <a:buChar char="•"/>
            </a:pPr>
            <a:r>
              <a:rPr lang="en-US" b="true" sz="30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Helps stay focused by planting virtual trees</a:t>
            </a:r>
          </a:p>
          <a:p>
            <a:pPr algn="l" marL="647711" indent="-323856" lvl="1">
              <a:lnSpc>
                <a:spcPts val="4200"/>
              </a:lnSpc>
              <a:buFont typeface="Arial"/>
              <a:buChar char="•"/>
            </a:pPr>
            <a:r>
              <a:rPr lang="en-US" b="true" sz="30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Timer for deep work sessions</a:t>
            </a:r>
          </a:p>
          <a:p>
            <a:pPr algn="l" marL="647711" indent="-323856" lvl="1">
              <a:lnSpc>
                <a:spcPts val="4200"/>
              </a:lnSpc>
              <a:buFont typeface="Arial"/>
              <a:buChar char="•"/>
            </a:pPr>
            <a:r>
              <a:rPr lang="en-US" b="true" sz="30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Rewards consistency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>
  <p:cSld>
    <p:bg>
      <p:bgPr>
        <a:gradFill rotWithShape="true">
          <a:gsLst>
            <a:gs pos="0">
              <a:srgbClr val="EAF6FF">
                <a:alpha val="100000"/>
              </a:srgbClr>
            </a:gs>
            <a:gs pos="100000">
              <a:srgbClr val="B3E5FC">
                <a:alpha val="100000"/>
              </a:srgbClr>
            </a:gs>
          </a:gsLst>
          <a:lin ang="540000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0" y="895350"/>
            <a:ext cx="18288000" cy="24320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799"/>
              </a:lnSpc>
              <a:spcBef>
                <a:spcPct val="0"/>
              </a:spcBef>
            </a:pPr>
            <a:r>
              <a:rPr lang="en-US" sz="6999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✅ Conclusion: Take Back Control of Your Time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0" y="3241677"/>
            <a:ext cx="5830717" cy="7784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40"/>
              </a:lnSpc>
            </a:pPr>
            <a:r>
              <a:rPr lang="en-US" sz="46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Key Takeaways: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6045" y="4204461"/>
            <a:ext cx="11649344" cy="421322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63606" indent="-431803" lvl="1">
              <a:lnSpc>
                <a:spcPts val="5600"/>
              </a:lnSpc>
              <a:buFont typeface="Arial"/>
              <a:buChar char="•"/>
            </a:pPr>
            <a:r>
              <a:rPr lang="en-US" b="true" sz="40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Time is your most valuable resource</a:t>
            </a:r>
          </a:p>
          <a:p>
            <a:pPr algn="l" marL="863606" indent="-431803" lvl="1">
              <a:lnSpc>
                <a:spcPts val="5600"/>
              </a:lnSpc>
              <a:buFont typeface="Arial"/>
              <a:buChar char="•"/>
            </a:pPr>
            <a:r>
              <a:rPr lang="en-US" b="true" sz="40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Focus on what matters</a:t>
            </a:r>
          </a:p>
          <a:p>
            <a:pPr algn="l" marL="863606" indent="-431803" lvl="1">
              <a:lnSpc>
                <a:spcPts val="5600"/>
              </a:lnSpc>
              <a:buFont typeface="Arial"/>
              <a:buChar char="•"/>
            </a:pPr>
            <a:r>
              <a:rPr lang="en-US" b="true" sz="40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Use simple routines and systems</a:t>
            </a:r>
          </a:p>
          <a:p>
            <a:pPr algn="l" marL="863606" indent="-431803" lvl="1">
              <a:lnSpc>
                <a:spcPts val="5600"/>
              </a:lnSpc>
              <a:buFont typeface="Arial"/>
              <a:buChar char="•"/>
            </a:pPr>
            <a:r>
              <a:rPr lang="en-US" b="true" sz="40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Tools like Google Calendar and Trello can help</a:t>
            </a:r>
          </a:p>
          <a:p>
            <a:pPr algn="l" marL="863606" indent="-431803" lvl="1">
              <a:lnSpc>
                <a:spcPts val="5600"/>
              </a:lnSpc>
              <a:buFont typeface="Arial"/>
              <a:buChar char="•"/>
            </a:pPr>
            <a:r>
              <a:rPr lang="en-US" b="true" sz="40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Start small and stay consistent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>
  <p:cSld>
    <p:bg>
      <p:bgPr>
        <a:gradFill rotWithShape="true">
          <a:gsLst>
            <a:gs pos="0">
              <a:srgbClr val="EAF6FF">
                <a:alpha val="100000"/>
              </a:srgbClr>
            </a:gs>
            <a:gs pos="100000">
              <a:srgbClr val="B3E5FC">
                <a:alpha val="100000"/>
              </a:srgbClr>
            </a:gs>
          </a:gsLst>
          <a:lin ang="540000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0" y="365124"/>
            <a:ext cx="18288000" cy="11938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799"/>
              </a:lnSpc>
              <a:spcBef>
                <a:spcPct val="0"/>
              </a:spcBef>
            </a:pPr>
            <a:r>
              <a:rPr lang="en-US" sz="6999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References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514350" y="1492251"/>
            <a:ext cx="17259300" cy="89636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55654" indent="-377827" lvl="1">
              <a:lnSpc>
                <a:spcPts val="4900"/>
              </a:lnSpc>
              <a:buFont typeface="Arial"/>
              <a:buChar char="•"/>
            </a:pPr>
            <a:r>
              <a:rPr lang="en-US" b="true" sz="35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Britton, B.K. and Tesser, </a:t>
            </a:r>
            <a:r>
              <a:rPr lang="en-US" b="true" sz="35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A., 1991. Effects of Time-Management Practices on College Grades. Journal of Educational Psychology, 83(3), pp.405–410.</a:t>
            </a:r>
          </a:p>
          <a:p>
            <a:pPr algn="l" marL="755654" indent="-377827" lvl="1">
              <a:lnSpc>
                <a:spcPts val="4900"/>
              </a:lnSpc>
              <a:buFont typeface="Arial"/>
              <a:buChar char="•"/>
            </a:pPr>
            <a:r>
              <a:rPr lang="en-US" b="true" sz="35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Macan, T.H., 1994. Time Management: Test of a Process Model. Journal of Applied Psychology, 79(3), pp.381–391.</a:t>
            </a:r>
          </a:p>
          <a:p>
            <a:pPr algn="l" marL="755654" indent="-377827" lvl="1">
              <a:lnSpc>
                <a:spcPts val="4900"/>
              </a:lnSpc>
              <a:buFont typeface="Arial"/>
              <a:buChar char="•"/>
            </a:pPr>
            <a:r>
              <a:rPr lang="en-US" b="true" sz="35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Nonis, S.A. and Hudson, G.I., 2006. Academic Performance of College Students: Influence of Time Spent Studying and Working. Journal of Education for Business, 81(3), pp.151–159.</a:t>
            </a:r>
          </a:p>
          <a:p>
            <a:pPr algn="l" marL="755654" indent="-377827" lvl="1">
              <a:lnSpc>
                <a:spcPts val="4900"/>
              </a:lnSpc>
              <a:buFont typeface="Arial"/>
              <a:buChar char="•"/>
            </a:pPr>
            <a:r>
              <a:rPr lang="en-US" b="true" sz="35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Adams, K. and Blair, E., 2019. Impact of Time Management Behaviors on Undergraduate Engineering Students' Performance. European Journal of Engineering Education, 44(6), pp.882–895.</a:t>
            </a:r>
          </a:p>
          <a:p>
            <a:pPr algn="l" marL="755654" indent="-377827" lvl="1">
              <a:lnSpc>
                <a:spcPts val="4900"/>
              </a:lnSpc>
              <a:buFont typeface="Arial"/>
              <a:buChar char="•"/>
            </a:pPr>
            <a:r>
              <a:rPr lang="en-US" b="true" sz="35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National Association of Colleges and Employers (NACE), 2022. Job Outlook 2022.</a:t>
            </a:r>
          </a:p>
          <a:p>
            <a:pPr algn="l">
              <a:lnSpc>
                <a:spcPts val="12880"/>
              </a:lnSpc>
            </a:p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DAGq0VlrkIQ</dc:identifier>
  <dcterms:modified xsi:type="dcterms:W3CDTF">2011-08-01T06:04:30Z</dcterms:modified>
  <cp:revision>1</cp:revision>
  <dc:title>Time Management for University Students</dc:title>
</cp:coreProperties>
</file>