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70" r:id="rId5"/>
    <p:sldId id="271" r:id="rId6"/>
    <p:sldId id="272" r:id="rId7"/>
    <p:sldId id="268" r:id="rId8"/>
    <p:sldId id="266" r:id="rId9"/>
    <p:sldId id="267" r:id="rId10"/>
    <p:sldId id="274" r:id="rId11"/>
    <p:sldId id="275" r:id="rId12"/>
    <p:sldId id="276" r:id="rId13"/>
    <p:sldId id="278" r:id="rId14"/>
  </p:sldIdLst>
  <p:sldSz cx="18288000" cy="10287000"/>
  <p:notesSz cx="6858000" cy="9144000"/>
  <p:embeddedFontLst>
    <p:embeddedFont>
      <p:font typeface="Josefin Sans" pitchFamily="2" charset="77"/>
      <p:regular r:id="rId15"/>
      <p:bold r:id="rId16"/>
    </p:embeddedFont>
    <p:embeddedFont>
      <p:font typeface="League Spartan" pitchFamily="2" charset="77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3" d="100"/>
          <a:sy n="33" d="100"/>
        </p:scale>
        <p:origin x="1954" y="6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svg"/><Relationship Id="rId7" Type="http://schemas.openxmlformats.org/officeDocument/2006/relationships/image" Target="../media/image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100000">
            <a:off x="13497880" y="3318319"/>
            <a:ext cx="5804607" cy="5804607"/>
          </a:xfrm>
          <a:custGeom>
            <a:avLst/>
            <a:gdLst/>
            <a:ahLst/>
            <a:cxnLst/>
            <a:rect l="l" t="t" r="r" b="b"/>
            <a:pathLst>
              <a:path w="5804607" h="5804607">
                <a:moveTo>
                  <a:pt x="0" y="0"/>
                </a:moveTo>
                <a:lnTo>
                  <a:pt x="5804607" y="0"/>
                </a:lnTo>
                <a:lnTo>
                  <a:pt x="5804607" y="5804608"/>
                </a:lnTo>
                <a:lnTo>
                  <a:pt x="0" y="58046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496049" y="3328642"/>
            <a:ext cx="5804607" cy="5804607"/>
          </a:xfrm>
          <a:custGeom>
            <a:avLst/>
            <a:gdLst/>
            <a:ahLst/>
            <a:cxnLst/>
            <a:rect l="l" t="t" r="r" b="b"/>
            <a:pathLst>
              <a:path w="5804607" h="5804607">
                <a:moveTo>
                  <a:pt x="0" y="0"/>
                </a:moveTo>
                <a:lnTo>
                  <a:pt x="5804607" y="0"/>
                </a:lnTo>
                <a:lnTo>
                  <a:pt x="5804607" y="5804608"/>
                </a:lnTo>
                <a:lnTo>
                  <a:pt x="0" y="58046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4604237" y="7886700"/>
            <a:ext cx="8233265" cy="8233265"/>
          </a:xfrm>
          <a:custGeom>
            <a:avLst/>
            <a:gdLst/>
            <a:ahLst/>
            <a:cxnLst/>
            <a:rect l="l" t="t" r="r" b="b"/>
            <a:pathLst>
              <a:path w="8233265" h="8233265">
                <a:moveTo>
                  <a:pt x="0" y="0"/>
                </a:moveTo>
                <a:lnTo>
                  <a:pt x="8233265" y="0"/>
                </a:lnTo>
                <a:lnTo>
                  <a:pt x="8233265" y="8233265"/>
                </a:lnTo>
                <a:lnTo>
                  <a:pt x="0" y="823326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6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49828" y="1403507"/>
            <a:ext cx="13799572" cy="29751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562"/>
              </a:lnSpc>
            </a:pPr>
            <a:r>
              <a:rPr lang="en-US" sz="9400" dirty="0">
                <a:solidFill>
                  <a:srgbClr val="000000"/>
                </a:solidFill>
                <a:latin typeface="League Spartan"/>
              </a:rPr>
              <a:t>Feasibility Plan for an International Meeting</a:t>
            </a:r>
          </a:p>
        </p:txBody>
      </p:sp>
      <p:sp>
        <p:nvSpPr>
          <p:cNvPr id="8" name="AutoShape 8"/>
          <p:cNvSpPr/>
          <p:nvPr/>
        </p:nvSpPr>
        <p:spPr>
          <a:xfrm>
            <a:off x="685800" y="596796"/>
            <a:ext cx="2494042" cy="0"/>
          </a:xfrm>
          <a:prstGeom prst="line">
            <a:avLst/>
          </a:prstGeom>
          <a:ln w="647700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9"/>
          <p:cNvSpPr txBox="1"/>
          <p:nvPr/>
        </p:nvSpPr>
        <p:spPr>
          <a:xfrm>
            <a:off x="883140" y="377869"/>
            <a:ext cx="2099228" cy="422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FFFFFF"/>
                </a:solidFill>
                <a:latin typeface="Josefin Sans"/>
              </a:rPr>
              <a:t>Let's Start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617606-E39B-516A-3746-CF046DCAED34}"/>
              </a:ext>
            </a:extLst>
          </p:cNvPr>
          <p:cNvSpPr txBox="1"/>
          <p:nvPr/>
        </p:nvSpPr>
        <p:spPr>
          <a:xfrm>
            <a:off x="668311" y="4951482"/>
            <a:ext cx="124495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League Spartan" panose="020B0604020202020204" charset="0"/>
              </a:rPr>
              <a:t>Module:</a:t>
            </a:r>
            <a:r>
              <a:rPr lang="en-US" sz="3600" dirty="0">
                <a:latin typeface="League Spartan" panose="020B0604020202020204" charset="0"/>
              </a:rPr>
              <a:t> International Meetings Management</a:t>
            </a:r>
          </a:p>
          <a:p>
            <a:r>
              <a:rPr lang="en-US" sz="3600" dirty="0">
                <a:latin typeface="League Spartan" panose="020B0604020202020204" charset="0"/>
              </a:rPr>
              <a:t>for the Hotel Industry</a:t>
            </a:r>
          </a:p>
          <a:p>
            <a:r>
              <a:rPr lang="en-US" sz="3600" dirty="0">
                <a:solidFill>
                  <a:srgbClr val="002060"/>
                </a:solidFill>
                <a:latin typeface="League Spartan" panose="020B0604020202020204" charset="0"/>
              </a:rPr>
              <a:t>Module Code: </a:t>
            </a:r>
            <a:r>
              <a:rPr lang="en-US" sz="3600" dirty="0">
                <a:latin typeface="League Spartan" panose="020B0604020202020204" charset="0"/>
              </a:rPr>
              <a:t>BMIH6007</a:t>
            </a:r>
          </a:p>
          <a:p>
            <a:r>
              <a:rPr lang="en-US" sz="3600" dirty="0">
                <a:solidFill>
                  <a:srgbClr val="002060"/>
                </a:solidFill>
                <a:latin typeface="League Spartan" panose="020B0604020202020204" charset="0"/>
              </a:rPr>
              <a:t>Student </a:t>
            </a:r>
            <a:r>
              <a:rPr lang="en-US" sz="3600">
                <a:solidFill>
                  <a:srgbClr val="002060"/>
                </a:solidFill>
                <a:latin typeface="League Spartan" panose="020B0604020202020204" charset="0"/>
              </a:rPr>
              <a:t>Name:</a:t>
            </a:r>
            <a:r>
              <a:rPr lang="en-GB" sz="3600">
                <a:solidFill>
                  <a:srgbClr val="002060"/>
                </a:solidFill>
                <a:latin typeface="League Spartan" panose="020B0604020202020204" charset="0"/>
              </a:rPr>
              <a:t> Masuma Yesmin </a:t>
            </a:r>
            <a:endParaRPr lang="en-US" sz="3600" dirty="0">
              <a:solidFill>
                <a:srgbClr val="002060"/>
              </a:solidFill>
              <a:latin typeface="League Spartan" panose="020B0604020202020204" charset="0"/>
            </a:endParaRPr>
          </a:p>
          <a:p>
            <a:r>
              <a:rPr lang="en-US" sz="3600" dirty="0">
                <a:solidFill>
                  <a:srgbClr val="002060"/>
                </a:solidFill>
                <a:latin typeface="League Spartan" panose="020B0604020202020204" charset="0"/>
              </a:rPr>
              <a:t>Student ID</a:t>
            </a:r>
            <a:r>
              <a:rPr lang="en-US" sz="3600">
                <a:solidFill>
                  <a:srgbClr val="002060"/>
                </a:solidFill>
                <a:latin typeface="League Spartan" panose="020B0604020202020204" charset="0"/>
              </a:rPr>
              <a:t>: </a:t>
            </a:r>
            <a:r>
              <a:rPr lang="en-GB" sz="3600">
                <a:solidFill>
                  <a:srgbClr val="002060"/>
                </a:solidFill>
                <a:latin typeface="League Spartan" panose="020B0604020202020204" charset="0"/>
              </a:rPr>
              <a:t>2028061</a:t>
            </a:r>
            <a:endParaRPr lang="en-US" sz="3600" dirty="0">
              <a:solidFill>
                <a:srgbClr val="002060"/>
              </a:solidFill>
              <a:latin typeface="League Spartan" panose="020B060402020202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8305992" y="3810192"/>
            <a:ext cx="16073566" cy="8453182"/>
          </a:xfrm>
          <a:custGeom>
            <a:avLst/>
            <a:gdLst/>
            <a:ahLst/>
            <a:cxnLst/>
            <a:rect l="l" t="t" r="r" b="b"/>
            <a:pathLst>
              <a:path w="16073566" h="8453182">
                <a:moveTo>
                  <a:pt x="0" y="0"/>
                </a:moveTo>
                <a:lnTo>
                  <a:pt x="16073566" y="0"/>
                </a:lnTo>
                <a:lnTo>
                  <a:pt x="16073566" y="8453182"/>
                </a:lnTo>
                <a:lnTo>
                  <a:pt x="0" y="84531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90148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28600" y="6098004"/>
            <a:ext cx="3728783" cy="2590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085"/>
              </a:lnSpc>
            </a:pPr>
            <a:r>
              <a:rPr lang="en-US" sz="8000" dirty="0">
                <a:solidFill>
                  <a:srgbClr val="000000"/>
                </a:solidFill>
                <a:latin typeface="League Spartan"/>
              </a:rPr>
              <a:t>Event Details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85992" y="1624085"/>
            <a:ext cx="13792200" cy="12388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rgbClr val="000000"/>
                </a:solidFill>
                <a:latin typeface="Josefin Sans"/>
              </a:rPr>
              <a:t>This is an international meeting (summit) where reputable guests from both the hospitality and technology sectors will share their insights and analyze current trends. </a:t>
            </a:r>
          </a:p>
        </p:txBody>
      </p:sp>
      <p:sp>
        <p:nvSpPr>
          <p:cNvPr id="6" name="AutoShape 6"/>
          <p:cNvSpPr/>
          <p:nvPr/>
        </p:nvSpPr>
        <p:spPr>
          <a:xfrm>
            <a:off x="8153400" y="9867900"/>
            <a:ext cx="6492240" cy="0"/>
          </a:xfrm>
          <a:prstGeom prst="line">
            <a:avLst/>
          </a:prstGeom>
          <a:ln w="2857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E52B77-5A07-CD84-DDC1-75AA5F9050CA}"/>
              </a:ext>
            </a:extLst>
          </p:cNvPr>
          <p:cNvSpPr txBox="1"/>
          <p:nvPr/>
        </p:nvSpPr>
        <p:spPr>
          <a:xfrm>
            <a:off x="7745854" y="273635"/>
            <a:ext cx="13799572" cy="1487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562"/>
              </a:lnSpc>
            </a:pPr>
            <a:r>
              <a:rPr lang="en-US" sz="8800" dirty="0">
                <a:solidFill>
                  <a:srgbClr val="000000"/>
                </a:solidFill>
                <a:latin typeface="League Spartan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D605A5-64CC-7F56-E184-8ED901791105}"/>
              </a:ext>
            </a:extLst>
          </p:cNvPr>
          <p:cNvSpPr txBox="1"/>
          <p:nvPr/>
        </p:nvSpPr>
        <p:spPr>
          <a:xfrm>
            <a:off x="4164756" y="3390900"/>
            <a:ext cx="141969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Name: </a:t>
            </a:r>
            <a:r>
              <a:rPr lang="en-US" sz="2800" dirty="0">
                <a:latin typeface="Josefin Sans" pitchFamily="2" charset="0"/>
              </a:rPr>
              <a:t>International Summit on “Technology and Innovation in the Hospitality Sector”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53EE84-A896-F95B-3106-7969A3D318EE}"/>
              </a:ext>
            </a:extLst>
          </p:cNvPr>
          <p:cNvSpPr txBox="1"/>
          <p:nvPr/>
        </p:nvSpPr>
        <p:spPr>
          <a:xfrm>
            <a:off x="4185992" y="4482193"/>
            <a:ext cx="11506200" cy="91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Theme: </a:t>
            </a:r>
            <a:r>
              <a:rPr lang="en-US" sz="2800" dirty="0">
                <a:latin typeface="Josefin Sans" pitchFamily="2" charset="0"/>
              </a:rPr>
              <a:t>“Technology and Innovation”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4B6CCC-BA6C-EA26-BD71-9441E112C773}"/>
              </a:ext>
            </a:extLst>
          </p:cNvPr>
          <p:cNvSpPr txBox="1"/>
          <p:nvPr/>
        </p:nvSpPr>
        <p:spPr>
          <a:xfrm>
            <a:off x="4237497" y="5180289"/>
            <a:ext cx="11506200" cy="91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Date: </a:t>
            </a:r>
            <a:r>
              <a:rPr lang="en-US" sz="2800" dirty="0">
                <a:latin typeface="Josefin Sans" pitchFamily="2" charset="0"/>
              </a:rPr>
              <a:t>May 20, 2024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728F50-2B4A-4E53-42DA-0A73796F131F}"/>
              </a:ext>
            </a:extLst>
          </p:cNvPr>
          <p:cNvSpPr txBox="1"/>
          <p:nvPr/>
        </p:nvSpPr>
        <p:spPr>
          <a:xfrm>
            <a:off x="4237496" y="6667500"/>
            <a:ext cx="136695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Location: </a:t>
            </a:r>
            <a:r>
              <a:rPr lang="en-US" sz="2800" dirty="0">
                <a:latin typeface="Josefin Sans" pitchFamily="2" charset="0"/>
              </a:rPr>
              <a:t>The Crystal, One Siemens Brothers Way, Royal Victoria Docks, London E16 1ZE, United Kingdom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DC7A5A-6F8B-2885-CB27-54E6FD350C8B}"/>
              </a:ext>
            </a:extLst>
          </p:cNvPr>
          <p:cNvSpPr txBox="1"/>
          <p:nvPr/>
        </p:nvSpPr>
        <p:spPr>
          <a:xfrm>
            <a:off x="4266226" y="7789929"/>
            <a:ext cx="13488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Participants: </a:t>
            </a:r>
            <a:r>
              <a:rPr lang="en-US" sz="2800" dirty="0">
                <a:latin typeface="Josefin Sans" pitchFamily="2" charset="0"/>
              </a:rPr>
              <a:t>Local and International Guests and Honorary Speakers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76E630-4467-2DC6-A448-01130518F46B}"/>
              </a:ext>
            </a:extLst>
          </p:cNvPr>
          <p:cNvSpPr txBox="1"/>
          <p:nvPr/>
        </p:nvSpPr>
        <p:spPr>
          <a:xfrm>
            <a:off x="4296706" y="8550586"/>
            <a:ext cx="134883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Concept: </a:t>
            </a:r>
            <a:r>
              <a:rPr lang="en-US" sz="2800" dirty="0">
                <a:latin typeface="Josefin Sans" pitchFamily="2" charset="0"/>
              </a:rPr>
              <a:t>Panel discussions &amp; Workshops, Tech Demonstrations, Networking break for coffee, lunch &amp; dinner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4D6CA-0F93-255C-D146-4534669F06D0}"/>
              </a:ext>
            </a:extLst>
          </p:cNvPr>
          <p:cNvSpPr txBox="1"/>
          <p:nvPr/>
        </p:nvSpPr>
        <p:spPr>
          <a:xfrm>
            <a:off x="4250986" y="5915654"/>
            <a:ext cx="13669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Josefin Sans" pitchFamily="2" charset="0"/>
              </a:rPr>
              <a:t>Event Duration: </a:t>
            </a:r>
            <a:r>
              <a:rPr lang="en-US" sz="2800" dirty="0">
                <a:latin typeface="Josefin Sans" pitchFamily="2" charset="0"/>
              </a:rPr>
              <a:t>Two-Day long Event (clustered into different sessions)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381000" y="419100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Feasibility Analysis</a:t>
            </a:r>
          </a:p>
        </p:txBody>
      </p:sp>
      <p:sp>
        <p:nvSpPr>
          <p:cNvPr id="8" name="Freeform 8"/>
          <p:cNvSpPr/>
          <p:nvPr/>
        </p:nvSpPr>
        <p:spPr>
          <a:xfrm>
            <a:off x="11605689" y="4229100"/>
            <a:ext cx="6783048" cy="6783048"/>
          </a:xfrm>
          <a:custGeom>
            <a:avLst/>
            <a:gdLst/>
            <a:ahLst/>
            <a:cxnLst/>
            <a:rect l="l" t="t" r="r" b="b"/>
            <a:pathLst>
              <a:path w="6783048" h="6783048">
                <a:moveTo>
                  <a:pt x="0" y="0"/>
                </a:moveTo>
                <a:lnTo>
                  <a:pt x="6783048" y="0"/>
                </a:lnTo>
                <a:lnTo>
                  <a:pt x="6783048" y="6783048"/>
                </a:lnTo>
                <a:lnTo>
                  <a:pt x="0" y="67830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609600" y="1714500"/>
            <a:ext cx="16249240" cy="3676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Feasibility analysis is a systematic approach used by businesses to evaluate the practicality and 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likelihood of success of a proposed event or project (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Parent and </a:t>
            </a:r>
            <a:r>
              <a:rPr lang="en-US" sz="3300" dirty="0" err="1">
                <a:effectLst/>
                <a:latin typeface="Josefin Sans" pitchFamily="2" charset="0"/>
                <a:ea typeface="Calibri" panose="020F0502020204030204" pitchFamily="34" charset="0"/>
              </a:rPr>
              <a:t>Ruetsch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, 2020)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. </a:t>
            </a:r>
          </a:p>
          <a:p>
            <a:pPr algn="just">
              <a:lnSpc>
                <a:spcPts val="4058"/>
              </a:lnSpc>
            </a:pPr>
            <a:endParaRPr lang="en-US" sz="3300" dirty="0">
              <a:solidFill>
                <a:srgbClr val="000000"/>
              </a:solidFill>
              <a:latin typeface="Josefin Sans" pitchFamily="2" charset="0"/>
            </a:endParaRPr>
          </a:p>
          <a:p>
            <a:pPr algn="just"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It involves assessing various factors such as available resources, potential costs, market demand, and potential risks to determine whether the venture is achievable and worthwhile.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43126" y="5963173"/>
            <a:ext cx="11572674" cy="20986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For this event (summit), three major factors will be analyzed:</a:t>
            </a:r>
          </a:p>
          <a:p>
            <a:pPr marL="457200" indent="-457200">
              <a:lnSpc>
                <a:spcPts val="4058"/>
              </a:lnSpc>
              <a:buFont typeface="Wingdings" panose="05000000000000000000" pitchFamily="2" charset="2"/>
              <a:buChar char="§"/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Market Factors</a:t>
            </a:r>
          </a:p>
          <a:p>
            <a:pPr marL="457200" indent="-457200">
              <a:lnSpc>
                <a:spcPts val="4058"/>
              </a:lnSpc>
              <a:buFont typeface="Wingdings" panose="05000000000000000000" pitchFamily="2" charset="2"/>
              <a:buChar char="§"/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Operational Factors</a:t>
            </a:r>
          </a:p>
          <a:p>
            <a:pPr marL="457200" indent="-457200">
              <a:lnSpc>
                <a:spcPts val="4058"/>
              </a:lnSpc>
              <a:buFont typeface="Wingdings" panose="05000000000000000000" pitchFamily="2" charset="2"/>
              <a:buChar char="§"/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Financial Factors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FCB9C01-D188-4413-86C1-905A48BE1B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67259" y="4957971"/>
            <a:ext cx="5459907" cy="545990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381000" y="645804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Market Feasibility</a:t>
            </a:r>
          </a:p>
        </p:txBody>
      </p:sp>
      <p:sp>
        <p:nvSpPr>
          <p:cNvPr id="8" name="Freeform 8"/>
          <p:cNvSpPr/>
          <p:nvPr/>
        </p:nvSpPr>
        <p:spPr>
          <a:xfrm>
            <a:off x="15773400" y="1958327"/>
            <a:ext cx="6783048" cy="6783048"/>
          </a:xfrm>
          <a:custGeom>
            <a:avLst/>
            <a:gdLst/>
            <a:ahLst/>
            <a:cxnLst/>
            <a:rect l="l" t="t" r="r" b="b"/>
            <a:pathLst>
              <a:path w="6783048" h="6783048">
                <a:moveTo>
                  <a:pt x="0" y="0"/>
                </a:moveTo>
                <a:lnTo>
                  <a:pt x="6783048" y="0"/>
                </a:lnTo>
                <a:lnTo>
                  <a:pt x="6783048" y="6783048"/>
                </a:lnTo>
                <a:lnTo>
                  <a:pt x="0" y="67830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886047" y="2366664"/>
            <a:ext cx="15115953" cy="262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The primary 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target audience are hospitality professionals, technology experts, investors, and policymakers (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Walker, J.R., 2022)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. The demand analysis in Initiation phase of EMBOK model reveals a growing interest among hospitality professionals in adopting technology to enhance guest experiences and operational efficiency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6047" y="5753100"/>
            <a:ext cx="14251172" cy="15728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Key trends include technology convergence, collaboration, and ethical innovation like data privacy and ethical AI use to meet evolving needs and maintain 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credibility (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Koo et. al., 2021)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86047" y="8039100"/>
            <a:ext cx="15544800" cy="1047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The summit endeavors to tackle these trends, stimulate collaboration, and propel innovation within the hospitality industry. </a:t>
            </a:r>
          </a:p>
        </p:txBody>
      </p:sp>
    </p:spTree>
    <p:extLst>
      <p:ext uri="{BB962C8B-B14F-4D97-AF65-F5344CB8AC3E}">
        <p14:creationId xmlns:p14="http://schemas.microsoft.com/office/powerpoint/2010/main" val="2577506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59567">
            <a:off x="13952014" y="-3836383"/>
            <a:ext cx="8175621" cy="8175621"/>
          </a:xfrm>
          <a:custGeom>
            <a:avLst/>
            <a:gdLst/>
            <a:ahLst/>
            <a:cxnLst/>
            <a:rect l="l" t="t" r="r" b="b"/>
            <a:pathLst>
              <a:path w="8175621" h="8175621">
                <a:moveTo>
                  <a:pt x="0" y="0"/>
                </a:moveTo>
                <a:lnTo>
                  <a:pt x="8175621" y="0"/>
                </a:lnTo>
                <a:lnTo>
                  <a:pt x="8175621" y="8175622"/>
                </a:lnTo>
                <a:lnTo>
                  <a:pt x="0" y="817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381000" y="8648700"/>
            <a:ext cx="1057504" cy="10575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533400" y="2400300"/>
            <a:ext cx="13716000" cy="9457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sz="3000" dirty="0">
                <a:solidFill>
                  <a:srgbClr val="000000"/>
                </a:solidFill>
                <a:latin typeface="Josefin Sans"/>
              </a:rPr>
              <a:t>The venue choice is crucial, and the Crystal offers modern facilities, and it is already booked but it costs high rental </a:t>
            </a:r>
            <a:r>
              <a:rPr lang="en-US" sz="3000" dirty="0">
                <a:solidFill>
                  <a:srgbClr val="000000"/>
                </a:solidFill>
                <a:latin typeface="Josefin Sans" pitchFamily="2" charset="0"/>
              </a:rPr>
              <a:t>(Smith, 2023)</a:t>
            </a:r>
            <a:endParaRPr lang="en-US" sz="3000" dirty="0">
              <a:solidFill>
                <a:srgbClr val="000000"/>
              </a:solidFill>
              <a:latin typeface="Josefin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527154" y="3841230"/>
            <a:ext cx="15240000" cy="9457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sz="3000" dirty="0">
                <a:solidFill>
                  <a:srgbClr val="000000"/>
                </a:solidFill>
                <a:latin typeface="Josefin Sans"/>
              </a:rPr>
              <a:t>A proficient team is vital for summit </a:t>
            </a:r>
            <a:r>
              <a:rPr lang="en-US" sz="3000" dirty="0">
                <a:solidFill>
                  <a:srgbClr val="000000"/>
                </a:solidFill>
                <a:latin typeface="Josefin Sans" pitchFamily="2" charset="0"/>
              </a:rPr>
              <a:t>success and </a:t>
            </a:r>
            <a:r>
              <a:rPr lang="en-US" sz="3000" dirty="0">
                <a:solidFill>
                  <a:srgbClr val="000000"/>
                </a:solidFill>
                <a:latin typeface="Josefin Sans"/>
              </a:rPr>
              <a:t>for this summit, a trained team is hired and a partnership is established with Good Look Events.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14660" y="5521860"/>
            <a:ext cx="16775723" cy="9457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sz="3000" dirty="0">
                <a:solidFill>
                  <a:srgbClr val="000000"/>
                </a:solidFill>
                <a:latin typeface="Josefin Sans"/>
              </a:rPr>
              <a:t>Critical resources such as catering, AV equipment, and staff are vital for the summit’s success. A catering contract with </a:t>
            </a:r>
            <a:r>
              <a:rPr lang="en-US" sz="3000" dirty="0" err="1">
                <a:solidFill>
                  <a:srgbClr val="000000"/>
                </a:solidFill>
                <a:latin typeface="Josefin Sans"/>
              </a:rPr>
              <a:t>PenniBlack</a:t>
            </a:r>
            <a:r>
              <a:rPr lang="en-US" sz="3000" dirty="0">
                <a:solidFill>
                  <a:srgbClr val="000000"/>
                </a:solidFill>
                <a:latin typeface="Josefin Sans"/>
              </a:rPr>
              <a:t> is already established. </a:t>
            </a: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4642647A-01D4-61EE-1B3C-57F8AB45B026}"/>
              </a:ext>
            </a:extLst>
          </p:cNvPr>
          <p:cNvSpPr txBox="1"/>
          <p:nvPr/>
        </p:nvSpPr>
        <p:spPr>
          <a:xfrm>
            <a:off x="312588" y="645804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Operational Feasibility</a:t>
            </a:r>
          </a:p>
        </p:txBody>
      </p:sp>
      <p:sp>
        <p:nvSpPr>
          <p:cNvPr id="3" name="TextBox 20">
            <a:extLst>
              <a:ext uri="{FF2B5EF4-FFF2-40B4-BE49-F238E27FC236}">
                <a16:creationId xmlns:a16="http://schemas.microsoft.com/office/drawing/2014/main" id="{8E4D0433-48D3-7F83-B9BC-FA0967C83103}"/>
              </a:ext>
            </a:extLst>
          </p:cNvPr>
          <p:cNvSpPr txBox="1"/>
          <p:nvPr/>
        </p:nvSpPr>
        <p:spPr>
          <a:xfrm>
            <a:off x="514661" y="7117768"/>
            <a:ext cx="16775723" cy="9457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sz="3000" dirty="0">
                <a:solidFill>
                  <a:srgbClr val="000000"/>
                </a:solidFill>
                <a:latin typeface="Josefin Sans"/>
              </a:rPr>
              <a:t>By adhering to EMBOK model, the event organizer can ensure effective coordination, efficient operational management and successful outcomes (</a:t>
            </a:r>
            <a:r>
              <a:rPr lang="en-US" sz="3000" dirty="0" err="1">
                <a:solidFill>
                  <a:srgbClr val="000000"/>
                </a:solidFill>
                <a:latin typeface="Josefin Sans"/>
              </a:rPr>
              <a:t>Antwerpen</a:t>
            </a:r>
            <a:r>
              <a:rPr lang="en-US" sz="3000" dirty="0">
                <a:solidFill>
                  <a:srgbClr val="000000"/>
                </a:solidFill>
                <a:latin typeface="Josefin Sans"/>
              </a:rPr>
              <a:t>, 2023). </a:t>
            </a:r>
          </a:p>
        </p:txBody>
      </p:sp>
    </p:spTree>
    <p:extLst>
      <p:ext uri="{BB962C8B-B14F-4D97-AF65-F5344CB8AC3E}">
        <p14:creationId xmlns:p14="http://schemas.microsoft.com/office/powerpoint/2010/main" val="2422804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381000" y="645804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Financial Feasibility</a:t>
            </a:r>
          </a:p>
        </p:txBody>
      </p:sp>
      <p:sp>
        <p:nvSpPr>
          <p:cNvPr id="8" name="Freeform 8"/>
          <p:cNvSpPr/>
          <p:nvPr/>
        </p:nvSpPr>
        <p:spPr>
          <a:xfrm>
            <a:off x="15773400" y="1958327"/>
            <a:ext cx="6783048" cy="6783048"/>
          </a:xfrm>
          <a:custGeom>
            <a:avLst/>
            <a:gdLst/>
            <a:ahLst/>
            <a:cxnLst/>
            <a:rect l="l" t="t" r="r" b="b"/>
            <a:pathLst>
              <a:path w="6783048" h="6783048">
                <a:moveTo>
                  <a:pt x="0" y="0"/>
                </a:moveTo>
                <a:lnTo>
                  <a:pt x="6783048" y="0"/>
                </a:lnTo>
                <a:lnTo>
                  <a:pt x="6783048" y="6783048"/>
                </a:lnTo>
                <a:lnTo>
                  <a:pt x="0" y="67830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886047" y="2588077"/>
            <a:ext cx="15192153" cy="15728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The cost breakdown is detailed, covering major expenses like venue rental, speaker fees, and marketing. This level of detail aids accurate budgeting and planning phase of EMBOK model (</a:t>
            </a:r>
            <a:r>
              <a:rPr lang="en-US" sz="3300" dirty="0" err="1">
                <a:solidFill>
                  <a:srgbClr val="000000"/>
                </a:solidFill>
                <a:latin typeface="Josefin Sans"/>
              </a:rPr>
              <a:t>Antwerpen</a:t>
            </a:r>
            <a:r>
              <a:rPr lang="en-US" sz="3300" dirty="0">
                <a:solidFill>
                  <a:srgbClr val="000000"/>
                </a:solidFill>
                <a:latin typeface="Josefin Sans"/>
              </a:rPr>
              <a:t>, 2023).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6047" y="6912489"/>
            <a:ext cx="14251172" cy="15728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Sponsorship packages offer benefits to attract industry stakeholders and tech firms. Ticket sales tactics, like tiered pricing and online registration, aim to boost participation and revenue (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Arslan et. al., 2022)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.</a:t>
            </a:r>
          </a:p>
        </p:txBody>
      </p:sp>
      <p:sp>
        <p:nvSpPr>
          <p:cNvPr id="2" name="TextBox 11">
            <a:extLst>
              <a:ext uri="{FF2B5EF4-FFF2-40B4-BE49-F238E27FC236}">
                <a16:creationId xmlns:a16="http://schemas.microsoft.com/office/drawing/2014/main" id="{1A6E0A4C-FD49-A237-D81E-5AF5945E8496}"/>
              </a:ext>
            </a:extLst>
          </p:cNvPr>
          <p:cNvSpPr txBox="1"/>
          <p:nvPr/>
        </p:nvSpPr>
        <p:spPr>
          <a:xfrm>
            <a:off x="886047" y="5013175"/>
            <a:ext cx="15192153" cy="10470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3300" dirty="0">
                <a:solidFill>
                  <a:srgbClr val="000000"/>
                </a:solidFill>
                <a:latin typeface="Josefin Sans"/>
              </a:rPr>
              <a:t>Revenue Strategies include 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registration fees, sponsorships, grants and booth sales to diversify income and maximize potential (</a:t>
            </a:r>
            <a:r>
              <a:rPr lang="en-US" sz="3300" dirty="0" err="1">
                <a:effectLst/>
                <a:latin typeface="Josefin Sans" pitchFamily="2" charset="0"/>
                <a:ea typeface="Calibri" panose="020F0502020204030204" pitchFamily="34" charset="0"/>
              </a:rPr>
              <a:t>Keahey</a:t>
            </a:r>
            <a:r>
              <a:rPr lang="en-US" sz="3300" dirty="0">
                <a:effectLst/>
                <a:latin typeface="Josefin Sans" pitchFamily="2" charset="0"/>
                <a:ea typeface="Calibri" panose="020F0502020204030204" pitchFamily="34" charset="0"/>
              </a:rPr>
              <a:t> et. al., 2020)</a:t>
            </a:r>
            <a:r>
              <a:rPr lang="en-US" sz="3300" dirty="0">
                <a:solidFill>
                  <a:srgbClr val="000000"/>
                </a:solidFill>
                <a:latin typeface="Josefin Sans" pitchFamily="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18089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 rot="8100000">
            <a:off x="15924274" y="-1231005"/>
            <a:ext cx="3438303" cy="3438303"/>
          </a:xfrm>
          <a:custGeom>
            <a:avLst/>
            <a:gdLst/>
            <a:ahLst/>
            <a:cxnLst/>
            <a:rect l="l" t="t" r="r" b="b"/>
            <a:pathLst>
              <a:path w="3438303" h="3438303">
                <a:moveTo>
                  <a:pt x="0" y="0"/>
                </a:moveTo>
                <a:lnTo>
                  <a:pt x="3438304" y="0"/>
                </a:lnTo>
                <a:lnTo>
                  <a:pt x="3438304" y="3438303"/>
                </a:lnTo>
                <a:lnTo>
                  <a:pt x="0" y="343830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-1143000" y="7429500"/>
            <a:ext cx="3438303" cy="3438303"/>
          </a:xfrm>
          <a:custGeom>
            <a:avLst/>
            <a:gdLst/>
            <a:ahLst/>
            <a:cxnLst/>
            <a:rect l="l" t="t" r="r" b="b"/>
            <a:pathLst>
              <a:path w="3438303" h="3438303">
                <a:moveTo>
                  <a:pt x="0" y="0"/>
                </a:moveTo>
                <a:lnTo>
                  <a:pt x="3438303" y="0"/>
                </a:lnTo>
                <a:lnTo>
                  <a:pt x="3438303" y="3438303"/>
                </a:lnTo>
                <a:lnTo>
                  <a:pt x="0" y="34383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5400000">
            <a:off x="1600085" y="145942"/>
            <a:ext cx="622745" cy="1765515"/>
          </a:xfrm>
          <a:custGeom>
            <a:avLst/>
            <a:gdLst/>
            <a:ahLst/>
            <a:cxnLst/>
            <a:rect l="l" t="t" r="r" b="b"/>
            <a:pathLst>
              <a:path w="622745" h="1765515">
                <a:moveTo>
                  <a:pt x="0" y="0"/>
                </a:moveTo>
                <a:lnTo>
                  <a:pt x="622745" y="0"/>
                </a:lnTo>
                <a:lnTo>
                  <a:pt x="622745" y="1765516"/>
                </a:lnTo>
                <a:lnTo>
                  <a:pt x="0" y="17655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7165485" y="8382104"/>
            <a:ext cx="2245029" cy="2257342"/>
          </a:xfrm>
          <a:custGeom>
            <a:avLst/>
            <a:gdLst/>
            <a:ahLst/>
            <a:cxnLst/>
            <a:rect l="l" t="t" r="r" b="b"/>
            <a:pathLst>
              <a:path w="2245029" h="2257342">
                <a:moveTo>
                  <a:pt x="0" y="0"/>
                </a:moveTo>
                <a:lnTo>
                  <a:pt x="2245030" y="0"/>
                </a:lnTo>
                <a:lnTo>
                  <a:pt x="2245030" y="2257342"/>
                </a:lnTo>
                <a:lnTo>
                  <a:pt x="0" y="22573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3209022" y="717327"/>
            <a:ext cx="571301" cy="571301"/>
            <a:chOff x="0" y="0"/>
            <a:chExt cx="6350000" cy="63500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25" name="TextBox 6">
            <a:extLst>
              <a:ext uri="{FF2B5EF4-FFF2-40B4-BE49-F238E27FC236}">
                <a16:creationId xmlns:a16="http://schemas.microsoft.com/office/drawing/2014/main" id="{A66A1750-67FB-F48A-5EC7-97E03B5CED6D}"/>
              </a:ext>
            </a:extLst>
          </p:cNvPr>
          <p:cNvSpPr txBox="1"/>
          <p:nvPr/>
        </p:nvSpPr>
        <p:spPr>
          <a:xfrm>
            <a:off x="3466212" y="642765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Event Budget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7D94AB14-BB92-3F08-49C4-3EF0F2A017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3004805"/>
              </p:ext>
            </p:extLst>
          </p:nvPr>
        </p:nvGraphicFramePr>
        <p:xfrm>
          <a:off x="1143000" y="1844040"/>
          <a:ext cx="7235826" cy="4305300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4801957">
                  <a:extLst>
                    <a:ext uri="{9D8B030D-6E8A-4147-A177-3AD203B41FA5}">
                      <a16:colId xmlns:a16="http://schemas.microsoft.com/office/drawing/2014/main" val="4280115377"/>
                    </a:ext>
                  </a:extLst>
                </a:gridCol>
                <a:gridCol w="2433869">
                  <a:extLst>
                    <a:ext uri="{9D8B030D-6E8A-4147-A177-3AD203B41FA5}">
                      <a16:colId xmlns:a16="http://schemas.microsoft.com/office/drawing/2014/main" val="1086402894"/>
                    </a:ext>
                  </a:extLst>
                </a:gridCol>
              </a:tblGrid>
              <a:tr h="381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Revenue Sources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Amount (</a:t>
                      </a:r>
                      <a:r>
                        <a:rPr lang="en-US" sz="2000" b="1" dirty="0">
                          <a:latin typeface="Josefin Sans" pitchFamily="2" charset="0"/>
                        </a:rPr>
                        <a:t>£)</a:t>
                      </a: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 </a:t>
                      </a:r>
                      <a:endParaRPr lang="en-US" sz="2000" b="1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809183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Delegation Fees (500 delegates, each £500)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250,000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5700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Sponsorships (Platinum, Gold, Silver)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200,000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752989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Exhibition Booth Sales (20 booths, each £5000)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100,000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5782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Government Grants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50,000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387566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Miscellaneous (VIP package upgrades)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10,000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049805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Total Projected Revenue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u="dbl" kern="100" dirty="0">
                          <a:effectLst/>
                          <a:latin typeface="Josefin Sans" pitchFamily="2" charset="0"/>
                        </a:rPr>
                        <a:t>610,000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18405581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A8D9930F-364F-C97C-3514-F21BBC59FF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287175"/>
              </p:ext>
            </p:extLst>
          </p:nvPr>
        </p:nvGraphicFramePr>
        <p:xfrm>
          <a:off x="9448800" y="1790700"/>
          <a:ext cx="7467600" cy="6781800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4955771">
                  <a:extLst>
                    <a:ext uri="{9D8B030D-6E8A-4147-A177-3AD203B41FA5}">
                      <a16:colId xmlns:a16="http://schemas.microsoft.com/office/drawing/2014/main" val="2509995403"/>
                    </a:ext>
                  </a:extLst>
                </a:gridCol>
                <a:gridCol w="2511829">
                  <a:extLst>
                    <a:ext uri="{9D8B030D-6E8A-4147-A177-3AD203B41FA5}">
                      <a16:colId xmlns:a16="http://schemas.microsoft.com/office/drawing/2014/main" val="3035254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Cost Items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Amount (</a:t>
                      </a:r>
                      <a:r>
                        <a:rPr lang="en-US" sz="2000" b="1" dirty="0">
                          <a:latin typeface="Josefin Sans" pitchFamily="2" charset="0"/>
                        </a:rPr>
                        <a:t>£)</a:t>
                      </a: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  </a:t>
                      </a:r>
                      <a:endParaRPr lang="en-US" sz="2000" b="1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959297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Venue Rental 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Josefin Sans" pitchFamily="2" charset="0"/>
                          <a:ea typeface="+mn-ea"/>
                          <a:cs typeface="+mn-cs"/>
                        </a:rPr>
                        <a:t>(Walker, 2021)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50,000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644205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Stage Setup and Decoration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30,000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73232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Audio-Visual Services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20,000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49893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Speaker Fees, Travel, and Accommodation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80,000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50093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Catering and Refreshments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70,000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7304870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Marketing and Promotions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30,000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779824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Staff Salary 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Josefin Sans" pitchFamily="2" charset="0"/>
                          <a:ea typeface="+mn-ea"/>
                          <a:cs typeface="+mn-cs"/>
                        </a:rPr>
                        <a:t>(Walker, 2021)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100,000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276181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Operational Costs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20,000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519109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Technology and Equipment Expenses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>
                          <a:effectLst/>
                          <a:latin typeface="Josefin Sans" pitchFamily="2" charset="0"/>
                        </a:rPr>
                        <a:t>50,000</a:t>
                      </a:r>
                      <a:endParaRPr lang="en-US" sz="2000" kern="10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322246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Transportation and Accommodation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40,000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185597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Event Security and Insurance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20,000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859471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Miscellaneous Expenses and Contingencies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00" dirty="0">
                          <a:effectLst/>
                          <a:latin typeface="Josefin Sans" pitchFamily="2" charset="0"/>
                        </a:rPr>
                        <a:t>30,000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094776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kern="100" dirty="0">
                          <a:effectLst/>
                          <a:latin typeface="Josefin Sans" pitchFamily="2" charset="0"/>
                        </a:rPr>
                        <a:t>Total Projected Expenses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u="dbl" kern="100" dirty="0">
                          <a:effectLst/>
                          <a:latin typeface="Josefin Sans" pitchFamily="2" charset="0"/>
                        </a:rPr>
                        <a:t>540,000</a:t>
                      </a:r>
                      <a:endParaRPr lang="en-US" sz="2000" kern="100" dirty="0">
                        <a:effectLst/>
                        <a:latin typeface="Josefin Sans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58393327"/>
                  </a:ext>
                </a:extLst>
              </a:tr>
            </a:tbl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E504E8C4-B9C4-4FE5-A213-BF88831A548D}"/>
              </a:ext>
            </a:extLst>
          </p:cNvPr>
          <p:cNvSpPr txBox="1"/>
          <p:nvPr/>
        </p:nvSpPr>
        <p:spPr>
          <a:xfrm>
            <a:off x="1720628" y="6622516"/>
            <a:ext cx="654389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Josefin Sans" pitchFamily="2" charset="0"/>
              </a:rPr>
              <a:t>Projected net profit accounts for £70,000</a:t>
            </a:r>
          </a:p>
        </p:txBody>
      </p:sp>
      <p:sp>
        <p:nvSpPr>
          <p:cNvPr id="2" name="TextBox 14"/>
          <p:cNvSpPr txBox="1"/>
          <p:nvPr/>
        </p:nvSpPr>
        <p:spPr>
          <a:xfrm>
            <a:off x="2544388" y="8857802"/>
            <a:ext cx="14943658" cy="10278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058"/>
              </a:lnSpc>
            </a:pPr>
            <a:r>
              <a:rPr lang="en-US" sz="2400" dirty="0">
                <a:solidFill>
                  <a:srgbClr val="000000"/>
                </a:solidFill>
                <a:latin typeface="Josefin Sans"/>
              </a:rPr>
              <a:t>The comprehensive financial analysis suggests the summit is well-planned for sustainability covering expenses, generating revenue, and potentially yielding a profit.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9096085" y="1742229"/>
            <a:ext cx="2142205" cy="3091772"/>
            <a:chOff x="0" y="0"/>
            <a:chExt cx="2354580" cy="339828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53310" cy="3398285"/>
            </a:xfrm>
            <a:custGeom>
              <a:avLst/>
              <a:gdLst/>
              <a:ahLst/>
              <a:cxnLst/>
              <a:rect l="l" t="t" r="r" b="b"/>
              <a:pathLst>
                <a:path w="2353310" h="3398285">
                  <a:moveTo>
                    <a:pt x="784860" y="3330975"/>
                  </a:moveTo>
                  <a:cubicBezTo>
                    <a:pt x="905510" y="3371615"/>
                    <a:pt x="1042670" y="3398285"/>
                    <a:pt x="1177290" y="3398285"/>
                  </a:cubicBezTo>
                  <a:cubicBezTo>
                    <a:pt x="1311910" y="3398285"/>
                    <a:pt x="1441450" y="3375425"/>
                    <a:pt x="1560830" y="3334785"/>
                  </a:cubicBezTo>
                  <a:cubicBezTo>
                    <a:pt x="1563370" y="3333515"/>
                    <a:pt x="1565910" y="3333515"/>
                    <a:pt x="1568450" y="3332245"/>
                  </a:cubicBezTo>
                  <a:cubicBezTo>
                    <a:pt x="2016760" y="3169685"/>
                    <a:pt x="2346960" y="2740425"/>
                    <a:pt x="2353310" y="2237146"/>
                  </a:cubicBezTo>
                  <a:lnTo>
                    <a:pt x="2353310" y="0"/>
                  </a:lnTo>
                  <a:lnTo>
                    <a:pt x="0" y="0"/>
                  </a:lnTo>
                  <a:lnTo>
                    <a:pt x="0" y="2235469"/>
                  </a:lnTo>
                  <a:cubicBezTo>
                    <a:pt x="6350" y="2742965"/>
                    <a:pt x="331470" y="3172225"/>
                    <a:pt x="784860" y="3330975"/>
                  </a:cubicBezTo>
                  <a:close/>
                </a:path>
              </a:pathLst>
            </a:custGeom>
            <a:solidFill>
              <a:srgbClr val="FC9918"/>
            </a:solidFill>
          </p:spPr>
        </p:sp>
      </p:grpSp>
      <p:grpSp>
        <p:nvGrpSpPr>
          <p:cNvPr id="4" name="Group 4"/>
          <p:cNvGrpSpPr/>
          <p:nvPr/>
        </p:nvGrpSpPr>
        <p:grpSpPr>
          <a:xfrm rot="5400000">
            <a:off x="6501219" y="2239135"/>
            <a:ext cx="2142205" cy="3047528"/>
            <a:chOff x="0" y="0"/>
            <a:chExt cx="2354580" cy="334965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353310" cy="3349655"/>
            </a:xfrm>
            <a:custGeom>
              <a:avLst/>
              <a:gdLst/>
              <a:ahLst/>
              <a:cxnLst/>
              <a:rect l="l" t="t" r="r" b="b"/>
              <a:pathLst>
                <a:path w="2353310" h="3349655">
                  <a:moveTo>
                    <a:pt x="784860" y="3282345"/>
                  </a:moveTo>
                  <a:cubicBezTo>
                    <a:pt x="905510" y="3322985"/>
                    <a:pt x="1042670" y="3349655"/>
                    <a:pt x="1177290" y="3349655"/>
                  </a:cubicBezTo>
                  <a:cubicBezTo>
                    <a:pt x="1311910" y="3349655"/>
                    <a:pt x="1441450" y="3326795"/>
                    <a:pt x="1560830" y="3286155"/>
                  </a:cubicBezTo>
                  <a:cubicBezTo>
                    <a:pt x="1563370" y="3284885"/>
                    <a:pt x="1565910" y="3284885"/>
                    <a:pt x="1568450" y="3283615"/>
                  </a:cubicBezTo>
                  <a:cubicBezTo>
                    <a:pt x="2016760" y="3121055"/>
                    <a:pt x="2346960" y="2691795"/>
                    <a:pt x="2353310" y="2188666"/>
                  </a:cubicBezTo>
                  <a:lnTo>
                    <a:pt x="2353310" y="0"/>
                  </a:lnTo>
                  <a:lnTo>
                    <a:pt x="0" y="0"/>
                  </a:lnTo>
                  <a:lnTo>
                    <a:pt x="0" y="2187026"/>
                  </a:lnTo>
                  <a:cubicBezTo>
                    <a:pt x="6350" y="2694335"/>
                    <a:pt x="331470" y="3123595"/>
                    <a:pt x="784860" y="3282345"/>
                  </a:cubicBezTo>
                  <a:close/>
                </a:path>
              </a:pathLst>
            </a:custGeom>
            <a:solidFill>
              <a:srgbClr val="433252"/>
            </a:solidFill>
          </p:spPr>
        </p:sp>
      </p:grpSp>
      <p:grpSp>
        <p:nvGrpSpPr>
          <p:cNvPr id="6" name="Group 6"/>
          <p:cNvGrpSpPr/>
          <p:nvPr/>
        </p:nvGrpSpPr>
        <p:grpSpPr>
          <a:xfrm rot="-5400000">
            <a:off x="9623120" y="4306967"/>
            <a:ext cx="2142205" cy="3196275"/>
            <a:chOff x="0" y="0"/>
            <a:chExt cx="2354580" cy="351314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53310" cy="3513148"/>
            </a:xfrm>
            <a:custGeom>
              <a:avLst/>
              <a:gdLst/>
              <a:ahLst/>
              <a:cxnLst/>
              <a:rect l="l" t="t" r="r" b="b"/>
              <a:pathLst>
                <a:path w="2353310" h="3513148">
                  <a:moveTo>
                    <a:pt x="784860" y="3445838"/>
                  </a:moveTo>
                  <a:cubicBezTo>
                    <a:pt x="905510" y="3486478"/>
                    <a:pt x="1042670" y="3513148"/>
                    <a:pt x="1177290" y="3513148"/>
                  </a:cubicBezTo>
                  <a:cubicBezTo>
                    <a:pt x="1311910" y="3513148"/>
                    <a:pt x="1441450" y="3490288"/>
                    <a:pt x="1560830" y="3449648"/>
                  </a:cubicBezTo>
                  <a:cubicBezTo>
                    <a:pt x="1563370" y="3448378"/>
                    <a:pt x="1565910" y="3448378"/>
                    <a:pt x="1568450" y="3447108"/>
                  </a:cubicBezTo>
                  <a:cubicBezTo>
                    <a:pt x="2016760" y="3284548"/>
                    <a:pt x="2346960" y="2855288"/>
                    <a:pt x="2353310" y="2351656"/>
                  </a:cubicBezTo>
                  <a:lnTo>
                    <a:pt x="2353310" y="0"/>
                  </a:lnTo>
                  <a:lnTo>
                    <a:pt x="0" y="0"/>
                  </a:lnTo>
                  <a:lnTo>
                    <a:pt x="0" y="2349890"/>
                  </a:lnTo>
                  <a:cubicBezTo>
                    <a:pt x="6350" y="2857828"/>
                    <a:pt x="331470" y="3287088"/>
                    <a:pt x="784860" y="3445838"/>
                  </a:cubicBezTo>
                  <a:close/>
                </a:path>
              </a:pathLst>
            </a:custGeom>
            <a:solidFill>
              <a:srgbClr val="433252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6207832" y="2904378"/>
            <a:ext cx="1671533" cy="1671533"/>
            <a:chOff x="0" y="0"/>
            <a:chExt cx="6350000" cy="6350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9331422" y="2068612"/>
            <a:ext cx="1671533" cy="1671533"/>
            <a:chOff x="0" y="0"/>
            <a:chExt cx="6350000" cy="6350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0251685" y="5069338"/>
            <a:ext cx="1671533" cy="1671533"/>
            <a:chOff x="0" y="0"/>
            <a:chExt cx="6350000" cy="6350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6442755" y="3269066"/>
            <a:ext cx="1201689" cy="12268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3"/>
              </a:lnSpc>
            </a:pPr>
            <a:r>
              <a:rPr lang="en-US" sz="7962" dirty="0">
                <a:solidFill>
                  <a:srgbClr val="000000"/>
                </a:solidFill>
                <a:latin typeface="League Spartan"/>
              </a:rPr>
              <a:t>S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6953880" y="4834002"/>
            <a:ext cx="2142205" cy="3128675"/>
            <a:chOff x="0" y="0"/>
            <a:chExt cx="2354580" cy="343884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53310" cy="3438846"/>
            </a:xfrm>
            <a:custGeom>
              <a:avLst/>
              <a:gdLst/>
              <a:ahLst/>
              <a:cxnLst/>
              <a:rect l="l" t="t" r="r" b="b"/>
              <a:pathLst>
                <a:path w="2353310" h="3438846">
                  <a:moveTo>
                    <a:pt x="784860" y="3371536"/>
                  </a:moveTo>
                  <a:cubicBezTo>
                    <a:pt x="905510" y="3412176"/>
                    <a:pt x="1042670" y="3438846"/>
                    <a:pt x="1177290" y="3438846"/>
                  </a:cubicBezTo>
                  <a:cubicBezTo>
                    <a:pt x="1311910" y="3438846"/>
                    <a:pt x="1441450" y="3415986"/>
                    <a:pt x="1560830" y="3375346"/>
                  </a:cubicBezTo>
                  <a:cubicBezTo>
                    <a:pt x="1563370" y="3374076"/>
                    <a:pt x="1565910" y="3374076"/>
                    <a:pt x="1568450" y="3372807"/>
                  </a:cubicBezTo>
                  <a:cubicBezTo>
                    <a:pt x="2016760" y="3210246"/>
                    <a:pt x="2346960" y="2780986"/>
                    <a:pt x="2353310" y="2277583"/>
                  </a:cubicBezTo>
                  <a:lnTo>
                    <a:pt x="2353310" y="0"/>
                  </a:lnTo>
                  <a:lnTo>
                    <a:pt x="0" y="0"/>
                  </a:lnTo>
                  <a:lnTo>
                    <a:pt x="0" y="2275874"/>
                  </a:lnTo>
                  <a:cubicBezTo>
                    <a:pt x="6350" y="2783526"/>
                    <a:pt x="331470" y="3212786"/>
                    <a:pt x="784860" y="3371536"/>
                  </a:cubicBezTo>
                  <a:close/>
                </a:path>
              </a:pathLst>
            </a:custGeom>
            <a:solidFill>
              <a:srgbClr val="F14A16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7189216" y="5972733"/>
            <a:ext cx="1671533" cy="1671533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19" name="TextBox 19"/>
          <p:cNvSpPr txBox="1"/>
          <p:nvPr/>
        </p:nvSpPr>
        <p:spPr>
          <a:xfrm>
            <a:off x="7254283" y="6379289"/>
            <a:ext cx="1541398" cy="12268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3"/>
              </a:lnSpc>
            </a:pPr>
            <a:r>
              <a:rPr lang="en-US" sz="7962">
                <a:solidFill>
                  <a:srgbClr val="000000"/>
                </a:solidFill>
                <a:latin typeface="League Spartan"/>
              </a:rPr>
              <a:t>W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03105" y="2373498"/>
            <a:ext cx="1328166" cy="1366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2"/>
              </a:lnSpc>
            </a:pPr>
            <a:r>
              <a:rPr lang="en-US" sz="8782">
                <a:solidFill>
                  <a:srgbClr val="000000"/>
                </a:solidFill>
                <a:latin typeface="League Spartan"/>
              </a:rPr>
              <a:t>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472954" y="5374224"/>
            <a:ext cx="1228995" cy="1366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2"/>
              </a:lnSpc>
            </a:pPr>
            <a:r>
              <a:rPr lang="en-US" sz="8782" dirty="0">
                <a:solidFill>
                  <a:srgbClr val="000000"/>
                </a:solidFill>
                <a:latin typeface="League Spartan"/>
              </a:rPr>
              <a:t>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28294" y="2271528"/>
            <a:ext cx="5152674" cy="662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15"/>
              </a:lnSpc>
            </a:pPr>
            <a:r>
              <a:rPr lang="en-US" sz="4240" dirty="0">
                <a:solidFill>
                  <a:srgbClr val="000000"/>
                </a:solidFill>
                <a:latin typeface="League Spartan"/>
              </a:rPr>
              <a:t>Strengths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0704" y="2857500"/>
            <a:ext cx="6216983" cy="2805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Unique theme, appealing to a niche market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Offering cutting-edge ideas on technologies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High-quality speakers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Networking opportunities (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Zamyatina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and 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Solntseva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2019)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Diverse audience from various sectors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8294" y="6438900"/>
            <a:ext cx="5152674" cy="662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15"/>
              </a:lnSpc>
            </a:pPr>
            <a:r>
              <a:rPr lang="en-US" sz="4240" dirty="0">
                <a:solidFill>
                  <a:srgbClr val="000000"/>
                </a:solidFill>
                <a:latin typeface="League Spartan"/>
              </a:rPr>
              <a:t>Weaknesses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0704" y="7115217"/>
            <a:ext cx="6558995" cy="2805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Significant financial investment, limiting attendance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Limited reach due to logistical constraints and cultural differences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Li and Hu, 2020)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High trends in other industry events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Heavy reliance on technological infrastructure (Walker, 2022)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865985" y="1437825"/>
            <a:ext cx="5152674" cy="662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15"/>
              </a:lnSpc>
            </a:pPr>
            <a:r>
              <a:rPr lang="en-US" sz="4240" dirty="0">
                <a:solidFill>
                  <a:srgbClr val="000000"/>
                </a:solidFill>
                <a:latin typeface="League Spartan"/>
              </a:rPr>
              <a:t>Opportunities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144487" y="2151267"/>
            <a:ext cx="5982810" cy="2805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Potential for innovation, ex. IoT (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Limna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2023)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Potential to expand summit’s reach to other parts of the globe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Collaboration with industry associations, tech firms, and govt. agencies. (Camilleri, 2021)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Platform for startups to showcase innovations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65985" y="5804853"/>
            <a:ext cx="5152674" cy="662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15"/>
              </a:lnSpc>
            </a:pPr>
            <a:r>
              <a:rPr lang="en-US" sz="4240" dirty="0">
                <a:solidFill>
                  <a:srgbClr val="000000"/>
                </a:solidFill>
                <a:latin typeface="League Spartan"/>
              </a:rPr>
              <a:t>Threats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292361" y="6418467"/>
            <a:ext cx="5834934" cy="3279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Economic crises on travel and sponsorships, ex. EU debt crises (Adedoyin et. al., 2021)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Changes in regulations and requirements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Vulnerability to cybersecurity threats (</a:t>
            </a:r>
            <a:r>
              <a:rPr lang="en-US" sz="2000" dirty="0" err="1">
                <a:solidFill>
                  <a:srgbClr val="000000"/>
                </a:solidFill>
                <a:latin typeface="Josefin Sans"/>
              </a:rPr>
              <a:t>Paraskevas</a:t>
            </a:r>
            <a:r>
              <a:rPr lang="en-US" sz="2000" dirty="0">
                <a:solidFill>
                  <a:srgbClr val="000000"/>
                </a:solidFill>
                <a:latin typeface="Josefin Sans"/>
              </a:rPr>
              <a:t>, A., 2022)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Unforeseen events like disasters or health emergencies </a:t>
            </a:r>
          </a:p>
        </p:txBody>
      </p:sp>
      <p:sp>
        <p:nvSpPr>
          <p:cNvPr id="32" name="TextBox 6">
            <a:extLst>
              <a:ext uri="{FF2B5EF4-FFF2-40B4-BE49-F238E27FC236}">
                <a16:creationId xmlns:a16="http://schemas.microsoft.com/office/drawing/2014/main" id="{AA0F5785-C6C8-83DE-4B4B-A53D9BD7EC11}"/>
              </a:ext>
            </a:extLst>
          </p:cNvPr>
          <p:cNvSpPr txBox="1"/>
          <p:nvPr/>
        </p:nvSpPr>
        <p:spPr>
          <a:xfrm>
            <a:off x="-572796" y="570493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SWOT Analysis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59567">
            <a:off x="13952014" y="-3836383"/>
            <a:ext cx="8175621" cy="8175621"/>
          </a:xfrm>
          <a:custGeom>
            <a:avLst/>
            <a:gdLst/>
            <a:ahLst/>
            <a:cxnLst/>
            <a:rect l="l" t="t" r="r" b="b"/>
            <a:pathLst>
              <a:path w="8175621" h="8175621">
                <a:moveTo>
                  <a:pt x="0" y="0"/>
                </a:moveTo>
                <a:lnTo>
                  <a:pt x="8175621" y="0"/>
                </a:lnTo>
                <a:lnTo>
                  <a:pt x="8175621" y="8175622"/>
                </a:lnTo>
                <a:lnTo>
                  <a:pt x="0" y="817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3728645">
            <a:off x="-3397469" y="7135396"/>
            <a:ext cx="6303208" cy="6303208"/>
          </a:xfrm>
          <a:custGeom>
            <a:avLst/>
            <a:gdLst/>
            <a:ahLst/>
            <a:cxnLst/>
            <a:rect l="l" t="t" r="r" b="b"/>
            <a:pathLst>
              <a:path w="6303208" h="6303208">
                <a:moveTo>
                  <a:pt x="0" y="0"/>
                </a:moveTo>
                <a:lnTo>
                  <a:pt x="6303208" y="0"/>
                </a:lnTo>
                <a:lnTo>
                  <a:pt x="6303208" y="6303208"/>
                </a:lnTo>
                <a:lnTo>
                  <a:pt x="0" y="63032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791419" y="6943227"/>
            <a:ext cx="1057504" cy="10575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680671" y="604698"/>
            <a:ext cx="8308606" cy="1103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21"/>
              </a:lnSpc>
            </a:pPr>
            <a:r>
              <a:rPr lang="en-US" sz="7090" dirty="0">
                <a:solidFill>
                  <a:srgbClr val="000000"/>
                </a:solidFill>
                <a:latin typeface="League Spartan"/>
              </a:rPr>
              <a:t>PESTLE Analysis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9600" y="2552700"/>
            <a:ext cx="3032657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Political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43600" y="3314700"/>
            <a:ext cx="3949559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Economic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63252" y="4102609"/>
            <a:ext cx="3032657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Social</a:t>
            </a:r>
          </a:p>
        </p:txBody>
      </p:sp>
      <p:sp>
        <p:nvSpPr>
          <p:cNvPr id="21" name="TextBox 15">
            <a:extLst>
              <a:ext uri="{FF2B5EF4-FFF2-40B4-BE49-F238E27FC236}">
                <a16:creationId xmlns:a16="http://schemas.microsoft.com/office/drawing/2014/main" id="{1CF620FA-B072-9092-99EC-07B0273F45C1}"/>
              </a:ext>
            </a:extLst>
          </p:cNvPr>
          <p:cNvSpPr txBox="1"/>
          <p:nvPr/>
        </p:nvSpPr>
        <p:spPr>
          <a:xfrm>
            <a:off x="381000" y="3376542"/>
            <a:ext cx="4953000" cy="3279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Government policies on data privacy laws (Jamil, 2023)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Regulations for using drones or facial recognition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Political instability and geopolitical tension, ex. Russia-Ukraine war (Li and Hu, 2020)</a:t>
            </a:r>
          </a:p>
        </p:txBody>
      </p:sp>
      <p:sp>
        <p:nvSpPr>
          <p:cNvPr id="22" name="TextBox 16">
            <a:extLst>
              <a:ext uri="{FF2B5EF4-FFF2-40B4-BE49-F238E27FC236}">
                <a16:creationId xmlns:a16="http://schemas.microsoft.com/office/drawing/2014/main" id="{464865D6-9ADD-6601-5A55-6D2EEC740448}"/>
              </a:ext>
            </a:extLst>
          </p:cNvPr>
          <p:cNvSpPr txBox="1"/>
          <p:nvPr/>
        </p:nvSpPr>
        <p:spPr>
          <a:xfrm>
            <a:off x="5715000" y="4138485"/>
            <a:ext cx="5562600" cy="42287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Economic growth rates driving demand </a:t>
            </a: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Camilleri, 2021)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High disposable income levels enabling tech-enabled service consumption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Growing investment trends for tech startups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Volatility in exchange rates impacting the cost of global travel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George, 2021)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Currency fluctuations affecting the affordability of tech solutions</a:t>
            </a:r>
          </a:p>
        </p:txBody>
      </p:sp>
      <p:sp>
        <p:nvSpPr>
          <p:cNvPr id="23" name="TextBox 17">
            <a:extLst>
              <a:ext uri="{FF2B5EF4-FFF2-40B4-BE49-F238E27FC236}">
                <a16:creationId xmlns:a16="http://schemas.microsoft.com/office/drawing/2014/main" id="{99E982BA-8744-68DE-37DF-ADF991458BF4}"/>
              </a:ext>
            </a:extLst>
          </p:cNvPr>
          <p:cNvSpPr txBox="1"/>
          <p:nvPr/>
        </p:nvSpPr>
        <p:spPr>
          <a:xfrm>
            <a:off x="12039600" y="4926394"/>
            <a:ext cx="5948548" cy="3754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Consumer preferences toward personalized </a:t>
            </a: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tech integration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Barreto and 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Mayya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2022)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Generational differences in technology adoption and preferences 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Increasing demand for sustainable and socially responsible practices (Jamil, 2023)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Diversity and inclusion considerations for diverse groups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59567">
            <a:off x="13952014" y="-3836383"/>
            <a:ext cx="8175621" cy="8175621"/>
          </a:xfrm>
          <a:custGeom>
            <a:avLst/>
            <a:gdLst/>
            <a:ahLst/>
            <a:cxnLst/>
            <a:rect l="l" t="t" r="r" b="b"/>
            <a:pathLst>
              <a:path w="8175621" h="8175621">
                <a:moveTo>
                  <a:pt x="0" y="0"/>
                </a:moveTo>
                <a:lnTo>
                  <a:pt x="8175621" y="0"/>
                </a:lnTo>
                <a:lnTo>
                  <a:pt x="8175621" y="8175622"/>
                </a:lnTo>
                <a:lnTo>
                  <a:pt x="0" y="817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3728645">
            <a:off x="-3397469" y="7851096"/>
            <a:ext cx="6303208" cy="6303208"/>
          </a:xfrm>
          <a:custGeom>
            <a:avLst/>
            <a:gdLst/>
            <a:ahLst/>
            <a:cxnLst/>
            <a:rect l="l" t="t" r="r" b="b"/>
            <a:pathLst>
              <a:path w="6303208" h="6303208">
                <a:moveTo>
                  <a:pt x="0" y="0"/>
                </a:moveTo>
                <a:lnTo>
                  <a:pt x="6303208" y="0"/>
                </a:lnTo>
                <a:lnTo>
                  <a:pt x="6303208" y="6303208"/>
                </a:lnTo>
                <a:lnTo>
                  <a:pt x="0" y="63032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791419" y="7658927"/>
            <a:ext cx="1057504" cy="10575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680671" y="604698"/>
            <a:ext cx="8308606" cy="1103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21"/>
              </a:lnSpc>
            </a:pPr>
            <a:r>
              <a:rPr lang="en-US" sz="7090" dirty="0">
                <a:solidFill>
                  <a:srgbClr val="000000"/>
                </a:solidFill>
                <a:latin typeface="League Spartan"/>
              </a:rPr>
              <a:t>PESTLE Analysis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9600" y="2552700"/>
            <a:ext cx="3949559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Technological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96000" y="3314700"/>
            <a:ext cx="3949559" cy="679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Legal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63252" y="4102609"/>
            <a:ext cx="4246095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349"/>
              </a:lnSpc>
            </a:pPr>
            <a:r>
              <a:rPr lang="en-US" sz="4349" dirty="0">
                <a:solidFill>
                  <a:srgbClr val="000000"/>
                </a:solidFill>
                <a:latin typeface="League Spartan"/>
              </a:rPr>
              <a:t>Environmental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777" y="3379654"/>
            <a:ext cx="5204646" cy="3279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Emerging tech disrupting the hospitality sector, ex. AR/VR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Wang et. al., 2024)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Collaborative innovation ecosystem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Open-source software and API-enabled interoperability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Cybersecurity threats and vulnerabilities (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Paraskevas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2022)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6019800" y="4138485"/>
            <a:ext cx="5831731" cy="42287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Patent litigation and intellectual property disputes (</a:t>
            </a:r>
            <a:r>
              <a:rPr lang="en-US" sz="2000" dirty="0" err="1">
                <a:solidFill>
                  <a:srgbClr val="000000"/>
                </a:solidFill>
                <a:latin typeface="Josefin Sans"/>
              </a:rPr>
              <a:t>Zamyatina</a:t>
            </a:r>
            <a:r>
              <a:rPr lang="en-US" sz="2000" dirty="0">
                <a:solidFill>
                  <a:srgbClr val="000000"/>
                </a:solidFill>
                <a:latin typeface="Josefin Sans"/>
              </a:rPr>
              <a:t> and </a:t>
            </a:r>
            <a:r>
              <a:rPr lang="en-US" sz="2000" dirty="0" err="1">
                <a:solidFill>
                  <a:srgbClr val="000000"/>
                </a:solidFill>
                <a:latin typeface="Josefin Sans"/>
              </a:rPr>
              <a:t>Solntseva</a:t>
            </a:r>
            <a:r>
              <a:rPr lang="en-US" sz="2000" dirty="0">
                <a:solidFill>
                  <a:srgbClr val="000000"/>
                </a:solidFill>
                <a:latin typeface="Josefin Sans"/>
              </a:rPr>
              <a:t>, 2019) 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Regulatory compliance for software licensing, copyright, and trademark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McCartney and McCartney, 2020)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Data breach notification requirements and penalties for non-compliance</a:t>
            </a:r>
          </a:p>
          <a:p>
            <a:pPr marL="342900" indent="-3429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Liability issues and legal requirements related to data security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263252" y="4926394"/>
            <a:ext cx="5948548" cy="42287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Regulatory mandates for sustainability and green certifications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Consumer preferences for eco-friendly practices </a:t>
            </a: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Supporting tech innovations, ex. smart energy </a:t>
            </a:r>
            <a:r>
              <a:rPr lang="en-US" sz="2000" dirty="0">
                <a:solidFill>
                  <a:srgbClr val="000000"/>
                </a:solidFill>
                <a:latin typeface="Josefin Sans" pitchFamily="2" charset="0"/>
              </a:rPr>
              <a:t>management systems (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Chan, </a:t>
            </a:r>
            <a:r>
              <a:rPr lang="en-US" sz="2000" dirty="0" err="1">
                <a:effectLst/>
                <a:latin typeface="Josefin Sans" pitchFamily="2" charset="0"/>
                <a:ea typeface="Calibri" panose="020F0502020204030204" pitchFamily="34" charset="0"/>
              </a:rPr>
              <a:t>Okumus</a:t>
            </a:r>
            <a:r>
              <a:rPr lang="en-US" sz="2000" dirty="0">
                <a:effectLst/>
                <a:latin typeface="Josefin Sans" pitchFamily="2" charset="0"/>
                <a:ea typeface="Calibri" panose="020F0502020204030204" pitchFamily="34" charset="0"/>
              </a:rPr>
              <a:t>, and Chan, 2020)</a:t>
            </a:r>
            <a:endParaRPr lang="en-US" sz="2000" dirty="0">
              <a:solidFill>
                <a:srgbClr val="000000"/>
              </a:solidFill>
              <a:latin typeface="Josefin Sans" pitchFamily="2" charset="0"/>
            </a:endParaRPr>
          </a:p>
          <a:p>
            <a:pPr marL="457200" indent="-457200">
              <a:lnSpc>
                <a:spcPts val="369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latin typeface="Josefin Sans"/>
              </a:rPr>
              <a:t>Renewable energy adoption trends, such as solar power installations (Chan, </a:t>
            </a:r>
            <a:r>
              <a:rPr lang="en-US" sz="2000" dirty="0" err="1">
                <a:solidFill>
                  <a:srgbClr val="000000"/>
                </a:solidFill>
                <a:latin typeface="Josefin Sans"/>
              </a:rPr>
              <a:t>Okumus</a:t>
            </a:r>
            <a:r>
              <a:rPr lang="en-US" sz="2000" dirty="0">
                <a:solidFill>
                  <a:srgbClr val="000000"/>
                </a:solidFill>
                <a:latin typeface="Josefin Sans"/>
              </a:rPr>
              <a:t>, and Chan, 2020)</a:t>
            </a:r>
          </a:p>
        </p:txBody>
      </p:sp>
    </p:spTree>
    <p:extLst>
      <p:ext uri="{BB962C8B-B14F-4D97-AF65-F5344CB8AC3E}">
        <p14:creationId xmlns:p14="http://schemas.microsoft.com/office/powerpoint/2010/main" val="507308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7462774" y="3810192"/>
            <a:ext cx="16073566" cy="8453182"/>
          </a:xfrm>
          <a:custGeom>
            <a:avLst/>
            <a:gdLst/>
            <a:ahLst/>
            <a:cxnLst/>
            <a:rect l="l" t="t" r="r" b="b"/>
            <a:pathLst>
              <a:path w="16073566" h="8453182">
                <a:moveTo>
                  <a:pt x="0" y="0"/>
                </a:moveTo>
                <a:lnTo>
                  <a:pt x="16073566" y="0"/>
                </a:lnTo>
                <a:lnTo>
                  <a:pt x="16073566" y="8453182"/>
                </a:lnTo>
                <a:lnTo>
                  <a:pt x="0" y="84531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90148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5181600" y="3924300"/>
            <a:ext cx="12115800" cy="51167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rgbClr val="000000"/>
                </a:solidFill>
                <a:latin typeface="Josefin Sans"/>
              </a:rPr>
              <a:t>The international summit is strategically positioned to capitalize on market opportunities, overcome operational challenges, achieve financial sustainability, and deliver value to attendees, sponsors, exhibitors, and stakeholders (</a:t>
            </a:r>
            <a:r>
              <a:rPr lang="en-US" sz="2800" dirty="0" err="1">
                <a:solidFill>
                  <a:srgbClr val="000000"/>
                </a:solidFill>
                <a:latin typeface="Josefin Sans"/>
              </a:rPr>
              <a:t>Acikgoz</a:t>
            </a:r>
            <a:r>
              <a:rPr lang="en-US" sz="2800" dirty="0">
                <a:solidFill>
                  <a:srgbClr val="000000"/>
                </a:solidFill>
                <a:latin typeface="Josefin Sans"/>
              </a:rPr>
              <a:t>, </a:t>
            </a:r>
            <a:r>
              <a:rPr lang="en-US" sz="2800" dirty="0" err="1">
                <a:solidFill>
                  <a:srgbClr val="000000"/>
                </a:solidFill>
                <a:latin typeface="Josefin Sans"/>
              </a:rPr>
              <a:t>Stylos</a:t>
            </a:r>
            <a:r>
              <a:rPr lang="en-US" sz="2800" dirty="0">
                <a:solidFill>
                  <a:srgbClr val="000000"/>
                </a:solidFill>
                <a:latin typeface="Josefin Sans"/>
              </a:rPr>
              <a:t>, and </a:t>
            </a:r>
            <a:r>
              <a:rPr lang="en-US" sz="2800" dirty="0" err="1">
                <a:solidFill>
                  <a:srgbClr val="000000"/>
                </a:solidFill>
                <a:latin typeface="Josefin Sans"/>
              </a:rPr>
              <a:t>Lythreatis</a:t>
            </a:r>
            <a:r>
              <a:rPr lang="en-US" sz="2800" dirty="0">
                <a:solidFill>
                  <a:srgbClr val="000000"/>
                </a:solidFill>
                <a:latin typeface="Josefin Sans"/>
              </a:rPr>
              <a:t>, 2024). By leveraging its strengths, addressing weaknesses, capitalizing on opportunities, and mitigating threats, the summit can catalyze innovation, collaboration, and thought leadership in the ever-evolving landscape of technology and hospitality.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E52B77-5A07-CD84-DDC1-75AA5F9050CA}"/>
              </a:ext>
            </a:extLst>
          </p:cNvPr>
          <p:cNvSpPr txBox="1"/>
          <p:nvPr/>
        </p:nvSpPr>
        <p:spPr>
          <a:xfrm>
            <a:off x="7745854" y="273635"/>
            <a:ext cx="13799572" cy="1487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562"/>
              </a:lnSpc>
            </a:pPr>
            <a:r>
              <a:rPr lang="en-US" sz="8800" dirty="0">
                <a:solidFill>
                  <a:srgbClr val="000000"/>
                </a:solidFill>
                <a:latin typeface="League Spartan"/>
              </a:rPr>
              <a:t>Conclusion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C0EDDA62-C489-AAF8-D16B-FEFA95E806AB}"/>
              </a:ext>
            </a:extLst>
          </p:cNvPr>
          <p:cNvSpPr/>
          <p:nvPr/>
        </p:nvSpPr>
        <p:spPr>
          <a:xfrm rot="3728645">
            <a:off x="285596" y="-2054904"/>
            <a:ext cx="6303208" cy="6303208"/>
          </a:xfrm>
          <a:custGeom>
            <a:avLst/>
            <a:gdLst/>
            <a:ahLst/>
            <a:cxnLst/>
            <a:rect l="l" t="t" r="r" b="b"/>
            <a:pathLst>
              <a:path w="6303208" h="6303208">
                <a:moveTo>
                  <a:pt x="0" y="0"/>
                </a:moveTo>
                <a:lnTo>
                  <a:pt x="6303208" y="0"/>
                </a:lnTo>
                <a:lnTo>
                  <a:pt x="6303208" y="6303208"/>
                </a:lnTo>
                <a:lnTo>
                  <a:pt x="0" y="63032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50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59567">
            <a:off x="14432259" y="-5570242"/>
            <a:ext cx="8175621" cy="8175621"/>
          </a:xfrm>
          <a:custGeom>
            <a:avLst/>
            <a:gdLst/>
            <a:ahLst/>
            <a:cxnLst/>
            <a:rect l="l" t="t" r="r" b="b"/>
            <a:pathLst>
              <a:path w="8175621" h="8175621">
                <a:moveTo>
                  <a:pt x="0" y="0"/>
                </a:moveTo>
                <a:lnTo>
                  <a:pt x="8175621" y="0"/>
                </a:lnTo>
                <a:lnTo>
                  <a:pt x="8175621" y="8175622"/>
                </a:lnTo>
                <a:lnTo>
                  <a:pt x="0" y="817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6" name="Group 6"/>
          <p:cNvGrpSpPr/>
          <p:nvPr/>
        </p:nvGrpSpPr>
        <p:grpSpPr>
          <a:xfrm>
            <a:off x="304800" y="342900"/>
            <a:ext cx="1057504" cy="10575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533400" y="1562100"/>
            <a:ext cx="17297400" cy="8965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Acikgoz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F.,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Stylos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N.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Lythreatis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S., 2024. Identifying capabilities and constraints in utilizing blockchain technology in hospitality and tourism.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International Journal of Contemporary Hospitality Management.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Adedoyin, F.F., Agboola, P.O., Ozturk, I.,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Bekun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F.V. and Agboola, M.O., 2021. Environmental consequences of economic complexities in the EU amidst a booming tourism industry: accounting for the role of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brexit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 and other crisis events. Journal of Cleaner Production, 305, p.127117.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Arslan, H.A., Easley, R.F., Wang, R.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Yılmaz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Ö., 2022. Data-driven sports ticket pricing for multiple sales channels with heterogeneous customers. Manufacturing &amp; Service Operations Management, 24(2), pp.1241-1260.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Barreto, N.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Mayya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S., 2022. An Analysis of Indian Hospitality Sector using ABCD Framework. International Journal of Case Studies in Business, IT, and Education (IJCSBE), ISSN, pp.2581-6942.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Camilleri, M.A., 2021. Tourism, Hospitality &amp;_ Event Management.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Chan, E.S.,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Okumus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F. and Chan, W., 2020. What hinders hotels’ adoption of environmental technologies: A quantitative study. International Journal of Hospitality Management, 84, p.102324.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George, R., 2021. The Tourism and Hospitality Marketing Environment. In Marketing Tourism and Hospitality: Concepts and Cases (pp. 183-219). Cham: Springer International Publishing.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Jamil, J., 2023. PESTLE Analysis and Sustainable Event Marketing-Evidences from Mount Kinabalu International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Climbathon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 Destination, Borneo. Journal of Event, Travel and Tour Management, pp.1-18.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Keahey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K., Anderson, J., Zhen, Z.,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Riteau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P., Ruth, P.,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Stanzione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D.,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Cevik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M.,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Colleran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J.,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Gunawi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H.S., Hammock, C.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Mambretti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J., 2020. Lessons learned from the chameleon testbed. In 2020 USENIX annual technical conference (USENIX ATC 20) (pp. 219-233).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Koo, C., Xiang, Z.,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Gretzel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U.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Sigala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M., 2021. Artificial intelligence (AI) and robotics in travel, hospitality and leisure. Electronic Markets, 31, pp.473-476.</a:t>
            </a:r>
          </a:p>
          <a:p>
            <a:pPr>
              <a:lnSpc>
                <a:spcPts val="3690"/>
              </a:lnSpc>
            </a:pPr>
            <a:endParaRPr lang="en-US" dirty="0">
              <a:solidFill>
                <a:srgbClr val="000000"/>
              </a:solidFill>
              <a:latin typeface="Josefin Sans"/>
            </a:endParaRP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4642647A-01D4-61EE-1B3C-57F8AB45B026}"/>
              </a:ext>
            </a:extLst>
          </p:cNvPr>
          <p:cNvSpPr txBox="1"/>
          <p:nvPr/>
        </p:nvSpPr>
        <p:spPr>
          <a:xfrm>
            <a:off x="3276600" y="291711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010006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046493">
            <a:off x="14432259" y="-5570242"/>
            <a:ext cx="8175621" cy="8175621"/>
          </a:xfrm>
          <a:custGeom>
            <a:avLst/>
            <a:gdLst/>
            <a:ahLst/>
            <a:cxnLst/>
            <a:rect l="l" t="t" r="r" b="b"/>
            <a:pathLst>
              <a:path w="8175621" h="8175621">
                <a:moveTo>
                  <a:pt x="0" y="0"/>
                </a:moveTo>
                <a:lnTo>
                  <a:pt x="8175621" y="0"/>
                </a:lnTo>
                <a:lnTo>
                  <a:pt x="8175621" y="8175622"/>
                </a:lnTo>
                <a:lnTo>
                  <a:pt x="0" y="817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6" name="Group 6"/>
          <p:cNvGrpSpPr/>
          <p:nvPr/>
        </p:nvGrpSpPr>
        <p:grpSpPr>
          <a:xfrm>
            <a:off x="304800" y="342900"/>
            <a:ext cx="1057504" cy="10575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320040" y="1638300"/>
            <a:ext cx="17297400" cy="99148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Li, J. and Hu, X., 2020, August. SWOT (strengths, weaknesses, opportunities, and threats) analysis of strategies for the development of beach sports in 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hainan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 in combination with PEST (politics, economy, society and technology) analysis. In 2020 International Conference on Sports Sciences, Physical Education 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and Health (ICSSPEH 2020) (pp. 31-37). Atlantis Press.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Limna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P., 2023. Artificial Intelligence (AI) in the hospitality industry: A review article. International Journal of Computing Sciences Research, 7, pp.1306-1317.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McCartney, G. and McCartney, A., 2020. Rise of the machines: towards a conceptual service-robot research framework for the hospitality and tourism industry. International Journal of Contemporary Hospitality Management, 32(12), pp.3835-3851.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Paraskevas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A., 2022. Cybersecurity in travel and tourism: a risk-based approach. In Handbook of e-Tourism (pp. 1605-1628). Cham: Springer International Publishing.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Parent, M.M.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Ruetsch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A., 2020. Managing major sports events: Theory and practice. Routledge.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Pohuda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N.V., 2023. The use of modern information systems and technologies to improve the competitiveness of tourism and hospitality businesses.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Smith, A., 2023. The English Hotel Nuisance. In Temples of Luxury (pp. 139-147). Routledge.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van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Antwerpen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S., 2023. A proposed integration of the event and project management body of knowledge. International Journal of Applied Sciences in Tourism and Events, 7(2), pp.108-119.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Walker, J.R., 2021. Introduction to hospitality. </a:t>
            </a:r>
            <a:r>
              <a:rPr lang="en-US">
                <a:solidFill>
                  <a:srgbClr val="000000"/>
                </a:solidFill>
                <a:latin typeface="Josefin Sans"/>
              </a:rPr>
              <a:t>Pearson.</a:t>
            </a:r>
            <a:endParaRPr lang="en-GB">
              <a:solidFill>
                <a:srgbClr val="000000"/>
              </a:solidFill>
              <a:latin typeface="Josefin Sans"/>
            </a:endParaRPr>
          </a:p>
          <a:p>
            <a:pPr>
              <a:lnSpc>
                <a:spcPts val="3690"/>
              </a:lnSpc>
            </a:pPr>
            <a:r>
              <a:rPr lang="en-GB">
                <a:solidFill>
                  <a:srgbClr val="000000"/>
                </a:solidFill>
                <a:latin typeface="Josefin Sans"/>
              </a:rPr>
              <a:t>Kathryn Flynn April 2024</a:t>
            </a:r>
            <a:endParaRPr lang="en-US" dirty="0">
              <a:solidFill>
                <a:srgbClr val="000000"/>
              </a:solidFill>
              <a:latin typeface="Josefin Sans"/>
            </a:endParaRP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Walker, J.R., 2022. Exploring the Hospitality Industry, 2/e. Pearson Education India.</a:t>
            </a:r>
          </a:p>
          <a:p>
            <a:pPr>
              <a:lnSpc>
                <a:spcPts val="3690"/>
              </a:lnSpc>
            </a:pPr>
            <a:r>
              <a:rPr lang="en-US" dirty="0">
                <a:solidFill>
                  <a:srgbClr val="000000"/>
                </a:solidFill>
                <a:latin typeface="Josefin Sans"/>
              </a:rPr>
              <a:t>Wang, H.Y., Wang, J.H., Zhang, J. and Tai, H.W., 2024. The collaborative interaction with Pokémon-Go robot uses augmented reality technology for increasing the intentions of patronizing hospitality. Information Systems Frontiers, 26(1), pp.107-11.</a:t>
            </a:r>
          </a:p>
          <a:p>
            <a:pPr>
              <a:lnSpc>
                <a:spcPts val="3690"/>
              </a:lnSpc>
            </a:pPr>
            <a:r>
              <a:rPr lang="en-US" dirty="0" err="1">
                <a:solidFill>
                  <a:srgbClr val="000000"/>
                </a:solidFill>
                <a:latin typeface="Josefin Sans"/>
              </a:rPr>
              <a:t>Zamyatina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N.A. and </a:t>
            </a:r>
            <a:r>
              <a:rPr lang="en-US" dirty="0" err="1">
                <a:solidFill>
                  <a:srgbClr val="000000"/>
                </a:solidFill>
                <a:latin typeface="Josefin Sans"/>
              </a:rPr>
              <a:t>Solntseva</a:t>
            </a:r>
            <a:r>
              <a:rPr lang="en-US" dirty="0">
                <a:solidFill>
                  <a:srgbClr val="000000"/>
                </a:solidFill>
                <a:latin typeface="Josefin Sans"/>
              </a:rPr>
              <a:t>, O.G., 2019, December. Hotel tech ecosystem: adaptations to online distribution. In Institute of Scientific Communications Conference (pp. 194-204). Cham: Springer International </a:t>
            </a:r>
            <a:r>
              <a:rPr lang="en-US">
                <a:solidFill>
                  <a:srgbClr val="000000"/>
                </a:solidFill>
                <a:latin typeface="Josefin Sans"/>
              </a:rPr>
              <a:t>Publishing.</a:t>
            </a:r>
            <a:endParaRPr lang="en-GB">
              <a:solidFill>
                <a:srgbClr val="000000"/>
              </a:solidFill>
              <a:latin typeface="Josefin Sans"/>
            </a:endParaRPr>
          </a:p>
          <a:p>
            <a:pPr>
              <a:lnSpc>
                <a:spcPts val="3690"/>
              </a:lnSpc>
            </a:pPr>
            <a:endParaRPr lang="en-US" dirty="0">
              <a:solidFill>
                <a:srgbClr val="000000"/>
              </a:solidFill>
              <a:latin typeface="Josefin Sans"/>
            </a:endParaRPr>
          </a:p>
          <a:p>
            <a:pPr>
              <a:lnSpc>
                <a:spcPts val="3690"/>
              </a:lnSpc>
            </a:pPr>
            <a:endParaRPr lang="en-US" dirty="0">
              <a:solidFill>
                <a:srgbClr val="000000"/>
              </a:solidFill>
              <a:latin typeface="Josefin Sans"/>
            </a:endParaRPr>
          </a:p>
        </p:txBody>
      </p:sp>
      <p:sp>
        <p:nvSpPr>
          <p:cNvPr id="21" name="TextBox 6">
            <a:extLst>
              <a:ext uri="{FF2B5EF4-FFF2-40B4-BE49-F238E27FC236}">
                <a16:creationId xmlns:a16="http://schemas.microsoft.com/office/drawing/2014/main" id="{4642647A-01D4-61EE-1B3C-57F8AB45B026}"/>
              </a:ext>
            </a:extLst>
          </p:cNvPr>
          <p:cNvSpPr txBox="1"/>
          <p:nvPr/>
        </p:nvSpPr>
        <p:spPr>
          <a:xfrm>
            <a:off x="3276600" y="291711"/>
            <a:ext cx="10736412" cy="1090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9"/>
              </a:lnSpc>
            </a:pPr>
            <a:r>
              <a:rPr lang="en-US" sz="6901" dirty="0">
                <a:solidFill>
                  <a:srgbClr val="000000"/>
                </a:solidFill>
                <a:latin typeface="League Spartan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68573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2071</Words>
  <Application>Microsoft Office PowerPoint</Application>
  <PresentationFormat>Custom</PresentationFormat>
  <Paragraphs>173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and white modern creative marketing plan Presentation</dc:title>
  <dc:creator>RBA</dc:creator>
  <cp:lastModifiedBy>tarik chowdhury</cp:lastModifiedBy>
  <cp:revision>12</cp:revision>
  <dcterms:created xsi:type="dcterms:W3CDTF">2006-08-16T00:00:00Z</dcterms:created>
  <dcterms:modified xsi:type="dcterms:W3CDTF">2024-05-08T16:24:06Z</dcterms:modified>
  <dc:identifier>DAGDbPwnAL4</dc:identifier>
</cp:coreProperties>
</file>