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3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5"/>
  </p:notesMasterIdLst>
  <p:sldIdLst>
    <p:sldId id="256" r:id="rId2"/>
    <p:sldId id="287" r:id="rId3"/>
    <p:sldId id="257" r:id="rId4"/>
    <p:sldId id="258"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8" r:id="rId33"/>
    <p:sldId id="289" r:id="rId3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8" d="100"/>
          <a:sy n="68" d="100"/>
        </p:scale>
        <p:origin x="-1446" y="-96"/>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18D48B-0DF5-409D-9334-4E3D2A1D3A28}" type="datetimeFigureOut">
              <a:rPr lang="en-US" smtClean="0"/>
              <a:pPr/>
              <a:t>1/8/2021</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9A27E0A-F979-4F3E-BFFF-8C7D80CF8994}" type="slidenum">
              <a:rPr lang="en-US" smtClean="0"/>
              <a:pPr/>
              <a:t>‹#›</a:t>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9A27E0A-F979-4F3E-BFFF-8C7D80CF8994}" type="slidenum">
              <a:rPr lang="en-US" smtClean="0"/>
              <a:pPr/>
              <a:t>2</a:t>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99A27E0A-F979-4F3E-BFFF-8C7D80CF8994}" type="slidenum">
              <a:rPr lang="en-US" smtClean="0"/>
              <a:pPr/>
              <a:t>31</a:t>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514FF9E-F4BA-41E5-A86B-EF54CAF936DA}" type="datetimeFigureOut">
              <a:rPr lang="en-US" smtClean="0"/>
              <a:pPr/>
              <a:t>1/8/2021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CCF6DD94-A163-410C-905B-9042B086DFCE}" type="slidenum">
              <a:rPr lang="en-US" smtClean="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514FF9E-F4BA-41E5-A86B-EF54CAF936DA}" type="datetimeFigureOut">
              <a:rPr lang="en-US" smtClean="0"/>
              <a:pPr/>
              <a:t>1/8/2021</a:t>
            </a:fld>
            <a:endParaRPr lang="en-US" dirty="0"/>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CF6DD94-A163-410C-905B-9042B086DFCE}"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financenmoney.in/profit-vs-profitability/"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bankofcanada.ca/2010/12/working-paper-2010-3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MBA Marketing Management Assignment 25%</a:t>
            </a:r>
            <a:endParaRPr lang="en-US" dirty="0"/>
          </a:p>
        </p:txBody>
      </p:sp>
      <p:sp>
        <p:nvSpPr>
          <p:cNvPr id="3" name="Subtitle 2"/>
          <p:cNvSpPr>
            <a:spLocks noGrp="1"/>
          </p:cNvSpPr>
          <p:nvPr>
            <p:ph type="subTitle" idx="1"/>
          </p:nvPr>
        </p:nvSpPr>
        <p:spPr/>
        <p:txBody>
          <a:bodyPr>
            <a:normAutofit fontScale="55000" lnSpcReduction="20000"/>
          </a:bodyPr>
          <a:lstStyle/>
          <a:p>
            <a:r>
              <a:rPr lang="en-US" dirty="0" smtClean="0"/>
              <a:t>STUDENT NAME: NEHA RANI</a:t>
            </a:r>
          </a:p>
          <a:p>
            <a:r>
              <a:rPr lang="en-US" dirty="0" smtClean="0"/>
              <a:t>STUDENT ID: 1920677</a:t>
            </a:r>
          </a:p>
          <a:p>
            <a:r>
              <a:rPr lang="en-US" dirty="0" smtClean="0"/>
              <a:t>SUBMITTED TO: </a:t>
            </a:r>
          </a:p>
          <a:p>
            <a:r>
              <a:rPr lang="en-US" dirty="0" smtClean="0"/>
              <a:t>COURSE CODE:LCMB7001</a:t>
            </a:r>
          </a:p>
          <a:p>
            <a:r>
              <a:rPr lang="en-US" dirty="0" smtClean="0"/>
              <a:t>Report 2000 words</a:t>
            </a:r>
          </a:p>
          <a:p>
            <a:r>
              <a:rPr lang="en-US" dirty="0" smtClean="0"/>
              <a:t>DUE DATE:8TH JANUARY 2021</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685800" y="-6"/>
          <a:ext cx="7772400" cy="6785135"/>
        </p:xfrm>
        <a:graphic>
          <a:graphicData uri="http://schemas.openxmlformats.org/drawingml/2006/table">
            <a:tbl>
              <a:tblPr firstRow="1" bandRow="1">
                <a:tableStyleId>{5C22544A-7EE6-4342-B048-85BDC9FD1C3A}</a:tableStyleId>
              </a:tblPr>
              <a:tblGrid>
                <a:gridCol w="1143000"/>
                <a:gridCol w="5562600"/>
                <a:gridCol w="1066800"/>
              </a:tblGrid>
              <a:tr h="382963">
                <a:tc>
                  <a:txBody>
                    <a:bodyPr/>
                    <a:lstStyle/>
                    <a:p>
                      <a:r>
                        <a:rPr lang="en-US" dirty="0" smtClean="0"/>
                        <a:t>Serial no.</a:t>
                      </a:r>
                      <a:endParaRPr lang="en-US" dirty="0"/>
                    </a:p>
                  </a:txBody>
                  <a:tcPr/>
                </a:tc>
                <a:tc>
                  <a:txBody>
                    <a:bodyPr/>
                    <a:lstStyle/>
                    <a:p>
                      <a:r>
                        <a:rPr lang="en-US" dirty="0" smtClean="0"/>
                        <a:t>                      Topic Name</a:t>
                      </a:r>
                      <a:endParaRPr lang="en-US" dirty="0"/>
                    </a:p>
                  </a:txBody>
                  <a:tcPr/>
                </a:tc>
                <a:tc>
                  <a:txBody>
                    <a:bodyPr/>
                    <a:lstStyle/>
                    <a:p>
                      <a:r>
                        <a:rPr lang="en-US" dirty="0" smtClean="0"/>
                        <a:t>Page no.</a:t>
                      </a:r>
                      <a:endParaRPr lang="en-US" dirty="0"/>
                    </a:p>
                  </a:txBody>
                  <a:tcPr/>
                </a:tc>
              </a:tr>
              <a:tr h="457298">
                <a:tc>
                  <a:txBody>
                    <a:bodyPr/>
                    <a:lstStyle/>
                    <a:p>
                      <a:r>
                        <a:rPr lang="en-US" dirty="0" smtClean="0"/>
                        <a:t>1</a:t>
                      </a:r>
                      <a:endParaRPr lang="en-US" dirty="0"/>
                    </a:p>
                  </a:txBody>
                  <a:tcPr/>
                </a:tc>
                <a:tc>
                  <a:txBody>
                    <a:bodyPr/>
                    <a:lstStyle/>
                    <a:p>
                      <a:r>
                        <a:rPr lang="en-US" dirty="0" smtClean="0"/>
                        <a:t>Abstract</a:t>
                      </a:r>
                      <a:endParaRPr lang="en-US" dirty="0"/>
                    </a:p>
                  </a:txBody>
                  <a:tcPr/>
                </a:tc>
                <a:tc>
                  <a:txBody>
                    <a:bodyPr/>
                    <a:lstStyle/>
                    <a:p>
                      <a:r>
                        <a:rPr lang="en-US" dirty="0" smtClean="0"/>
                        <a:t>3</a:t>
                      </a:r>
                      <a:endParaRPr lang="en-US" dirty="0"/>
                    </a:p>
                  </a:txBody>
                  <a:tcPr/>
                </a:tc>
              </a:tr>
              <a:tr h="457298">
                <a:tc>
                  <a:txBody>
                    <a:bodyPr/>
                    <a:lstStyle/>
                    <a:p>
                      <a:r>
                        <a:rPr lang="en-US" dirty="0" smtClean="0"/>
                        <a:t>2</a:t>
                      </a:r>
                      <a:endParaRPr lang="en-US" dirty="0"/>
                    </a:p>
                  </a:txBody>
                  <a:tcPr/>
                </a:tc>
                <a:tc>
                  <a:txBody>
                    <a:bodyPr/>
                    <a:lstStyle/>
                    <a:p>
                      <a:r>
                        <a:rPr lang="en-US" dirty="0" smtClean="0"/>
                        <a:t>Introduction</a:t>
                      </a:r>
                      <a:endParaRPr lang="en-US" dirty="0"/>
                    </a:p>
                  </a:txBody>
                  <a:tcPr/>
                </a:tc>
                <a:tc>
                  <a:txBody>
                    <a:bodyPr/>
                    <a:lstStyle/>
                    <a:p>
                      <a:r>
                        <a:rPr lang="en-US" dirty="0" smtClean="0"/>
                        <a:t>4</a:t>
                      </a:r>
                      <a:endParaRPr lang="en-US" dirty="0"/>
                    </a:p>
                  </a:txBody>
                  <a:tcPr/>
                </a:tc>
              </a:tr>
              <a:tr h="457298">
                <a:tc>
                  <a:txBody>
                    <a:bodyPr/>
                    <a:lstStyle/>
                    <a:p>
                      <a:r>
                        <a:rPr lang="en-US" dirty="0" smtClean="0"/>
                        <a:t>3</a:t>
                      </a:r>
                      <a:endParaRPr lang="en-US" dirty="0"/>
                    </a:p>
                  </a:txBody>
                  <a:tcPr/>
                </a:tc>
                <a:tc>
                  <a:txBody>
                    <a:bodyPr/>
                    <a:lstStyle/>
                    <a:p>
                      <a:r>
                        <a:rPr lang="en-US" dirty="0" smtClean="0"/>
                        <a:t>Macro Environment</a:t>
                      </a:r>
                      <a:endParaRPr lang="en-US" dirty="0"/>
                    </a:p>
                  </a:txBody>
                  <a:tcPr/>
                </a:tc>
                <a:tc>
                  <a:txBody>
                    <a:bodyPr/>
                    <a:lstStyle/>
                    <a:p>
                      <a:r>
                        <a:rPr lang="en-US" dirty="0" smtClean="0"/>
                        <a:t>5</a:t>
                      </a:r>
                      <a:endParaRPr lang="en-US" dirty="0"/>
                    </a:p>
                  </a:txBody>
                  <a:tcPr/>
                </a:tc>
              </a:tr>
              <a:tr h="457298">
                <a:tc>
                  <a:txBody>
                    <a:bodyPr/>
                    <a:lstStyle/>
                    <a:p>
                      <a:r>
                        <a:rPr lang="en-US" dirty="0" smtClean="0"/>
                        <a:t>4</a:t>
                      </a:r>
                      <a:endParaRPr lang="en-US" dirty="0"/>
                    </a:p>
                  </a:txBody>
                  <a:tcPr/>
                </a:tc>
                <a:tc>
                  <a:txBody>
                    <a:bodyPr/>
                    <a:lstStyle/>
                    <a:p>
                      <a:r>
                        <a:rPr lang="en-US" dirty="0" smtClean="0"/>
                        <a:t>Conclusion</a:t>
                      </a:r>
                      <a:endParaRPr lang="en-US" dirty="0"/>
                    </a:p>
                  </a:txBody>
                  <a:tcPr/>
                </a:tc>
                <a:tc>
                  <a:txBody>
                    <a:bodyPr/>
                    <a:lstStyle/>
                    <a:p>
                      <a:r>
                        <a:rPr lang="en-US" dirty="0" smtClean="0"/>
                        <a:t>12</a:t>
                      </a:r>
                      <a:endParaRPr lang="en-US" dirty="0"/>
                    </a:p>
                  </a:txBody>
                  <a:tcPr/>
                </a:tc>
              </a:tr>
              <a:tr h="457298">
                <a:tc>
                  <a:txBody>
                    <a:bodyPr/>
                    <a:lstStyle/>
                    <a:p>
                      <a:r>
                        <a:rPr lang="en-US" dirty="0" smtClean="0"/>
                        <a:t>5</a:t>
                      </a:r>
                      <a:endParaRPr lang="en-US" dirty="0"/>
                    </a:p>
                  </a:txBody>
                  <a:tcPr/>
                </a:tc>
                <a:tc>
                  <a:txBody>
                    <a:bodyPr/>
                    <a:lstStyle/>
                    <a:p>
                      <a:r>
                        <a:rPr lang="en-US" dirty="0" smtClean="0"/>
                        <a:t>Porter</a:t>
                      </a:r>
                      <a:r>
                        <a:rPr lang="en-US" baseline="0" dirty="0" smtClean="0"/>
                        <a:t> Five Forces</a:t>
                      </a:r>
                      <a:endParaRPr lang="en-US" dirty="0"/>
                    </a:p>
                  </a:txBody>
                  <a:tcPr/>
                </a:tc>
                <a:tc>
                  <a:txBody>
                    <a:bodyPr/>
                    <a:lstStyle/>
                    <a:p>
                      <a:r>
                        <a:rPr lang="en-US" dirty="0" smtClean="0"/>
                        <a:t>13</a:t>
                      </a:r>
                      <a:endParaRPr lang="en-US" dirty="0"/>
                    </a:p>
                  </a:txBody>
                  <a:tcPr/>
                </a:tc>
              </a:tr>
              <a:tr h="457298">
                <a:tc>
                  <a:txBody>
                    <a:bodyPr/>
                    <a:lstStyle/>
                    <a:p>
                      <a:r>
                        <a:rPr lang="en-US" dirty="0" smtClean="0"/>
                        <a:t>6</a:t>
                      </a:r>
                      <a:endParaRPr lang="en-US" dirty="0"/>
                    </a:p>
                  </a:txBody>
                  <a:tcPr/>
                </a:tc>
                <a:tc>
                  <a:txBody>
                    <a:bodyPr/>
                    <a:lstStyle/>
                    <a:p>
                      <a:r>
                        <a:rPr lang="en-US" dirty="0" smtClean="0"/>
                        <a:t>SWOT Analysis</a:t>
                      </a:r>
                      <a:endParaRPr lang="en-US" dirty="0"/>
                    </a:p>
                  </a:txBody>
                  <a:tcPr/>
                </a:tc>
                <a:tc>
                  <a:txBody>
                    <a:bodyPr/>
                    <a:lstStyle/>
                    <a:p>
                      <a:r>
                        <a:rPr lang="en-US" dirty="0" smtClean="0"/>
                        <a:t>19</a:t>
                      </a:r>
                      <a:endParaRPr lang="en-US" dirty="0"/>
                    </a:p>
                  </a:txBody>
                  <a:tcPr/>
                </a:tc>
              </a:tr>
              <a:tr h="457298">
                <a:tc>
                  <a:txBody>
                    <a:bodyPr/>
                    <a:lstStyle/>
                    <a:p>
                      <a:r>
                        <a:rPr lang="en-US" dirty="0" smtClean="0"/>
                        <a:t>7</a:t>
                      </a:r>
                      <a:endParaRPr lang="en-US" dirty="0"/>
                    </a:p>
                  </a:txBody>
                  <a:tcPr/>
                </a:tc>
                <a:tc>
                  <a:txBody>
                    <a:bodyPr/>
                    <a:lstStyle/>
                    <a:p>
                      <a:r>
                        <a:rPr lang="en-US" dirty="0" smtClean="0"/>
                        <a:t>Segmentation,</a:t>
                      </a:r>
                      <a:r>
                        <a:rPr lang="en-US" baseline="0" dirty="0" smtClean="0"/>
                        <a:t> Targeting and Positioning</a:t>
                      </a:r>
                      <a:endParaRPr lang="en-US" dirty="0"/>
                    </a:p>
                  </a:txBody>
                  <a:tcPr/>
                </a:tc>
                <a:tc>
                  <a:txBody>
                    <a:bodyPr/>
                    <a:lstStyle/>
                    <a:p>
                      <a:r>
                        <a:rPr lang="en-US" dirty="0" smtClean="0"/>
                        <a:t>24</a:t>
                      </a:r>
                      <a:endParaRPr lang="en-US" dirty="0"/>
                    </a:p>
                  </a:txBody>
                  <a:tcPr/>
                </a:tc>
              </a:tr>
              <a:tr h="457298">
                <a:tc>
                  <a:txBody>
                    <a:bodyPr/>
                    <a:lstStyle/>
                    <a:p>
                      <a:r>
                        <a:rPr lang="en-US" dirty="0" smtClean="0"/>
                        <a:t>8</a:t>
                      </a:r>
                      <a:endParaRPr lang="en-US" dirty="0"/>
                    </a:p>
                  </a:txBody>
                  <a:tcPr/>
                </a:tc>
                <a:tc>
                  <a:txBody>
                    <a:bodyPr/>
                    <a:lstStyle/>
                    <a:p>
                      <a:r>
                        <a:rPr lang="en-US" dirty="0" smtClean="0"/>
                        <a:t>4Ps</a:t>
                      </a:r>
                      <a:endParaRPr lang="en-US" dirty="0"/>
                    </a:p>
                  </a:txBody>
                  <a:tcPr/>
                </a:tc>
                <a:tc>
                  <a:txBody>
                    <a:bodyPr/>
                    <a:lstStyle/>
                    <a:p>
                      <a:r>
                        <a:rPr lang="en-US" dirty="0" smtClean="0"/>
                        <a:t>25</a:t>
                      </a:r>
                      <a:endParaRPr lang="en-US" dirty="0"/>
                    </a:p>
                  </a:txBody>
                  <a:tcPr/>
                </a:tc>
              </a:tr>
              <a:tr h="457298">
                <a:tc>
                  <a:txBody>
                    <a:bodyPr/>
                    <a:lstStyle/>
                    <a:p>
                      <a:r>
                        <a:rPr lang="en-US" dirty="0" smtClean="0"/>
                        <a:t>9</a:t>
                      </a:r>
                      <a:endParaRPr lang="en-US" dirty="0"/>
                    </a:p>
                  </a:txBody>
                  <a:tcPr/>
                </a:tc>
                <a:tc>
                  <a:txBody>
                    <a:bodyPr/>
                    <a:lstStyle/>
                    <a:p>
                      <a:r>
                        <a:rPr lang="en-US" dirty="0" smtClean="0"/>
                        <a:t>Future Recommendations</a:t>
                      </a:r>
                      <a:endParaRPr lang="en-US" dirty="0"/>
                    </a:p>
                  </a:txBody>
                  <a:tcPr/>
                </a:tc>
                <a:tc>
                  <a:txBody>
                    <a:bodyPr/>
                    <a:lstStyle/>
                    <a:p>
                      <a:r>
                        <a:rPr lang="en-US" dirty="0" smtClean="0"/>
                        <a:t>28</a:t>
                      </a:r>
                      <a:endParaRPr lang="en-US" dirty="0"/>
                    </a:p>
                  </a:txBody>
                  <a:tcPr/>
                </a:tc>
              </a:tr>
              <a:tr h="457298">
                <a:tc>
                  <a:txBody>
                    <a:bodyPr/>
                    <a:lstStyle/>
                    <a:p>
                      <a:r>
                        <a:rPr lang="en-US" dirty="0" smtClean="0"/>
                        <a:t>10</a:t>
                      </a:r>
                      <a:endParaRPr lang="en-US" dirty="0"/>
                    </a:p>
                  </a:txBody>
                  <a:tcPr/>
                </a:tc>
                <a:tc>
                  <a:txBody>
                    <a:bodyPr/>
                    <a:lstStyle/>
                    <a:p>
                      <a:r>
                        <a:rPr lang="en-US" dirty="0" smtClean="0"/>
                        <a:t>Reference</a:t>
                      </a:r>
                      <a:endParaRPr lang="en-US" dirty="0"/>
                    </a:p>
                  </a:txBody>
                  <a:tcPr/>
                </a:tc>
                <a:tc>
                  <a:txBody>
                    <a:bodyPr/>
                    <a:lstStyle/>
                    <a:p>
                      <a:r>
                        <a:rPr lang="en-US" dirty="0" smtClean="0"/>
                        <a:t>32</a:t>
                      </a:r>
                      <a:endParaRPr lang="en-US" dirty="0"/>
                    </a:p>
                  </a:txBody>
                  <a:tcPr/>
                </a:tc>
              </a:tr>
              <a:tr h="457298">
                <a:tc>
                  <a:txBody>
                    <a:bodyPr/>
                    <a:lstStyle/>
                    <a:p>
                      <a:r>
                        <a:rPr lang="en-US" dirty="0" smtClean="0"/>
                        <a:t>11</a:t>
                      </a:r>
                      <a:endParaRPr lang="en-US" dirty="0"/>
                    </a:p>
                  </a:txBody>
                  <a:tcPr/>
                </a:tc>
                <a:tc>
                  <a:txBody>
                    <a:bodyPr/>
                    <a:lstStyle/>
                    <a:p>
                      <a:endParaRPr lang="en-US" dirty="0"/>
                    </a:p>
                  </a:txBody>
                  <a:tcPr/>
                </a:tc>
                <a:tc>
                  <a:txBody>
                    <a:bodyPr/>
                    <a:lstStyle/>
                    <a:p>
                      <a:endParaRPr lang="en-US" dirty="0"/>
                    </a:p>
                  </a:txBody>
                  <a:tcPr/>
                </a:tc>
              </a:tr>
              <a:tr h="457298">
                <a:tc>
                  <a:txBody>
                    <a:bodyPr/>
                    <a:lstStyle/>
                    <a:p>
                      <a:r>
                        <a:rPr lang="en-US" dirty="0" smtClean="0"/>
                        <a:t>12</a:t>
                      </a:r>
                      <a:endParaRPr lang="en-US" dirty="0"/>
                    </a:p>
                  </a:txBody>
                  <a:tcPr/>
                </a:tc>
                <a:tc>
                  <a:txBody>
                    <a:bodyPr/>
                    <a:lstStyle/>
                    <a:p>
                      <a:endParaRPr lang="en-US" dirty="0"/>
                    </a:p>
                  </a:txBody>
                  <a:tcPr/>
                </a:tc>
                <a:tc>
                  <a:txBody>
                    <a:bodyPr/>
                    <a:lstStyle/>
                    <a:p>
                      <a:endParaRPr lang="en-US" dirty="0"/>
                    </a:p>
                  </a:txBody>
                  <a:tcPr/>
                </a:tc>
              </a:tr>
              <a:tr h="457298">
                <a:tc>
                  <a:txBody>
                    <a:bodyPr/>
                    <a:lstStyle/>
                    <a:p>
                      <a:r>
                        <a:rPr lang="en-US" dirty="0" smtClean="0"/>
                        <a:t>13</a:t>
                      </a:r>
                      <a:endParaRPr lang="en-US" dirty="0"/>
                    </a:p>
                  </a:txBody>
                  <a:tcPr/>
                </a:tc>
                <a:tc>
                  <a:txBody>
                    <a:bodyPr/>
                    <a:lstStyle/>
                    <a:p>
                      <a:endParaRPr lang="en-US" dirty="0"/>
                    </a:p>
                  </a:txBody>
                  <a:tcPr/>
                </a:tc>
                <a:tc>
                  <a:txBody>
                    <a:bodyPr/>
                    <a:lstStyle/>
                    <a:p>
                      <a:endParaRPr lang="en-US" dirty="0"/>
                    </a:p>
                  </a:txBody>
                  <a:tcPr/>
                </a:tc>
              </a:tr>
              <a:tr h="457298">
                <a:tc>
                  <a:txBody>
                    <a:bodyPr/>
                    <a:lstStyle/>
                    <a:p>
                      <a:r>
                        <a:rPr lang="en-US" dirty="0" smtClean="0"/>
                        <a:t>14</a:t>
                      </a:r>
                      <a:endParaRPr lang="en-US" dirty="0"/>
                    </a:p>
                  </a:txBody>
                  <a:tcPr/>
                </a:tc>
                <a:tc>
                  <a:txBody>
                    <a:bodyPr/>
                    <a:lstStyle/>
                    <a:p>
                      <a:endParaRPr lang="en-US" dirty="0"/>
                    </a:p>
                  </a:txBody>
                  <a:tcPr/>
                </a:tc>
                <a:tc>
                  <a:txBody>
                    <a:bodyPr/>
                    <a:lstStyle/>
                    <a:p>
                      <a:endParaRPr lang="en-US" dirty="0"/>
                    </a:p>
                  </a:txBody>
                  <a:tcPr/>
                </a:tc>
              </a:tr>
            </a:tbl>
          </a:graphicData>
        </a:graphic>
      </p:graphicFrame>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600" dirty="0"/>
              <a:t>A</a:t>
            </a:r>
            <a:r>
              <a:rPr lang="en-US" sz="3600" dirty="0" smtClean="0"/>
              <a:t>bstract</a:t>
            </a:r>
            <a:endParaRPr lang="en-US" sz="3600" dirty="0"/>
          </a:p>
        </p:txBody>
      </p:sp>
      <p:sp>
        <p:nvSpPr>
          <p:cNvPr id="4" name="Content Placeholder 3"/>
          <p:cNvSpPr>
            <a:spLocks noGrp="1"/>
          </p:cNvSpPr>
          <p:nvPr>
            <p:ph idx="1"/>
          </p:nvPr>
        </p:nvSpPr>
        <p:spPr>
          <a:xfrm>
            <a:off x="533400" y="1600200"/>
            <a:ext cx="8229600" cy="4525963"/>
          </a:xfrm>
        </p:spPr>
        <p:txBody>
          <a:bodyPr/>
          <a:lstStyle/>
          <a:p>
            <a:r>
              <a:rPr lang="en-US" dirty="0" smtClean="0"/>
              <a:t>This presentation is to describe the environmental marketing analysis of PepsiCo by defining external factors, porter’s model, segmentation, positioning, and targeting, strengths, weaknesses, opportunities, and threats, principles and suggestions for the future growth of PepsiCo.</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ABOUT THE COMPANY</a:t>
            </a:r>
            <a:endParaRPr lang="en-US" dirty="0"/>
          </a:p>
        </p:txBody>
      </p:sp>
      <p:sp>
        <p:nvSpPr>
          <p:cNvPr id="3" name="Content Placeholder 2"/>
          <p:cNvSpPr>
            <a:spLocks noGrp="1"/>
          </p:cNvSpPr>
          <p:nvPr>
            <p:ph idx="1"/>
          </p:nvPr>
        </p:nvSpPr>
        <p:spPr>
          <a:xfrm>
            <a:off x="457200" y="1600200"/>
            <a:ext cx="8229600" cy="5257800"/>
          </a:xfrm>
        </p:spPr>
        <p:txBody>
          <a:bodyPr/>
          <a:lstStyle/>
          <a:p>
            <a:pPr>
              <a:buNone/>
            </a:pPr>
            <a:r>
              <a:rPr lang="en-US" sz="2000" dirty="0" smtClean="0"/>
              <a:t>PepsiCo is one of the top purchaser item organization established by Caleb </a:t>
            </a:r>
            <a:r>
              <a:rPr lang="en-US" sz="2000" dirty="0" err="1" smtClean="0"/>
              <a:t>Bradham</a:t>
            </a:r>
            <a:r>
              <a:rPr lang="en-US" sz="2000" dirty="0" smtClean="0"/>
              <a:t> arranged in Harrison, New York. It is the second biggest soda business on the planet set up in 1965 after the consolidation with Frito-Lay.</a:t>
            </a:r>
          </a:p>
          <a:p>
            <a:pPr>
              <a:buNone/>
            </a:pPr>
            <a:r>
              <a:rPr lang="en-US" sz="2000" dirty="0" smtClean="0"/>
              <a:t>Company type: public company</a:t>
            </a:r>
          </a:p>
          <a:p>
            <a:pPr>
              <a:buNone/>
            </a:pPr>
            <a:r>
              <a:rPr lang="en-US" sz="2000" dirty="0" smtClean="0"/>
              <a:t>CEO: Ramon Laguarta</a:t>
            </a:r>
            <a:endParaRPr lang="en-US" sz="2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Connector 1"/>
          <p:cNvSpPr/>
          <p:nvPr/>
        </p:nvSpPr>
        <p:spPr>
          <a:xfrm>
            <a:off x="2819400" y="1752600"/>
            <a:ext cx="3124200" cy="3352800"/>
          </a:xfrm>
          <a:prstGeom prst="flowChartConnector">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2400" dirty="0" smtClean="0">
                <a:ln>
                  <a:solidFill>
                    <a:srgbClr val="002060"/>
                  </a:solidFill>
                </a:ln>
                <a:solidFill>
                  <a:schemeClr val="tx1"/>
                </a:solidFill>
              </a:rPr>
              <a:t>MACRO</a:t>
            </a:r>
          </a:p>
          <a:p>
            <a:pPr algn="ctr"/>
            <a:r>
              <a:rPr lang="en-US" sz="2400" dirty="0" smtClean="0">
                <a:ln>
                  <a:solidFill>
                    <a:srgbClr val="002060"/>
                  </a:solidFill>
                </a:ln>
                <a:solidFill>
                  <a:schemeClr val="tx1"/>
                </a:solidFill>
              </a:rPr>
              <a:t>ENVIRONMENT</a:t>
            </a:r>
            <a:endParaRPr lang="en-US" sz="2400" dirty="0">
              <a:ln>
                <a:solidFill>
                  <a:srgbClr val="002060"/>
                </a:solidFill>
              </a:ln>
              <a:solidFill>
                <a:schemeClr val="tx1"/>
              </a:solidFill>
            </a:endParaRPr>
          </a:p>
        </p:txBody>
      </p:sp>
      <p:sp>
        <p:nvSpPr>
          <p:cNvPr id="3" name="Flowchart: Process 2"/>
          <p:cNvSpPr/>
          <p:nvPr/>
        </p:nvSpPr>
        <p:spPr>
          <a:xfrm>
            <a:off x="3352800" y="533400"/>
            <a:ext cx="1981200" cy="12192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solidFill>
                  <a:schemeClr val="tx1"/>
                </a:solidFill>
              </a:rPr>
              <a:t> GOVERNMENT ISSUES </a:t>
            </a:r>
            <a:endParaRPr lang="en-US" dirty="0">
              <a:solidFill>
                <a:schemeClr val="tx1"/>
              </a:solidFill>
            </a:endParaRPr>
          </a:p>
        </p:txBody>
      </p:sp>
      <p:sp>
        <p:nvSpPr>
          <p:cNvPr id="4" name="Flowchart: Process 3"/>
          <p:cNvSpPr/>
          <p:nvPr/>
        </p:nvSpPr>
        <p:spPr>
          <a:xfrm>
            <a:off x="685800" y="3581400"/>
            <a:ext cx="2133600" cy="12192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solidFill>
                  <a:schemeClr val="tx1"/>
                </a:solidFill>
              </a:rPr>
              <a:t>LAWFUL FACTORS</a:t>
            </a:r>
            <a:endParaRPr lang="en-US" dirty="0">
              <a:solidFill>
                <a:schemeClr val="tx1"/>
              </a:solidFill>
            </a:endParaRPr>
          </a:p>
        </p:txBody>
      </p:sp>
      <p:sp>
        <p:nvSpPr>
          <p:cNvPr id="5" name="Flowchart: Process 4"/>
          <p:cNvSpPr/>
          <p:nvPr/>
        </p:nvSpPr>
        <p:spPr>
          <a:xfrm>
            <a:off x="5791200" y="1524000"/>
            <a:ext cx="1981200" cy="12192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solidFill>
                  <a:schemeClr val="tx1"/>
                </a:solidFill>
              </a:rPr>
              <a:t>MONETARY</a:t>
            </a:r>
          </a:p>
          <a:p>
            <a:pPr algn="ctr"/>
            <a:r>
              <a:rPr lang="en-US" dirty="0" smtClean="0">
                <a:solidFill>
                  <a:schemeClr val="tx1"/>
                </a:solidFill>
              </a:rPr>
              <a:t>FACTORS</a:t>
            </a:r>
            <a:endParaRPr lang="en-US" dirty="0">
              <a:solidFill>
                <a:schemeClr val="tx1"/>
              </a:solidFill>
            </a:endParaRPr>
          </a:p>
        </p:txBody>
      </p:sp>
      <p:sp>
        <p:nvSpPr>
          <p:cNvPr id="6" name="Flowchart: Process 5"/>
          <p:cNvSpPr/>
          <p:nvPr/>
        </p:nvSpPr>
        <p:spPr>
          <a:xfrm>
            <a:off x="3124200" y="5105400"/>
            <a:ext cx="2286000" cy="13716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solidFill>
                  <a:schemeClr val="tx1"/>
                </a:solidFill>
              </a:rPr>
              <a:t>INNOVATIVE</a:t>
            </a:r>
          </a:p>
          <a:p>
            <a:pPr algn="ctr"/>
            <a:r>
              <a:rPr lang="en-US" dirty="0" smtClean="0">
                <a:solidFill>
                  <a:schemeClr val="tx1"/>
                </a:solidFill>
              </a:rPr>
              <a:t>FACTORS</a:t>
            </a:r>
            <a:endParaRPr lang="en-US" dirty="0">
              <a:solidFill>
                <a:schemeClr val="tx1"/>
              </a:solidFill>
            </a:endParaRPr>
          </a:p>
        </p:txBody>
      </p:sp>
      <p:sp>
        <p:nvSpPr>
          <p:cNvPr id="7" name="Flowchart: Process 6"/>
          <p:cNvSpPr/>
          <p:nvPr/>
        </p:nvSpPr>
        <p:spPr>
          <a:xfrm>
            <a:off x="914400" y="1600200"/>
            <a:ext cx="1981200" cy="12192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solidFill>
                  <a:schemeClr val="tx1"/>
                </a:solidFill>
              </a:rPr>
              <a:t>ENVIRONMENTAL</a:t>
            </a:r>
          </a:p>
          <a:p>
            <a:pPr algn="ctr"/>
            <a:r>
              <a:rPr lang="en-US" dirty="0" smtClean="0">
                <a:solidFill>
                  <a:schemeClr val="tx1"/>
                </a:solidFill>
              </a:rPr>
              <a:t>FACTORS</a:t>
            </a:r>
            <a:endParaRPr lang="en-US" dirty="0">
              <a:solidFill>
                <a:schemeClr val="tx1"/>
              </a:solidFill>
            </a:endParaRPr>
          </a:p>
        </p:txBody>
      </p:sp>
      <p:sp>
        <p:nvSpPr>
          <p:cNvPr id="8" name="Flowchart: Process 7"/>
          <p:cNvSpPr/>
          <p:nvPr/>
        </p:nvSpPr>
        <p:spPr>
          <a:xfrm>
            <a:off x="5943600" y="3581400"/>
            <a:ext cx="2133600" cy="1219200"/>
          </a:xfrm>
          <a:prstGeom prst="flowChartProcess">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dirty="0" smtClean="0"/>
              <a:t>SOCIAL FACTORS</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92162"/>
          </a:xfrm>
        </p:spPr>
        <p:txBody>
          <a:bodyPr/>
          <a:lstStyle/>
          <a:p>
            <a:r>
              <a:rPr lang="en-US" dirty="0" smtClean="0"/>
              <a:t>Impact of government issues</a:t>
            </a:r>
            <a:endParaRPr lang="en-US" dirty="0"/>
          </a:p>
        </p:txBody>
      </p:sp>
      <p:sp>
        <p:nvSpPr>
          <p:cNvPr id="3" name="Content Placeholder 2"/>
          <p:cNvSpPr>
            <a:spLocks noGrp="1"/>
          </p:cNvSpPr>
          <p:nvPr>
            <p:ph idx="1"/>
          </p:nvPr>
        </p:nvSpPr>
        <p:spPr>
          <a:xfrm>
            <a:off x="457200" y="1219200"/>
            <a:ext cx="8229600" cy="5257800"/>
          </a:xfrm>
        </p:spPr>
        <p:txBody>
          <a:bodyPr>
            <a:normAutofit/>
          </a:bodyPr>
          <a:lstStyle/>
          <a:p>
            <a:pPr>
              <a:buNone/>
            </a:pPr>
            <a:r>
              <a:rPr lang="en-US" sz="2000" dirty="0" smtClean="0"/>
              <a:t>      Play a major role in the performance of PepsiCo. Increase success ratio of company. Changing nations’ political surroundings Can put uncertain impact on the sales of the company depending on whether the proliferation of junk food and beverages is promoted or taxes are levied to curb consumption of food by the government like US.</a:t>
            </a:r>
            <a:endParaRPr lang="en-US" sz="2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economic factors</a:t>
            </a:r>
            <a:endParaRPr lang="en-US" dirty="0"/>
          </a:p>
        </p:txBody>
      </p:sp>
      <p:sp>
        <p:nvSpPr>
          <p:cNvPr id="3" name="Content Placeholder 2"/>
          <p:cNvSpPr>
            <a:spLocks noGrp="1"/>
          </p:cNvSpPr>
          <p:nvPr>
            <p:ph idx="1"/>
          </p:nvPr>
        </p:nvSpPr>
        <p:spPr/>
        <p:txBody>
          <a:bodyPr>
            <a:normAutofit/>
          </a:bodyPr>
          <a:lstStyle/>
          <a:p>
            <a:r>
              <a:rPr lang="en-US" sz="2000" dirty="0" smtClean="0"/>
              <a:t>Grown or growing economies along with a large and young working population give enough chances of business for PepsiCo to grow its operations. As people’s buying power rises then their living style become luxurious and this may go in the favour of the food and soft drink consumption which is operated by PepsiCo.</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social factors</a:t>
            </a:r>
            <a:endParaRPr lang="en-US" dirty="0"/>
          </a:p>
        </p:txBody>
      </p:sp>
      <p:sp>
        <p:nvSpPr>
          <p:cNvPr id="3" name="Content Placeholder 2"/>
          <p:cNvSpPr>
            <a:spLocks noGrp="1"/>
          </p:cNvSpPr>
          <p:nvPr>
            <p:ph idx="1"/>
          </p:nvPr>
        </p:nvSpPr>
        <p:spPr/>
        <p:txBody>
          <a:bodyPr>
            <a:normAutofit/>
          </a:bodyPr>
          <a:lstStyle/>
          <a:p>
            <a:r>
              <a:rPr lang="en-US" sz="2000" dirty="0" smtClean="0"/>
              <a:t>The planet has recently seen a demographic change from junk food loving masses to a health conscious community. With more and more people opting for healthy diets due to which sale of  junk food products of PepsiCo’s is decreasing continuously, apart from this, when more and more people prefer flavored water and other substitutes rather than  carbonated drinks of PepsiCo that is why PepsiCo has seen a down fall in their fortunes currently.</a:t>
            </a:r>
          </a:p>
          <a:p>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technological factors</a:t>
            </a:r>
            <a:endParaRPr lang="en-US" dirty="0"/>
          </a:p>
        </p:txBody>
      </p:sp>
      <p:sp>
        <p:nvSpPr>
          <p:cNvPr id="3" name="Content Placeholder 2"/>
          <p:cNvSpPr>
            <a:spLocks noGrp="1"/>
          </p:cNvSpPr>
          <p:nvPr>
            <p:ph idx="1"/>
          </p:nvPr>
        </p:nvSpPr>
        <p:spPr/>
        <p:txBody>
          <a:bodyPr>
            <a:normAutofit/>
          </a:bodyPr>
          <a:lstStyle/>
          <a:p>
            <a:r>
              <a:rPr lang="en-US" sz="2000" dirty="0" smtClean="0"/>
              <a:t>PepsiCo is well positioned as an organization to get benefits of the modern technical disturbances. PepsiCo will smooth out its R&amp;D methods using large information examination and AI capacities and dispatch more custom-made, centered promoting systems across the entire advanced media range.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legal factors</a:t>
            </a:r>
            <a:endParaRPr lang="en-US" dirty="0"/>
          </a:p>
        </p:txBody>
      </p:sp>
      <p:sp>
        <p:nvSpPr>
          <p:cNvPr id="3" name="Content Placeholder 2"/>
          <p:cNvSpPr>
            <a:spLocks noGrp="1"/>
          </p:cNvSpPr>
          <p:nvPr>
            <p:ph idx="1"/>
          </p:nvPr>
        </p:nvSpPr>
        <p:spPr/>
        <p:txBody>
          <a:bodyPr>
            <a:normAutofit/>
          </a:bodyPr>
          <a:lstStyle/>
          <a:p>
            <a:r>
              <a:rPr lang="en-US" sz="2000" dirty="0" smtClean="0"/>
              <a:t>To support an economical activity, PepsiCo needs to move by government rules and expense enactment. Albeit administrative authorization is one part of the </a:t>
            </a:r>
            <a:r>
              <a:rPr lang="en-US" sz="2000" dirty="0" err="1" smtClean="0"/>
              <a:t>organizaton's</a:t>
            </a:r>
            <a:r>
              <a:rPr lang="en-US" sz="2000" dirty="0" smtClean="0"/>
              <a:t> guidelines, encroachment of copyright is another thought that should be dealt with on a customary spans. PepsiCo definitely has a lot on its legal plate, along with limits on the utilization of specific ingredients and rising taxes.</a:t>
            </a:r>
            <a:endParaRPr lang="en-US" sz="2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Impact of environmental factors</a:t>
            </a:r>
            <a:endParaRPr lang="en-US" dirty="0"/>
          </a:p>
        </p:txBody>
      </p:sp>
      <p:sp>
        <p:nvSpPr>
          <p:cNvPr id="3" name="Content Placeholder 2"/>
          <p:cNvSpPr>
            <a:spLocks noGrp="1"/>
          </p:cNvSpPr>
          <p:nvPr>
            <p:ph idx="1"/>
          </p:nvPr>
        </p:nvSpPr>
        <p:spPr/>
        <p:txBody>
          <a:bodyPr>
            <a:normAutofit/>
          </a:bodyPr>
          <a:lstStyle/>
          <a:p>
            <a:r>
              <a:rPr lang="en-US" sz="2000" dirty="0" smtClean="0"/>
              <a:t> PepsiCo should be spurred by changing atmosphere circumstances and a climate cognizant client base to execute feasible practices in all parts of its association and satisfy its corporate duty. The association will assemble a model that others can copy by holding onto practices, for example, more noteworthy accentuation on reusing, maintainable waste administration and limiting its carbon impression.</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Conclusion</a:t>
            </a:r>
            <a:endParaRPr lang="en-US" dirty="0"/>
          </a:p>
        </p:txBody>
      </p:sp>
      <p:sp>
        <p:nvSpPr>
          <p:cNvPr id="3" name="Content Placeholder 2"/>
          <p:cNvSpPr>
            <a:spLocks noGrp="1"/>
          </p:cNvSpPr>
          <p:nvPr>
            <p:ph idx="1"/>
          </p:nvPr>
        </p:nvSpPr>
        <p:spPr/>
        <p:txBody>
          <a:bodyPr>
            <a:normAutofit/>
          </a:bodyPr>
          <a:lstStyle/>
          <a:p>
            <a:r>
              <a:rPr lang="en-US" sz="2000" dirty="0" smtClean="0"/>
              <a:t>All in all, in spite of the fact that PepsiCo faces difficulties from political vulnerability and monetary declines, it tends to be said that an upgraded wellbeing focused product offering and economical strategic approaches can assist the worldwide monster with holding its top market organize and furthermore develop into current domains.</a:t>
            </a:r>
            <a:endParaRPr lang="en-US" sz="2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Connector 1"/>
          <p:cNvSpPr/>
          <p:nvPr/>
        </p:nvSpPr>
        <p:spPr>
          <a:xfrm>
            <a:off x="2971800" y="2057400"/>
            <a:ext cx="3048000" cy="2743200"/>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3200" dirty="0" smtClean="0">
                <a:ln>
                  <a:solidFill>
                    <a:schemeClr val="tx1"/>
                  </a:solidFill>
                </a:ln>
                <a:solidFill>
                  <a:schemeClr val="tx1"/>
                </a:solidFill>
              </a:rPr>
              <a:t>INDUSTRY RIVALRY</a:t>
            </a:r>
            <a:endParaRPr lang="en-US" sz="3200" dirty="0">
              <a:ln>
                <a:solidFill>
                  <a:schemeClr val="tx1"/>
                </a:solidFill>
              </a:ln>
              <a:solidFill>
                <a:schemeClr val="tx1"/>
              </a:solidFill>
            </a:endParaRPr>
          </a:p>
        </p:txBody>
      </p:sp>
      <p:sp>
        <p:nvSpPr>
          <p:cNvPr id="3" name="Flowchart: Alternate Process 2"/>
          <p:cNvSpPr/>
          <p:nvPr/>
        </p:nvSpPr>
        <p:spPr>
          <a:xfrm>
            <a:off x="3200400" y="304800"/>
            <a:ext cx="2514600" cy="14478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rPr>
              <a:t>DANGER OF NEW ENTRY</a:t>
            </a:r>
            <a:endParaRPr lang="en-US" sz="2400" dirty="0">
              <a:solidFill>
                <a:schemeClr val="tx1"/>
              </a:solidFill>
            </a:endParaRPr>
          </a:p>
        </p:txBody>
      </p:sp>
      <p:sp>
        <p:nvSpPr>
          <p:cNvPr id="4" name="Flowchart: Alternate Process 3"/>
          <p:cNvSpPr/>
          <p:nvPr/>
        </p:nvSpPr>
        <p:spPr>
          <a:xfrm>
            <a:off x="3124200" y="5105400"/>
            <a:ext cx="2743200" cy="15240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rPr>
              <a:t>DANGER OF</a:t>
            </a:r>
          </a:p>
          <a:p>
            <a:pPr algn="ctr"/>
            <a:r>
              <a:rPr lang="en-US" sz="2400" dirty="0" smtClean="0">
                <a:solidFill>
                  <a:schemeClr val="tx1"/>
                </a:solidFill>
              </a:rPr>
              <a:t>SUBSTITUTES</a:t>
            </a:r>
            <a:endParaRPr lang="en-US" sz="2400" dirty="0">
              <a:solidFill>
                <a:schemeClr val="tx1"/>
              </a:solidFill>
            </a:endParaRPr>
          </a:p>
        </p:txBody>
      </p:sp>
      <p:sp>
        <p:nvSpPr>
          <p:cNvPr id="5" name="Flowchart: Alternate Process 4"/>
          <p:cNvSpPr/>
          <p:nvPr/>
        </p:nvSpPr>
        <p:spPr>
          <a:xfrm>
            <a:off x="0" y="2514600"/>
            <a:ext cx="2438400" cy="1371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rPr>
              <a:t>DEALING POWER</a:t>
            </a:r>
          </a:p>
          <a:p>
            <a:pPr algn="ctr"/>
            <a:r>
              <a:rPr lang="en-US" sz="2400" dirty="0" smtClean="0">
                <a:solidFill>
                  <a:schemeClr val="tx1"/>
                </a:solidFill>
              </a:rPr>
              <a:t>OF BUYERS</a:t>
            </a:r>
            <a:endParaRPr lang="en-US" sz="2400" dirty="0">
              <a:solidFill>
                <a:schemeClr val="tx1"/>
              </a:solidFill>
            </a:endParaRPr>
          </a:p>
        </p:txBody>
      </p:sp>
      <p:sp>
        <p:nvSpPr>
          <p:cNvPr id="6" name="Flowchart: Alternate Process 5"/>
          <p:cNvSpPr/>
          <p:nvPr/>
        </p:nvSpPr>
        <p:spPr>
          <a:xfrm>
            <a:off x="6400800" y="2667000"/>
            <a:ext cx="2514600" cy="1371600"/>
          </a:xfrm>
          <a:prstGeom prst="flowChartAlternateProcess">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400" dirty="0" smtClean="0">
                <a:solidFill>
                  <a:schemeClr val="tx1"/>
                </a:solidFill>
              </a:rPr>
              <a:t>DEALING POWER OF</a:t>
            </a:r>
          </a:p>
          <a:p>
            <a:pPr algn="ctr"/>
            <a:r>
              <a:rPr lang="en-US" sz="2400" dirty="0" smtClean="0">
                <a:solidFill>
                  <a:schemeClr val="tx1"/>
                </a:solidFill>
              </a:rPr>
              <a:t>SUPPLIERS</a:t>
            </a:r>
            <a:endParaRPr lang="en-US" sz="2400" dirty="0">
              <a:solidFill>
                <a:schemeClr val="tx1"/>
              </a:solidFill>
            </a:endParaRPr>
          </a:p>
        </p:txBody>
      </p:sp>
      <p:sp>
        <p:nvSpPr>
          <p:cNvPr id="8" name="Rectangle 7"/>
          <p:cNvSpPr/>
          <p:nvPr/>
        </p:nvSpPr>
        <p:spPr>
          <a:xfrm>
            <a:off x="304800" y="381000"/>
            <a:ext cx="2590800" cy="1600200"/>
          </a:xfrm>
          <a:prstGeom prst="rect">
            <a:avLst/>
          </a:prstGeom>
          <a:solidFill>
            <a:schemeClr val="bg1"/>
          </a:solidFill>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US" sz="3200" b="1" dirty="0" smtClean="0">
                <a:solidFill>
                  <a:schemeClr val="tx1"/>
                </a:solidFill>
              </a:rPr>
              <a:t>Michael Porter’s </a:t>
            </a:r>
          </a:p>
          <a:p>
            <a:pPr algn="ctr"/>
            <a:r>
              <a:rPr lang="en-US" sz="3200" b="1" dirty="0" smtClean="0">
                <a:solidFill>
                  <a:schemeClr val="tx1"/>
                </a:solidFill>
              </a:rPr>
              <a:t>Five Forces</a:t>
            </a:r>
          </a:p>
          <a:p>
            <a:pPr algn="ctr"/>
            <a:r>
              <a:rPr lang="en-US" sz="3200" b="1" dirty="0" smtClean="0">
                <a:solidFill>
                  <a:schemeClr val="tx1"/>
                </a:solidFill>
              </a:rPr>
              <a:t>Framework</a:t>
            </a:r>
            <a:endParaRPr lang="en-US" sz="3200" b="1" dirty="0">
              <a:solidFill>
                <a:schemeClr val="tx1"/>
              </a:solidFill>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Danger of new entry</a:t>
            </a:r>
            <a:endParaRPr lang="en-US" dirty="0"/>
          </a:p>
        </p:txBody>
      </p:sp>
      <p:sp>
        <p:nvSpPr>
          <p:cNvPr id="3" name="Content Placeholder 2"/>
          <p:cNvSpPr>
            <a:spLocks noGrp="1"/>
          </p:cNvSpPr>
          <p:nvPr>
            <p:ph idx="1"/>
          </p:nvPr>
        </p:nvSpPr>
        <p:spPr>
          <a:xfrm>
            <a:off x="457200" y="1219200"/>
            <a:ext cx="8229600" cy="5257800"/>
          </a:xfrm>
        </p:spPr>
        <p:txBody>
          <a:bodyPr>
            <a:normAutofit/>
          </a:bodyPr>
          <a:lstStyle/>
          <a:p>
            <a:r>
              <a:rPr lang="en-US" sz="2000" dirty="0" smtClean="0"/>
              <a:t>Soda pops brings imagination, better approaches for doing stuff, which put power on PepsiCo, Inc. by a lower value strategy, cost decrease, and shoppers' stockpile of most recent offers. To secure its upper hand, PepsiCo, Inc. needs to deal with every one of these impediments and make effective hindrances.</a:t>
            </a:r>
          </a:p>
          <a:p>
            <a:r>
              <a:rPr lang="en-US" sz="2000" b="1" dirty="0" smtClean="0"/>
              <a:t>How to tackle:</a:t>
            </a:r>
          </a:p>
          <a:p>
            <a:pPr>
              <a:buNone/>
            </a:pPr>
            <a:r>
              <a:rPr lang="en-US" sz="2000" dirty="0" smtClean="0"/>
              <a:t>By making new products and services creative.</a:t>
            </a:r>
          </a:p>
          <a:p>
            <a:pPr>
              <a:buNone/>
            </a:pPr>
            <a:endParaRPr lang="en-US" sz="2000" dirty="0" smtClean="0"/>
          </a:p>
          <a:p>
            <a:endParaRPr lang="en-US" sz="2000" b="1"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4900" dirty="0" smtClean="0"/>
              <a:t>Bargaining Power of Suppliers</a:t>
            </a:r>
            <a:r>
              <a:rPr lang="en-US" b="1" dirty="0" smtClean="0"/>
              <a:t/>
            </a:r>
            <a:br>
              <a:rPr lang="en-US" b="1" dirty="0" smtClean="0"/>
            </a:br>
            <a:endParaRPr lang="en-US" dirty="0"/>
          </a:p>
        </p:txBody>
      </p:sp>
      <p:sp>
        <p:nvSpPr>
          <p:cNvPr id="3" name="Content Placeholder 2"/>
          <p:cNvSpPr>
            <a:spLocks noGrp="1"/>
          </p:cNvSpPr>
          <p:nvPr>
            <p:ph idx="1"/>
          </p:nvPr>
        </p:nvSpPr>
        <p:spPr>
          <a:xfrm>
            <a:off x="457200" y="990600"/>
            <a:ext cx="8229600" cy="5135563"/>
          </a:xfrm>
        </p:spPr>
        <p:txBody>
          <a:bodyPr>
            <a:normAutofit/>
          </a:bodyPr>
          <a:lstStyle/>
          <a:p>
            <a:r>
              <a:rPr lang="en-US" sz="2000" dirty="0" smtClean="0"/>
              <a:t>Solid producers in the customer products industry are utilizing their bartering capacity to make sure about more profit from organizations in the sector of refreshments. The net outcome of higher dealing power for makers is that it diminishes the general benefit of sodas.</a:t>
            </a:r>
          </a:p>
          <a:p>
            <a:r>
              <a:rPr lang="en-US" sz="2000" b="1" dirty="0" smtClean="0"/>
              <a:t>How to tackle:</a:t>
            </a:r>
          </a:p>
          <a:p>
            <a:pPr>
              <a:buNone/>
            </a:pPr>
            <a:r>
              <a:rPr lang="en-US" sz="2000" dirty="0" smtClean="0"/>
              <a:t>By building contact with many suppliers.</a:t>
            </a:r>
            <a:endParaRPr lang="en-US" sz="2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smtClean="0"/>
              <a:t/>
            </a:r>
            <a:br>
              <a:rPr lang="en-US" b="1" dirty="0" smtClean="0"/>
            </a:br>
            <a:r>
              <a:rPr lang="en-US" sz="4900" dirty="0" smtClean="0"/>
              <a:t>Dealing Power of Buyers</a:t>
            </a:r>
            <a:r>
              <a:rPr lang="en-US" b="1" dirty="0" smtClean="0"/>
              <a:t/>
            </a:r>
            <a:br>
              <a:rPr lang="en-US" b="1" dirty="0" smtClean="0"/>
            </a:br>
            <a:endParaRPr lang="en-US" dirty="0"/>
          </a:p>
        </p:txBody>
      </p:sp>
      <p:sp>
        <p:nvSpPr>
          <p:cNvPr id="3" name="Content Placeholder 2"/>
          <p:cNvSpPr>
            <a:spLocks noGrp="1"/>
          </p:cNvSpPr>
          <p:nvPr>
            <p:ph idx="1"/>
          </p:nvPr>
        </p:nvSpPr>
        <p:spPr/>
        <p:txBody>
          <a:bodyPr>
            <a:normAutofit/>
          </a:bodyPr>
          <a:lstStyle/>
          <a:p>
            <a:r>
              <a:rPr lang="en-US" sz="2000" dirty="0" smtClean="0"/>
              <a:t>Frequently, purchasers need to purchase greater amount of items to get enormous discount. This has put tension on the drawn out practicality of PepsiCo, Inc. The more modest and bigger the customer base of PepsiCo, Inc., the more noteworthy the purchasers' arranging power and the more prominent their ability to request expanded limits and arrangements.</a:t>
            </a:r>
          </a:p>
          <a:p>
            <a:endParaRPr lang="en-US" sz="2000" b="1" dirty="0" smtClean="0"/>
          </a:p>
          <a:p>
            <a:r>
              <a:rPr lang="en-US" sz="2000" b="1" dirty="0" smtClean="0"/>
              <a:t>How to tackle:</a:t>
            </a:r>
          </a:p>
          <a:p>
            <a:pPr>
              <a:buNone/>
            </a:pPr>
            <a:r>
              <a:rPr lang="en-US" sz="2000" dirty="0" smtClean="0"/>
              <a:t>By creating large number of customers. It will decrease the bargaining power of the purchaser.</a:t>
            </a:r>
          </a:p>
          <a:p>
            <a:pPr>
              <a:buNone/>
            </a:pPr>
            <a:endParaRPr lang="en-US" sz="2000" dirty="0" smtClean="0"/>
          </a:p>
          <a:p>
            <a:pPr>
              <a:buNone/>
            </a:pP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sz="1800" dirty="0" smtClean="0"/>
              <a:t/>
            </a:r>
            <a:br>
              <a:rPr lang="en-US" sz="1800" dirty="0" smtClean="0"/>
            </a:br>
            <a:r>
              <a:rPr lang="en-US" sz="4900" dirty="0" smtClean="0"/>
              <a:t>Danger of Substitute Products or Services</a:t>
            </a:r>
            <a:r>
              <a:rPr lang="en-US" sz="4900" b="1" dirty="0" smtClean="0"/>
              <a:t/>
            </a:r>
            <a:br>
              <a:rPr lang="en-US" sz="4900" b="1" dirty="0" smtClean="0"/>
            </a:br>
            <a:endParaRPr lang="en-US" sz="4900" dirty="0"/>
          </a:p>
        </p:txBody>
      </p:sp>
      <p:sp>
        <p:nvSpPr>
          <p:cNvPr id="3" name="Content Placeholder 2"/>
          <p:cNvSpPr>
            <a:spLocks noGrp="1"/>
          </p:cNvSpPr>
          <p:nvPr>
            <p:ph idx="1"/>
          </p:nvPr>
        </p:nvSpPr>
        <p:spPr/>
        <p:txBody>
          <a:bodyPr>
            <a:normAutofit/>
          </a:bodyPr>
          <a:lstStyle/>
          <a:p>
            <a:pPr>
              <a:buNone/>
            </a:pPr>
            <a:r>
              <a:rPr lang="en-US" sz="2000" dirty="0" smtClean="0"/>
              <a:t>       In the event that another item or administration satisfy same assumptions customer in different habits, the productivity of the business endures. Administrations, for example, </a:t>
            </a:r>
            <a:r>
              <a:rPr lang="en-US" sz="2000" dirty="0" err="1" smtClean="0"/>
              <a:t>Dropbox</a:t>
            </a:r>
            <a:r>
              <a:rPr lang="en-US" sz="2000" dirty="0" smtClean="0"/>
              <a:t> and Google Drive, for example, are swaps for equipment drives for capacity.</a:t>
            </a:r>
          </a:p>
          <a:p>
            <a:pPr>
              <a:buNone/>
            </a:pPr>
            <a:endParaRPr lang="en-US" sz="2000" dirty="0" smtClean="0"/>
          </a:p>
          <a:p>
            <a:r>
              <a:rPr lang="en-US" sz="2000" b="1" dirty="0" smtClean="0"/>
              <a:t>How to tackle:</a:t>
            </a:r>
          </a:p>
          <a:p>
            <a:r>
              <a:rPr lang="en-US" sz="2000" dirty="0" smtClean="0"/>
              <a:t>By focusing on service instead of the product.</a:t>
            </a:r>
            <a:endParaRPr lang="en-US" sz="2000" b="1"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US" dirty="0" smtClean="0"/>
              <a:t>Contention among the current contenders</a:t>
            </a:r>
            <a:endParaRPr lang="en-US" dirty="0"/>
          </a:p>
        </p:txBody>
      </p:sp>
      <p:sp>
        <p:nvSpPr>
          <p:cNvPr id="3" name="Content Placeholder 2"/>
          <p:cNvSpPr>
            <a:spLocks noGrp="1"/>
          </p:cNvSpPr>
          <p:nvPr>
            <p:ph idx="1"/>
          </p:nvPr>
        </p:nvSpPr>
        <p:spPr/>
        <p:txBody>
          <a:bodyPr>
            <a:normAutofit/>
          </a:bodyPr>
          <a:lstStyle/>
          <a:p>
            <a:r>
              <a:rPr lang="en-US" sz="2000" dirty="0" smtClean="0"/>
              <a:t>In the event that the opposition between the current parts in an industry is high, at that point costs will go down which decrease industry's general benefit. PepsiCo, Inc. works in the soda pops market, which is profoundly serious. This competition put terrible effect on the association's future productivity.</a:t>
            </a:r>
          </a:p>
          <a:p>
            <a:pPr>
              <a:buNone/>
            </a:pPr>
            <a:r>
              <a:rPr lang="en-US" sz="2000" dirty="0" smtClean="0"/>
              <a:t> </a:t>
            </a:r>
          </a:p>
          <a:p>
            <a:r>
              <a:rPr lang="en-US" sz="2000" b="1" dirty="0" smtClean="0"/>
              <a:t>How to tackle: </a:t>
            </a:r>
          </a:p>
          <a:p>
            <a:r>
              <a:rPr lang="en-US" sz="2000" dirty="0" smtClean="0"/>
              <a:t>By making a sustainable distinction. </a:t>
            </a:r>
            <a:endParaRPr lang="en-US" sz="2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lowchart: Preparation 1"/>
          <p:cNvSpPr/>
          <p:nvPr/>
        </p:nvSpPr>
        <p:spPr>
          <a:xfrm>
            <a:off x="3048000" y="2514600"/>
            <a:ext cx="2971800" cy="1524000"/>
          </a:xfrm>
          <a:prstGeom prst="flowChartPreparation">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US" dirty="0" smtClean="0">
                <a:solidFill>
                  <a:schemeClr val="tx1"/>
                </a:solidFill>
              </a:rPr>
              <a:t>SWOT ANALYSIS</a:t>
            </a:r>
            <a:endParaRPr lang="en-US" dirty="0">
              <a:solidFill>
                <a:schemeClr val="tx1"/>
              </a:solidFill>
            </a:endParaRPr>
          </a:p>
        </p:txBody>
      </p:sp>
      <p:sp>
        <p:nvSpPr>
          <p:cNvPr id="3" name="Flowchart: Preparation 2"/>
          <p:cNvSpPr/>
          <p:nvPr/>
        </p:nvSpPr>
        <p:spPr>
          <a:xfrm>
            <a:off x="3352800" y="1371600"/>
            <a:ext cx="2286000" cy="762000"/>
          </a:xfrm>
          <a:prstGeom prst="flowChartPreparation">
            <a:avLst/>
          </a:prstGeom>
        </p:spPr>
        <p:style>
          <a:lnRef idx="3">
            <a:schemeClr val="lt1"/>
          </a:lnRef>
          <a:fillRef idx="1">
            <a:schemeClr val="accent3"/>
          </a:fillRef>
          <a:effectRef idx="1">
            <a:schemeClr val="accent3"/>
          </a:effectRef>
          <a:fontRef idx="minor">
            <a:schemeClr val="lt1"/>
          </a:fontRef>
        </p:style>
        <p:txBody>
          <a:bodyPr rtlCol="0" anchor="ctr"/>
          <a:lstStyle/>
          <a:p>
            <a:pPr algn="ctr"/>
            <a:r>
              <a:rPr lang="en-US" dirty="0" smtClean="0">
                <a:solidFill>
                  <a:schemeClr val="tx1"/>
                </a:solidFill>
              </a:rPr>
              <a:t>STRENGHTS</a:t>
            </a:r>
            <a:endParaRPr lang="en-US" dirty="0">
              <a:solidFill>
                <a:schemeClr val="tx1"/>
              </a:solidFill>
            </a:endParaRPr>
          </a:p>
        </p:txBody>
      </p:sp>
      <p:sp>
        <p:nvSpPr>
          <p:cNvPr id="5" name="Flowchart: Preparation 4"/>
          <p:cNvSpPr/>
          <p:nvPr/>
        </p:nvSpPr>
        <p:spPr>
          <a:xfrm>
            <a:off x="3352800" y="4419600"/>
            <a:ext cx="2438400" cy="762000"/>
          </a:xfrm>
          <a:prstGeom prst="flowChartPreparation">
            <a:avLst/>
          </a:prstGeom>
        </p:spPr>
        <p:style>
          <a:lnRef idx="0">
            <a:schemeClr val="accent2"/>
          </a:lnRef>
          <a:fillRef idx="3">
            <a:schemeClr val="accent2"/>
          </a:fillRef>
          <a:effectRef idx="3">
            <a:schemeClr val="accent2"/>
          </a:effectRef>
          <a:fontRef idx="minor">
            <a:schemeClr val="lt1"/>
          </a:fontRef>
        </p:style>
        <p:txBody>
          <a:bodyPr rtlCol="0" anchor="ctr"/>
          <a:lstStyle/>
          <a:p>
            <a:pPr algn="ctr"/>
            <a:r>
              <a:rPr lang="en-US" dirty="0" smtClean="0">
                <a:solidFill>
                  <a:schemeClr val="tx1"/>
                </a:solidFill>
              </a:rPr>
              <a:t>WEAKNESSES</a:t>
            </a:r>
            <a:endParaRPr lang="en-US" dirty="0">
              <a:solidFill>
                <a:schemeClr val="tx1"/>
              </a:solidFill>
            </a:endParaRPr>
          </a:p>
        </p:txBody>
      </p:sp>
      <p:sp>
        <p:nvSpPr>
          <p:cNvPr id="6" name="Flowchart: Preparation 5"/>
          <p:cNvSpPr/>
          <p:nvPr/>
        </p:nvSpPr>
        <p:spPr>
          <a:xfrm>
            <a:off x="0" y="2895600"/>
            <a:ext cx="2895600" cy="685800"/>
          </a:xfrm>
          <a:prstGeom prst="flowChartPreparation">
            <a:avLst/>
          </a:prstGeom>
        </p:spPr>
        <p:style>
          <a:lnRef idx="1">
            <a:schemeClr val="dk1"/>
          </a:lnRef>
          <a:fillRef idx="2">
            <a:schemeClr val="dk1"/>
          </a:fillRef>
          <a:effectRef idx="1">
            <a:schemeClr val="dk1"/>
          </a:effectRef>
          <a:fontRef idx="minor">
            <a:schemeClr val="dk1"/>
          </a:fontRef>
        </p:style>
        <p:txBody>
          <a:bodyPr rtlCol="0" anchor="ctr"/>
          <a:lstStyle/>
          <a:p>
            <a:pPr algn="ctr"/>
            <a:r>
              <a:rPr lang="en-US" dirty="0" smtClean="0">
                <a:solidFill>
                  <a:schemeClr val="tx1"/>
                </a:solidFill>
              </a:rPr>
              <a:t>OPPORTUNITIES</a:t>
            </a:r>
            <a:endParaRPr lang="en-US" dirty="0">
              <a:solidFill>
                <a:schemeClr val="tx1"/>
              </a:solidFill>
            </a:endParaRPr>
          </a:p>
        </p:txBody>
      </p:sp>
      <p:sp>
        <p:nvSpPr>
          <p:cNvPr id="7" name="Flowchart: Preparation 6"/>
          <p:cNvSpPr/>
          <p:nvPr/>
        </p:nvSpPr>
        <p:spPr>
          <a:xfrm>
            <a:off x="6248400" y="2895600"/>
            <a:ext cx="2438400" cy="685800"/>
          </a:xfrm>
          <a:prstGeom prst="flowChartPreparation">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US" dirty="0" smtClean="0">
                <a:solidFill>
                  <a:schemeClr val="tx1"/>
                </a:solidFill>
              </a:rPr>
              <a:t>THREATS</a:t>
            </a:r>
            <a:endParaRPr lang="en-US" dirty="0">
              <a:solidFill>
                <a:schemeClr val="tx1"/>
              </a:solidFil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Strengths</a:t>
            </a:r>
            <a:endParaRPr lang="en-US" dirty="0"/>
          </a:p>
        </p:txBody>
      </p:sp>
      <p:sp>
        <p:nvSpPr>
          <p:cNvPr id="3" name="Content Placeholder 2"/>
          <p:cNvSpPr>
            <a:spLocks noGrp="1"/>
          </p:cNvSpPr>
          <p:nvPr>
            <p:ph idx="1"/>
          </p:nvPr>
        </p:nvSpPr>
        <p:spPr/>
        <p:txBody>
          <a:bodyPr>
            <a:normAutofit/>
          </a:bodyPr>
          <a:lstStyle/>
          <a:p>
            <a:r>
              <a:rPr lang="en-US" sz="2000" b="1" dirty="0" smtClean="0"/>
              <a:t>Brand recognition: </a:t>
            </a:r>
            <a:r>
              <a:rPr lang="en-US" sz="2000" dirty="0" smtClean="0"/>
              <a:t>PepsiCo is the most popular and famous brands in the global in soft drink market. It is also called youth brand. It has a strong brand awareness. It has a $19.4 billion brand value with rank 29th on the list of famous Forbes brands.</a:t>
            </a:r>
          </a:p>
          <a:p>
            <a:endParaRPr lang="en-US" sz="20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Weaknesses</a:t>
            </a:r>
            <a:endParaRPr lang="en-US" dirty="0"/>
          </a:p>
        </p:txBody>
      </p:sp>
      <p:sp>
        <p:nvSpPr>
          <p:cNvPr id="3" name="Content Placeholder 2"/>
          <p:cNvSpPr>
            <a:spLocks noGrp="1"/>
          </p:cNvSpPr>
          <p:nvPr>
            <p:ph idx="1"/>
          </p:nvPr>
        </p:nvSpPr>
        <p:spPr/>
        <p:txBody>
          <a:bodyPr>
            <a:normAutofit/>
          </a:bodyPr>
          <a:lstStyle/>
          <a:p>
            <a:r>
              <a:rPr lang="en-US" sz="2000" b="1" dirty="0" smtClean="0"/>
              <a:t>Coca cola rivalry: </a:t>
            </a:r>
            <a:r>
              <a:rPr lang="en-US" sz="2000" dirty="0" smtClean="0"/>
              <a:t>With Coca-Cola goods, PepsiCo has always had a rivalry. In certain ways, they're one another's only rivalry. For other enterprises, it leaves no space to come in. Since most other businesses do not have the capital, the expertise, and the scope of these two.</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Opportunities</a:t>
            </a:r>
            <a:endParaRPr lang="en-US" dirty="0"/>
          </a:p>
        </p:txBody>
      </p:sp>
      <p:sp>
        <p:nvSpPr>
          <p:cNvPr id="3" name="Content Placeholder 2"/>
          <p:cNvSpPr>
            <a:spLocks noGrp="1"/>
          </p:cNvSpPr>
          <p:nvPr>
            <p:ph idx="1"/>
          </p:nvPr>
        </p:nvSpPr>
        <p:spPr/>
        <p:txBody>
          <a:bodyPr>
            <a:normAutofit/>
          </a:bodyPr>
          <a:lstStyle/>
          <a:p>
            <a:r>
              <a:rPr lang="en-US" sz="2000" b="1" dirty="0" smtClean="0"/>
              <a:t>Healthy alternatives:</a:t>
            </a:r>
            <a:r>
              <a:rPr lang="en-US" sz="2000" dirty="0" smtClean="0"/>
              <a:t>PepsiCo should focus harder on improving and making the user aware of the health effects of its goods. A good step in that direction is Diet Pepsi. </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Threats</a:t>
            </a:r>
            <a:endParaRPr lang="en-US" dirty="0"/>
          </a:p>
        </p:txBody>
      </p:sp>
      <p:sp>
        <p:nvSpPr>
          <p:cNvPr id="3" name="Content Placeholder 2"/>
          <p:cNvSpPr>
            <a:spLocks noGrp="1"/>
          </p:cNvSpPr>
          <p:nvPr>
            <p:ph idx="1"/>
          </p:nvPr>
        </p:nvSpPr>
        <p:spPr/>
        <p:txBody>
          <a:bodyPr>
            <a:normAutofit/>
          </a:bodyPr>
          <a:lstStyle/>
          <a:p>
            <a:r>
              <a:rPr lang="en-US" sz="2000" b="1" dirty="0" smtClean="0"/>
              <a:t>Competitors:</a:t>
            </a:r>
            <a:r>
              <a:rPr lang="en-US" sz="2000" dirty="0" smtClean="0"/>
              <a:t> Clearly, their most noteworthy weakness is PepsiCo's significant adversaries. Settle and Coca-Cola are incorporated. These two brands have the buying force and market attention to rival PepsiCo straight on. Settle is the main rival, considering that in 2017 they outperformed PepsiCo's profit. However, it's not simply direct organizations for which PepsiCo needs to watch out.</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Segmentation, targeting, positioning</a:t>
            </a:r>
            <a:r>
              <a:rPr lang="en-US" sz="2400" dirty="0" smtClean="0"/>
              <a:t> </a:t>
            </a:r>
            <a:endParaRPr lang="en-US" sz="2400" dirty="0"/>
          </a:p>
        </p:txBody>
      </p:sp>
      <p:sp>
        <p:nvSpPr>
          <p:cNvPr id="3" name="Content Placeholder 2"/>
          <p:cNvSpPr>
            <a:spLocks noGrp="1"/>
          </p:cNvSpPr>
          <p:nvPr>
            <p:ph idx="1"/>
          </p:nvPr>
        </p:nvSpPr>
        <p:spPr/>
        <p:txBody>
          <a:bodyPr/>
          <a:lstStyle/>
          <a:p>
            <a:r>
              <a:rPr lang="en-US" sz="2000" b="1" dirty="0" smtClean="0"/>
              <a:t>Division:</a:t>
            </a:r>
            <a:r>
              <a:rPr lang="en-US" sz="2000" dirty="0" smtClean="0"/>
              <a:t> In request to draw in gatherings of customers from different back‐ grounds and geographic territories, PepsiCo utilizes a mass advertising approach. Division is the fundamental procedure that lets the brand target separated arrangements to the specific client network. </a:t>
            </a:r>
          </a:p>
          <a:p>
            <a:endParaRPr lang="en-US" sz="2000" dirty="0" smtClean="0"/>
          </a:p>
          <a:p>
            <a:r>
              <a:rPr lang="en-US" sz="2000" b="1" dirty="0" smtClean="0"/>
              <a:t>Focusing:</a:t>
            </a:r>
            <a:r>
              <a:rPr lang="en-US" sz="2000" dirty="0" smtClean="0"/>
              <a:t> In request to stay serious and help its business, Pepsi is a mass market item that utilizes undifferentiated showcasing methods. </a:t>
            </a:r>
          </a:p>
          <a:p>
            <a:endParaRPr lang="en-US" sz="2000" dirty="0" smtClean="0"/>
          </a:p>
          <a:p>
            <a:r>
              <a:rPr lang="en-US" sz="2000" b="1" dirty="0" smtClean="0"/>
              <a:t>Situating:</a:t>
            </a:r>
            <a:r>
              <a:rPr lang="en-US" sz="2000" dirty="0" smtClean="0"/>
              <a:t> Pepsi has set itself in the non-mixed drink market as a youthful, energetic and eager brand that challenges conventional stuff.</a:t>
            </a:r>
            <a:endParaRPr lang="en-US" sz="20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4ps of PepsiCo</a:t>
            </a:r>
            <a:endParaRPr lang="en-US" dirty="0"/>
          </a:p>
        </p:txBody>
      </p:sp>
      <p:sp>
        <p:nvSpPr>
          <p:cNvPr id="3" name="Content Placeholder 2"/>
          <p:cNvSpPr>
            <a:spLocks noGrp="1"/>
          </p:cNvSpPr>
          <p:nvPr>
            <p:ph idx="1"/>
          </p:nvPr>
        </p:nvSpPr>
        <p:spPr/>
        <p:txBody>
          <a:bodyPr>
            <a:normAutofit/>
          </a:bodyPr>
          <a:lstStyle/>
          <a:p>
            <a:r>
              <a:rPr lang="en-US" sz="2000" b="1" dirty="0" smtClean="0"/>
              <a:t>Items:</a:t>
            </a:r>
            <a:r>
              <a:rPr lang="en-US" sz="2000" dirty="0" smtClean="0"/>
              <a:t> The authoritative yields made accessible to customers are characterized by this part of the promoting blend. PepsiCo, with all unique items under the Pepsi brand, started as the Pepsi-Cola Company. What are the most recent PepsiCo product offerings: </a:t>
            </a:r>
          </a:p>
          <a:p>
            <a:endParaRPr lang="en-US" sz="2000" dirty="0" smtClean="0"/>
          </a:p>
          <a:p>
            <a:r>
              <a:rPr lang="en-US" sz="2000" dirty="0" smtClean="0"/>
              <a:t>Sodas </a:t>
            </a:r>
          </a:p>
          <a:p>
            <a:r>
              <a:rPr lang="en-US" sz="2000" dirty="0" smtClean="0"/>
              <a:t>Caffeinated drinks</a:t>
            </a:r>
          </a:p>
          <a:p>
            <a:r>
              <a:rPr lang="en-US" sz="2000" dirty="0" smtClean="0"/>
              <a:t>Snacks</a:t>
            </a:r>
          </a:p>
          <a:p>
            <a:r>
              <a:rPr lang="en-US" sz="2000" dirty="0" smtClean="0"/>
              <a:t>  Sports nutrition</a:t>
            </a:r>
          </a:p>
          <a:p>
            <a:r>
              <a:rPr lang="en-US" sz="2000" dirty="0" smtClean="0"/>
              <a:t>  Bottled water</a:t>
            </a:r>
          </a:p>
          <a:p>
            <a:r>
              <a:rPr lang="en-US" sz="2000" dirty="0" smtClean="0"/>
              <a:t>  Other merchandise</a:t>
            </a:r>
          </a:p>
          <a:p>
            <a:endParaRPr lang="en-US" sz="2000" b="1"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457200"/>
            <a:ext cx="8229600" cy="5668963"/>
          </a:xfrm>
        </p:spPr>
        <p:txBody>
          <a:bodyPr>
            <a:normAutofit fontScale="92500" lnSpcReduction="10000"/>
          </a:bodyPr>
          <a:lstStyle/>
          <a:p>
            <a:r>
              <a:rPr lang="en-US" sz="2400" b="1" dirty="0" smtClean="0"/>
              <a:t>Place: </a:t>
            </a:r>
            <a:endParaRPr lang="en-US" sz="2400" dirty="0" smtClean="0"/>
          </a:p>
          <a:p>
            <a:r>
              <a:rPr lang="en-US" sz="2400" dirty="0" smtClean="0"/>
              <a:t>To offer its merchandise to clients, PepsiCo utilizes a worldwide organization. In this piece of the advertising blend, settings for dissemination and deal are thought of. The places of PepsiCo for dispersion are as per the following: </a:t>
            </a:r>
          </a:p>
          <a:p>
            <a:pPr>
              <a:buNone/>
            </a:pPr>
            <a:r>
              <a:rPr lang="en-US" sz="2400" dirty="0" smtClean="0"/>
              <a:t>        retailers </a:t>
            </a:r>
          </a:p>
          <a:p>
            <a:pPr>
              <a:buNone/>
            </a:pPr>
            <a:r>
              <a:rPr lang="en-US" sz="2400" dirty="0" smtClean="0"/>
              <a:t>       online merchandisers </a:t>
            </a:r>
            <a:endParaRPr lang="en-US" sz="2000" dirty="0" smtClean="0"/>
          </a:p>
          <a:p>
            <a:r>
              <a:rPr lang="en-US" sz="2400" b="1" dirty="0" smtClean="0"/>
              <a:t>Advancement:</a:t>
            </a:r>
            <a:r>
              <a:rPr lang="en-US" sz="2400" dirty="0" smtClean="0"/>
              <a:t> To pull in objective customers, PepsiCo advances its items. This piece of the promoting blend incorporates the strategies and techniques for showcasing interchanges that the association uses to arrive at its customers. In PepsiCo's promoting mix, coordinated by significance, coming up next are the strategies: </a:t>
            </a:r>
          </a:p>
          <a:p>
            <a:pPr>
              <a:buNone/>
            </a:pPr>
            <a:r>
              <a:rPr lang="en-US" sz="2200" dirty="0" smtClean="0"/>
              <a:t>      Promoting </a:t>
            </a:r>
          </a:p>
          <a:p>
            <a:r>
              <a:rPr lang="en-US" sz="2200" dirty="0" smtClean="0"/>
              <a:t>Deals advancement </a:t>
            </a:r>
          </a:p>
          <a:p>
            <a:r>
              <a:rPr lang="en-US" sz="2200" dirty="0" smtClean="0"/>
              <a:t>Direct promoting </a:t>
            </a:r>
          </a:p>
          <a:p>
            <a:r>
              <a:rPr lang="en-US" sz="2200" dirty="0" smtClean="0"/>
              <a:t>Advertising</a:t>
            </a:r>
            <a:endParaRPr lang="en-US" sz="2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219200"/>
            <a:ext cx="8229600" cy="3200400"/>
          </a:xfrm>
        </p:spPr>
        <p:txBody>
          <a:bodyPr>
            <a:normAutofit/>
          </a:bodyPr>
          <a:lstStyle/>
          <a:p>
            <a:r>
              <a:rPr lang="en-US" sz="2000" b="1" dirty="0" smtClean="0"/>
              <a:t>Prices: </a:t>
            </a:r>
            <a:r>
              <a:rPr lang="en-US" sz="2000" dirty="0" smtClean="0"/>
              <a:t>Prices of PepsiCo are distinctive in light of the fact that the organization has a different item blend, which implies that it has an enormous scope of product offerings and marks. In this piece of the promoting blend, techniques used to set costs are broke down. The chief estimating techniques of PepsiCo are as per the following: </a:t>
            </a:r>
          </a:p>
          <a:p>
            <a:r>
              <a:rPr lang="en-US" sz="2000" dirty="0" smtClean="0"/>
              <a:t>Market-arranged evaluating technique </a:t>
            </a:r>
          </a:p>
          <a:p>
            <a:r>
              <a:rPr lang="en-US" sz="2000" dirty="0" smtClean="0"/>
              <a:t>Half breed Everyday Value evaluating procedure</a:t>
            </a:r>
            <a:endParaRPr lang="en-US" sz="2000"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Future recommendations</a:t>
            </a:r>
            <a:endParaRPr lang="en-US" dirty="0"/>
          </a:p>
        </p:txBody>
      </p:sp>
      <p:sp>
        <p:nvSpPr>
          <p:cNvPr id="3" name="Content Placeholder 2"/>
          <p:cNvSpPr>
            <a:spLocks noGrp="1"/>
          </p:cNvSpPr>
          <p:nvPr>
            <p:ph idx="1"/>
          </p:nvPr>
        </p:nvSpPr>
        <p:spPr/>
        <p:txBody>
          <a:bodyPr>
            <a:normAutofit/>
          </a:bodyPr>
          <a:lstStyle/>
          <a:p>
            <a:r>
              <a:rPr lang="en-US" sz="2000" b="1" dirty="0" smtClean="0"/>
              <a:t>Fortress, or Position Defense, Strategy:  </a:t>
            </a:r>
            <a:r>
              <a:rPr lang="en-US" sz="2000" dirty="0" smtClean="0"/>
              <a:t>This method is almost part of the maintenance activities for a leader's share. The business will boost the loyalty of existing customers by improving an already strong role, while rising the appeal of its service to new buyers with requirements and characteristics close to those of earlier adopters.</a:t>
            </a:r>
          </a:p>
          <a:p>
            <a:r>
              <a:rPr lang="en-US" sz="2000" dirty="0" smtClean="0"/>
              <a:t> </a:t>
            </a:r>
            <a:r>
              <a:rPr lang="en-US" sz="2000" b="1" dirty="0" smtClean="0"/>
              <a:t>Flanker strategy:  </a:t>
            </a:r>
            <a:r>
              <a:rPr lang="en-US" sz="2000" dirty="0" smtClean="0"/>
              <a:t>This method is to protect against an attack aimed at a weakness in its current offering (its exposed flank), a leader could create a second brand (a flanker or combat brand) to compete directly against the offering of the challenger. </a:t>
            </a:r>
            <a:endParaRPr lang="en-US" sz="2000" b="1"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28600"/>
            <a:ext cx="8229600" cy="6172200"/>
          </a:xfrm>
        </p:spPr>
        <p:txBody>
          <a:bodyPr>
            <a:normAutofit/>
          </a:bodyPr>
          <a:lstStyle/>
          <a:p>
            <a:r>
              <a:rPr lang="en-US" sz="2000" b="1" dirty="0" smtClean="0"/>
              <a:t>Confrontation Strategy:  </a:t>
            </a:r>
            <a:r>
              <a:rPr lang="en-US" sz="2000" dirty="0" smtClean="0"/>
              <a:t>More frequently, though, a confrontational approach is reactive. Typically, the leader decides to match or exceed the appealing features of a competitor's offering only after the popularity of the rival has become clear, by making product changes, increasing advertising activities, or lowering prices.</a:t>
            </a:r>
          </a:p>
          <a:p>
            <a:r>
              <a:rPr lang="en-US" sz="2000" b="1" dirty="0" smtClean="0"/>
              <a:t>Market Expansion Strategy: </a:t>
            </a:r>
            <a:r>
              <a:rPr lang="en-US" sz="2000" dirty="0" smtClean="0"/>
              <a:t>The main goal of this strategy is to attract a significant share of new consumer groups who might prefer something different from the initial product of the company, shielding the company from potential competitive challenges from a variety of directions.</a:t>
            </a:r>
          </a:p>
          <a:p>
            <a:r>
              <a:rPr lang="en-US" sz="2000" b="1" dirty="0" smtClean="0"/>
              <a:t> Frontal Attack Strategy: </a:t>
            </a:r>
            <a:r>
              <a:rPr lang="en-US" sz="2000" dirty="0" smtClean="0"/>
              <a:t>Such a methodology is destined to succeed when most current customers don't have clear brand inclinations or loyalties, the result of the objective contender doesn't profit by sure organization impacts, and the assets and ability of the challenger are more prominent than those of the objective contender, particularly in advertising.</a:t>
            </a:r>
            <a:endParaRPr lang="en-US" sz="20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533400"/>
            <a:ext cx="8229600" cy="5791200"/>
          </a:xfrm>
        </p:spPr>
        <p:txBody>
          <a:bodyPr>
            <a:normAutofit/>
          </a:bodyPr>
          <a:lstStyle/>
          <a:p>
            <a:r>
              <a:rPr lang="en-US" sz="2000" b="1" dirty="0" smtClean="0"/>
              <a:t>Leapfrog Strategy: </a:t>
            </a:r>
            <a:r>
              <a:rPr lang="en-US" sz="2000" dirty="0" smtClean="0"/>
              <a:t>If the contender can sell a much prevalent item dependent on trend setting innovations or a more refined plan, the odds of progress could be significantly more prominent. The idea of a jump plan is this. It is a work to acquire a significant favorable position over the contention that exists. </a:t>
            </a:r>
          </a:p>
          <a:p>
            <a:r>
              <a:rPr lang="en-US" sz="2000" b="1" dirty="0" smtClean="0"/>
              <a:t> Encirclement strategy: </a:t>
            </a:r>
            <a:r>
              <a:rPr lang="en-US" sz="2000" dirty="0" smtClean="0"/>
              <a:t>An enclosure system requires the concurrent focusing of numerous more modest undiscovered or under‐ created sections on the lookout. At the point when the market is isolated into a few diverse application portions or topographical districts with quite certain requirements or inclinations, this methodology bodes well. </a:t>
            </a:r>
          </a:p>
          <a:p>
            <a:endParaRPr lang="en-US" sz="2000" dirty="0" smtClean="0"/>
          </a:p>
          <a:p>
            <a:r>
              <a:rPr lang="en-US" sz="2000" b="1" dirty="0" smtClean="0"/>
              <a:t>Flank strategy: </a:t>
            </a:r>
            <a:r>
              <a:rPr lang="en-US" sz="2000" dirty="0" smtClean="0"/>
              <a:t> When the market can be broken into at least two wide fragments, when the pioneer as well as other significant opponents hold a solid situation in the essential section, and when no current brand totally addresses the issues of shoppers in any event one other portion, a flank assault is worthy. </a:t>
            </a:r>
          </a:p>
          <a:p>
            <a:endParaRPr lang="en-US" sz="20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85800"/>
            <a:ext cx="8229600" cy="5334001"/>
          </a:xfrm>
        </p:spPr>
        <p:txBody>
          <a:bodyPr>
            <a:normAutofit/>
          </a:bodyPr>
          <a:lstStyle/>
          <a:p>
            <a:r>
              <a:rPr lang="en-US" sz="2000" b="1" dirty="0" smtClean="0"/>
              <a:t>Increased penetration strategy: </a:t>
            </a:r>
            <a:r>
              <a:rPr lang="en-US" sz="2000" dirty="0" smtClean="0"/>
              <a:t> making a forceful move to significantly in‐ wrinkle a lot of generally income in a market is the infiltration system. The subsequent expanded volume of deals as a rule empowers an organization to fabricate items or buy item at lower costs, empowering it to accomplish a higher level of benefit. </a:t>
            </a:r>
          </a:p>
          <a:p>
            <a:endParaRPr lang="en-US" sz="2000" dirty="0" smtClean="0"/>
          </a:p>
          <a:p>
            <a:r>
              <a:rPr lang="en-US" sz="2000" b="1" dirty="0" smtClean="0"/>
              <a:t> Global market expansion strategy: </a:t>
            </a:r>
            <a:r>
              <a:rPr lang="en-US" sz="2000" dirty="0" smtClean="0"/>
              <a:t>It is conceivable to consider a corporate worldwide extension procedure as the conventional activity of an association to expand the extent of its exercises into a few nations around the globe. A business should grow its extension to all significant </a:t>
            </a:r>
            <a:r>
              <a:rPr lang="en-US" sz="2000" dirty="0" err="1" smtClean="0"/>
              <a:t>mainlands</a:t>
            </a:r>
            <a:r>
              <a:rPr lang="en-US" sz="2000" dirty="0" smtClean="0"/>
              <a:t> around the globe, not only a couple of different countries, to be "worldwide".</a:t>
            </a:r>
            <a:endParaRPr lang="en-US" sz="20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a:t>
            </a:r>
            <a:endParaRPr lang="en-US" dirty="0"/>
          </a:p>
        </p:txBody>
      </p:sp>
      <p:sp>
        <p:nvSpPr>
          <p:cNvPr id="3" name="Content Placeholder 2"/>
          <p:cNvSpPr>
            <a:spLocks noGrp="1"/>
          </p:cNvSpPr>
          <p:nvPr>
            <p:ph idx="1"/>
          </p:nvPr>
        </p:nvSpPr>
        <p:spPr>
          <a:xfrm>
            <a:off x="457200" y="1143000"/>
            <a:ext cx="8229600" cy="5486400"/>
          </a:xfrm>
        </p:spPr>
        <p:txBody>
          <a:bodyPr>
            <a:normAutofit/>
          </a:bodyPr>
          <a:lstStyle/>
          <a:p>
            <a:r>
              <a:rPr lang="en-US" sz="2000" dirty="0" smtClean="0"/>
              <a:t>AACE. (2014). FOOD AND BEVERAGE INDUSTRY IN EGYPT AND MENA REGION. Arab African Conferences and Exhibitions.</a:t>
            </a:r>
          </a:p>
          <a:p>
            <a:r>
              <a:rPr lang="en-US" sz="2000" dirty="0" smtClean="0"/>
              <a:t>Abbasoglu, O. F., Aysan, A. F., &amp; Gune, A. (2007). CONCENTRATION, COMPETITION, EFFICIENCY AND PROFITABILITY OF THE TURKISH BANKING SECTOR IN THE POST-CRISES PERIOD. University of Southern California, 10.</a:t>
            </a:r>
          </a:p>
          <a:p>
            <a:r>
              <a:rPr lang="en-US" sz="2000" dirty="0" smtClean="0"/>
              <a:t>Ashraf, K. (2012). The relationship between working capital efficiency and profitability. Journal  of Accounting and Management, 25.</a:t>
            </a:r>
          </a:p>
          <a:p>
            <a:r>
              <a:rPr lang="en-US" sz="2000" dirty="0" smtClean="0"/>
              <a:t>BHATIA, R. (2011, March 13). Profit vs. Profitability. Retrieved from </a:t>
            </a:r>
            <a:r>
              <a:rPr lang="en-US" sz="2000" dirty="0" smtClean="0">
                <a:hlinkClick r:id="rId2"/>
              </a:rPr>
              <a:t>http://financenmoney.in/profit-vs-profitability/</a:t>
            </a:r>
            <a:endParaRPr lang="en-US" sz="2000" dirty="0" smtClean="0"/>
          </a:p>
          <a:p>
            <a:r>
              <a:rPr lang="en-US" sz="2000" dirty="0" smtClean="0"/>
              <a:t>Brown, P. R. (2014). financial reporting &amp; statement analysis. south - western. Charles, &amp; Gibson. (2013). Financial statement analysis. south-western. </a:t>
            </a:r>
          </a:p>
          <a:p>
            <a:r>
              <a:rPr lang="en-US" sz="2000" dirty="0" smtClean="0"/>
              <a:t>Chinyere, Austine, &amp; Ifeoma, A. (2012). EFFECT OF EFFICIENT INVENTORYMANAGEMENT ON PROFITABILITY: EVIDENCE FROM OF. International Journalof Current Research, 5.</a:t>
            </a:r>
            <a:endParaRPr lang="en-US" sz="20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52400"/>
            <a:ext cx="8229600" cy="6400800"/>
          </a:xfrm>
        </p:spPr>
        <p:txBody>
          <a:bodyPr>
            <a:normAutofit/>
          </a:bodyPr>
          <a:lstStyle/>
          <a:p>
            <a:r>
              <a:rPr lang="en-US" sz="2000" dirty="0" smtClean="0"/>
              <a:t>Eurostat. (2006). European Business. Office for Official Publications of the </a:t>
            </a:r>
          </a:p>
          <a:p>
            <a:r>
              <a:rPr lang="en-US" sz="2000" dirty="0" smtClean="0"/>
              <a:t>European. Fridson, A. (2011). Financial Statement Analysis.</a:t>
            </a:r>
          </a:p>
          <a:p>
            <a:r>
              <a:rPr lang="en-US" sz="2000" dirty="0" smtClean="0"/>
              <a:t>Gibson. (2009). financial statement analysis.</a:t>
            </a:r>
          </a:p>
          <a:p>
            <a:r>
              <a:rPr lang="en-US" sz="2000" dirty="0" smtClean="0"/>
              <a:t>Graham, Bordeleau, É., &amp; Christopher. (2010, December). The Impact of Liquidity on Bank Profitability. Retrieved from </a:t>
            </a:r>
            <a:r>
              <a:rPr lang="en-US" sz="2000" dirty="0" smtClean="0">
                <a:hlinkClick r:id="rId2"/>
              </a:rPr>
              <a:t>http://www.bankofcanada.ca/2010/12/working-paper-2010-38/</a:t>
            </a:r>
            <a:endParaRPr lang="en-US" sz="2000" dirty="0" smtClean="0"/>
          </a:p>
          <a:p>
            <a:r>
              <a:rPr lang="en-US" sz="2000" dirty="0" smtClean="0"/>
              <a:t>PMP CISA, MA CFE, FO Adedoyin - Available at SSRN 1945217, 2011</a:t>
            </a:r>
          </a:p>
          <a:p>
            <a:r>
              <a:rPr lang="en-US" sz="2000" dirty="0" smtClean="0"/>
              <a:t>Jay B Barney Academy of Management Perspectives 9 (4), 49-61, 1995</a:t>
            </a:r>
          </a:p>
          <a:p>
            <a:r>
              <a:rPr lang="en-US" sz="2000" dirty="0" smtClean="0"/>
              <a:t>Prathamesh Muzumdar SSRN 2392611, 2014</a:t>
            </a:r>
          </a:p>
          <a:p>
            <a:r>
              <a:rPr lang="en-US" sz="2000" dirty="0" smtClean="0"/>
              <a:t>Syed Saad Andaleeb Strategic Marketing Management in Asia, 179-207, 2016</a:t>
            </a:r>
          </a:p>
          <a:p>
            <a:r>
              <a:rPr lang="en-US" sz="2000" dirty="0" smtClean="0"/>
              <a:t>Stanley C Hollander, Richard GermainNTC Business Books, 1992</a:t>
            </a:r>
          </a:p>
          <a:p>
            <a:r>
              <a:rPr lang="en-US" sz="2000" dirty="0" smtClean="0"/>
              <a:t>UPDATED ON FEBRUARY 6, 2017 BY JUSTIN YOUNG </a:t>
            </a:r>
          </a:p>
          <a:p>
            <a:r>
              <a:rPr lang="en-US" sz="2000" dirty="0" smtClean="0"/>
              <a:t>Okoli Onyedika Joseph from Lagos on July 01, 2017</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758</TotalTime>
  <Words>2336</Words>
  <Application>Microsoft Office PowerPoint</Application>
  <PresentationFormat>On-screen Show (4:3)</PresentationFormat>
  <Paragraphs>182</Paragraphs>
  <Slides>33</Slides>
  <Notes>2</Notes>
  <HiddenSlides>0</HiddenSlides>
  <MMClips>0</MMClips>
  <ScaleCrop>false</ScaleCrop>
  <HeadingPairs>
    <vt:vector size="4" baseType="variant">
      <vt:variant>
        <vt:lpstr>Theme</vt:lpstr>
      </vt:variant>
      <vt:variant>
        <vt:i4>1</vt:i4>
      </vt:variant>
      <vt:variant>
        <vt:lpstr>Slide Titles</vt:lpstr>
      </vt:variant>
      <vt:variant>
        <vt:i4>33</vt:i4>
      </vt:variant>
    </vt:vector>
  </HeadingPairs>
  <TitlesOfParts>
    <vt:vector size="34" baseType="lpstr">
      <vt:lpstr>Office Theme</vt:lpstr>
      <vt:lpstr>MBA Marketing Management Assignment 25%</vt:lpstr>
      <vt:lpstr>Slide 2</vt:lpstr>
      <vt:lpstr>Abstract</vt:lpstr>
      <vt:lpstr>ABOUT THE COMPANY</vt:lpstr>
      <vt:lpstr>Slide 5</vt:lpstr>
      <vt:lpstr>Impact of government issues</vt:lpstr>
      <vt:lpstr>Impact of economic factors</vt:lpstr>
      <vt:lpstr>Impact of social factors</vt:lpstr>
      <vt:lpstr>Impact of technological factors</vt:lpstr>
      <vt:lpstr>Impact of legal factors</vt:lpstr>
      <vt:lpstr>Impact of environmental factors</vt:lpstr>
      <vt:lpstr>Conclusion</vt:lpstr>
      <vt:lpstr>Slide 13</vt:lpstr>
      <vt:lpstr>Danger of new entry</vt:lpstr>
      <vt:lpstr>Bargaining Power of Suppliers </vt:lpstr>
      <vt:lpstr> Dealing Power of Buyers </vt:lpstr>
      <vt:lpstr> Danger of Substitute Products or Services </vt:lpstr>
      <vt:lpstr>Contention among the current contenders</vt:lpstr>
      <vt:lpstr>Slide 19</vt:lpstr>
      <vt:lpstr>Strengths</vt:lpstr>
      <vt:lpstr>Weaknesses</vt:lpstr>
      <vt:lpstr>Opportunities</vt:lpstr>
      <vt:lpstr>Threats</vt:lpstr>
      <vt:lpstr>Segmentation, targeting, positioning </vt:lpstr>
      <vt:lpstr>4ps of PepsiCo</vt:lpstr>
      <vt:lpstr>Slide 26</vt:lpstr>
      <vt:lpstr>Slide 27</vt:lpstr>
      <vt:lpstr>Future recommendations</vt:lpstr>
      <vt:lpstr>Slide 29</vt:lpstr>
      <vt:lpstr>Slide 30</vt:lpstr>
      <vt:lpstr>Slide 31</vt:lpstr>
      <vt:lpstr>Reference</vt:lpstr>
      <vt:lpstr>Slide 33</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MBA Marketing Management Assignment 25%</dc:title>
  <dc:creator>hp</dc:creator>
  <cp:lastModifiedBy>hp</cp:lastModifiedBy>
  <cp:revision>89</cp:revision>
  <dcterms:created xsi:type="dcterms:W3CDTF">2020-12-22T03:29:07Z</dcterms:created>
  <dcterms:modified xsi:type="dcterms:W3CDTF">2021-01-08T09:58:54Z</dcterms:modified>
</cp:coreProperties>
</file>