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fntdata" ContentType="application/x-fontdata"/>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p:sldMasterIdLst>
    <p:sldMasterId id="2147484752" r:id="rId1"/>
  </p:sldMasterIdLst>
  <p:notesMasterIdLst>
    <p:notesMasterId r:id="rId20"/>
  </p:notesMasterIdLst>
  <p:handoutMasterIdLst>
    <p:handoutMasterId r:id="rId21"/>
  </p:handoutMasterIdLst>
  <p:sldIdLst>
    <p:sldId id="257" r:id="rId2"/>
    <p:sldId id="269" r:id="rId3"/>
    <p:sldId id="278" r:id="rId4"/>
    <p:sldId id="280" r:id="rId5"/>
    <p:sldId id="284" r:id="rId6"/>
    <p:sldId id="281" r:id="rId7"/>
    <p:sldId id="282" r:id="rId8"/>
    <p:sldId id="283" r:id="rId9"/>
    <p:sldId id="270" r:id="rId10"/>
    <p:sldId id="271" r:id="rId11"/>
    <p:sldId id="272" r:id="rId12"/>
    <p:sldId id="259" r:id="rId13"/>
    <p:sldId id="285" r:id="rId14"/>
    <p:sldId id="261" r:id="rId15"/>
    <p:sldId id="262" r:id="rId16"/>
    <p:sldId id="263" r:id="rId17"/>
    <p:sldId id="260" r:id="rId18"/>
    <p:sldId id="276" r:id="rId19"/>
  </p:sldIdLst>
  <p:sldSz cx="9144000" cy="6858000" type="screen4x3"/>
  <p:notesSz cx="6669088" cy="9753600"/>
  <p:embeddedFontLst>
    <p:embeddedFont>
      <p:font typeface="Calibri" panose="020F0502020204030204" pitchFamily="34" charset="0"/>
      <p:regular r:id="rId22"/>
      <p:bold r:id="rId23"/>
      <p:italic r:id="rId24"/>
      <p:boldItalic r:id="rId25"/>
    </p:embeddedFont>
    <p:embeddedFont>
      <p:font typeface="Century Gothic" panose="020B0502020202020204" pitchFamily="34" charset="0"/>
      <p:regular r:id="rId26"/>
      <p:bold r:id="rId27"/>
      <p:italic r:id="rId28"/>
      <p:boldItalic r:id="rId29"/>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443" autoAdjust="0"/>
    <p:restoredTop sz="94660"/>
  </p:normalViewPr>
  <p:slideViewPr>
    <p:cSldViewPr>
      <p:cViewPr varScale="1">
        <p:scale>
          <a:sx n="108" d="100"/>
          <a:sy n="108" d="100"/>
        </p:scale>
        <p:origin x="1776" y="10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font" Target="fonts/font5.fntdata"/><Relationship Id="rId3" Type="http://schemas.openxmlformats.org/officeDocument/2006/relationships/slide" Target="slides/slide2.xml"/><Relationship Id="rId21"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4.fntdata"/><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29" Type="http://schemas.openxmlformats.org/officeDocument/2006/relationships/font" Target="fonts/font8.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3.fntdata"/><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2.fntdata"/><Relationship Id="rId28" Type="http://schemas.openxmlformats.org/officeDocument/2006/relationships/font" Target="fonts/font7.fntdata"/><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1.fntdata"/><Relationship Id="rId27" Type="http://schemas.openxmlformats.org/officeDocument/2006/relationships/font" Target="fonts/font6.fntdata"/><Relationship Id="rId30"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9374"/>
          </a:xfrm>
          <a:prstGeom prst="rect">
            <a:avLst/>
          </a:prstGeom>
        </p:spPr>
        <p:txBody>
          <a:bodyPr vert="horz" lIns="91440" tIns="45720" rIns="91440" bIns="45720" rtlCol="0"/>
          <a:lstStyle>
            <a:lvl1pPr algn="r">
              <a:defRPr sz="1200"/>
            </a:lvl1pPr>
          </a:lstStyle>
          <a:p>
            <a:fld id="{B90C395F-208D-4D82-B0BE-B8A505C2D4E3}" type="datetimeFigureOut">
              <a:rPr lang="en-GB" smtClean="0"/>
              <a:t>12/11/2017</a:t>
            </a:fld>
            <a:endParaRPr lang="en-GB"/>
          </a:p>
        </p:txBody>
      </p:sp>
      <p:sp>
        <p:nvSpPr>
          <p:cNvPr id="4" name="Footer Placeholder 3"/>
          <p:cNvSpPr>
            <a:spLocks noGrp="1"/>
          </p:cNvSpPr>
          <p:nvPr>
            <p:ph type="ftr" sz="quarter" idx="2"/>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8"/>
            <a:ext cx="2889938" cy="489373"/>
          </a:xfrm>
          <a:prstGeom prst="rect">
            <a:avLst/>
          </a:prstGeom>
        </p:spPr>
        <p:txBody>
          <a:bodyPr vert="horz" lIns="91440" tIns="45720" rIns="91440" bIns="45720" rtlCol="0" anchor="b"/>
          <a:lstStyle>
            <a:lvl1pPr algn="r">
              <a:defRPr sz="1200"/>
            </a:lvl1pPr>
          </a:lstStyle>
          <a:p>
            <a:fld id="{2CB29153-3523-4A7E-833B-CB2062FE8699}" type="slidenum">
              <a:rPr lang="en-GB" smtClean="0"/>
              <a:t>‹#›</a:t>
            </a:fld>
            <a:endParaRPr lang="en-GB"/>
          </a:p>
        </p:txBody>
      </p:sp>
    </p:spTree>
    <p:extLst>
      <p:ext uri="{BB962C8B-B14F-4D97-AF65-F5344CB8AC3E}">
        <p14:creationId xmlns:p14="http://schemas.microsoft.com/office/powerpoint/2010/main" val="57961146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7680"/>
          </a:xfrm>
          <a:prstGeom prst="rect">
            <a:avLst/>
          </a:prstGeom>
        </p:spPr>
        <p:txBody>
          <a:bodyPr vert="horz" lIns="91440" tIns="45720" rIns="91440" bIns="45720" rtlCol="0"/>
          <a:lstStyle>
            <a:lvl1pPr algn="r">
              <a:defRPr sz="1200"/>
            </a:lvl1pPr>
          </a:lstStyle>
          <a:p>
            <a:fld id="{85368CF1-A0F3-4FE0-95C6-3F138B79362E}" type="datetimeFigureOut">
              <a:rPr lang="en-GB" smtClean="0"/>
              <a:t>12/11/2017</a:t>
            </a:fld>
            <a:endParaRPr lang="en-GB"/>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7"/>
            <a:ext cx="2889938" cy="48768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91440" tIns="45720" rIns="91440" bIns="45720" rtlCol="0" anchor="b"/>
          <a:lstStyle>
            <a:lvl1pPr algn="r">
              <a:defRPr sz="1200"/>
            </a:lvl1pPr>
          </a:lstStyle>
          <a:p>
            <a:fld id="{78227102-7572-452F-B36E-9584715F073D}" type="slidenum">
              <a:rPr lang="en-GB" smtClean="0"/>
              <a:t>‹#›</a:t>
            </a:fld>
            <a:endParaRPr lang="en-GB"/>
          </a:p>
        </p:txBody>
      </p:sp>
    </p:spTree>
    <p:extLst>
      <p:ext uri="{BB962C8B-B14F-4D97-AF65-F5344CB8AC3E}">
        <p14:creationId xmlns:p14="http://schemas.microsoft.com/office/powerpoint/2010/main" val="14731072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BE8447A-DE61-4BC8-A06A-5735C33A4B3A}" type="slidenum">
              <a:rPr lang="en-GB" smtClean="0"/>
              <a:t>1</a:t>
            </a:fld>
            <a:endParaRPr lang="en-GB"/>
          </a:p>
        </p:txBody>
      </p:sp>
    </p:spTree>
    <p:extLst>
      <p:ext uri="{BB962C8B-B14F-4D97-AF65-F5344CB8AC3E}">
        <p14:creationId xmlns:p14="http://schemas.microsoft.com/office/powerpoint/2010/main" val="20912381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8227102-7572-452F-B36E-9584715F073D}" type="slidenum">
              <a:rPr lang="en-GB" smtClean="0"/>
              <a:t>3</a:t>
            </a:fld>
            <a:endParaRPr lang="en-GB"/>
          </a:p>
        </p:txBody>
      </p:sp>
    </p:spTree>
    <p:extLst>
      <p:ext uri="{BB962C8B-B14F-4D97-AF65-F5344CB8AC3E}">
        <p14:creationId xmlns:p14="http://schemas.microsoft.com/office/powerpoint/2010/main" val="369375015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Secondary resources help us interpret, critique and analyse primary resources</a:t>
            </a:r>
          </a:p>
          <a:p>
            <a:r>
              <a:rPr lang="en-GB" sz="1200" b="0" i="0" kern="1200" dirty="0">
                <a:solidFill>
                  <a:schemeClr val="tx1"/>
                </a:solidFill>
                <a:effectLst/>
                <a:latin typeface="+mn-lt"/>
                <a:ea typeface="+mn-ea"/>
                <a:cs typeface="+mn-cs"/>
              </a:rPr>
              <a:t>Proprietary Internally generated </a:t>
            </a:r>
            <a:r>
              <a:rPr lang="en-GB" sz="1200" b="1" i="0" kern="1200" dirty="0">
                <a:solidFill>
                  <a:schemeClr val="tx1"/>
                </a:solidFill>
                <a:effectLst/>
                <a:latin typeface="+mn-lt"/>
                <a:ea typeface="+mn-ea"/>
                <a:cs typeface="+mn-cs"/>
              </a:rPr>
              <a:t>data</a:t>
            </a:r>
            <a:r>
              <a:rPr lang="en-GB" sz="1200" b="0" i="0" kern="1200" dirty="0">
                <a:solidFill>
                  <a:schemeClr val="tx1"/>
                </a:solidFill>
                <a:effectLst/>
                <a:latin typeface="+mn-lt"/>
                <a:ea typeface="+mn-ea"/>
                <a:cs typeface="+mn-cs"/>
              </a:rPr>
              <a:t> or documents that contain technical or other types of information controlled by a firm to safeguard its competitive edge</a:t>
            </a:r>
          </a:p>
          <a:p>
            <a:r>
              <a:rPr lang="en-GB" sz="1200" b="0" i="0" kern="1200" dirty="0">
                <a:solidFill>
                  <a:schemeClr val="tx1"/>
                </a:solidFill>
                <a:effectLst/>
                <a:latin typeface="+mn-lt"/>
                <a:ea typeface="+mn-ea"/>
                <a:cs typeface="+mn-cs"/>
              </a:rPr>
              <a:t>External: someone else’s data for example, data gathered from </a:t>
            </a:r>
            <a:r>
              <a:rPr lang="en-GB" sz="1200" b="0" i="0" kern="1200" dirty="0" err="1">
                <a:solidFill>
                  <a:schemeClr val="tx1"/>
                </a:solidFill>
                <a:effectLst/>
                <a:latin typeface="+mn-lt"/>
                <a:ea typeface="+mn-ea"/>
                <a:cs typeface="+mn-cs"/>
              </a:rPr>
              <a:t>BlueKai</a:t>
            </a:r>
            <a:r>
              <a:rPr lang="en-GB" sz="1200" b="0" i="0" kern="1200" dirty="0">
                <a:solidFill>
                  <a:schemeClr val="tx1"/>
                </a:solidFill>
                <a:effectLst/>
                <a:latin typeface="+mn-lt"/>
                <a:ea typeface="+mn-ea"/>
                <a:cs typeface="+mn-cs"/>
              </a:rPr>
              <a:t>, I-</a:t>
            </a:r>
            <a:r>
              <a:rPr lang="en-GB" sz="1200" b="0" i="0" kern="1200" dirty="0" err="1">
                <a:solidFill>
                  <a:schemeClr val="tx1"/>
                </a:solidFill>
                <a:effectLst/>
                <a:latin typeface="+mn-lt"/>
                <a:ea typeface="+mn-ea"/>
                <a:cs typeface="+mn-cs"/>
              </a:rPr>
              <a:t>Behavior</a:t>
            </a:r>
            <a:r>
              <a:rPr lang="en-GB" sz="1200" b="0" i="0" kern="1200" dirty="0">
                <a:solidFill>
                  <a:schemeClr val="tx1"/>
                </a:solidFill>
                <a:effectLst/>
                <a:latin typeface="+mn-lt"/>
                <a:ea typeface="+mn-ea"/>
                <a:cs typeface="+mn-cs"/>
              </a:rPr>
              <a:t>, Nielsen.</a:t>
            </a:r>
            <a:endParaRPr lang="en-GB" dirty="0"/>
          </a:p>
        </p:txBody>
      </p:sp>
      <p:sp>
        <p:nvSpPr>
          <p:cNvPr id="4" name="Slide Number Placeholder 3"/>
          <p:cNvSpPr>
            <a:spLocks noGrp="1"/>
          </p:cNvSpPr>
          <p:nvPr>
            <p:ph type="sldNum" sz="quarter" idx="10"/>
          </p:nvPr>
        </p:nvSpPr>
        <p:spPr/>
        <p:txBody>
          <a:bodyPr/>
          <a:lstStyle/>
          <a:p>
            <a:fld id="{78227102-7572-452F-B36E-9584715F073D}" type="slidenum">
              <a:rPr lang="en-GB" smtClean="0"/>
              <a:t>9</a:t>
            </a:fld>
            <a:endParaRPr lang="en-GB"/>
          </a:p>
        </p:txBody>
      </p:sp>
    </p:spTree>
    <p:extLst>
      <p:ext uri="{BB962C8B-B14F-4D97-AF65-F5344CB8AC3E}">
        <p14:creationId xmlns:p14="http://schemas.microsoft.com/office/powerpoint/2010/main" val="311770882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7" name="Picture 6" descr="horizon.png"/>
          <p:cNvPicPr>
            <a:picLocks noChangeAspect="1"/>
          </p:cNvPicPr>
          <p:nvPr/>
        </p:nvPicPr>
        <p:blipFill>
          <a:blip r:embed="rId2" cstate="print"/>
          <a:srcRect t="33333"/>
          <a:stretch>
            <a:fillRect/>
          </a:stretch>
        </p:blipFill>
        <p:spPr>
          <a:xfrm>
            <a:off x="0" y="0"/>
            <a:ext cx="9144000" cy="4572000"/>
          </a:xfrm>
          <a:prstGeom prst="rect">
            <a:avLst/>
          </a:prstGeom>
        </p:spPr>
      </p:pic>
      <p:sp>
        <p:nvSpPr>
          <p:cNvPr id="4" name="Date Placeholder 3"/>
          <p:cNvSpPr>
            <a:spLocks noGrp="1"/>
          </p:cNvSpPr>
          <p:nvPr>
            <p:ph type="dt" sz="half" idx="10"/>
          </p:nvPr>
        </p:nvSpPr>
        <p:spPr/>
        <p:txBody>
          <a:bodyPr/>
          <a:lstStyle/>
          <a:p>
            <a:fld id="{2233D26B-DFC2-4248-8ED0-AD3E108CBDD7}" type="datetime1">
              <a:rPr lang="en-US" smtClean="0"/>
              <a:pPr/>
              <a:t>11/12/2017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8237106-F2ED-405E-BC33-CC3CF426205F}" type="slidenum">
              <a:rPr lang="en-US" smtClean="0"/>
              <a:pPr/>
              <a:t>‹#›</a:t>
            </a:fld>
            <a:endParaRPr lang="en-US"/>
          </a:p>
        </p:txBody>
      </p:sp>
      <p:sp>
        <p:nvSpPr>
          <p:cNvPr id="3" name="Subtitle 2"/>
          <p:cNvSpPr>
            <a:spLocks noGrp="1"/>
          </p:cNvSpPr>
          <p:nvPr>
            <p:ph type="subTitle" idx="1"/>
          </p:nvPr>
        </p:nvSpPr>
        <p:spPr>
          <a:xfrm>
            <a:off x="1219200" y="3886200"/>
            <a:ext cx="6400800" cy="1752600"/>
          </a:xfrm>
        </p:spPr>
        <p:txBody>
          <a:bodyPr>
            <a:normAutofit/>
          </a:bodyPr>
          <a:lstStyle>
            <a:lvl1pPr marL="0" indent="0" algn="ctr">
              <a:buNone/>
              <a:defRPr sz="1700" baseline="0">
                <a:solidFill>
                  <a:schemeClr val="tx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2" name="Title 1"/>
          <p:cNvSpPr>
            <a:spLocks noGrp="1"/>
          </p:cNvSpPr>
          <p:nvPr>
            <p:ph type="ctrTitle"/>
          </p:nvPr>
        </p:nvSpPr>
        <p:spPr>
          <a:xfrm>
            <a:off x="685800" y="2007888"/>
            <a:ext cx="7772400" cy="1470025"/>
          </a:xfrm>
        </p:spPr>
        <p:txBody>
          <a:bodyPr/>
          <a:lstStyle>
            <a:lvl1pPr algn="ctr">
              <a:defRPr sz="3200"/>
            </a:lvl1pPr>
          </a:lstStyle>
          <a:p>
            <a:r>
              <a:rPr lang="en-US"/>
              <a:t>Click to edit Master title style</a:t>
            </a:r>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7924800" cy="1143000"/>
          </a:xfrm>
        </p:spPr>
        <p:txBody>
          <a:bodyPr/>
          <a:lstStyle/>
          <a:p>
            <a:r>
              <a:rPr lang="en-US"/>
              <a:t>Click to edit Master title style</a:t>
            </a:r>
            <a:endParaRPr lang="en-US" dirty="0"/>
          </a:p>
        </p:txBody>
      </p:sp>
      <p:sp>
        <p:nvSpPr>
          <p:cNvPr id="4" name="Date Placeholder 3"/>
          <p:cNvSpPr>
            <a:spLocks noGrp="1"/>
          </p:cNvSpPr>
          <p:nvPr>
            <p:ph type="dt" sz="half" idx="10"/>
          </p:nvPr>
        </p:nvSpPr>
        <p:spPr/>
        <p:txBody>
          <a:bodyPr/>
          <a:lstStyle/>
          <a:p>
            <a:fld id="{8F97F932-D99A-4087-BFB1-EA42FAFC8D2C}" type="datetime1">
              <a:rPr lang="en-US" smtClean="0"/>
              <a:pPr/>
              <a:t>11/12/2017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8237106-F2ED-405E-BC33-CC3CF426205F}" type="slidenum">
              <a:rPr lang="en-US" smtClean="0"/>
              <a:pPr/>
              <a:t>‹#›</a:t>
            </a:fld>
            <a:endParaRPr lang="en-US"/>
          </a:p>
        </p:txBody>
      </p:sp>
      <p:sp>
        <p:nvSpPr>
          <p:cNvPr id="8" name="Content Placeholder 7"/>
          <p:cNvSpPr>
            <a:spLocks noGrp="1"/>
          </p:cNvSpPr>
          <p:nvPr>
            <p:ph sz="quarter" idx="13"/>
          </p:nvPr>
        </p:nvSpPr>
        <p:spPr>
          <a:xfrm>
            <a:off x="609600" y="1600200"/>
            <a:ext cx="79248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9600" y="4962525"/>
            <a:ext cx="7885113" cy="1362075"/>
          </a:xfrm>
        </p:spPr>
        <p:txBody>
          <a:bodyPr anchor="t"/>
          <a:lstStyle>
            <a:lvl1pPr algn="l">
              <a:defRPr sz="3200" b="0" i="0" cap="all" baseline="0"/>
            </a:lvl1pPr>
          </a:lstStyle>
          <a:p>
            <a:r>
              <a:rPr lang="en-US"/>
              <a:t>Click to edit Master title style</a:t>
            </a:r>
            <a:endParaRPr lang="en-US" dirty="0"/>
          </a:p>
        </p:txBody>
      </p:sp>
      <p:sp>
        <p:nvSpPr>
          <p:cNvPr id="3" name="Text Placeholder 2"/>
          <p:cNvSpPr>
            <a:spLocks noGrp="1"/>
          </p:cNvSpPr>
          <p:nvPr>
            <p:ph type="body" idx="1"/>
          </p:nvPr>
        </p:nvSpPr>
        <p:spPr>
          <a:xfrm>
            <a:off x="609600" y="3462338"/>
            <a:ext cx="7885113" cy="1500187"/>
          </a:xfrm>
        </p:spPr>
        <p:txBody>
          <a:bodyPr anchor="b">
            <a:normAutofit/>
          </a:bodyPr>
          <a:lstStyle>
            <a:lvl1pPr marL="0" indent="0">
              <a:buNone/>
              <a:defRPr sz="1700" baseline="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9C96367-2F2B-4F6E-ACF4-15FA13738E10}" type="datetime1">
              <a:rPr lang="en-US" smtClean="0"/>
              <a:pPr/>
              <a:t>11/12/2017</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1523C92-45F4-4C30-810D-4886C1BA6969}"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11" name="Content Placeholder 10"/>
          <p:cNvSpPr>
            <a:spLocks noGrp="1"/>
          </p:cNvSpPr>
          <p:nvPr>
            <p:ph sz="quarter" idx="13"/>
          </p:nvPr>
        </p:nvSpPr>
        <p:spPr>
          <a:xfrm>
            <a:off x="609600" y="1600200"/>
            <a:ext cx="3733800" cy="4114800"/>
          </a:xfrm>
        </p:spPr>
        <p:txBody>
          <a:bodyPr/>
          <a:lstStyle>
            <a:lvl5pPr>
              <a:defRPr/>
            </a:lvl5pPr>
            <a:lvl6pPr>
              <a:buClr>
                <a:schemeClr val="tx2"/>
              </a:buClr>
              <a:buFont typeface="Arial" pitchFamily="34" charset="0"/>
              <a:buChar char="•"/>
              <a:defRPr/>
            </a:lvl6pPr>
            <a:lvl7pPr>
              <a:buClr>
                <a:schemeClr val="tx2"/>
              </a:buClr>
              <a:buFont typeface="Arial" pitchFamily="34" charset="0"/>
              <a:buChar char="•"/>
              <a:defRPr/>
            </a:lvl7pPr>
            <a:lvl8pPr>
              <a:buClr>
                <a:schemeClr val="tx2"/>
              </a:buClr>
              <a:buFont typeface="Arial" pitchFamily="34" charset="0"/>
              <a:buChar char="•"/>
              <a:defRPr/>
            </a:lvl8pPr>
            <a:lvl9pPr>
              <a:buClr>
                <a:schemeClr val="tx2"/>
              </a:buClr>
              <a:buFont typeface="Arial" pitchFamily="34" charset="0"/>
              <a:buChar char="•"/>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12"/>
          <p:cNvSpPr>
            <a:spLocks noGrp="1"/>
          </p:cNvSpPr>
          <p:nvPr>
            <p:ph sz="quarter" idx="14"/>
          </p:nvPr>
        </p:nvSpPr>
        <p:spPr>
          <a:xfrm>
            <a:off x="4800600" y="1600200"/>
            <a:ext cx="3733800" cy="4114800"/>
          </a:xfrm>
        </p:spPr>
        <p:txBody>
          <a:bodyPr/>
          <a:lstStyle>
            <a:lvl6pPr>
              <a:buClr>
                <a:schemeClr val="tx2"/>
              </a:buClr>
              <a:defRPr/>
            </a:lvl6pPr>
            <a:lvl7pPr>
              <a:buClr>
                <a:schemeClr val="tx2"/>
              </a:buClr>
              <a:defRPr/>
            </a:lvl7pPr>
            <a:lvl8pPr>
              <a:buClr>
                <a:schemeClr val="tx2"/>
              </a:buClr>
              <a:defRPr/>
            </a:lvl8pPr>
            <a:lvl9pPr>
              <a:buClr>
                <a:schemeClr val="tx2"/>
              </a:buClr>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Title 1"/>
          <p:cNvSpPr>
            <a:spLocks noGrp="1"/>
          </p:cNvSpPr>
          <p:nvPr>
            <p:ph type="title"/>
          </p:nvPr>
        </p:nvSpPr>
        <p:spPr>
          <a:xfrm>
            <a:off x="609600" y="274638"/>
            <a:ext cx="7924800" cy="1143000"/>
          </a:xfrm>
        </p:spPr>
        <p:txBody>
          <a:bodyPr/>
          <a:lstStyle/>
          <a:p>
            <a:r>
              <a:rPr lang="en-US"/>
              <a:t>Click to edit Master title style</a:t>
            </a:r>
            <a:endParaRPr lang="en-US" dirty="0"/>
          </a:p>
        </p:txBody>
      </p:sp>
      <p:sp>
        <p:nvSpPr>
          <p:cNvPr id="5" name="Date Placeholder 4"/>
          <p:cNvSpPr>
            <a:spLocks noGrp="1"/>
          </p:cNvSpPr>
          <p:nvPr>
            <p:ph type="dt" sz="half" idx="10"/>
          </p:nvPr>
        </p:nvSpPr>
        <p:spPr/>
        <p:txBody>
          <a:bodyPr/>
          <a:lstStyle/>
          <a:p>
            <a:fld id="{8FB3498D-21C7-408B-8EF5-5B55DEF0BFD5}" type="datetime1">
              <a:rPr lang="en-US" smtClean="0"/>
              <a:pPr/>
              <a:t>11/12/2017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8237106-F2ED-405E-BC33-CC3CF426205F}"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3" name="Content Placeholder 12"/>
          <p:cNvSpPr>
            <a:spLocks noGrp="1"/>
          </p:cNvSpPr>
          <p:nvPr>
            <p:ph sz="quarter" idx="14"/>
          </p:nvPr>
        </p:nvSpPr>
        <p:spPr>
          <a:xfrm>
            <a:off x="4800600" y="2209800"/>
            <a:ext cx="3733800" cy="3505200"/>
          </a:xfrm>
        </p:spPr>
        <p:txBody>
          <a:bodyPr/>
          <a:lstStyle>
            <a:lvl6pPr>
              <a:buClr>
                <a:schemeClr val="tx2"/>
              </a:buClr>
              <a:defRPr/>
            </a:lvl6pPr>
            <a:lvl7pPr>
              <a:buClr>
                <a:schemeClr val="tx2"/>
              </a:buClr>
              <a:defRPr/>
            </a:lvl7pPr>
            <a:lvl8pPr>
              <a:buClr>
                <a:schemeClr val="tx2"/>
              </a:buClr>
              <a:defRPr/>
            </a:lvl8pPr>
            <a:lvl9pPr>
              <a:buClr>
                <a:schemeClr val="tx2"/>
              </a:buClr>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Content Placeholder 10"/>
          <p:cNvSpPr>
            <a:spLocks noGrp="1"/>
          </p:cNvSpPr>
          <p:nvPr>
            <p:ph sz="quarter" idx="13"/>
          </p:nvPr>
        </p:nvSpPr>
        <p:spPr>
          <a:xfrm>
            <a:off x="609600" y="2209800"/>
            <a:ext cx="3733800" cy="3505200"/>
          </a:xfrm>
        </p:spPr>
        <p:txBody>
          <a:bodyPr/>
          <a:lstStyle>
            <a:lvl6pPr>
              <a:buClr>
                <a:schemeClr val="tx2"/>
              </a:buClr>
              <a:defRPr/>
            </a:lvl6pPr>
            <a:lvl7pPr>
              <a:buClr>
                <a:schemeClr val="tx2"/>
              </a:buClr>
              <a:defRPr/>
            </a:lvl7pPr>
            <a:lvl8pPr>
              <a:buClr>
                <a:schemeClr val="tx2"/>
              </a:buClr>
              <a:defRPr/>
            </a:lvl8pPr>
            <a:lvl9pPr>
              <a:buClr>
                <a:schemeClr val="tx2"/>
              </a:buClr>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Title 1"/>
          <p:cNvSpPr>
            <a:spLocks noGrp="1"/>
          </p:cNvSpPr>
          <p:nvPr>
            <p:ph type="title"/>
          </p:nvPr>
        </p:nvSpPr>
        <p:spPr>
          <a:xfrm>
            <a:off x="609600" y="274638"/>
            <a:ext cx="7924800" cy="1143000"/>
          </a:xfrm>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09600" y="1600199"/>
            <a:ext cx="3733800" cy="574675"/>
          </a:xfrm>
        </p:spPr>
        <p:txBody>
          <a:bodyPr anchor="b">
            <a:normAutofit/>
          </a:bodyPr>
          <a:lstStyle>
            <a:lvl1pPr marL="0" indent="0">
              <a:buNone/>
              <a:defRPr sz="1700" b="0" i="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5" name="Text Placeholder 4"/>
          <p:cNvSpPr>
            <a:spLocks noGrp="1"/>
          </p:cNvSpPr>
          <p:nvPr>
            <p:ph type="body" sz="quarter" idx="3"/>
          </p:nvPr>
        </p:nvSpPr>
        <p:spPr>
          <a:xfrm>
            <a:off x="4800600" y="1600199"/>
            <a:ext cx="3733800" cy="574675"/>
          </a:xfrm>
        </p:spPr>
        <p:txBody>
          <a:bodyPr anchor="b">
            <a:normAutofit/>
          </a:bodyPr>
          <a:lstStyle>
            <a:lvl1pPr marL="0" indent="0">
              <a:buNone/>
              <a:defRPr sz="1700" b="0" i="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7" name="Date Placeholder 6"/>
          <p:cNvSpPr>
            <a:spLocks noGrp="1"/>
          </p:cNvSpPr>
          <p:nvPr>
            <p:ph type="dt" sz="half" idx="10"/>
          </p:nvPr>
        </p:nvSpPr>
        <p:spPr/>
        <p:txBody>
          <a:bodyPr/>
          <a:lstStyle/>
          <a:p>
            <a:fld id="{84DB246E-8FD1-42FF-94A4-E4133095C37A}" type="datetime1">
              <a:rPr lang="en-US" smtClean="0"/>
              <a:pPr/>
              <a:t>11/12/2017</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8237106-F2ED-405E-BC33-CC3CF426205F}"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7924800" cy="11430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93939D4-B818-4372-B1EE-7CB6D5BBC74A}" type="datetime1">
              <a:rPr lang="en-US" smtClean="0"/>
              <a:pPr/>
              <a:t>11/12/2017</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8237106-F2ED-405E-BC33-CC3CF426205F}"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F35E438-4D0D-4834-B658-A90420491D98}" type="datetime1">
              <a:rPr lang="en-US" smtClean="0"/>
              <a:pPr/>
              <a:t>11/12/2017</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8237106-F2ED-405E-BC33-CC3CF426205F}"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Content Placeholder 8"/>
          <p:cNvSpPr>
            <a:spLocks noGrp="1"/>
          </p:cNvSpPr>
          <p:nvPr>
            <p:ph sz="quarter" idx="13"/>
          </p:nvPr>
        </p:nvSpPr>
        <p:spPr>
          <a:xfrm>
            <a:off x="3962400" y="1447800"/>
            <a:ext cx="4648200" cy="4267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Title 1"/>
          <p:cNvSpPr>
            <a:spLocks noGrp="1"/>
          </p:cNvSpPr>
          <p:nvPr>
            <p:ph type="title"/>
          </p:nvPr>
        </p:nvSpPr>
        <p:spPr>
          <a:xfrm>
            <a:off x="612648" y="1447800"/>
            <a:ext cx="2971800" cy="1097280"/>
          </a:xfrm>
        </p:spPr>
        <p:txBody>
          <a:bodyPr anchor="b"/>
          <a:lstStyle>
            <a:lvl1pPr algn="l">
              <a:defRPr sz="1800" b="0" i="0" cap="none" baseline="0">
                <a:solidFill>
                  <a:schemeClr val="tx2"/>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612648" y="2547891"/>
            <a:ext cx="2971800" cy="3167109"/>
          </a:xfrm>
        </p:spPr>
        <p:txBody>
          <a:bodyPr tIns="9144">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6F8ADFA-7142-4015-85E6-1712F15FA709}" type="datetime1">
              <a:rPr lang="en-US" smtClean="0"/>
              <a:pPr/>
              <a:t>11/12/2017</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8237106-F2ED-405E-BC33-CC3CF426205F}"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pic>
        <p:nvPicPr>
          <p:cNvPr id="11" name="Picture 10" descr="horizon.png"/>
          <p:cNvPicPr>
            <a:picLocks noChangeAspect="1"/>
          </p:cNvPicPr>
          <p:nvPr/>
        </p:nvPicPr>
        <p:blipFill>
          <a:blip r:embed="rId2" cstate="print"/>
          <a:stretch>
            <a:fillRect/>
          </a:stretch>
        </p:blipFill>
        <p:spPr>
          <a:xfrm>
            <a:off x="0" y="0"/>
            <a:ext cx="9144000" cy="6858000"/>
          </a:xfrm>
          <a:prstGeom prst="rect">
            <a:avLst/>
          </a:prstGeom>
        </p:spPr>
      </p:pic>
      <p:sp>
        <p:nvSpPr>
          <p:cNvPr id="2" name="Title 1"/>
          <p:cNvSpPr>
            <a:spLocks noGrp="1"/>
          </p:cNvSpPr>
          <p:nvPr>
            <p:ph type="title"/>
          </p:nvPr>
        </p:nvSpPr>
        <p:spPr>
          <a:xfrm>
            <a:off x="609600" y="1447800"/>
            <a:ext cx="2971800" cy="1097280"/>
          </a:xfrm>
        </p:spPr>
        <p:txBody>
          <a:bodyPr anchor="b"/>
          <a:lstStyle>
            <a:lvl1pPr algn="l">
              <a:defRPr sz="1800" b="0" i="0" cap="none" baseline="0">
                <a:solidFill>
                  <a:schemeClr val="tx2"/>
                </a:solidFill>
              </a:defRPr>
            </a:lvl1pPr>
          </a:lstStyle>
          <a:p>
            <a:r>
              <a:rPr lang="en-US"/>
              <a:t>Click to edit Master title style</a:t>
            </a:r>
            <a:endParaRPr lang="en-US" dirty="0"/>
          </a:p>
        </p:txBody>
      </p:sp>
      <p:sp>
        <p:nvSpPr>
          <p:cNvPr id="3" name="Picture Placeholder 2"/>
          <p:cNvSpPr>
            <a:spLocks noGrp="1"/>
          </p:cNvSpPr>
          <p:nvPr>
            <p:ph type="pic" idx="1"/>
          </p:nvPr>
        </p:nvSpPr>
        <p:spPr>
          <a:xfrm>
            <a:off x="4657344" y="1447800"/>
            <a:ext cx="3419856" cy="3474720"/>
          </a:xfrm>
          <a:custGeom>
            <a:avLst/>
            <a:gdLst>
              <a:gd name="connsiteX0" fmla="*/ 0 w 3419856"/>
              <a:gd name="connsiteY0" fmla="*/ 74450 h 3429000"/>
              <a:gd name="connsiteX1" fmla="*/ 21806 w 3419856"/>
              <a:gd name="connsiteY1" fmla="*/ 21806 h 3429000"/>
              <a:gd name="connsiteX2" fmla="*/ 74450 w 3419856"/>
              <a:gd name="connsiteY2" fmla="*/ 0 h 3429000"/>
              <a:gd name="connsiteX3" fmla="*/ 3345406 w 3419856"/>
              <a:gd name="connsiteY3" fmla="*/ 0 h 3429000"/>
              <a:gd name="connsiteX4" fmla="*/ 3398050 w 3419856"/>
              <a:gd name="connsiteY4" fmla="*/ 21806 h 3429000"/>
              <a:gd name="connsiteX5" fmla="*/ 3419856 w 3419856"/>
              <a:gd name="connsiteY5" fmla="*/ 74450 h 3429000"/>
              <a:gd name="connsiteX6" fmla="*/ 3419856 w 3419856"/>
              <a:gd name="connsiteY6" fmla="*/ 3354550 h 3429000"/>
              <a:gd name="connsiteX7" fmla="*/ 3398050 w 3419856"/>
              <a:gd name="connsiteY7" fmla="*/ 3407194 h 3429000"/>
              <a:gd name="connsiteX8" fmla="*/ 3345406 w 3419856"/>
              <a:gd name="connsiteY8" fmla="*/ 3429000 h 3429000"/>
              <a:gd name="connsiteX9" fmla="*/ 74450 w 3419856"/>
              <a:gd name="connsiteY9" fmla="*/ 3429000 h 3429000"/>
              <a:gd name="connsiteX10" fmla="*/ 21806 w 3419856"/>
              <a:gd name="connsiteY10" fmla="*/ 3407194 h 3429000"/>
              <a:gd name="connsiteX11" fmla="*/ 0 w 3419856"/>
              <a:gd name="connsiteY11" fmla="*/ 3354550 h 3429000"/>
              <a:gd name="connsiteX12" fmla="*/ 0 w 3419856"/>
              <a:gd name="connsiteY12" fmla="*/ 74450 h 3429000"/>
              <a:gd name="connsiteX0" fmla="*/ 0 w 3419856"/>
              <a:gd name="connsiteY0" fmla="*/ 74450 h 3429000"/>
              <a:gd name="connsiteX1" fmla="*/ 21806 w 3419856"/>
              <a:gd name="connsiteY1" fmla="*/ 21806 h 3429000"/>
              <a:gd name="connsiteX2" fmla="*/ 74450 w 3419856"/>
              <a:gd name="connsiteY2" fmla="*/ 0 h 3429000"/>
              <a:gd name="connsiteX3" fmla="*/ 3345406 w 3419856"/>
              <a:gd name="connsiteY3" fmla="*/ 0 h 3429000"/>
              <a:gd name="connsiteX4" fmla="*/ 3398050 w 3419856"/>
              <a:gd name="connsiteY4" fmla="*/ 21806 h 3429000"/>
              <a:gd name="connsiteX5" fmla="*/ 3419856 w 3419856"/>
              <a:gd name="connsiteY5" fmla="*/ 74450 h 3429000"/>
              <a:gd name="connsiteX6" fmla="*/ 3419856 w 3419856"/>
              <a:gd name="connsiteY6" fmla="*/ 3354550 h 3429000"/>
              <a:gd name="connsiteX7" fmla="*/ 3398050 w 3419856"/>
              <a:gd name="connsiteY7" fmla="*/ 3407194 h 3429000"/>
              <a:gd name="connsiteX8" fmla="*/ 3345406 w 3419856"/>
              <a:gd name="connsiteY8" fmla="*/ 3429000 h 3429000"/>
              <a:gd name="connsiteX9" fmla="*/ 21806 w 3419856"/>
              <a:gd name="connsiteY9" fmla="*/ 3407194 h 3429000"/>
              <a:gd name="connsiteX10" fmla="*/ 0 w 3419856"/>
              <a:gd name="connsiteY10" fmla="*/ 3354550 h 3429000"/>
              <a:gd name="connsiteX11" fmla="*/ 0 w 3419856"/>
              <a:gd name="connsiteY11" fmla="*/ 74450 h 3429000"/>
              <a:gd name="connsiteX0" fmla="*/ 0 w 3964392"/>
              <a:gd name="connsiteY0" fmla="*/ 74450 h 3415968"/>
              <a:gd name="connsiteX1" fmla="*/ 21806 w 3964392"/>
              <a:gd name="connsiteY1" fmla="*/ 21806 h 3415968"/>
              <a:gd name="connsiteX2" fmla="*/ 74450 w 3964392"/>
              <a:gd name="connsiteY2" fmla="*/ 0 h 3415968"/>
              <a:gd name="connsiteX3" fmla="*/ 3345406 w 3964392"/>
              <a:gd name="connsiteY3" fmla="*/ 0 h 3415968"/>
              <a:gd name="connsiteX4" fmla="*/ 3398050 w 3964392"/>
              <a:gd name="connsiteY4" fmla="*/ 21806 h 3415968"/>
              <a:gd name="connsiteX5" fmla="*/ 3419856 w 3964392"/>
              <a:gd name="connsiteY5" fmla="*/ 74450 h 3415968"/>
              <a:gd name="connsiteX6" fmla="*/ 3419856 w 3964392"/>
              <a:gd name="connsiteY6" fmla="*/ 3354550 h 3415968"/>
              <a:gd name="connsiteX7" fmla="*/ 3398050 w 3964392"/>
              <a:gd name="connsiteY7" fmla="*/ 3407194 h 3415968"/>
              <a:gd name="connsiteX8" fmla="*/ 21806 w 3964392"/>
              <a:gd name="connsiteY8" fmla="*/ 3407194 h 3415968"/>
              <a:gd name="connsiteX9" fmla="*/ 0 w 3964392"/>
              <a:gd name="connsiteY9" fmla="*/ 3354550 h 3415968"/>
              <a:gd name="connsiteX10" fmla="*/ 0 w 3964392"/>
              <a:gd name="connsiteY10" fmla="*/ 74450 h 3415968"/>
              <a:gd name="connsiteX0" fmla="*/ 0 w 3964392"/>
              <a:gd name="connsiteY0" fmla="*/ 74450 h 3415968"/>
              <a:gd name="connsiteX1" fmla="*/ 21806 w 3964392"/>
              <a:gd name="connsiteY1" fmla="*/ 21806 h 3415968"/>
              <a:gd name="connsiteX2" fmla="*/ 74450 w 3964392"/>
              <a:gd name="connsiteY2" fmla="*/ 0 h 3415968"/>
              <a:gd name="connsiteX3" fmla="*/ 3345406 w 3964392"/>
              <a:gd name="connsiteY3" fmla="*/ 0 h 3415968"/>
              <a:gd name="connsiteX4" fmla="*/ 3398050 w 3964392"/>
              <a:gd name="connsiteY4" fmla="*/ 21806 h 3415968"/>
              <a:gd name="connsiteX5" fmla="*/ 3419856 w 3964392"/>
              <a:gd name="connsiteY5" fmla="*/ 74450 h 3415968"/>
              <a:gd name="connsiteX6" fmla="*/ 3419856 w 3964392"/>
              <a:gd name="connsiteY6" fmla="*/ 3354550 h 3415968"/>
              <a:gd name="connsiteX7" fmla="*/ 3398050 w 3964392"/>
              <a:gd name="connsiteY7" fmla="*/ 3407194 h 3415968"/>
              <a:gd name="connsiteX8" fmla="*/ 21806 w 3964392"/>
              <a:gd name="connsiteY8" fmla="*/ 3407194 h 3415968"/>
              <a:gd name="connsiteX9" fmla="*/ 0 w 3964392"/>
              <a:gd name="connsiteY9" fmla="*/ 3354550 h 3415968"/>
              <a:gd name="connsiteX10" fmla="*/ 0 w 3964392"/>
              <a:gd name="connsiteY10" fmla="*/ 74450 h 3415968"/>
              <a:gd name="connsiteX0" fmla="*/ 0 w 3968026"/>
              <a:gd name="connsiteY0" fmla="*/ 74450 h 3910007"/>
              <a:gd name="connsiteX1" fmla="*/ 21806 w 3968026"/>
              <a:gd name="connsiteY1" fmla="*/ 21806 h 3910007"/>
              <a:gd name="connsiteX2" fmla="*/ 74450 w 3968026"/>
              <a:gd name="connsiteY2" fmla="*/ 0 h 3910007"/>
              <a:gd name="connsiteX3" fmla="*/ 3345406 w 3968026"/>
              <a:gd name="connsiteY3" fmla="*/ 0 h 3910007"/>
              <a:gd name="connsiteX4" fmla="*/ 3398050 w 3968026"/>
              <a:gd name="connsiteY4" fmla="*/ 21806 h 3910007"/>
              <a:gd name="connsiteX5" fmla="*/ 3419856 w 3968026"/>
              <a:gd name="connsiteY5" fmla="*/ 74450 h 3910007"/>
              <a:gd name="connsiteX6" fmla="*/ 3419856 w 3968026"/>
              <a:gd name="connsiteY6" fmla="*/ 3354550 h 3910007"/>
              <a:gd name="connsiteX7" fmla="*/ 3398050 w 3968026"/>
              <a:gd name="connsiteY7" fmla="*/ 3407194 h 3910007"/>
              <a:gd name="connsiteX8" fmla="*/ 0 w 3968026"/>
              <a:gd name="connsiteY8" fmla="*/ 3354550 h 3910007"/>
              <a:gd name="connsiteX9" fmla="*/ 0 w 3968026"/>
              <a:gd name="connsiteY9" fmla="*/ 74450 h 3910007"/>
              <a:gd name="connsiteX0" fmla="*/ 0 w 3419856"/>
              <a:gd name="connsiteY0" fmla="*/ 74450 h 3901233"/>
              <a:gd name="connsiteX1" fmla="*/ 21806 w 3419856"/>
              <a:gd name="connsiteY1" fmla="*/ 21806 h 3901233"/>
              <a:gd name="connsiteX2" fmla="*/ 74450 w 3419856"/>
              <a:gd name="connsiteY2" fmla="*/ 0 h 3901233"/>
              <a:gd name="connsiteX3" fmla="*/ 3345406 w 3419856"/>
              <a:gd name="connsiteY3" fmla="*/ 0 h 3901233"/>
              <a:gd name="connsiteX4" fmla="*/ 3398050 w 3419856"/>
              <a:gd name="connsiteY4" fmla="*/ 21806 h 3901233"/>
              <a:gd name="connsiteX5" fmla="*/ 3419856 w 3419856"/>
              <a:gd name="connsiteY5" fmla="*/ 74450 h 3901233"/>
              <a:gd name="connsiteX6" fmla="*/ 3419856 w 3419856"/>
              <a:gd name="connsiteY6" fmla="*/ 3354550 h 3901233"/>
              <a:gd name="connsiteX7" fmla="*/ 0 w 3419856"/>
              <a:gd name="connsiteY7" fmla="*/ 3354550 h 3901233"/>
              <a:gd name="connsiteX8" fmla="*/ 0 w 3419856"/>
              <a:gd name="connsiteY8" fmla="*/ 74450 h 3901233"/>
              <a:gd name="connsiteX0" fmla="*/ 0 w 3419856"/>
              <a:gd name="connsiteY0" fmla="*/ 74450 h 3354550"/>
              <a:gd name="connsiteX1" fmla="*/ 21806 w 3419856"/>
              <a:gd name="connsiteY1" fmla="*/ 21806 h 3354550"/>
              <a:gd name="connsiteX2" fmla="*/ 74450 w 3419856"/>
              <a:gd name="connsiteY2" fmla="*/ 0 h 3354550"/>
              <a:gd name="connsiteX3" fmla="*/ 3345406 w 3419856"/>
              <a:gd name="connsiteY3" fmla="*/ 0 h 3354550"/>
              <a:gd name="connsiteX4" fmla="*/ 3398050 w 3419856"/>
              <a:gd name="connsiteY4" fmla="*/ 21806 h 3354550"/>
              <a:gd name="connsiteX5" fmla="*/ 3419856 w 3419856"/>
              <a:gd name="connsiteY5" fmla="*/ 74450 h 3354550"/>
              <a:gd name="connsiteX6" fmla="*/ 3419856 w 3419856"/>
              <a:gd name="connsiteY6" fmla="*/ 3354550 h 3354550"/>
              <a:gd name="connsiteX7" fmla="*/ 0 w 3419856"/>
              <a:gd name="connsiteY7" fmla="*/ 3354550 h 3354550"/>
              <a:gd name="connsiteX8" fmla="*/ 0 w 3419856"/>
              <a:gd name="connsiteY8" fmla="*/ 74450 h 33545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19856" h="3354550">
                <a:moveTo>
                  <a:pt x="0" y="74450"/>
                </a:moveTo>
                <a:cubicBezTo>
                  <a:pt x="0" y="54705"/>
                  <a:pt x="7844" y="35768"/>
                  <a:pt x="21806" y="21806"/>
                </a:cubicBezTo>
                <a:cubicBezTo>
                  <a:pt x="35768" y="7844"/>
                  <a:pt x="54705" y="0"/>
                  <a:pt x="74450" y="0"/>
                </a:cubicBezTo>
                <a:lnTo>
                  <a:pt x="3345406" y="0"/>
                </a:lnTo>
                <a:cubicBezTo>
                  <a:pt x="3365151" y="0"/>
                  <a:pt x="3384088" y="7844"/>
                  <a:pt x="3398050" y="21806"/>
                </a:cubicBezTo>
                <a:cubicBezTo>
                  <a:pt x="3412012" y="35768"/>
                  <a:pt x="3419856" y="54705"/>
                  <a:pt x="3419856" y="74450"/>
                </a:cubicBezTo>
                <a:lnTo>
                  <a:pt x="3419856" y="3354550"/>
                </a:lnTo>
                <a:lnTo>
                  <a:pt x="0" y="3354550"/>
                </a:lnTo>
                <a:lnTo>
                  <a:pt x="0" y="74450"/>
                </a:lnTo>
                <a:close/>
              </a:path>
            </a:pathLst>
          </a:custGeom>
        </p:spPr>
        <p:txBody>
          <a:bodyPr>
            <a:normAutofit/>
          </a:bodyPr>
          <a:lstStyle>
            <a:lvl1pPr marL="0" indent="0" algn="ctr">
              <a:buNone/>
              <a:defRPr sz="2000" baseline="0">
                <a:solidFill>
                  <a:schemeClr val="tx1">
                    <a:lumMod val="6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09600" y="2547890"/>
            <a:ext cx="2971800" cy="2405109"/>
          </a:xfrm>
        </p:spPr>
        <p:txBody>
          <a:bodyPr tIns="9144">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4A581E0-D653-4D78-A48F-41D80498BC7E}" type="datetime1">
              <a:rPr lang="en-US" smtClean="0"/>
              <a:pPr/>
              <a:t>11/12/2017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8237106-F2ED-405E-BC33-CC3CF426205F}"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694C003-38E8-486A-9BFD-47E55D87241C}" type="datetime1">
              <a:rPr lang="en-US" smtClean="0"/>
              <a:pPr/>
              <a:t>11/12/2017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8237106-F2ED-405E-BC33-CC3CF426205F}"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059EAA3-934B-41DB-B3B1-806F4BE5CC37}" type="datetime1">
              <a:rPr lang="en-US" smtClean="0"/>
              <a:pPr/>
              <a:t>11/12/2017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8237106-F2ED-405E-BC33-CC3CF426205F}"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endParaRPr lang="en-US" altLang="en-US"/>
          </a:p>
        </p:txBody>
      </p:sp>
      <p:sp>
        <p:nvSpPr>
          <p:cNvPr id="5" name="Footer Placeholder 4"/>
          <p:cNvSpPr>
            <a:spLocks noGrp="1"/>
          </p:cNvSpPr>
          <p:nvPr>
            <p:ph type="ftr" sz="quarter" idx="11"/>
          </p:nvPr>
        </p:nvSpPr>
        <p:spPr/>
        <p:txBody>
          <a:bodyPr/>
          <a:lstStyle>
            <a:lvl1pPr>
              <a:defRPr/>
            </a:lvl1pPr>
          </a:lstStyle>
          <a:p>
            <a:endParaRPr lang="en-US" altLang="en-US"/>
          </a:p>
        </p:txBody>
      </p:sp>
      <p:sp>
        <p:nvSpPr>
          <p:cNvPr id="6" name="Slide Number Placeholder 5"/>
          <p:cNvSpPr>
            <a:spLocks noGrp="1"/>
          </p:cNvSpPr>
          <p:nvPr>
            <p:ph type="sldNum" sz="quarter" idx="12"/>
          </p:nvPr>
        </p:nvSpPr>
        <p:spPr/>
        <p:txBody>
          <a:bodyPr/>
          <a:lstStyle>
            <a:lvl1pPr>
              <a:defRPr/>
            </a:lvl1pPr>
          </a:lstStyle>
          <a:p>
            <a:fld id="{266130F2-B09E-4011-8F70-38AE8D2C53F7}" type="slidenum">
              <a:rPr lang="en-US" altLang="en-US"/>
              <a:pPr/>
              <a:t>‹#›</a:t>
            </a:fld>
            <a:endParaRPr lang="en-US" altLang="en-US"/>
          </a:p>
        </p:txBody>
      </p:sp>
    </p:spTree>
    <p:extLst>
      <p:ext uri="{BB962C8B-B14F-4D97-AF65-F5344CB8AC3E}">
        <p14:creationId xmlns:p14="http://schemas.microsoft.com/office/powerpoint/2010/main" val="39844858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7" name="Picture 6" descr="horizon.png"/>
          <p:cNvPicPr>
            <a:picLocks noChangeAspect="1"/>
          </p:cNvPicPr>
          <p:nvPr/>
        </p:nvPicPr>
        <p:blipFill>
          <a:blip r:embed="rId14" cstate="print"/>
          <a:stretch>
            <a:fillRect/>
          </a:stretch>
        </p:blipFill>
        <p:spPr>
          <a:xfrm>
            <a:off x="0" y="0"/>
            <a:ext cx="9144000" cy="6858000"/>
          </a:xfrm>
          <a:prstGeom prst="rect">
            <a:avLst/>
          </a:prstGeom>
        </p:spPr>
      </p:pic>
      <p:sp>
        <p:nvSpPr>
          <p:cNvPr id="2" name="Title Placeholder 1"/>
          <p:cNvSpPr>
            <a:spLocks noGrp="1"/>
          </p:cNvSpPr>
          <p:nvPr>
            <p:ph type="title"/>
          </p:nvPr>
        </p:nvSpPr>
        <p:spPr>
          <a:xfrm>
            <a:off x="609600" y="274638"/>
            <a:ext cx="7924800" cy="1143000"/>
          </a:xfrm>
          <a:prstGeom prst="rect">
            <a:avLst/>
          </a:prstGeom>
        </p:spPr>
        <p:txBody>
          <a:bodyPr vert="horz" lIns="91440" tIns="45720" rIns="91440" bIns="45720" rtlCol="0" anchor="b" anchorCtr="0">
            <a:noAutofit/>
          </a:bodyPr>
          <a:lstStyle/>
          <a:p>
            <a:r>
              <a:rPr lang="en-US"/>
              <a:t>Click to edit Master title style</a:t>
            </a:r>
            <a:endParaRPr lang="en-US" dirty="0"/>
          </a:p>
        </p:txBody>
      </p:sp>
      <p:sp>
        <p:nvSpPr>
          <p:cNvPr id="3" name="Text Placeholder 2"/>
          <p:cNvSpPr>
            <a:spLocks noGrp="1"/>
          </p:cNvSpPr>
          <p:nvPr>
            <p:ph type="body" idx="1"/>
          </p:nvPr>
        </p:nvSpPr>
        <p:spPr>
          <a:xfrm>
            <a:off x="609600" y="1600200"/>
            <a:ext cx="79248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715000" y="6356350"/>
            <a:ext cx="1524000" cy="365125"/>
          </a:xfrm>
          <a:prstGeom prst="rect">
            <a:avLst/>
          </a:prstGeom>
        </p:spPr>
        <p:txBody>
          <a:bodyPr vert="horz" lIns="91440" tIns="45720" rIns="91440" bIns="45720" rtlCol="0" anchor="ctr"/>
          <a:lstStyle>
            <a:lvl1pPr algn="r">
              <a:defRPr sz="1000" strike="noStrike" spc="60" baseline="0">
                <a:solidFill>
                  <a:schemeClr val="tx1"/>
                </a:solidFill>
              </a:defRPr>
            </a:lvl1pPr>
          </a:lstStyle>
          <a:p>
            <a:fld id="{8B3AFFF1-9C47-49F0-AE12-AF188F3F4E82}" type="datetime1">
              <a:rPr lang="en-US" smtClean="0"/>
              <a:pPr/>
              <a:t>11/12/2017</a:t>
            </a:fld>
            <a:endParaRPr lang="en-US" dirty="0"/>
          </a:p>
        </p:txBody>
      </p:sp>
      <p:sp>
        <p:nvSpPr>
          <p:cNvPr id="5" name="Footer Placeholder 4"/>
          <p:cNvSpPr>
            <a:spLocks noGrp="1"/>
          </p:cNvSpPr>
          <p:nvPr>
            <p:ph type="ftr" sz="quarter" idx="3"/>
          </p:nvPr>
        </p:nvSpPr>
        <p:spPr>
          <a:xfrm>
            <a:off x="609600" y="6356350"/>
            <a:ext cx="2895600" cy="365125"/>
          </a:xfrm>
          <a:prstGeom prst="rect">
            <a:avLst/>
          </a:prstGeom>
        </p:spPr>
        <p:txBody>
          <a:bodyPr vert="horz" lIns="91440" tIns="45720" rIns="91440" bIns="45720" rtlCol="0" anchor="ctr"/>
          <a:lstStyle>
            <a:lvl1pPr algn="l">
              <a:defRPr sz="1000" cap="all" spc="60" baseline="0">
                <a:solidFill>
                  <a:schemeClr val="tx1"/>
                </a:solidFill>
              </a:defRPr>
            </a:lvl1pPr>
          </a:lstStyle>
          <a:p>
            <a:endParaRPr lang="en-US" dirty="0"/>
          </a:p>
        </p:txBody>
      </p:sp>
      <p:sp>
        <p:nvSpPr>
          <p:cNvPr id="6" name="Slide Number Placeholder 5"/>
          <p:cNvSpPr>
            <a:spLocks noGrp="1"/>
          </p:cNvSpPr>
          <p:nvPr>
            <p:ph type="sldNum" sz="quarter" idx="4"/>
          </p:nvPr>
        </p:nvSpPr>
        <p:spPr>
          <a:xfrm>
            <a:off x="7543800" y="6356350"/>
            <a:ext cx="990600" cy="365125"/>
          </a:xfrm>
          <a:prstGeom prst="rect">
            <a:avLst/>
          </a:prstGeom>
        </p:spPr>
        <p:txBody>
          <a:bodyPr vert="horz" lIns="91440" tIns="45720" rIns="91440" bIns="45720" rtlCol="0" anchor="ctr"/>
          <a:lstStyle>
            <a:lvl1pPr algn="r">
              <a:defRPr sz="1100" baseline="0">
                <a:solidFill>
                  <a:schemeClr val="tx1"/>
                </a:solidFill>
              </a:defRPr>
            </a:lvl1pPr>
          </a:lstStyle>
          <a:p>
            <a:fld id="{38237106-F2ED-405E-BC33-CC3CF426205F}" type="slidenum">
              <a:rPr lang="en-US" smtClean="0"/>
              <a:pPr/>
              <a:t>‹#›</a:t>
            </a:fld>
            <a:endParaRPr lang="en-US" dirty="0"/>
          </a:p>
        </p:txBody>
      </p:sp>
    </p:spTree>
  </p:cSld>
  <p:clrMap bg1="dk1" tx1="lt1" bg2="dk2" tx2="lt2" accent1="accent1" accent2="accent2" accent3="accent3" accent4="accent4" accent5="accent5" accent6="accent6" hlink="hlink" folHlink="folHlink"/>
  <p:sldLayoutIdLst>
    <p:sldLayoutId id="2147484753" r:id="rId1"/>
    <p:sldLayoutId id="2147484754" r:id="rId2"/>
    <p:sldLayoutId id="2147484755" r:id="rId3"/>
    <p:sldLayoutId id="2147484756" r:id="rId4"/>
    <p:sldLayoutId id="2147484757" r:id="rId5"/>
    <p:sldLayoutId id="2147484758" r:id="rId6"/>
    <p:sldLayoutId id="2147484759" r:id="rId7"/>
    <p:sldLayoutId id="2147484760" r:id="rId8"/>
    <p:sldLayoutId id="2147484761" r:id="rId9"/>
    <p:sldLayoutId id="2147484762" r:id="rId10"/>
    <p:sldLayoutId id="2147484763" r:id="rId11"/>
    <p:sldLayoutId id="2147484764" r:id="rId12"/>
  </p:sldLayoutIdLst>
  <p:hf sldNum="0" hdr="0" ftr="0" dt="0"/>
  <p:txStyles>
    <p:titleStyle>
      <a:lvl1pPr algn="l" defTabSz="914400" rtl="0" eaLnBrk="1" latinLnBrk="0" hangingPunct="1">
        <a:spcBef>
          <a:spcPct val="0"/>
        </a:spcBef>
        <a:buNone/>
        <a:defRPr sz="3000" kern="1200" cap="all" spc="50" baseline="0">
          <a:solidFill>
            <a:schemeClr val="tx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914400" rtl="0" eaLnBrk="1" latinLnBrk="0" hangingPunct="1">
        <a:lnSpc>
          <a:spcPct val="100000"/>
        </a:lnSpc>
        <a:spcBef>
          <a:spcPct val="20000"/>
        </a:spcBef>
        <a:spcAft>
          <a:spcPts val="600"/>
        </a:spcAft>
        <a:buClr>
          <a:schemeClr val="tx2"/>
        </a:buClr>
        <a:buFont typeface="Arial" pitchFamily="34" charset="0"/>
        <a:buChar char="•"/>
        <a:defRPr sz="1700" kern="1200" spc="30" baseline="0">
          <a:solidFill>
            <a:schemeClr val="tx1"/>
          </a:solidFill>
          <a:latin typeface="+mn-lt"/>
          <a:ea typeface="+mn-ea"/>
          <a:cs typeface="+mn-cs"/>
        </a:defRPr>
      </a:lvl1pPr>
      <a:lvl2pPr marL="742950" indent="-285750" algn="l" defTabSz="914400" rtl="0" eaLnBrk="1" latinLnBrk="0" hangingPunct="1">
        <a:lnSpc>
          <a:spcPct val="100000"/>
        </a:lnSpc>
        <a:spcBef>
          <a:spcPct val="20000"/>
        </a:spcBef>
        <a:spcAft>
          <a:spcPts val="600"/>
        </a:spcAft>
        <a:buClr>
          <a:schemeClr val="tx2"/>
        </a:buClr>
        <a:buFont typeface="Arial" pitchFamily="34" charset="0"/>
        <a:buChar char="•"/>
        <a:defRPr sz="1700" kern="1200" spc="30" baseline="0">
          <a:solidFill>
            <a:schemeClr val="tx1"/>
          </a:solidFill>
          <a:latin typeface="+mn-lt"/>
          <a:ea typeface="+mn-ea"/>
          <a:cs typeface="+mn-cs"/>
        </a:defRPr>
      </a:lvl2pPr>
      <a:lvl3pPr marL="1143000" indent="-228600" algn="l" defTabSz="914400" rtl="0" eaLnBrk="1" latinLnBrk="0" hangingPunct="1">
        <a:lnSpc>
          <a:spcPct val="100000"/>
        </a:lnSpc>
        <a:spcBef>
          <a:spcPct val="20000"/>
        </a:spcBef>
        <a:spcAft>
          <a:spcPts val="600"/>
        </a:spcAft>
        <a:buClr>
          <a:schemeClr val="tx2"/>
        </a:buClr>
        <a:buFont typeface="Arial" pitchFamily="34" charset="0"/>
        <a:buChar char="•"/>
        <a:defRPr sz="1700" kern="1200" spc="30" baseline="0">
          <a:solidFill>
            <a:schemeClr val="tx1"/>
          </a:solidFill>
          <a:latin typeface="+mn-lt"/>
          <a:ea typeface="+mn-ea"/>
          <a:cs typeface="+mn-cs"/>
        </a:defRPr>
      </a:lvl3pPr>
      <a:lvl4pPr marL="1600200" indent="-228600" algn="l" defTabSz="914400" rtl="0" eaLnBrk="1" latinLnBrk="0" hangingPunct="1">
        <a:lnSpc>
          <a:spcPct val="100000"/>
        </a:lnSpc>
        <a:spcBef>
          <a:spcPct val="20000"/>
        </a:spcBef>
        <a:spcAft>
          <a:spcPts val="600"/>
        </a:spcAft>
        <a:buClr>
          <a:schemeClr val="tx2"/>
        </a:buClr>
        <a:buFont typeface="Arial" pitchFamily="34" charset="0"/>
        <a:buChar char="•"/>
        <a:defRPr sz="1700" kern="1200" spc="30" baseline="0">
          <a:solidFill>
            <a:schemeClr val="tx1"/>
          </a:solidFill>
          <a:latin typeface="+mn-lt"/>
          <a:ea typeface="+mn-ea"/>
          <a:cs typeface="+mn-cs"/>
        </a:defRPr>
      </a:lvl4pPr>
      <a:lvl5pPr marL="2057400" indent="-228600" algn="l" defTabSz="914400" rtl="0" eaLnBrk="1" latinLnBrk="0" hangingPunct="1">
        <a:lnSpc>
          <a:spcPct val="100000"/>
        </a:lnSpc>
        <a:spcBef>
          <a:spcPct val="20000"/>
        </a:spcBef>
        <a:spcAft>
          <a:spcPts val="600"/>
        </a:spcAft>
        <a:buClr>
          <a:schemeClr val="tx2"/>
        </a:buClr>
        <a:buFont typeface="Arial" pitchFamily="34" charset="0"/>
        <a:buChar char="•"/>
        <a:defRPr sz="1700" kern="1200" spc="30" baseline="0">
          <a:solidFill>
            <a:schemeClr val="tx1"/>
          </a:solidFill>
          <a:latin typeface="+mn-lt"/>
          <a:ea typeface="+mn-ea"/>
          <a:cs typeface="+mn-cs"/>
        </a:defRPr>
      </a:lvl5pPr>
      <a:lvl6pPr marL="2514600" indent="-228600" algn="l" defTabSz="914400" rtl="0" eaLnBrk="1" latinLnBrk="0" hangingPunct="1">
        <a:lnSpc>
          <a:spcPct val="100000"/>
        </a:lnSpc>
        <a:spcBef>
          <a:spcPct val="20000"/>
        </a:spcBef>
        <a:spcAft>
          <a:spcPts val="600"/>
        </a:spcAft>
        <a:buClr>
          <a:schemeClr val="tx2"/>
        </a:buClr>
        <a:buFont typeface="Arial" pitchFamily="34" charset="0"/>
        <a:buChar char="•"/>
        <a:defRPr sz="1700" kern="1200">
          <a:solidFill>
            <a:schemeClr val="tx1"/>
          </a:solidFill>
          <a:latin typeface="+mn-lt"/>
          <a:ea typeface="+mn-ea"/>
          <a:cs typeface="+mn-cs"/>
        </a:defRPr>
      </a:lvl6pPr>
      <a:lvl7pPr marL="2971800" indent="-228600" algn="l" defTabSz="914400" rtl="0" eaLnBrk="1" latinLnBrk="0" hangingPunct="1">
        <a:lnSpc>
          <a:spcPct val="100000"/>
        </a:lnSpc>
        <a:spcBef>
          <a:spcPct val="20000"/>
        </a:spcBef>
        <a:spcAft>
          <a:spcPts val="600"/>
        </a:spcAft>
        <a:buClr>
          <a:schemeClr val="tx2"/>
        </a:buClr>
        <a:buFont typeface="Arial" pitchFamily="34" charset="0"/>
        <a:buChar char="•"/>
        <a:defRPr sz="1700" kern="1200">
          <a:solidFill>
            <a:schemeClr val="tx1"/>
          </a:solidFill>
          <a:latin typeface="+mn-lt"/>
          <a:ea typeface="+mn-ea"/>
          <a:cs typeface="+mn-cs"/>
        </a:defRPr>
      </a:lvl7pPr>
      <a:lvl8pPr marL="3429000" indent="-228600" algn="l" defTabSz="914400" rtl="0" eaLnBrk="1" latinLnBrk="0" hangingPunct="1">
        <a:lnSpc>
          <a:spcPct val="100000"/>
        </a:lnSpc>
        <a:spcBef>
          <a:spcPct val="20000"/>
        </a:spcBef>
        <a:spcAft>
          <a:spcPts val="600"/>
        </a:spcAft>
        <a:buClr>
          <a:schemeClr val="tx2"/>
        </a:buClr>
        <a:buFont typeface="Arial" pitchFamily="34" charset="0"/>
        <a:buChar char="•"/>
        <a:defRPr sz="1700" kern="1200">
          <a:solidFill>
            <a:schemeClr val="tx1"/>
          </a:solidFill>
          <a:latin typeface="+mn-lt"/>
          <a:ea typeface="+mn-ea"/>
          <a:cs typeface="+mn-cs"/>
        </a:defRPr>
      </a:lvl8pPr>
      <a:lvl9pPr marL="3886200" indent="-228600" algn="l" defTabSz="914400" rtl="0" eaLnBrk="1" latinLnBrk="0" hangingPunct="1">
        <a:lnSpc>
          <a:spcPct val="100000"/>
        </a:lnSpc>
        <a:spcBef>
          <a:spcPct val="20000"/>
        </a:spcBef>
        <a:spcAft>
          <a:spcPts val="600"/>
        </a:spcAft>
        <a:buClr>
          <a:schemeClr val="tx2"/>
        </a:buClr>
        <a:buFont typeface="Arial" pitchFamily="34" charset="0"/>
        <a:buChar char="•"/>
        <a:defRPr sz="17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www.ash.org.uk/" TargetMode="External"/><Relationship Id="rId2" Type="http://schemas.openxmlformats.org/officeDocument/2006/relationships/hyperlink" Target="http://www.forestonline.org/" TargetMode="Externa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www.statistics.gov.uk/hub/index.html" TargetMode="External"/><Relationship Id="rId2" Type="http://schemas.openxmlformats.org/officeDocument/2006/relationships/hyperlink" Target="http://www.mintel.com/" TargetMode="External"/><Relationship Id="rId1" Type="http://schemas.openxmlformats.org/officeDocument/2006/relationships/slideLayout" Target="../slideLayouts/slideLayout2.xml"/><Relationship Id="rId6" Type="http://schemas.openxmlformats.org/officeDocument/2006/relationships/image" Target="../media/image3.png"/><Relationship Id="rId5" Type="http://schemas.openxmlformats.org/officeDocument/2006/relationships/hyperlink" Target="https://www.iser.essex.ac.uk/" TargetMode="External"/><Relationship Id="rId4" Type="http://schemas.openxmlformats.org/officeDocument/2006/relationships/hyperlink" Target="http://www.ipsos-mori.com/" TargetMode="External"/></Relationships>
</file>

<file path=ppt/slides/_rels/slide18.xml.rels><?xml version="1.0" encoding="UTF-8" standalone="yes"?>
<Relationships xmlns="http://schemas.openxmlformats.org/package/2006/relationships"><Relationship Id="rId2" Type="http://schemas.openxmlformats.org/officeDocument/2006/relationships/hyperlink" Target="http://www.williamcronon.net/researching/questions.ht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p:cNvSpPr>
            <a:spLocks noGrp="1"/>
          </p:cNvSpPr>
          <p:nvPr>
            <p:ph type="subTitle" idx="1"/>
          </p:nvPr>
        </p:nvSpPr>
        <p:spPr>
          <a:xfrm>
            <a:off x="1259632" y="4365104"/>
            <a:ext cx="6400800" cy="1489720"/>
          </a:xfrm>
        </p:spPr>
        <p:txBody>
          <a:bodyPr>
            <a:normAutofit/>
          </a:bodyPr>
          <a:lstStyle/>
          <a:p>
            <a:r>
              <a:rPr lang="en-GB" sz="3600" dirty="0"/>
              <a:t>Secondary Data Sources</a:t>
            </a:r>
          </a:p>
        </p:txBody>
      </p:sp>
      <p:sp>
        <p:nvSpPr>
          <p:cNvPr id="3" name="Title 2"/>
          <p:cNvSpPr>
            <a:spLocks noGrp="1"/>
          </p:cNvSpPr>
          <p:nvPr>
            <p:ph type="ctrTitle"/>
          </p:nvPr>
        </p:nvSpPr>
        <p:spPr>
          <a:xfrm>
            <a:off x="611560" y="1628800"/>
            <a:ext cx="7772400" cy="1470025"/>
          </a:xfrm>
        </p:spPr>
        <p:txBody>
          <a:bodyPr/>
          <a:lstStyle/>
          <a:p>
            <a:r>
              <a:rPr lang="en-GB" dirty="0"/>
              <a:t>EMPL4012</a:t>
            </a:r>
            <a:br>
              <a:rPr lang="en-GB" dirty="0"/>
            </a:br>
            <a:r>
              <a:rPr lang="en-GB" dirty="0"/>
              <a:t> </a:t>
            </a:r>
            <a:br>
              <a:rPr lang="en-GB" dirty="0"/>
            </a:br>
            <a:r>
              <a:rPr lang="en-GB" dirty="0"/>
              <a:t>Researching and analysing Data</a:t>
            </a: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0" y="6229687"/>
            <a:ext cx="1691680" cy="620882"/>
          </a:xfrm>
          <a:prstGeom prst="rect">
            <a:avLst/>
          </a:prstGeom>
        </p:spPr>
      </p:pic>
    </p:spTree>
    <p:extLst>
      <p:ext uri="{BB962C8B-B14F-4D97-AF65-F5344CB8AC3E}">
        <p14:creationId xmlns:p14="http://schemas.microsoft.com/office/powerpoint/2010/main" val="31761449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3542" y="44624"/>
            <a:ext cx="7924800" cy="634082"/>
          </a:xfrm>
        </p:spPr>
        <p:txBody>
          <a:bodyPr/>
          <a:lstStyle/>
          <a:p>
            <a:r>
              <a:rPr lang="en-GB" cap="none" dirty="0">
                <a:solidFill>
                  <a:schemeClr val="tx2"/>
                </a:solidFill>
              </a:rPr>
              <a:t>CONTENT</a:t>
            </a:r>
          </a:p>
        </p:txBody>
      </p:sp>
      <p:sp>
        <p:nvSpPr>
          <p:cNvPr id="3" name="Content Placeholder 2"/>
          <p:cNvSpPr>
            <a:spLocks noGrp="1"/>
          </p:cNvSpPr>
          <p:nvPr>
            <p:ph sz="quarter" idx="13"/>
          </p:nvPr>
        </p:nvSpPr>
        <p:spPr>
          <a:xfrm>
            <a:off x="609600" y="1052736"/>
            <a:ext cx="7924800" cy="4662264"/>
          </a:xfrm>
        </p:spPr>
        <p:txBody>
          <a:bodyPr>
            <a:normAutofit/>
          </a:bodyPr>
          <a:lstStyle/>
          <a:p>
            <a:r>
              <a:rPr lang="en-GB" sz="2700" dirty="0"/>
              <a:t>Recap primary vs secondary data sources</a:t>
            </a:r>
          </a:p>
          <a:p>
            <a:endParaRPr lang="en-GB" sz="2700" dirty="0"/>
          </a:p>
          <a:p>
            <a:r>
              <a:rPr lang="en-GB" sz="2700" dirty="0"/>
              <a:t>Formulating your research question</a:t>
            </a:r>
          </a:p>
          <a:p>
            <a:endParaRPr lang="en-GB" sz="2700" dirty="0"/>
          </a:p>
          <a:p>
            <a:r>
              <a:rPr lang="en-GB" sz="2700" dirty="0"/>
              <a:t>Secondary data </a:t>
            </a:r>
          </a:p>
          <a:p>
            <a:pPr lvl="1"/>
            <a:r>
              <a:rPr lang="en-GB" sz="2700" i="1" dirty="0"/>
              <a:t>Sources and producers</a:t>
            </a:r>
          </a:p>
          <a:p>
            <a:pPr lvl="1"/>
            <a:r>
              <a:rPr lang="en-GB" sz="2700" i="1" dirty="0"/>
              <a:t>Validity</a:t>
            </a:r>
          </a:p>
          <a:p>
            <a:pPr lvl="1"/>
            <a:r>
              <a:rPr lang="en-GB" sz="2700" i="1" dirty="0"/>
              <a:t>Trust</a:t>
            </a:r>
          </a:p>
          <a:p>
            <a:endParaRPr lang="en-GB" sz="2700" dirty="0"/>
          </a:p>
        </p:txBody>
      </p:sp>
    </p:spTree>
    <p:extLst>
      <p:ext uri="{BB962C8B-B14F-4D97-AF65-F5344CB8AC3E}">
        <p14:creationId xmlns:p14="http://schemas.microsoft.com/office/powerpoint/2010/main" val="42780584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a:xfrm>
            <a:off x="609600" y="274638"/>
            <a:ext cx="7924800" cy="562074"/>
          </a:xfrm>
        </p:spPr>
        <p:txBody>
          <a:bodyPr/>
          <a:lstStyle/>
          <a:p>
            <a:pPr algn="ctr"/>
            <a:r>
              <a:rPr lang="en-US" altLang="en-US" cap="none" dirty="0">
                <a:solidFill>
                  <a:schemeClr val="tx2"/>
                </a:solidFill>
              </a:rPr>
              <a:t>Secondary Research </a:t>
            </a:r>
          </a:p>
        </p:txBody>
      </p:sp>
      <p:sp>
        <p:nvSpPr>
          <p:cNvPr id="29699" name="Rectangle 3"/>
          <p:cNvSpPr>
            <a:spLocks noGrp="1" noChangeArrowheads="1"/>
          </p:cNvSpPr>
          <p:nvPr>
            <p:ph type="body" idx="1"/>
          </p:nvPr>
        </p:nvSpPr>
        <p:spPr/>
        <p:txBody>
          <a:bodyPr>
            <a:normAutofit/>
          </a:bodyPr>
          <a:lstStyle/>
          <a:p>
            <a:endParaRPr lang="en-US" altLang="en-US" sz="2700" dirty="0"/>
          </a:p>
          <a:p>
            <a:endParaRPr lang="en-US" altLang="en-US" sz="2700" dirty="0"/>
          </a:p>
          <a:p>
            <a:r>
              <a:rPr lang="en-US" altLang="en-US" sz="2700" dirty="0"/>
              <a:t>Make use of data information for a purpose other than that for which it was originally intended e.g. to answer a research question</a:t>
            </a:r>
          </a:p>
          <a:p>
            <a:pPr lvl="1"/>
            <a:endParaRPr lang="en-US" altLang="en-US" sz="2700" dirty="0"/>
          </a:p>
        </p:txBody>
      </p:sp>
    </p:spTree>
    <p:extLst>
      <p:ext uri="{BB962C8B-B14F-4D97-AF65-F5344CB8AC3E}">
        <p14:creationId xmlns:p14="http://schemas.microsoft.com/office/powerpoint/2010/main" val="4748843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CEE8B5-9B4B-4973-B050-ED73679ACA6D}"/>
              </a:ext>
            </a:extLst>
          </p:cNvPr>
          <p:cNvSpPr>
            <a:spLocks noGrp="1"/>
          </p:cNvSpPr>
          <p:nvPr>
            <p:ph type="title"/>
          </p:nvPr>
        </p:nvSpPr>
        <p:spPr>
          <a:xfrm>
            <a:off x="609600" y="274638"/>
            <a:ext cx="7924800" cy="634082"/>
          </a:xfrm>
        </p:spPr>
        <p:txBody>
          <a:bodyPr/>
          <a:lstStyle/>
          <a:p>
            <a:pPr algn="ctr"/>
            <a:r>
              <a:rPr lang="en-US" cap="none" dirty="0">
                <a:solidFill>
                  <a:schemeClr val="tx2"/>
                </a:solidFill>
              </a:rPr>
              <a:t>What is a research question?</a:t>
            </a:r>
            <a:endParaRPr lang="en-GB" cap="none" dirty="0">
              <a:solidFill>
                <a:schemeClr val="tx2"/>
              </a:solidFill>
            </a:endParaRPr>
          </a:p>
        </p:txBody>
      </p:sp>
      <p:sp>
        <p:nvSpPr>
          <p:cNvPr id="3" name="Content Placeholder 2">
            <a:extLst>
              <a:ext uri="{FF2B5EF4-FFF2-40B4-BE49-F238E27FC236}">
                <a16:creationId xmlns:a16="http://schemas.microsoft.com/office/drawing/2014/main" id="{86CECB94-1370-4927-889E-CD382505B41F}"/>
              </a:ext>
            </a:extLst>
          </p:cNvPr>
          <p:cNvSpPr>
            <a:spLocks noGrp="1"/>
          </p:cNvSpPr>
          <p:nvPr>
            <p:ph idx="1"/>
          </p:nvPr>
        </p:nvSpPr>
        <p:spPr>
          <a:xfrm>
            <a:off x="609600" y="1196752"/>
            <a:ext cx="7924800" cy="4929411"/>
          </a:xfrm>
        </p:spPr>
        <p:txBody>
          <a:bodyPr/>
          <a:lstStyle/>
          <a:p>
            <a:endParaRPr lang="en-US" i="1" dirty="0"/>
          </a:p>
          <a:p>
            <a:pPr marL="0" indent="0">
              <a:buNone/>
            </a:pPr>
            <a:endParaRPr lang="en-US" i="1" dirty="0"/>
          </a:p>
          <a:p>
            <a:pPr marL="0" indent="0">
              <a:buNone/>
            </a:pPr>
            <a:endParaRPr lang="en-US" i="1" dirty="0"/>
          </a:p>
          <a:p>
            <a:pPr marL="0" indent="0">
              <a:buNone/>
            </a:pPr>
            <a:endParaRPr lang="en-US" sz="2700" i="1" dirty="0"/>
          </a:p>
          <a:p>
            <a:pPr marL="0" indent="0">
              <a:buNone/>
            </a:pPr>
            <a:r>
              <a:rPr lang="en-US" sz="2700" dirty="0"/>
              <a:t>A research question is a clear, focused, concise, complex and arguable question around which you center your research. You should ask a question about an issue that you are genuinely curious about. </a:t>
            </a:r>
            <a:endParaRPr lang="en-GB" sz="2700" dirty="0"/>
          </a:p>
          <a:p>
            <a:endParaRPr lang="en-GB" dirty="0"/>
          </a:p>
        </p:txBody>
      </p:sp>
    </p:spTree>
    <p:extLst>
      <p:ext uri="{BB962C8B-B14F-4D97-AF65-F5344CB8AC3E}">
        <p14:creationId xmlns:p14="http://schemas.microsoft.com/office/powerpoint/2010/main" val="37245985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5 Tough Interview Questions and the Perfect Responses for Them">
            <a:extLst>
              <a:ext uri="{FF2B5EF4-FFF2-40B4-BE49-F238E27FC236}">
                <a16:creationId xmlns:a16="http://schemas.microsoft.com/office/drawing/2014/main" id="{BA181FF3-707C-4BEC-A2F9-35C7EA7B4B0E}"/>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609600" y="1777708"/>
            <a:ext cx="7924800" cy="417094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165158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C4113D-F931-4F43-9EE7-26F86E7BB3F8}"/>
              </a:ext>
            </a:extLst>
          </p:cNvPr>
          <p:cNvSpPr>
            <a:spLocks noGrp="1"/>
          </p:cNvSpPr>
          <p:nvPr>
            <p:ph type="title"/>
          </p:nvPr>
        </p:nvSpPr>
        <p:spPr>
          <a:xfrm>
            <a:off x="609600" y="0"/>
            <a:ext cx="7924800" cy="980728"/>
          </a:xfrm>
        </p:spPr>
        <p:txBody>
          <a:bodyPr/>
          <a:lstStyle/>
          <a:p>
            <a:pPr algn="ctr"/>
            <a:r>
              <a:rPr lang="en-US" cap="none" dirty="0">
                <a:solidFill>
                  <a:schemeClr val="tx2"/>
                </a:solidFill>
              </a:rPr>
              <a:t>Steps to developing a research question:</a:t>
            </a:r>
            <a:endParaRPr lang="en-GB" cap="none" dirty="0">
              <a:solidFill>
                <a:schemeClr val="tx2"/>
              </a:solidFill>
            </a:endParaRPr>
          </a:p>
        </p:txBody>
      </p:sp>
      <p:sp>
        <p:nvSpPr>
          <p:cNvPr id="3" name="Content Placeholder 2">
            <a:extLst>
              <a:ext uri="{FF2B5EF4-FFF2-40B4-BE49-F238E27FC236}">
                <a16:creationId xmlns:a16="http://schemas.microsoft.com/office/drawing/2014/main" id="{F94ED36A-A4CF-4AA8-BF1C-8C85DDB13C8F}"/>
              </a:ext>
            </a:extLst>
          </p:cNvPr>
          <p:cNvSpPr>
            <a:spLocks noGrp="1"/>
          </p:cNvSpPr>
          <p:nvPr>
            <p:ph idx="1"/>
          </p:nvPr>
        </p:nvSpPr>
        <p:spPr>
          <a:xfrm>
            <a:off x="609600" y="980728"/>
            <a:ext cx="7924800" cy="5145435"/>
          </a:xfrm>
        </p:spPr>
        <p:txBody>
          <a:bodyPr>
            <a:noAutofit/>
          </a:bodyPr>
          <a:lstStyle/>
          <a:p>
            <a:pPr marL="514350" lvl="0" indent="-514350">
              <a:buFont typeface="+mj-lt"/>
              <a:buAutoNum type="arabicPeriod"/>
            </a:pPr>
            <a:r>
              <a:rPr lang="en-US" sz="2000" dirty="0"/>
              <a:t>Choose an interesting general topic. </a:t>
            </a:r>
          </a:p>
          <a:p>
            <a:pPr marL="0" lvl="0" indent="0">
              <a:buNone/>
            </a:pPr>
            <a:r>
              <a:rPr lang="en-US" sz="2000" dirty="0"/>
              <a:t>Research should focus on a topic in which the writer is at least somewhat personally invested which they genuinely would like to know more. </a:t>
            </a:r>
          </a:p>
          <a:p>
            <a:pPr marL="514350" lvl="0" indent="-514350">
              <a:buFont typeface="+mj-lt"/>
              <a:buAutoNum type="arabicPeriod" startAt="2"/>
            </a:pPr>
            <a:endParaRPr lang="en-GB" sz="2000" dirty="0"/>
          </a:p>
          <a:p>
            <a:pPr marL="514350" indent="-514350">
              <a:buFont typeface="+mj-lt"/>
              <a:buAutoNum type="arabicPeriod" startAt="2"/>
            </a:pPr>
            <a:r>
              <a:rPr lang="en-US" sz="2000" dirty="0"/>
              <a:t>Do some preliminary research on your topic.</a:t>
            </a:r>
          </a:p>
          <a:p>
            <a:pPr marL="0" indent="0">
              <a:buNone/>
            </a:pPr>
            <a:r>
              <a:rPr lang="en-US" sz="2000" dirty="0"/>
              <a:t>Do a few quick searches in current periodicals and journals on your topic to see what’s already been done and to help you narrow your focus. What questions does this early research raise?</a:t>
            </a:r>
          </a:p>
          <a:p>
            <a:pPr>
              <a:buFontTx/>
              <a:buChar char="-"/>
            </a:pPr>
            <a:r>
              <a:rPr lang="en-US" sz="2000" dirty="0"/>
              <a:t>Online library (databases of journals, articles, books,…</a:t>
            </a:r>
          </a:p>
          <a:p>
            <a:pPr>
              <a:buFontTx/>
              <a:buChar char="-"/>
            </a:pPr>
            <a:r>
              <a:rPr lang="en-US" sz="2000" dirty="0"/>
              <a:t>Government publications</a:t>
            </a:r>
          </a:p>
          <a:p>
            <a:pPr>
              <a:buFontTx/>
              <a:buChar char="-"/>
            </a:pPr>
            <a:r>
              <a:rPr lang="en-US" sz="2000" dirty="0"/>
              <a:t>Business publications</a:t>
            </a:r>
          </a:p>
          <a:p>
            <a:pPr>
              <a:buFontTx/>
              <a:buChar char="-"/>
            </a:pPr>
            <a:r>
              <a:rPr lang="en-US" sz="2000" dirty="0"/>
              <a:t>Trade union publications,….</a:t>
            </a:r>
          </a:p>
        </p:txBody>
      </p:sp>
    </p:spTree>
    <p:extLst>
      <p:ext uri="{BB962C8B-B14F-4D97-AF65-F5344CB8AC3E}">
        <p14:creationId xmlns:p14="http://schemas.microsoft.com/office/powerpoint/2010/main" val="1269508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B3B810-B9E7-42BD-B369-6BFA308ED8A4}"/>
              </a:ext>
            </a:extLst>
          </p:cNvPr>
          <p:cNvSpPr>
            <a:spLocks noGrp="1"/>
          </p:cNvSpPr>
          <p:nvPr>
            <p:ph type="title"/>
          </p:nvPr>
        </p:nvSpPr>
        <p:spPr>
          <a:xfrm>
            <a:off x="609600" y="12073"/>
            <a:ext cx="7924800" cy="968655"/>
          </a:xfrm>
        </p:spPr>
        <p:txBody>
          <a:bodyPr/>
          <a:lstStyle/>
          <a:p>
            <a:pPr algn="ctr"/>
            <a:r>
              <a:rPr lang="en-US" cap="none" dirty="0">
                <a:solidFill>
                  <a:schemeClr val="tx2"/>
                </a:solidFill>
              </a:rPr>
              <a:t>Steps to developing a research question:</a:t>
            </a:r>
            <a:endParaRPr lang="en-GB" dirty="0"/>
          </a:p>
        </p:txBody>
      </p:sp>
      <p:sp>
        <p:nvSpPr>
          <p:cNvPr id="3" name="Content Placeholder 2">
            <a:extLst>
              <a:ext uri="{FF2B5EF4-FFF2-40B4-BE49-F238E27FC236}">
                <a16:creationId xmlns:a16="http://schemas.microsoft.com/office/drawing/2014/main" id="{0725F796-C3C8-4739-A828-21E0A7E7D46F}"/>
              </a:ext>
            </a:extLst>
          </p:cNvPr>
          <p:cNvSpPr>
            <a:spLocks noGrp="1"/>
          </p:cNvSpPr>
          <p:nvPr>
            <p:ph idx="1"/>
          </p:nvPr>
        </p:nvSpPr>
        <p:spPr>
          <a:xfrm>
            <a:off x="609600" y="980728"/>
            <a:ext cx="7924800" cy="5544616"/>
          </a:xfrm>
        </p:spPr>
        <p:txBody>
          <a:bodyPr/>
          <a:lstStyle/>
          <a:p>
            <a:pPr marL="514350" indent="-514350">
              <a:buFont typeface="+mj-lt"/>
              <a:buAutoNum type="arabicPeriod" startAt="3"/>
            </a:pPr>
            <a:r>
              <a:rPr lang="en-US" sz="2400" dirty="0"/>
              <a:t>Consider your audience. </a:t>
            </a:r>
          </a:p>
          <a:p>
            <a:pPr marL="0" indent="0">
              <a:buNone/>
            </a:pPr>
            <a:r>
              <a:rPr lang="en-US" sz="2400" dirty="0"/>
              <a:t>For most college papers, your audience will be academic, but always keep your audience in mind when narrowing your topic and developing your question. Would that particular audience be interested in this question?</a:t>
            </a:r>
          </a:p>
          <a:p>
            <a:pPr marL="514350" indent="-514350">
              <a:buFont typeface="+mj-lt"/>
              <a:buAutoNum type="arabicPeriod" startAt="3"/>
            </a:pPr>
            <a:endParaRPr lang="en-US" sz="2400" dirty="0"/>
          </a:p>
          <a:p>
            <a:pPr marL="514350" indent="-514350">
              <a:buFont typeface="+mj-lt"/>
              <a:buAutoNum type="arabicPeriod" startAt="3"/>
            </a:pPr>
            <a:r>
              <a:rPr lang="en-US" sz="2400" dirty="0"/>
              <a:t>Start asking questions. </a:t>
            </a:r>
          </a:p>
          <a:p>
            <a:pPr marL="0" indent="0">
              <a:buNone/>
            </a:pPr>
            <a:r>
              <a:rPr lang="en-US" sz="2400" dirty="0"/>
              <a:t>Taking into consideration all of the above, start asking yourself open-ended “how” and “why” questions about your general topic.</a:t>
            </a:r>
            <a:endParaRPr lang="en-GB" sz="2400" dirty="0"/>
          </a:p>
          <a:p>
            <a:endParaRPr lang="en-GB" dirty="0"/>
          </a:p>
        </p:txBody>
      </p:sp>
    </p:spTree>
    <p:extLst>
      <p:ext uri="{BB962C8B-B14F-4D97-AF65-F5344CB8AC3E}">
        <p14:creationId xmlns:p14="http://schemas.microsoft.com/office/powerpoint/2010/main" val="223116622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51ACE3-37A9-4741-A7CC-5009CE44EBC2}"/>
              </a:ext>
            </a:extLst>
          </p:cNvPr>
          <p:cNvSpPr>
            <a:spLocks noGrp="1"/>
          </p:cNvSpPr>
          <p:nvPr>
            <p:ph type="title"/>
          </p:nvPr>
        </p:nvSpPr>
        <p:spPr>
          <a:xfrm>
            <a:off x="609600" y="274638"/>
            <a:ext cx="7924800" cy="634082"/>
          </a:xfrm>
        </p:spPr>
        <p:txBody>
          <a:bodyPr/>
          <a:lstStyle/>
          <a:p>
            <a:pPr algn="ctr"/>
            <a:r>
              <a:rPr lang="en-US" cap="none" dirty="0">
                <a:solidFill>
                  <a:schemeClr val="tx2"/>
                </a:solidFill>
              </a:rPr>
              <a:t>Evaluate your question</a:t>
            </a:r>
            <a:endParaRPr lang="en-GB" dirty="0"/>
          </a:p>
        </p:txBody>
      </p:sp>
      <p:sp>
        <p:nvSpPr>
          <p:cNvPr id="3" name="Content Placeholder 2">
            <a:extLst>
              <a:ext uri="{FF2B5EF4-FFF2-40B4-BE49-F238E27FC236}">
                <a16:creationId xmlns:a16="http://schemas.microsoft.com/office/drawing/2014/main" id="{BCBA0EE8-88D7-4655-A3FE-78E4999A66A6}"/>
              </a:ext>
            </a:extLst>
          </p:cNvPr>
          <p:cNvSpPr>
            <a:spLocks noGrp="1"/>
          </p:cNvSpPr>
          <p:nvPr>
            <p:ph idx="1"/>
          </p:nvPr>
        </p:nvSpPr>
        <p:spPr>
          <a:xfrm>
            <a:off x="609600" y="1124744"/>
            <a:ext cx="7924800" cy="5001419"/>
          </a:xfrm>
        </p:spPr>
        <p:txBody>
          <a:bodyPr>
            <a:normAutofit/>
          </a:bodyPr>
          <a:lstStyle/>
          <a:p>
            <a:endParaRPr lang="en-GB" sz="3000" dirty="0"/>
          </a:p>
          <a:p>
            <a:r>
              <a:rPr lang="en-GB" sz="3000" dirty="0"/>
              <a:t>Is your research question clear?</a:t>
            </a:r>
          </a:p>
          <a:p>
            <a:r>
              <a:rPr lang="en-US" sz="3000" dirty="0"/>
              <a:t>Is your research question focused?</a:t>
            </a:r>
          </a:p>
          <a:p>
            <a:r>
              <a:rPr lang="en-US" sz="3000" dirty="0"/>
              <a:t>Is your research question complex?</a:t>
            </a:r>
          </a:p>
          <a:p>
            <a:endParaRPr lang="en-US" sz="3000" dirty="0"/>
          </a:p>
          <a:p>
            <a:pPr algn="ctr"/>
            <a:r>
              <a:rPr lang="en-US" sz="3000" u="sng" dirty="0"/>
              <a:t>If yes, start utilizing sources of secondary data to answer your research question</a:t>
            </a:r>
            <a:endParaRPr lang="en-GB" sz="3000" u="sng" dirty="0"/>
          </a:p>
          <a:p>
            <a:endParaRPr lang="en-GB" dirty="0"/>
          </a:p>
        </p:txBody>
      </p:sp>
    </p:spTree>
    <p:extLst>
      <p:ext uri="{BB962C8B-B14F-4D97-AF65-F5344CB8AC3E}">
        <p14:creationId xmlns:p14="http://schemas.microsoft.com/office/powerpoint/2010/main" val="42021647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116632"/>
            <a:ext cx="7924800" cy="634082"/>
          </a:xfrm>
        </p:spPr>
        <p:txBody>
          <a:bodyPr/>
          <a:lstStyle/>
          <a:p>
            <a:pPr algn="ctr"/>
            <a:r>
              <a:rPr lang="en-US" altLang="en-US" cap="none" dirty="0">
                <a:solidFill>
                  <a:schemeClr val="tx2"/>
                </a:solidFill>
              </a:rPr>
              <a:t>Sources of Secondary Data</a:t>
            </a:r>
            <a:endParaRPr lang="en-GB" cap="none" dirty="0">
              <a:solidFill>
                <a:schemeClr val="tx2"/>
              </a:solidFill>
            </a:endParaRPr>
          </a:p>
        </p:txBody>
      </p:sp>
      <p:sp>
        <p:nvSpPr>
          <p:cNvPr id="3" name="Content Placeholder 2"/>
          <p:cNvSpPr>
            <a:spLocks noGrp="1"/>
          </p:cNvSpPr>
          <p:nvPr>
            <p:ph sz="quarter" idx="13"/>
          </p:nvPr>
        </p:nvSpPr>
        <p:spPr>
          <a:xfrm>
            <a:off x="609600" y="1052736"/>
            <a:ext cx="7924800" cy="4662264"/>
          </a:xfrm>
        </p:spPr>
        <p:txBody>
          <a:bodyPr>
            <a:normAutofit fontScale="92500"/>
          </a:bodyPr>
          <a:lstStyle/>
          <a:p>
            <a:r>
              <a:rPr lang="en-US" altLang="en-US" sz="2600" dirty="0"/>
              <a:t>Internal and Proprietary Data Sources</a:t>
            </a:r>
          </a:p>
          <a:p>
            <a:pPr lvl="1"/>
            <a:r>
              <a:rPr lang="en-US" altLang="en-US" sz="2600" dirty="0"/>
              <a:t>Decision support system</a:t>
            </a:r>
          </a:p>
          <a:p>
            <a:r>
              <a:rPr lang="en-US" altLang="en-US" sz="2600" dirty="0"/>
              <a:t>External Data Sources</a:t>
            </a:r>
          </a:p>
          <a:p>
            <a:r>
              <a:rPr lang="en-US" altLang="en-US" sz="2600" dirty="0"/>
              <a:t>Where can I find data?</a:t>
            </a:r>
          </a:p>
          <a:p>
            <a:pPr lvl="1">
              <a:lnSpc>
                <a:spcPct val="80000"/>
              </a:lnSpc>
            </a:pPr>
            <a:r>
              <a:rPr lang="en-US" altLang="en-US" sz="2000" dirty="0"/>
              <a:t>Books</a:t>
            </a:r>
          </a:p>
          <a:p>
            <a:pPr lvl="1">
              <a:lnSpc>
                <a:spcPct val="80000"/>
              </a:lnSpc>
            </a:pPr>
            <a:r>
              <a:rPr lang="en-US" altLang="en-US" sz="2000" dirty="0"/>
              <a:t>Periodicals</a:t>
            </a:r>
          </a:p>
          <a:p>
            <a:pPr lvl="1">
              <a:lnSpc>
                <a:spcPct val="80000"/>
              </a:lnSpc>
            </a:pPr>
            <a:r>
              <a:rPr lang="en-US" altLang="en-US" sz="2000" dirty="0"/>
              <a:t>Newspapers</a:t>
            </a:r>
          </a:p>
          <a:p>
            <a:pPr lvl="1">
              <a:lnSpc>
                <a:spcPct val="80000"/>
              </a:lnSpc>
            </a:pPr>
            <a:r>
              <a:rPr lang="en-US" altLang="en-US" sz="2000" dirty="0"/>
              <a:t>Trade/Nonprofit association</a:t>
            </a:r>
          </a:p>
          <a:p>
            <a:pPr lvl="1">
              <a:lnSpc>
                <a:spcPct val="80000"/>
              </a:lnSpc>
            </a:pPr>
            <a:r>
              <a:rPr lang="en-US" altLang="en-US" sz="2000" dirty="0"/>
              <a:t>Government Agencies</a:t>
            </a:r>
          </a:p>
          <a:p>
            <a:pPr lvl="1">
              <a:lnSpc>
                <a:spcPct val="80000"/>
              </a:lnSpc>
            </a:pPr>
            <a:r>
              <a:rPr lang="en-US" altLang="en-US" sz="2000" dirty="0"/>
              <a:t>Private business</a:t>
            </a:r>
          </a:p>
          <a:p>
            <a:pPr lvl="1">
              <a:lnSpc>
                <a:spcPct val="80000"/>
              </a:lnSpc>
            </a:pPr>
            <a:r>
              <a:rPr lang="en-US" altLang="en-US" sz="2000" dirty="0"/>
              <a:t>Electronic sources (online databases, Web content, etc.)</a:t>
            </a:r>
          </a:p>
          <a:p>
            <a:endParaRPr lang="en-GB" dirty="0"/>
          </a:p>
        </p:txBody>
      </p:sp>
    </p:spTree>
    <p:extLst>
      <p:ext uri="{BB962C8B-B14F-4D97-AF65-F5344CB8AC3E}">
        <p14:creationId xmlns:p14="http://schemas.microsoft.com/office/powerpoint/2010/main" val="4225231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7924800" cy="634082"/>
          </a:xfrm>
        </p:spPr>
        <p:txBody>
          <a:bodyPr/>
          <a:lstStyle/>
          <a:p>
            <a:pPr algn="ctr"/>
            <a:r>
              <a:rPr lang="en-US" altLang="en-US" cap="none" dirty="0">
                <a:solidFill>
                  <a:schemeClr val="tx2"/>
                </a:solidFill>
              </a:rPr>
              <a:t>Producers of Secondary Data</a:t>
            </a:r>
            <a:endParaRPr lang="en-GB" cap="none" dirty="0">
              <a:solidFill>
                <a:schemeClr val="tx2"/>
              </a:solidFill>
            </a:endParaRPr>
          </a:p>
        </p:txBody>
      </p:sp>
      <p:sp>
        <p:nvSpPr>
          <p:cNvPr id="3" name="Content Placeholder 2"/>
          <p:cNvSpPr>
            <a:spLocks noGrp="1"/>
          </p:cNvSpPr>
          <p:nvPr>
            <p:ph sz="quarter" idx="13"/>
          </p:nvPr>
        </p:nvSpPr>
        <p:spPr>
          <a:xfrm>
            <a:off x="609600" y="1628800"/>
            <a:ext cx="7924800" cy="4608512"/>
          </a:xfrm>
        </p:spPr>
        <p:txBody>
          <a:bodyPr/>
          <a:lstStyle/>
          <a:p>
            <a:r>
              <a:rPr lang="en-US" altLang="en-US" sz="2700" dirty="0"/>
              <a:t>Books and Periodicals</a:t>
            </a:r>
          </a:p>
          <a:p>
            <a:pPr lvl="1"/>
            <a:r>
              <a:rPr lang="en-US" altLang="en-US" sz="2700" dirty="0"/>
              <a:t>Any marketing journal</a:t>
            </a:r>
          </a:p>
          <a:p>
            <a:r>
              <a:rPr lang="en-US" altLang="en-US" sz="2700" dirty="0"/>
              <a:t>Government Sources</a:t>
            </a:r>
          </a:p>
          <a:p>
            <a:pPr lvl="1"/>
            <a:r>
              <a:rPr lang="en-US" altLang="en-US" sz="2700" dirty="0"/>
              <a:t>Census</a:t>
            </a:r>
          </a:p>
          <a:p>
            <a:pPr lvl="1"/>
            <a:r>
              <a:rPr lang="en-US" altLang="en-US" sz="2700" dirty="0"/>
              <a:t>Statistical Abstract of the United States</a:t>
            </a:r>
          </a:p>
          <a:p>
            <a:pPr lvl="1"/>
            <a:r>
              <a:rPr lang="en-US" altLang="en-US" sz="2700" dirty="0"/>
              <a:t>World Fact Book</a:t>
            </a:r>
          </a:p>
          <a:p>
            <a:r>
              <a:rPr lang="en-US" altLang="en-US" sz="2700" dirty="0"/>
              <a:t>Media Sources</a:t>
            </a:r>
          </a:p>
          <a:p>
            <a:endParaRPr lang="en-GB" dirty="0"/>
          </a:p>
        </p:txBody>
      </p:sp>
    </p:spTree>
    <p:extLst>
      <p:ext uri="{BB962C8B-B14F-4D97-AF65-F5344CB8AC3E}">
        <p14:creationId xmlns:p14="http://schemas.microsoft.com/office/powerpoint/2010/main" val="326153322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7924800" cy="634082"/>
          </a:xfrm>
        </p:spPr>
        <p:txBody>
          <a:bodyPr/>
          <a:lstStyle/>
          <a:p>
            <a:pPr algn="ctr"/>
            <a:r>
              <a:rPr lang="en-US" altLang="en-US" cap="none" dirty="0">
                <a:solidFill>
                  <a:schemeClr val="tx2"/>
                </a:solidFill>
              </a:rPr>
              <a:t>Producers of Secondary Data</a:t>
            </a:r>
            <a:endParaRPr lang="en-GB" cap="none" dirty="0">
              <a:solidFill>
                <a:schemeClr val="tx2"/>
              </a:solidFill>
            </a:endParaRPr>
          </a:p>
        </p:txBody>
      </p:sp>
      <p:sp>
        <p:nvSpPr>
          <p:cNvPr id="3" name="Content Placeholder 2"/>
          <p:cNvSpPr>
            <a:spLocks noGrp="1"/>
          </p:cNvSpPr>
          <p:nvPr>
            <p:ph sz="quarter" idx="13"/>
          </p:nvPr>
        </p:nvSpPr>
        <p:spPr>
          <a:xfrm>
            <a:off x="609600" y="1628800"/>
            <a:ext cx="7924800" cy="4086200"/>
          </a:xfrm>
        </p:spPr>
        <p:txBody>
          <a:bodyPr/>
          <a:lstStyle/>
          <a:p>
            <a:r>
              <a:rPr lang="en-US" altLang="en-US" sz="2700" dirty="0"/>
              <a:t>Trade Association Sources</a:t>
            </a:r>
          </a:p>
          <a:p>
            <a:pPr lvl="1"/>
            <a:r>
              <a:rPr lang="en-US" altLang="en-US" sz="2700" dirty="0"/>
              <a:t>Data for one industry</a:t>
            </a:r>
          </a:p>
          <a:p>
            <a:r>
              <a:rPr lang="en-US" altLang="en-US" sz="2700" dirty="0"/>
              <a:t>Commercial Sources</a:t>
            </a:r>
          </a:p>
          <a:p>
            <a:pPr lvl="1"/>
            <a:r>
              <a:rPr lang="en-US" altLang="en-US" sz="2700" dirty="0"/>
              <a:t>Market share data</a:t>
            </a:r>
          </a:p>
          <a:p>
            <a:pPr lvl="1"/>
            <a:r>
              <a:rPr lang="en-US" altLang="en-US" sz="2700" dirty="0"/>
              <a:t>Consumer attitude and public opinion</a:t>
            </a:r>
          </a:p>
          <a:p>
            <a:pPr lvl="1"/>
            <a:r>
              <a:rPr lang="en-US" altLang="en-US" sz="2700" dirty="0"/>
              <a:t>Advertising research</a:t>
            </a:r>
          </a:p>
          <a:p>
            <a:endParaRPr lang="en-GB" dirty="0"/>
          </a:p>
        </p:txBody>
      </p:sp>
    </p:spTree>
    <p:extLst>
      <p:ext uri="{BB962C8B-B14F-4D97-AF65-F5344CB8AC3E}">
        <p14:creationId xmlns:p14="http://schemas.microsoft.com/office/powerpoint/2010/main" val="287875764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1560" y="66239"/>
            <a:ext cx="7924800" cy="634082"/>
          </a:xfrm>
        </p:spPr>
        <p:txBody>
          <a:bodyPr/>
          <a:lstStyle/>
          <a:p>
            <a:pPr algn="ctr"/>
            <a:r>
              <a:rPr lang="en-GB" cap="none" dirty="0">
                <a:solidFill>
                  <a:schemeClr val="tx2"/>
                </a:solidFill>
              </a:rPr>
              <a:t>Secondary Data Sources</a:t>
            </a:r>
          </a:p>
        </p:txBody>
      </p:sp>
      <p:sp>
        <p:nvSpPr>
          <p:cNvPr id="3" name="Content Placeholder 2"/>
          <p:cNvSpPr>
            <a:spLocks noGrp="1"/>
          </p:cNvSpPr>
          <p:nvPr>
            <p:ph sz="quarter" idx="13"/>
          </p:nvPr>
        </p:nvSpPr>
        <p:spPr>
          <a:xfrm>
            <a:off x="611560" y="764704"/>
            <a:ext cx="7924800" cy="5328592"/>
          </a:xfrm>
        </p:spPr>
        <p:txBody>
          <a:bodyPr>
            <a:normAutofit fontScale="92500" lnSpcReduction="10000"/>
          </a:bodyPr>
          <a:lstStyle/>
          <a:p>
            <a:pPr>
              <a:lnSpc>
                <a:spcPct val="90000"/>
              </a:lnSpc>
            </a:pPr>
            <a:r>
              <a:rPr lang="en-GB" sz="2800" dirty="0">
                <a:solidFill>
                  <a:schemeClr val="tx2"/>
                </a:solidFill>
                <a:latin typeface="+mj-lt"/>
              </a:rPr>
              <a:t>Advantages</a:t>
            </a:r>
          </a:p>
          <a:p>
            <a:pPr lvl="1">
              <a:lnSpc>
                <a:spcPct val="150000"/>
              </a:lnSpc>
            </a:pPr>
            <a:r>
              <a:rPr lang="en-GB" sz="2400" dirty="0"/>
              <a:t>Can be a better use of resources</a:t>
            </a:r>
          </a:p>
          <a:p>
            <a:pPr lvl="1">
              <a:lnSpc>
                <a:spcPct val="150000"/>
              </a:lnSpc>
            </a:pPr>
            <a:r>
              <a:rPr lang="en-GB" sz="2400" dirty="0"/>
              <a:t>Many datasets come from large, well-designed surveys that an individual or small company could not have done independently</a:t>
            </a:r>
          </a:p>
          <a:p>
            <a:pPr>
              <a:lnSpc>
                <a:spcPct val="150000"/>
              </a:lnSpc>
            </a:pPr>
            <a:r>
              <a:rPr lang="en-GB" sz="2800" dirty="0">
                <a:solidFill>
                  <a:schemeClr val="tx2"/>
                </a:solidFill>
              </a:rPr>
              <a:t>Disadvantages</a:t>
            </a:r>
          </a:p>
          <a:p>
            <a:pPr lvl="1">
              <a:lnSpc>
                <a:spcPct val="150000"/>
              </a:lnSpc>
            </a:pPr>
            <a:r>
              <a:rPr lang="en-GB" sz="2400" dirty="0"/>
              <a:t>Can be difficult to find appropriate data</a:t>
            </a:r>
          </a:p>
          <a:p>
            <a:pPr lvl="1">
              <a:lnSpc>
                <a:spcPct val="150000"/>
              </a:lnSpc>
            </a:pPr>
            <a:r>
              <a:rPr lang="en-GB" sz="2400" dirty="0"/>
              <a:t>May not have exactly what you want</a:t>
            </a:r>
          </a:p>
          <a:p>
            <a:pPr lvl="1">
              <a:lnSpc>
                <a:spcPct val="150000"/>
              </a:lnSpc>
            </a:pPr>
            <a:r>
              <a:rPr lang="en-GB" sz="2400" dirty="0"/>
              <a:t>You may have to pay for access</a:t>
            </a:r>
          </a:p>
          <a:p>
            <a:endParaRPr lang="en-GB" dirty="0"/>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6229687"/>
            <a:ext cx="1691680" cy="620882"/>
          </a:xfrm>
          <a:prstGeom prst="rect">
            <a:avLst/>
          </a:prstGeom>
        </p:spPr>
      </p:pic>
    </p:spTree>
    <p:extLst>
      <p:ext uri="{BB962C8B-B14F-4D97-AF65-F5344CB8AC3E}">
        <p14:creationId xmlns:p14="http://schemas.microsoft.com/office/powerpoint/2010/main" val="254281444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8D3C51-DFF7-471A-B824-598E61654348}"/>
              </a:ext>
            </a:extLst>
          </p:cNvPr>
          <p:cNvSpPr>
            <a:spLocks noGrp="1"/>
          </p:cNvSpPr>
          <p:nvPr>
            <p:ph type="title"/>
          </p:nvPr>
        </p:nvSpPr>
        <p:spPr>
          <a:xfrm>
            <a:off x="539552" y="6165304"/>
            <a:ext cx="7924800" cy="364902"/>
          </a:xfrm>
        </p:spPr>
        <p:txBody>
          <a:bodyPr/>
          <a:lstStyle/>
          <a:p>
            <a:r>
              <a:rPr lang="en-GB" sz="1200" dirty="0"/>
              <a:t>http://libguides.wlac.edu/c.php?g=569779&amp;p=3926649</a:t>
            </a:r>
          </a:p>
        </p:txBody>
      </p:sp>
      <p:pic>
        <p:nvPicPr>
          <p:cNvPr id="2052" name="Picture 4" descr="http://s3.amazonaws.com/libapps/accounts/22534/images/Internet_Evaluation.jpg">
            <a:extLst>
              <a:ext uri="{FF2B5EF4-FFF2-40B4-BE49-F238E27FC236}">
                <a16:creationId xmlns:a16="http://schemas.microsoft.com/office/drawing/2014/main" id="{8C9A684D-0D23-40DE-A9ED-D789002B5FA5}"/>
              </a:ext>
            </a:extLst>
          </p:cNvPr>
          <p:cNvPicPr>
            <a:picLocks noGrp="1" noChangeAspect="1" noChangeArrowheads="1"/>
          </p:cNvPicPr>
          <p:nvPr>
            <p:ph sz="quarter" idx="13"/>
          </p:nvPr>
        </p:nvPicPr>
        <p:blipFill>
          <a:blip r:embed="rId2">
            <a:extLst>
              <a:ext uri="{28A0092B-C50C-407E-A947-70E740481C1C}">
                <a14:useLocalDpi xmlns:a14="http://schemas.microsoft.com/office/drawing/2010/main" val="0"/>
              </a:ext>
            </a:extLst>
          </a:blip>
          <a:srcRect/>
          <a:stretch>
            <a:fillRect/>
          </a:stretch>
        </p:blipFill>
        <p:spPr bwMode="auto">
          <a:xfrm>
            <a:off x="1562185" y="836712"/>
            <a:ext cx="5879533" cy="4114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2961243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116632"/>
            <a:ext cx="7924800" cy="634082"/>
          </a:xfrm>
        </p:spPr>
        <p:txBody>
          <a:bodyPr/>
          <a:lstStyle/>
          <a:p>
            <a:pPr algn="ctr"/>
            <a:r>
              <a:rPr lang="en-GB" cap="none" dirty="0">
                <a:solidFill>
                  <a:schemeClr val="tx2"/>
                </a:solidFill>
              </a:rPr>
              <a:t>Validity of Information</a:t>
            </a:r>
          </a:p>
        </p:txBody>
      </p:sp>
      <p:sp>
        <p:nvSpPr>
          <p:cNvPr id="3" name="Content Placeholder 2"/>
          <p:cNvSpPr>
            <a:spLocks noGrp="1"/>
          </p:cNvSpPr>
          <p:nvPr>
            <p:ph sz="quarter" idx="13"/>
          </p:nvPr>
        </p:nvSpPr>
        <p:spPr>
          <a:xfrm>
            <a:off x="467544" y="908720"/>
            <a:ext cx="7924800" cy="5616624"/>
          </a:xfrm>
        </p:spPr>
        <p:txBody>
          <a:bodyPr>
            <a:normAutofit fontScale="77500" lnSpcReduction="20000"/>
          </a:bodyPr>
          <a:lstStyle/>
          <a:p>
            <a:pPr marL="0" indent="0">
              <a:lnSpc>
                <a:spcPct val="170000"/>
              </a:lnSpc>
              <a:buNone/>
            </a:pPr>
            <a:r>
              <a:rPr lang="en-GB" sz="3400" dirty="0"/>
              <a:t>There are several factors which may affect the reliability of the data:</a:t>
            </a:r>
          </a:p>
          <a:p>
            <a:pPr marL="514350" indent="-514350">
              <a:lnSpc>
                <a:spcPct val="150000"/>
              </a:lnSpc>
              <a:buFont typeface="+mj-lt"/>
              <a:buAutoNum type="arabicPeriod"/>
            </a:pPr>
            <a:r>
              <a:rPr lang="en-GB" sz="3400" dirty="0">
                <a:solidFill>
                  <a:schemeClr val="tx2"/>
                </a:solidFill>
              </a:rPr>
              <a:t>Readability vs. Accuracy</a:t>
            </a:r>
            <a:br>
              <a:rPr lang="en-GB" sz="3100" dirty="0"/>
            </a:br>
            <a:r>
              <a:rPr lang="en-GB" sz="3400" dirty="0"/>
              <a:t>Media outlets tend to prefer attention grabbing headlines and readable articles  over collections of accurate facts and figures that may be difficult to understand</a:t>
            </a:r>
            <a:br>
              <a:rPr lang="en-GB" sz="3100" dirty="0"/>
            </a:br>
            <a:endParaRPr lang="en-GB" sz="3100" dirty="0"/>
          </a:p>
          <a:p>
            <a:pPr marL="0" indent="0">
              <a:buNone/>
            </a:pPr>
            <a:br>
              <a:rPr lang="en-GB" dirty="0"/>
            </a:br>
            <a:endParaRPr lang="en-GB" dirty="0"/>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6229687"/>
            <a:ext cx="1691680" cy="620882"/>
          </a:xfrm>
          <a:prstGeom prst="rect">
            <a:avLst/>
          </a:prstGeom>
        </p:spPr>
      </p:pic>
    </p:spTree>
    <p:extLst>
      <p:ext uri="{BB962C8B-B14F-4D97-AF65-F5344CB8AC3E}">
        <p14:creationId xmlns:p14="http://schemas.microsoft.com/office/powerpoint/2010/main" val="69887345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0"/>
            <a:ext cx="7924800" cy="634082"/>
          </a:xfrm>
        </p:spPr>
        <p:txBody>
          <a:bodyPr/>
          <a:lstStyle/>
          <a:p>
            <a:pPr algn="ctr"/>
            <a:r>
              <a:rPr lang="en-GB" cap="none" dirty="0">
                <a:solidFill>
                  <a:schemeClr val="tx2"/>
                </a:solidFill>
              </a:rPr>
              <a:t>Validity of Information</a:t>
            </a:r>
          </a:p>
        </p:txBody>
      </p:sp>
      <p:sp>
        <p:nvSpPr>
          <p:cNvPr id="3" name="Content Placeholder 2"/>
          <p:cNvSpPr>
            <a:spLocks noGrp="1"/>
          </p:cNvSpPr>
          <p:nvPr>
            <p:ph sz="quarter" idx="13"/>
          </p:nvPr>
        </p:nvSpPr>
        <p:spPr>
          <a:xfrm>
            <a:off x="467544" y="634082"/>
            <a:ext cx="7924800" cy="6107286"/>
          </a:xfrm>
        </p:spPr>
        <p:txBody>
          <a:bodyPr>
            <a:normAutofit fontScale="77500" lnSpcReduction="20000"/>
          </a:bodyPr>
          <a:lstStyle/>
          <a:p>
            <a:pPr>
              <a:lnSpc>
                <a:spcPct val="150000"/>
              </a:lnSpc>
            </a:pPr>
            <a:r>
              <a:rPr lang="en-GB" sz="3500" dirty="0">
                <a:solidFill>
                  <a:schemeClr val="tx2"/>
                </a:solidFill>
              </a:rPr>
              <a:t>Bias</a:t>
            </a:r>
            <a:br>
              <a:rPr lang="en-GB" sz="3500" dirty="0"/>
            </a:br>
            <a:r>
              <a:rPr lang="en-GB" sz="3500" dirty="0"/>
              <a:t>Government commissioned reports are less likely to disagree with Government policy than independent research:</a:t>
            </a:r>
            <a:br>
              <a:rPr lang="en-GB" sz="2000" dirty="0"/>
            </a:br>
            <a:endParaRPr lang="en-GB" sz="2000" dirty="0"/>
          </a:p>
          <a:p>
            <a:pPr>
              <a:lnSpc>
                <a:spcPct val="150000"/>
              </a:lnSpc>
            </a:pPr>
            <a:br>
              <a:rPr lang="en-GB" sz="2000" dirty="0"/>
            </a:br>
            <a:r>
              <a:rPr lang="en-GB" sz="2800" i="1" dirty="0">
                <a:solidFill>
                  <a:schemeClr val="tx2">
                    <a:lumMod val="40000"/>
                    <a:lumOff val="60000"/>
                  </a:schemeClr>
                </a:solidFill>
              </a:rPr>
              <a:t>This is especially noticeable with vested interests  - for example Tobacco Company funded research is  more likely to conclude that smoking is not harmful than research commissioned by the Department of Health – (see also </a:t>
            </a:r>
            <a:r>
              <a:rPr lang="en-GB" sz="2800" i="1" dirty="0">
                <a:solidFill>
                  <a:schemeClr val="tx2">
                    <a:lumMod val="40000"/>
                    <a:lumOff val="60000"/>
                  </a:schemeClr>
                </a:solidFill>
                <a:hlinkClick r:id="rId2"/>
              </a:rPr>
              <a:t>FOREST</a:t>
            </a:r>
            <a:r>
              <a:rPr lang="en-GB" sz="2800" i="1" dirty="0">
                <a:solidFill>
                  <a:schemeClr val="tx2">
                    <a:lumMod val="40000"/>
                    <a:lumOff val="60000"/>
                  </a:schemeClr>
                </a:solidFill>
              </a:rPr>
              <a:t> vs. </a:t>
            </a:r>
            <a:r>
              <a:rPr lang="en-GB" sz="2800" i="1" dirty="0">
                <a:solidFill>
                  <a:schemeClr val="tx2">
                    <a:lumMod val="40000"/>
                    <a:lumOff val="60000"/>
                  </a:schemeClr>
                </a:solidFill>
                <a:hlinkClick r:id="rId3"/>
              </a:rPr>
              <a:t>ASH</a:t>
            </a:r>
            <a:r>
              <a:rPr lang="en-GB" sz="2800" i="1" dirty="0">
                <a:solidFill>
                  <a:schemeClr val="tx2">
                    <a:lumMod val="40000"/>
                    <a:lumOff val="60000"/>
                  </a:schemeClr>
                </a:solidFill>
              </a:rPr>
              <a:t>)</a:t>
            </a:r>
            <a:br>
              <a:rPr lang="en-GB" sz="2000" i="1" dirty="0">
                <a:solidFill>
                  <a:schemeClr val="tx2">
                    <a:lumMod val="40000"/>
                    <a:lumOff val="60000"/>
                  </a:schemeClr>
                </a:solidFill>
              </a:rPr>
            </a:br>
            <a:endParaRPr lang="en-GB" sz="2000" i="1" dirty="0">
              <a:solidFill>
                <a:schemeClr val="tx2">
                  <a:lumMod val="40000"/>
                  <a:lumOff val="60000"/>
                </a:schemeClr>
              </a:solidFill>
            </a:endParaRPr>
          </a:p>
          <a:p>
            <a:pPr marL="0" indent="0">
              <a:buNone/>
            </a:pPr>
            <a:br>
              <a:rPr lang="en-GB" dirty="0"/>
            </a:br>
            <a:endParaRPr lang="en-GB" dirty="0"/>
          </a:p>
        </p:txBody>
      </p:sp>
      <p:pic>
        <p:nvPicPr>
          <p:cNvPr id="4" name="Picture 3"/>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0" y="6229687"/>
            <a:ext cx="1691680" cy="620882"/>
          </a:xfrm>
          <a:prstGeom prst="rect">
            <a:avLst/>
          </a:prstGeom>
        </p:spPr>
      </p:pic>
    </p:spTree>
    <p:extLst>
      <p:ext uri="{BB962C8B-B14F-4D97-AF65-F5344CB8AC3E}">
        <p14:creationId xmlns:p14="http://schemas.microsoft.com/office/powerpoint/2010/main" val="29710616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7924800" cy="634082"/>
          </a:xfrm>
        </p:spPr>
        <p:txBody>
          <a:bodyPr/>
          <a:lstStyle/>
          <a:p>
            <a:pPr algn="ctr"/>
            <a:r>
              <a:rPr lang="en-GB" cap="none" dirty="0">
                <a:solidFill>
                  <a:schemeClr val="tx2"/>
                </a:solidFill>
              </a:rPr>
              <a:t>Validity of Information</a:t>
            </a:r>
          </a:p>
        </p:txBody>
      </p:sp>
      <p:sp>
        <p:nvSpPr>
          <p:cNvPr id="3" name="Content Placeholder 2"/>
          <p:cNvSpPr>
            <a:spLocks noGrp="1"/>
          </p:cNvSpPr>
          <p:nvPr>
            <p:ph sz="quarter" idx="13"/>
          </p:nvPr>
        </p:nvSpPr>
        <p:spPr>
          <a:xfrm>
            <a:off x="395536" y="1772816"/>
            <a:ext cx="7924800" cy="5328592"/>
          </a:xfrm>
        </p:spPr>
        <p:txBody>
          <a:bodyPr>
            <a:normAutofit/>
          </a:bodyPr>
          <a:lstStyle/>
          <a:p>
            <a:pPr>
              <a:lnSpc>
                <a:spcPct val="150000"/>
              </a:lnSpc>
            </a:pPr>
            <a:r>
              <a:rPr lang="en-GB" sz="3000" dirty="0">
                <a:solidFill>
                  <a:schemeClr val="tx2"/>
                </a:solidFill>
              </a:rPr>
              <a:t>Trust</a:t>
            </a:r>
            <a:br>
              <a:rPr lang="en-GB" sz="3000" dirty="0"/>
            </a:br>
            <a:r>
              <a:rPr lang="en-GB" sz="3000" dirty="0"/>
              <a:t>Reputable sources are known through experience to not manipulate the raw data in order to achieve certain results</a:t>
            </a:r>
            <a:br>
              <a:rPr lang="en-GB" sz="3000" dirty="0"/>
            </a:br>
            <a:br>
              <a:rPr lang="en-GB" sz="3000" dirty="0"/>
            </a:br>
            <a:endParaRPr lang="en-GB" sz="3000" dirty="0"/>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6229687"/>
            <a:ext cx="1691680" cy="620882"/>
          </a:xfrm>
          <a:prstGeom prst="rect">
            <a:avLst/>
          </a:prstGeom>
        </p:spPr>
      </p:pic>
    </p:spTree>
    <p:extLst>
      <p:ext uri="{BB962C8B-B14F-4D97-AF65-F5344CB8AC3E}">
        <p14:creationId xmlns:p14="http://schemas.microsoft.com/office/powerpoint/2010/main" val="351097642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1560" y="188640"/>
            <a:ext cx="7924800" cy="648072"/>
          </a:xfrm>
        </p:spPr>
        <p:txBody>
          <a:bodyPr/>
          <a:lstStyle/>
          <a:p>
            <a:pPr algn="ctr"/>
            <a:r>
              <a:rPr lang="en-GB" sz="3600" cap="none" dirty="0">
                <a:solidFill>
                  <a:schemeClr val="tx2"/>
                </a:solidFill>
              </a:rPr>
              <a:t>Trusted Sources</a:t>
            </a:r>
          </a:p>
        </p:txBody>
      </p:sp>
      <p:sp>
        <p:nvSpPr>
          <p:cNvPr id="3" name="Content Placeholder 2"/>
          <p:cNvSpPr>
            <a:spLocks noGrp="1"/>
          </p:cNvSpPr>
          <p:nvPr>
            <p:ph sz="quarter" idx="13"/>
          </p:nvPr>
        </p:nvSpPr>
        <p:spPr>
          <a:xfrm>
            <a:off x="539552" y="764704"/>
            <a:ext cx="7924800" cy="5184576"/>
          </a:xfrm>
        </p:spPr>
        <p:txBody>
          <a:bodyPr>
            <a:normAutofit fontScale="92500"/>
          </a:bodyPr>
          <a:lstStyle/>
          <a:p>
            <a:pPr>
              <a:lnSpc>
                <a:spcPct val="150000"/>
              </a:lnSpc>
            </a:pPr>
            <a:r>
              <a:rPr lang="en-GB" sz="2400" dirty="0">
                <a:solidFill>
                  <a:schemeClr val="tx2">
                    <a:lumMod val="40000"/>
                    <a:lumOff val="60000"/>
                  </a:schemeClr>
                </a:solidFill>
                <a:hlinkClick r:id="rId2"/>
              </a:rPr>
              <a:t>MINTEL</a:t>
            </a:r>
            <a:r>
              <a:rPr lang="en-GB" sz="2400" dirty="0"/>
              <a:t> –market information and analysis</a:t>
            </a:r>
          </a:p>
          <a:p>
            <a:pPr>
              <a:lnSpc>
                <a:spcPct val="150000"/>
              </a:lnSpc>
            </a:pPr>
            <a:r>
              <a:rPr lang="en-GB" sz="2400" dirty="0">
                <a:solidFill>
                  <a:schemeClr val="tx2"/>
                </a:solidFill>
                <a:hlinkClick r:id="rId3"/>
              </a:rPr>
              <a:t>National Statistics</a:t>
            </a:r>
            <a:r>
              <a:rPr lang="en-GB" sz="2400" dirty="0">
                <a:solidFill>
                  <a:schemeClr val="tx2"/>
                </a:solidFill>
              </a:rPr>
              <a:t> </a:t>
            </a:r>
            <a:r>
              <a:rPr lang="en-GB" sz="2400" dirty="0"/>
              <a:t>– official source of UK population and economic statistics</a:t>
            </a:r>
          </a:p>
          <a:p>
            <a:pPr>
              <a:lnSpc>
                <a:spcPct val="150000"/>
              </a:lnSpc>
            </a:pPr>
            <a:r>
              <a:rPr lang="en-GB" sz="2400" dirty="0">
                <a:solidFill>
                  <a:schemeClr val="tx2"/>
                </a:solidFill>
                <a:hlinkClick r:id="rId4"/>
              </a:rPr>
              <a:t>Ipsos MORI </a:t>
            </a:r>
            <a:r>
              <a:rPr lang="en-GB" sz="2400" dirty="0"/>
              <a:t>– specialises in researching advertising, loyalty, marketing, media and public affairs</a:t>
            </a:r>
          </a:p>
          <a:p>
            <a:pPr>
              <a:lnSpc>
                <a:spcPct val="150000"/>
              </a:lnSpc>
            </a:pPr>
            <a:r>
              <a:rPr lang="en-GB" sz="2400" dirty="0">
                <a:solidFill>
                  <a:schemeClr val="tx2"/>
                </a:solidFill>
                <a:hlinkClick r:id="rId5"/>
              </a:rPr>
              <a:t>ISER</a:t>
            </a:r>
            <a:r>
              <a:rPr lang="en-GB" sz="2400" dirty="0"/>
              <a:t> – longitudinal data (over time) on life events, employment conditions, behaviour and values</a:t>
            </a:r>
          </a:p>
          <a:p>
            <a:endParaRPr lang="en-GB" dirty="0"/>
          </a:p>
        </p:txBody>
      </p:sp>
      <p:pic>
        <p:nvPicPr>
          <p:cNvPr id="4" name="Picture 3"/>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0" y="6229687"/>
            <a:ext cx="1691680" cy="620882"/>
          </a:xfrm>
          <a:prstGeom prst="rect">
            <a:avLst/>
          </a:prstGeom>
        </p:spPr>
      </p:pic>
    </p:spTree>
    <p:extLst>
      <p:ext uri="{BB962C8B-B14F-4D97-AF65-F5344CB8AC3E}">
        <p14:creationId xmlns:p14="http://schemas.microsoft.com/office/powerpoint/2010/main" val="268973446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7924800" cy="562074"/>
          </a:xfrm>
        </p:spPr>
        <p:txBody>
          <a:bodyPr/>
          <a:lstStyle/>
          <a:p>
            <a:r>
              <a:rPr lang="en-GB" dirty="0"/>
              <a:t>Sources</a:t>
            </a:r>
          </a:p>
        </p:txBody>
      </p:sp>
      <p:sp>
        <p:nvSpPr>
          <p:cNvPr id="3" name="Content Placeholder 2"/>
          <p:cNvSpPr>
            <a:spLocks noGrp="1"/>
          </p:cNvSpPr>
          <p:nvPr>
            <p:ph sz="quarter" idx="13"/>
          </p:nvPr>
        </p:nvSpPr>
        <p:spPr>
          <a:xfrm>
            <a:off x="395536" y="1196752"/>
            <a:ext cx="8352928" cy="4518248"/>
          </a:xfrm>
        </p:spPr>
        <p:txBody>
          <a:bodyPr>
            <a:normAutofit/>
          </a:bodyPr>
          <a:lstStyle/>
          <a:p>
            <a:r>
              <a:rPr lang="en-GB" sz="2400" i="1" dirty="0"/>
              <a:t>Secondary Research</a:t>
            </a:r>
          </a:p>
          <a:p>
            <a:pPr marL="0" indent="0">
              <a:buNone/>
            </a:pPr>
            <a:r>
              <a:rPr lang="en-GB" sz="2400" i="1" dirty="0"/>
              <a:t>faculty.jou.ufl.edu/</a:t>
            </a:r>
            <a:r>
              <a:rPr lang="en-GB" sz="2400" i="1" dirty="0" err="1"/>
              <a:t>cmorton</a:t>
            </a:r>
            <a:r>
              <a:rPr lang="en-GB" sz="2400" i="1" dirty="0"/>
              <a:t>/ADV3500/Secondary%20Research-L4.ppt</a:t>
            </a:r>
          </a:p>
          <a:p>
            <a:r>
              <a:rPr lang="en-GB" sz="2400" i="1" dirty="0"/>
              <a:t>How to write a research question</a:t>
            </a:r>
          </a:p>
          <a:p>
            <a:pPr marL="0" indent="0">
              <a:buNone/>
            </a:pPr>
            <a:r>
              <a:rPr lang="en-US" sz="2400" dirty="0">
                <a:hlinkClick r:id="rId2"/>
              </a:rPr>
              <a:t>http://www.williamcronon.net/researching/questions.htm</a:t>
            </a:r>
            <a:endParaRPr lang="en-US" sz="2400" dirty="0"/>
          </a:p>
          <a:p>
            <a:pPr marL="0" indent="0">
              <a:buNone/>
            </a:pPr>
            <a:endParaRPr lang="en-GB" sz="2400" i="1" dirty="0"/>
          </a:p>
          <a:p>
            <a:endParaRPr lang="en-GB" sz="2400" i="1" dirty="0"/>
          </a:p>
          <a:p>
            <a:endParaRPr lang="en-GB" sz="2400" dirty="0"/>
          </a:p>
        </p:txBody>
      </p:sp>
    </p:spTree>
    <p:extLst>
      <p:ext uri="{BB962C8B-B14F-4D97-AF65-F5344CB8AC3E}">
        <p14:creationId xmlns:p14="http://schemas.microsoft.com/office/powerpoint/2010/main" val="2475743818"/>
      </p:ext>
    </p:extLst>
  </p:cSld>
  <p:clrMapOvr>
    <a:masterClrMapping/>
  </p:clrMapOvr>
</p:sld>
</file>

<file path=ppt/theme/theme1.xml><?xml version="1.0" encoding="utf-8"?>
<a:theme xmlns:a="http://schemas.openxmlformats.org/drawingml/2006/main" name="Ja_theme1">
  <a:themeElements>
    <a:clrScheme name="JA Theme 1">
      <a:dk1>
        <a:srgbClr val="000000"/>
      </a:dk1>
      <a:lt1>
        <a:srgbClr val="FFFFFF"/>
      </a:lt1>
      <a:dk2>
        <a:srgbClr val="1F2123"/>
      </a:dk2>
      <a:lt2>
        <a:srgbClr val="DC9E1F"/>
      </a:lt2>
      <a:accent1>
        <a:srgbClr val="7E97AD"/>
      </a:accent1>
      <a:accent2>
        <a:srgbClr val="CC8E60"/>
      </a:accent2>
      <a:accent3>
        <a:srgbClr val="7A6A60"/>
      </a:accent3>
      <a:accent4>
        <a:srgbClr val="B4936D"/>
      </a:accent4>
      <a:accent5>
        <a:srgbClr val="67787B"/>
      </a:accent5>
      <a:accent6>
        <a:srgbClr val="9D936F"/>
      </a:accent6>
      <a:hlink>
        <a:srgbClr val="EBC576"/>
      </a:hlink>
      <a:folHlink>
        <a:srgbClr val="EBC576"/>
      </a:folHlink>
    </a:clrScheme>
    <a:fontScheme name="Austin">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Horizon">
      <a:fillStyleLst>
        <a:solidFill>
          <a:schemeClr val="phClr"/>
        </a:solidFill>
        <a:gradFill rotWithShape="1">
          <a:gsLst>
            <a:gs pos="0">
              <a:schemeClr val="phClr">
                <a:tint val="83000"/>
                <a:shade val="100000"/>
                <a:satMod val="100000"/>
              </a:schemeClr>
            </a:gs>
            <a:gs pos="100000">
              <a:schemeClr val="phClr">
                <a:tint val="61000"/>
                <a:alpha val="100000"/>
                <a:satMod val="200000"/>
              </a:schemeClr>
            </a:gs>
          </a:gsLst>
          <a:path path="circle">
            <a:fillToRect l="100000" t="100000" r="100000" b="100000"/>
          </a:path>
        </a:gradFill>
        <a:gradFill rotWithShape="1">
          <a:gsLst>
            <a:gs pos="0">
              <a:schemeClr val="phClr">
                <a:shade val="85000"/>
              </a:schemeClr>
            </a:gs>
            <a:gs pos="100000">
              <a:schemeClr val="phClr">
                <a:tint val="90000"/>
                <a:alpha val="100000"/>
                <a:satMod val="200000"/>
              </a:schemeClr>
            </a:gs>
          </a:gsLst>
          <a:path path="circle">
            <a:fillToRect l="100000" t="100000" r="100000" b="100000"/>
          </a:path>
        </a:gradFill>
      </a:fillStyleLst>
      <a:lnStyleLst>
        <a:ln w="9525" cap="flat" cmpd="sng" algn="ctr">
          <a:solidFill>
            <a:schemeClr val="phClr"/>
          </a:solidFill>
          <a:prstDash val="solid"/>
        </a:ln>
        <a:ln w="10795" cap="flat" cmpd="sng" algn="ctr">
          <a:solidFill>
            <a:schemeClr val="phClr"/>
          </a:solidFill>
          <a:prstDash val="solid"/>
        </a:ln>
        <a:ln w="15240" cap="flat" cmpd="sng" algn="ctr">
          <a:solidFill>
            <a:schemeClr val="phClr">
              <a:tint val="25000"/>
              <a:alpha val="25000"/>
            </a:schemeClr>
          </a:solidFill>
          <a:prstDash val="solid"/>
        </a:ln>
      </a:lnStyleLst>
      <a:effectStyleLst>
        <a:effectStyle>
          <a:effectLst>
            <a:outerShdw blurRad="38100" dist="25400" dir="5400000" rotWithShape="0">
              <a:srgbClr val="000000">
                <a:alpha val="40000"/>
              </a:srgbClr>
            </a:outerShdw>
          </a:effectLst>
        </a:effectStyle>
        <a:effectStyle>
          <a:effectLst>
            <a:outerShdw blurRad="50800" dist="42924" dir="5400000" rotWithShape="0">
              <a:srgbClr val="000000">
                <a:alpha val="40000"/>
              </a:srgbClr>
            </a:outerShdw>
          </a:effectLst>
        </a:effectStyle>
        <a:effectStyle>
          <a:effectLst>
            <a:outerShdw blurRad="50800" dist="25400" dir="5400000" rotWithShape="0">
              <a:srgbClr val="000000">
                <a:alpha val="40000"/>
              </a:srgbClr>
            </a:outerShdw>
          </a:effectLst>
          <a:scene3d>
            <a:camera prst="orthographicFront">
              <a:rot lat="0" lon="0" rev="0"/>
            </a:camera>
            <a:lightRig rig="flat" dir="t">
              <a:rot lat="0" lon="0" rev="3600000"/>
            </a:lightRig>
          </a:scene3d>
          <a:sp3d prstMaterial="flat">
            <a:bevelT w="34925" h="47625" prst="coolSlant"/>
          </a:sp3d>
        </a:effectStyle>
      </a:effectStyleLst>
      <a:bgFillStyleLst>
        <a:solidFill>
          <a:schemeClr val="phClr"/>
        </a:solidFill>
        <a:gradFill rotWithShape="1">
          <a:gsLst>
            <a:gs pos="0">
              <a:schemeClr val="phClr">
                <a:tint val="96000"/>
                <a:shade val="100000"/>
                <a:alpha val="100000"/>
                <a:satMod val="140000"/>
              </a:schemeClr>
            </a:gs>
            <a:gs pos="31000">
              <a:schemeClr val="phClr">
                <a:tint val="100000"/>
                <a:shade val="90000"/>
                <a:alpha val="100000"/>
              </a:schemeClr>
            </a:gs>
            <a:gs pos="100000">
              <a:schemeClr val="phClr">
                <a:tint val="100000"/>
                <a:shade val="80000"/>
                <a:alpha val="100000"/>
              </a:schemeClr>
            </a:gs>
          </a:gsLst>
          <a:lin ang="5400000" scaled="0"/>
        </a:gradFill>
        <a:gradFill rotWithShape="1">
          <a:gsLst>
            <a:gs pos="0">
              <a:schemeClr val="phClr">
                <a:tint val="96000"/>
                <a:shade val="100000"/>
                <a:alpha val="100000"/>
                <a:satMod val="180000"/>
              </a:schemeClr>
            </a:gs>
            <a:gs pos="41000">
              <a:schemeClr val="phClr">
                <a:tint val="100000"/>
                <a:shade val="100000"/>
                <a:alpha val="100000"/>
                <a:satMod val="150000"/>
              </a:schemeClr>
            </a:gs>
            <a:gs pos="100000">
              <a:schemeClr val="phClr">
                <a:tint val="100000"/>
                <a:shade val="65000"/>
                <a:alpha val="100000"/>
              </a:schemeClr>
            </a:gs>
          </a:gsLst>
          <a:path path="circle">
            <a:fillToRect l="50000" t="80000" r="100000" b="10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Ja_theme1</Template>
  <TotalTime>445</TotalTime>
  <Words>603</Words>
  <Application>Microsoft Office PowerPoint</Application>
  <PresentationFormat>On-screen Show (4:3)</PresentationFormat>
  <Paragraphs>107</Paragraphs>
  <Slides>18</Slides>
  <Notes>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18</vt:i4>
      </vt:variant>
    </vt:vector>
  </HeadingPairs>
  <TitlesOfParts>
    <vt:vector size="22" baseType="lpstr">
      <vt:lpstr>Arial</vt:lpstr>
      <vt:lpstr>Calibri</vt:lpstr>
      <vt:lpstr>Century Gothic</vt:lpstr>
      <vt:lpstr>Ja_theme1</vt:lpstr>
      <vt:lpstr>EMPL4012   Researching and analysing Data</vt:lpstr>
      <vt:lpstr>CONTENT</vt:lpstr>
      <vt:lpstr>Secondary Research </vt:lpstr>
      <vt:lpstr>What is a research question?</vt:lpstr>
      <vt:lpstr>PowerPoint Presentation</vt:lpstr>
      <vt:lpstr>Steps to developing a research question:</vt:lpstr>
      <vt:lpstr>Steps to developing a research question:</vt:lpstr>
      <vt:lpstr>Evaluate your question</vt:lpstr>
      <vt:lpstr>Sources of Secondary Data</vt:lpstr>
      <vt:lpstr>Producers of Secondary Data</vt:lpstr>
      <vt:lpstr>Producers of Secondary Data</vt:lpstr>
      <vt:lpstr>Secondary Data Sources</vt:lpstr>
      <vt:lpstr>http://libguides.wlac.edu/c.php?g=569779&amp;p=3926649</vt:lpstr>
      <vt:lpstr>Validity of Information</vt:lpstr>
      <vt:lpstr>Validity of Information</vt:lpstr>
      <vt:lpstr>Validity of Information</vt:lpstr>
      <vt:lpstr>Trusted Sources</vt:lpstr>
      <vt:lpstr>Sources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EMPL4005   Information, Data and Analysis</dc:title>
  <dc:creator>Julia Ault</dc:creator>
  <cp:lastModifiedBy>user</cp:lastModifiedBy>
  <cp:revision>57</cp:revision>
  <cp:lastPrinted>2017-11-10T14:08:51Z</cp:lastPrinted>
  <dcterms:created xsi:type="dcterms:W3CDTF">2013-03-02T16:44:02Z</dcterms:created>
  <dcterms:modified xsi:type="dcterms:W3CDTF">2017-11-12T11:19:45Z</dcterms:modified>
</cp:coreProperties>
</file>