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0"/>
  </p:notesMasterIdLst>
  <p:sldIdLst>
    <p:sldId id="276" r:id="rId2"/>
    <p:sldId id="291" r:id="rId3"/>
    <p:sldId id="284" r:id="rId4"/>
    <p:sldId id="285" r:id="rId5"/>
    <p:sldId id="258" r:id="rId6"/>
    <p:sldId id="283" r:id="rId7"/>
    <p:sldId id="259" r:id="rId8"/>
    <p:sldId id="260" r:id="rId9"/>
    <p:sldId id="261" r:id="rId10"/>
    <p:sldId id="292" r:id="rId11"/>
    <p:sldId id="263" r:id="rId12"/>
    <p:sldId id="269" r:id="rId13"/>
    <p:sldId id="270" r:id="rId14"/>
    <p:sldId id="271" r:id="rId15"/>
    <p:sldId id="272" r:id="rId16"/>
    <p:sldId id="287" r:id="rId17"/>
    <p:sldId id="262" r:id="rId18"/>
    <p:sldId id="289" r:id="rId19"/>
    <p:sldId id="264" r:id="rId20"/>
    <p:sldId id="266" r:id="rId21"/>
    <p:sldId id="288" r:id="rId22"/>
    <p:sldId id="265" r:id="rId23"/>
    <p:sldId id="286" r:id="rId24"/>
    <p:sldId id="267" r:id="rId25"/>
    <p:sldId id="273" r:id="rId26"/>
    <p:sldId id="293" r:id="rId27"/>
    <p:sldId id="274" r:id="rId28"/>
    <p:sldId id="275" r:id="rId2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67435" autoAdjust="0"/>
  </p:normalViewPr>
  <p:slideViewPr>
    <p:cSldViewPr>
      <p:cViewPr varScale="1">
        <p:scale>
          <a:sx n="73" d="100"/>
          <a:sy n="73" d="100"/>
        </p:scale>
        <p:origin x="2694" y="7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5FA4F29C-BC44-4CD3-A42E-604D27C4389F}" type="datetimeFigureOut">
              <a:rPr lang="en-GB" smtClean="0"/>
              <a:pPr/>
              <a:t>05/07/2019</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A48E4F3-BB1F-4F41-9D21-D893896AFEEE}" type="slidenum">
              <a:rPr lang="en-GB" smtClean="0"/>
              <a:pPr/>
              <a:t>‹#›</a:t>
            </a:fld>
            <a:endParaRPr lang="en-GB"/>
          </a:p>
        </p:txBody>
      </p:sp>
    </p:spTree>
    <p:extLst>
      <p:ext uri="{BB962C8B-B14F-4D97-AF65-F5344CB8AC3E}">
        <p14:creationId xmlns:p14="http://schemas.microsoft.com/office/powerpoint/2010/main" val="10164744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AD34C8D-7B3A-44E8-96E0-EF5C0B618739}" type="slidenum">
              <a:rPr lang="en-GB" smtClean="0"/>
              <a:pPr/>
              <a:t>2</a:t>
            </a:fld>
            <a:endParaRPr lang="en-GB"/>
          </a:p>
        </p:txBody>
      </p:sp>
    </p:spTree>
    <p:extLst>
      <p:ext uri="{BB962C8B-B14F-4D97-AF65-F5344CB8AC3E}">
        <p14:creationId xmlns:p14="http://schemas.microsoft.com/office/powerpoint/2010/main" val="201633260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A48E4F3-BB1F-4F41-9D21-D893896AFEEE}" type="slidenum">
              <a:rPr lang="en-GB" smtClean="0"/>
              <a:pPr/>
              <a:t>7</a:t>
            </a:fld>
            <a:endParaRPr lang="en-GB"/>
          </a:p>
        </p:txBody>
      </p:sp>
    </p:spTree>
    <p:extLst>
      <p:ext uri="{BB962C8B-B14F-4D97-AF65-F5344CB8AC3E}">
        <p14:creationId xmlns:p14="http://schemas.microsoft.com/office/powerpoint/2010/main" val="362257938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A48E4F3-BB1F-4F41-9D21-D893896AFEEE}" type="slidenum">
              <a:rPr lang="en-GB" smtClean="0"/>
              <a:pPr/>
              <a:t>8</a:t>
            </a:fld>
            <a:endParaRPr lang="en-GB"/>
          </a:p>
        </p:txBody>
      </p:sp>
    </p:spTree>
    <p:extLst>
      <p:ext uri="{BB962C8B-B14F-4D97-AF65-F5344CB8AC3E}">
        <p14:creationId xmlns:p14="http://schemas.microsoft.com/office/powerpoint/2010/main" val="252018946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A48E4F3-BB1F-4F41-9D21-D893896AFEEE}" type="slidenum">
              <a:rPr lang="en-GB" smtClean="0"/>
              <a:pPr/>
              <a:t>17</a:t>
            </a:fld>
            <a:endParaRPr lang="en-GB"/>
          </a:p>
        </p:txBody>
      </p:sp>
    </p:spTree>
    <p:extLst>
      <p:ext uri="{BB962C8B-B14F-4D97-AF65-F5344CB8AC3E}">
        <p14:creationId xmlns:p14="http://schemas.microsoft.com/office/powerpoint/2010/main" val="270937695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A48E4F3-BB1F-4F41-9D21-D893896AFEEE}" type="slidenum">
              <a:rPr lang="en-GB" smtClean="0"/>
              <a:pPr/>
              <a:t>19</a:t>
            </a:fld>
            <a:endParaRPr lang="en-GB"/>
          </a:p>
        </p:txBody>
      </p:sp>
    </p:spTree>
    <p:extLst>
      <p:ext uri="{BB962C8B-B14F-4D97-AF65-F5344CB8AC3E}">
        <p14:creationId xmlns:p14="http://schemas.microsoft.com/office/powerpoint/2010/main" val="129476358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969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itchFamily="34" charset="-128"/>
            </a:endParaRPr>
          </a:p>
        </p:txBody>
      </p:sp>
      <p:sp>
        <p:nvSpPr>
          <p:cNvPr id="2970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ea typeface="ＭＳ Ｐゴシック" pitchFamily="34" charset="-128"/>
              </a:defRPr>
            </a:lvl1pPr>
            <a:lvl2pPr marL="742950" indent="-285750">
              <a:defRPr>
                <a:solidFill>
                  <a:schemeClr val="tx1"/>
                </a:solidFill>
                <a:latin typeface="Arial" charset="0"/>
                <a:ea typeface="ＭＳ Ｐゴシック" pitchFamily="34" charset="-128"/>
              </a:defRPr>
            </a:lvl2pPr>
            <a:lvl3pPr marL="1143000" indent="-228600">
              <a:defRPr>
                <a:solidFill>
                  <a:schemeClr val="tx1"/>
                </a:solidFill>
                <a:latin typeface="Arial" charset="0"/>
                <a:ea typeface="ＭＳ Ｐゴシック" pitchFamily="34" charset="-128"/>
              </a:defRPr>
            </a:lvl3pPr>
            <a:lvl4pPr marL="1600200" indent="-228600">
              <a:defRPr>
                <a:solidFill>
                  <a:schemeClr val="tx1"/>
                </a:solidFill>
                <a:latin typeface="Arial" charset="0"/>
                <a:ea typeface="ＭＳ Ｐゴシック" pitchFamily="34" charset="-128"/>
              </a:defRPr>
            </a:lvl4pPr>
            <a:lvl5pPr marL="2057400" indent="-228600">
              <a:defRPr>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a:solidFill>
                  <a:schemeClr val="tx1"/>
                </a:solidFill>
                <a:latin typeface="Arial" charset="0"/>
                <a:ea typeface="ＭＳ Ｐゴシック" pitchFamily="34" charset="-128"/>
              </a:defRPr>
            </a:lvl9pPr>
          </a:lstStyle>
          <a:p>
            <a:fld id="{AF9FD853-431C-4D20-AEBE-63AADF2A830E}" type="slidenum">
              <a:rPr lang="en-US" altLang="en-US"/>
              <a:pPr/>
              <a:t>20</a:t>
            </a:fld>
            <a:endParaRPr lang="en-US" altLang="en-US"/>
          </a:p>
        </p:txBody>
      </p:sp>
    </p:spTree>
    <p:extLst>
      <p:ext uri="{BB962C8B-B14F-4D97-AF65-F5344CB8AC3E}">
        <p14:creationId xmlns:p14="http://schemas.microsoft.com/office/powerpoint/2010/main" val="60284228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AD34C8D-7B3A-44E8-96E0-EF5C0B618739}" type="slidenum">
              <a:rPr lang="en-GB" smtClean="0"/>
              <a:pPr/>
              <a:t>26</a:t>
            </a:fld>
            <a:endParaRPr lang="en-GB"/>
          </a:p>
        </p:txBody>
      </p:sp>
    </p:spTree>
    <p:extLst>
      <p:ext uri="{BB962C8B-B14F-4D97-AF65-F5344CB8AC3E}">
        <p14:creationId xmlns:p14="http://schemas.microsoft.com/office/powerpoint/2010/main" val="11690476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EBE0BD06-8221-4FC2-92A0-69E8B86A7959}" type="datetimeFigureOut">
              <a:rPr lang="en-GB" smtClean="0"/>
              <a:pPr/>
              <a:t>05/07/2019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68F09E2-A018-4061-B980-D2A4B604AA09}" type="slidenum">
              <a:rPr lang="en-GB" smtClean="0"/>
              <a:pPr/>
              <a:t>‹#›</a:t>
            </a:fld>
            <a:endParaRPr lang="en-GB"/>
          </a:p>
        </p:txBody>
      </p:sp>
    </p:spTree>
    <p:extLst>
      <p:ext uri="{BB962C8B-B14F-4D97-AF65-F5344CB8AC3E}">
        <p14:creationId xmlns:p14="http://schemas.microsoft.com/office/powerpoint/2010/main" val="25063027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EBE0BD06-8221-4FC2-92A0-69E8B86A7959}" type="datetimeFigureOut">
              <a:rPr lang="en-GB" smtClean="0"/>
              <a:pPr/>
              <a:t>05/07/2019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68F09E2-A018-4061-B980-D2A4B604AA09}" type="slidenum">
              <a:rPr lang="en-GB" smtClean="0"/>
              <a:pPr/>
              <a:t>‹#›</a:t>
            </a:fld>
            <a:endParaRPr lang="en-GB"/>
          </a:p>
        </p:txBody>
      </p:sp>
    </p:spTree>
    <p:extLst>
      <p:ext uri="{BB962C8B-B14F-4D97-AF65-F5344CB8AC3E}">
        <p14:creationId xmlns:p14="http://schemas.microsoft.com/office/powerpoint/2010/main" val="28777185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EBE0BD06-8221-4FC2-92A0-69E8B86A7959}" type="datetimeFigureOut">
              <a:rPr lang="en-GB" smtClean="0"/>
              <a:pPr/>
              <a:t>05/07/2019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68F09E2-A018-4061-B980-D2A4B604AA09}" type="slidenum">
              <a:rPr lang="en-GB" smtClean="0"/>
              <a:pPr/>
              <a:t>‹#›</a:t>
            </a:fld>
            <a:endParaRPr lang="en-GB"/>
          </a:p>
        </p:txBody>
      </p:sp>
    </p:spTree>
    <p:extLst>
      <p:ext uri="{BB962C8B-B14F-4D97-AF65-F5344CB8AC3E}">
        <p14:creationId xmlns:p14="http://schemas.microsoft.com/office/powerpoint/2010/main" val="41053783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EBE0BD06-8221-4FC2-92A0-69E8B86A7959}" type="datetimeFigureOut">
              <a:rPr lang="en-GB" smtClean="0"/>
              <a:pPr/>
              <a:t>05/07/2019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68F09E2-A018-4061-B980-D2A4B604AA09}" type="slidenum">
              <a:rPr lang="en-GB" smtClean="0"/>
              <a:pPr/>
              <a:t>‹#›</a:t>
            </a:fld>
            <a:endParaRPr lang="en-GB"/>
          </a:p>
        </p:txBody>
      </p:sp>
    </p:spTree>
    <p:extLst>
      <p:ext uri="{BB962C8B-B14F-4D97-AF65-F5344CB8AC3E}">
        <p14:creationId xmlns:p14="http://schemas.microsoft.com/office/powerpoint/2010/main" val="359334595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EBE0BD06-8221-4FC2-92A0-69E8B86A7959}" type="datetimeFigureOut">
              <a:rPr lang="en-GB" smtClean="0"/>
              <a:pPr/>
              <a:t>05/07/2019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68F09E2-A018-4061-B980-D2A4B604AA09}" type="slidenum">
              <a:rPr lang="en-GB" smtClean="0"/>
              <a:pPr/>
              <a:t>‹#›</a:t>
            </a:fld>
            <a:endParaRPr lang="en-GB"/>
          </a:p>
        </p:txBody>
      </p:sp>
    </p:spTree>
    <p:extLst>
      <p:ext uri="{BB962C8B-B14F-4D97-AF65-F5344CB8AC3E}">
        <p14:creationId xmlns:p14="http://schemas.microsoft.com/office/powerpoint/2010/main" val="13182483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EBE0BD06-8221-4FC2-92A0-69E8B86A7959}" type="datetimeFigureOut">
              <a:rPr lang="en-GB" smtClean="0"/>
              <a:pPr/>
              <a:t>05/07/2019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68F09E2-A018-4061-B980-D2A4B604AA09}" type="slidenum">
              <a:rPr lang="en-GB" smtClean="0"/>
              <a:pPr/>
              <a:t>‹#›</a:t>
            </a:fld>
            <a:endParaRPr lang="en-GB"/>
          </a:p>
        </p:txBody>
      </p:sp>
    </p:spTree>
    <p:extLst>
      <p:ext uri="{BB962C8B-B14F-4D97-AF65-F5344CB8AC3E}">
        <p14:creationId xmlns:p14="http://schemas.microsoft.com/office/powerpoint/2010/main" val="41086072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BE0BD06-8221-4FC2-92A0-69E8B86A7959}" type="datetimeFigureOut">
              <a:rPr lang="en-GB" smtClean="0"/>
              <a:pPr/>
              <a:t>05/07/2019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68F09E2-A018-4061-B980-D2A4B604AA09}" type="slidenum">
              <a:rPr lang="en-GB" smtClean="0"/>
              <a:pPr/>
              <a:t>‹#›</a:t>
            </a:fld>
            <a:endParaRPr lang="en-GB"/>
          </a:p>
        </p:txBody>
      </p:sp>
    </p:spTree>
    <p:extLst>
      <p:ext uri="{BB962C8B-B14F-4D97-AF65-F5344CB8AC3E}">
        <p14:creationId xmlns:p14="http://schemas.microsoft.com/office/powerpoint/2010/main" val="3491597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EBE0BD06-8221-4FC2-92A0-69E8B86A7959}" type="datetimeFigureOut">
              <a:rPr lang="en-GB" smtClean="0"/>
              <a:pPr/>
              <a:t>05/07/2019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68F09E2-A018-4061-B980-D2A4B604AA09}" type="slidenum">
              <a:rPr lang="en-GB" smtClean="0"/>
              <a:pPr/>
              <a:t>‹#›</a:t>
            </a:fld>
            <a:endParaRPr lang="en-GB"/>
          </a:p>
        </p:txBody>
      </p:sp>
    </p:spTree>
    <p:extLst>
      <p:ext uri="{BB962C8B-B14F-4D97-AF65-F5344CB8AC3E}">
        <p14:creationId xmlns:p14="http://schemas.microsoft.com/office/powerpoint/2010/main" val="20491406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EBE0BD06-8221-4FC2-92A0-69E8B86A7959}" type="datetimeFigureOut">
              <a:rPr lang="en-GB" smtClean="0"/>
              <a:pPr/>
              <a:t>05/07/2019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68F09E2-A018-4061-B980-D2A4B604AA09}" type="slidenum">
              <a:rPr lang="en-GB" smtClean="0"/>
              <a:pPr/>
              <a:t>‹#›</a:t>
            </a:fld>
            <a:endParaRPr lang="en-GB"/>
          </a:p>
        </p:txBody>
      </p:sp>
    </p:spTree>
    <p:extLst>
      <p:ext uri="{BB962C8B-B14F-4D97-AF65-F5344CB8AC3E}">
        <p14:creationId xmlns:p14="http://schemas.microsoft.com/office/powerpoint/2010/main" val="38278958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EBE0BD06-8221-4FC2-92A0-69E8B86A7959}" type="datetimeFigureOut">
              <a:rPr lang="en-GB" smtClean="0"/>
              <a:pPr/>
              <a:t>05/07/2019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68F09E2-A018-4061-B980-D2A4B604AA09}" type="slidenum">
              <a:rPr lang="en-GB" smtClean="0"/>
              <a:pPr/>
              <a:t>‹#›</a:t>
            </a:fld>
            <a:endParaRPr lang="en-GB"/>
          </a:p>
        </p:txBody>
      </p:sp>
    </p:spTree>
    <p:extLst>
      <p:ext uri="{BB962C8B-B14F-4D97-AF65-F5344CB8AC3E}">
        <p14:creationId xmlns:p14="http://schemas.microsoft.com/office/powerpoint/2010/main" val="28014670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EBE0BD06-8221-4FC2-92A0-69E8B86A7959}" type="datetimeFigureOut">
              <a:rPr lang="en-GB" smtClean="0"/>
              <a:pPr/>
              <a:t>05/07/2019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68F09E2-A018-4061-B980-D2A4B604AA09}" type="slidenum">
              <a:rPr lang="en-GB" smtClean="0"/>
              <a:pPr/>
              <a:t>‹#›</a:t>
            </a:fld>
            <a:endParaRPr lang="en-GB"/>
          </a:p>
        </p:txBody>
      </p:sp>
    </p:spTree>
    <p:extLst>
      <p:ext uri="{BB962C8B-B14F-4D97-AF65-F5344CB8AC3E}">
        <p14:creationId xmlns:p14="http://schemas.microsoft.com/office/powerpoint/2010/main" val="4569262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BE0BD06-8221-4FC2-92A0-69E8B86A7959}" type="datetimeFigureOut">
              <a:rPr lang="en-GB" smtClean="0"/>
              <a:pPr/>
              <a:t>05/07/2019</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68F09E2-A018-4061-B980-D2A4B604AA09}" type="slidenum">
              <a:rPr lang="en-GB" smtClean="0"/>
              <a:pPr/>
              <a:t>‹#›</a:t>
            </a:fld>
            <a:endParaRPr lang="en-GB"/>
          </a:p>
        </p:txBody>
      </p:sp>
    </p:spTree>
    <p:extLst>
      <p:ext uri="{BB962C8B-B14F-4D97-AF65-F5344CB8AC3E}">
        <p14:creationId xmlns:p14="http://schemas.microsoft.com/office/powerpoint/2010/main" val="38335873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hyperlink" Target="https://www.youtube.com/watch?v=KewQ4IDyeek" TargetMode="Externa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hyperlink" Target="https://educationendowmentfoundation.org.uk/resources/teaching-learning-toolkit" TargetMode="Externa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hyperlink" Target="https://www.youtube.com/watch?v=4IKo3qUhrio" TargetMode="Externa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3" Type="http://schemas.openxmlformats.org/officeDocument/2006/relationships/hyperlink" Target="https://www.estyn.gov.wales/sites/default/files/documents/Effective%20practice%20in%20tackling%20poverty%20and%20disadvantage%20in%20schools%20-%20November%202012.pdf" TargetMode="External"/><Relationship Id="rId2" Type="http://schemas.openxmlformats.org/officeDocument/2006/relationships/hyperlink" Target="http://www.childreninwales.org.uk/resource/tackling-child-poverty-wales-good-practice-guide-schools/" TargetMode="External"/><Relationship Id="rId1" Type="http://schemas.openxmlformats.org/officeDocument/2006/relationships/slideLayout" Target="../slideLayouts/slideLayout2.xml"/><Relationship Id="rId4" Type="http://schemas.openxmlformats.org/officeDocument/2006/relationships/hyperlink" Target="http://www.uwtsd.ac.uk/media/uwtsd-website/content-assets/documents/wcee/Good-News---Whats-schools-in-wales-are-doing-to-reduce-the-impact-of-poverty-on-pupils-achievement---Wales-Centre-for-Equity-in-Education-December-2014.pdf" TargetMode="External"/></Relationships>
</file>

<file path=ppt/slides/_rels/slide28.xml.rels><?xml version="1.0" encoding="UTF-8" standalone="yes"?>
<Relationships xmlns="http://schemas.openxmlformats.org/package/2006/relationships"><Relationship Id="rId3" Type="http://schemas.openxmlformats.org/officeDocument/2006/relationships/hyperlink" Target="http://gov.wales/topics/people-and-communities/tackling-poverty/taking-forward-tackling-poverty-action-plan/?lang=en" TargetMode="External"/><Relationship Id="rId2" Type="http://schemas.openxmlformats.org/officeDocument/2006/relationships/hyperlink" Target="http://gov.wales/topics/people-and-communities/people/children-and-young-people/child-poverty/?lang=en" TargetMode="External"/><Relationship Id="rId1" Type="http://schemas.openxmlformats.org/officeDocument/2006/relationships/slideLayout" Target="../slideLayouts/slideLayout2.xml"/><Relationship Id="rId4" Type="http://schemas.openxmlformats.org/officeDocument/2006/relationships/hyperlink" Target="http://gov.wales/topics/educationandskills/schoolshome/deprivation/rewriting-the-future-schools/?lang=e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332656"/>
            <a:ext cx="7772400" cy="1470025"/>
          </a:xfrm>
        </p:spPr>
        <p:txBody>
          <a:bodyPr/>
          <a:lstStyle/>
          <a:p>
            <a:r>
              <a:rPr lang="en-GB" dirty="0" smtClean="0"/>
              <a:t>ECES4003</a:t>
            </a:r>
            <a:r>
              <a:rPr lang="en-GB" dirty="0" smtClean="0"/>
              <a:t>/C </a:t>
            </a:r>
            <a:endParaRPr lang="en-GB" dirty="0"/>
          </a:p>
        </p:txBody>
      </p:sp>
      <p:sp>
        <p:nvSpPr>
          <p:cNvPr id="3" name="Subtitle 2"/>
          <p:cNvSpPr>
            <a:spLocks noGrp="1"/>
          </p:cNvSpPr>
          <p:nvPr>
            <p:ph type="subTitle" idx="1"/>
          </p:nvPr>
        </p:nvSpPr>
        <p:spPr>
          <a:xfrm>
            <a:off x="1259632" y="4581128"/>
            <a:ext cx="7088832" cy="1752600"/>
          </a:xfrm>
        </p:spPr>
        <p:txBody>
          <a:bodyPr/>
          <a:lstStyle/>
          <a:p>
            <a:r>
              <a:rPr lang="en-GB" dirty="0" smtClean="0"/>
              <a:t>Social Inclusion and Equality</a:t>
            </a:r>
          </a:p>
          <a:p>
            <a:r>
              <a:rPr lang="en-GB" sz="2800" i="1" dirty="0" err="1"/>
              <a:t>Cynhwysiant</a:t>
            </a:r>
            <a:r>
              <a:rPr lang="en-GB" sz="2800" i="1" dirty="0"/>
              <a:t> </a:t>
            </a:r>
            <a:r>
              <a:rPr lang="en-GB" sz="2800" i="1" dirty="0" err="1"/>
              <a:t>Cymdeithasol</a:t>
            </a:r>
            <a:r>
              <a:rPr lang="en-GB" sz="2800" i="1" dirty="0"/>
              <a:t> a </a:t>
            </a:r>
            <a:r>
              <a:rPr lang="en-GB" sz="2800" i="1" dirty="0" err="1" smtClean="0"/>
              <a:t>Chydraddoldeb</a:t>
            </a:r>
            <a:endParaRPr lang="en-GB" sz="2800" i="1" dirty="0" smtClean="0"/>
          </a:p>
          <a:p>
            <a:r>
              <a:rPr lang="en-GB" sz="2800" i="1" dirty="0" err="1" smtClean="0"/>
              <a:t>Sesiwn</a:t>
            </a:r>
            <a:r>
              <a:rPr lang="en-GB" sz="2800" i="1" dirty="0" smtClean="0"/>
              <a:t> 5 / Session 5 </a:t>
            </a:r>
            <a:endParaRPr lang="en-GB" sz="2800" i="1" dirty="0"/>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699792" y="1772816"/>
            <a:ext cx="3956976" cy="253781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079556589"/>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i="1" dirty="0" err="1">
                <a:solidFill>
                  <a:schemeClr val="accent4">
                    <a:lumMod val="75000"/>
                  </a:schemeClr>
                </a:solidFill>
              </a:rPr>
              <a:t>Asesiadau</a:t>
            </a:r>
            <a:r>
              <a:rPr lang="en-GB" i="1" dirty="0">
                <a:solidFill>
                  <a:schemeClr val="accent4">
                    <a:lumMod val="75000"/>
                  </a:schemeClr>
                </a:solidFill>
              </a:rPr>
              <a:t> </a:t>
            </a:r>
            <a:r>
              <a:rPr lang="en-GB" dirty="0">
                <a:solidFill>
                  <a:schemeClr val="accent4">
                    <a:lumMod val="75000"/>
                  </a:schemeClr>
                </a:solidFill>
              </a:rPr>
              <a:t/>
            </a:r>
            <a:br>
              <a:rPr lang="en-GB" dirty="0">
                <a:solidFill>
                  <a:schemeClr val="accent4">
                    <a:lumMod val="75000"/>
                  </a:schemeClr>
                </a:solidFill>
              </a:rPr>
            </a:br>
            <a:r>
              <a:rPr lang="en-GB" dirty="0">
                <a:solidFill>
                  <a:schemeClr val="accent5"/>
                </a:solidFill>
              </a:rPr>
              <a:t>Assessment</a:t>
            </a:r>
            <a:r>
              <a:rPr lang="en-GB" dirty="0"/>
              <a:t> </a:t>
            </a:r>
          </a:p>
        </p:txBody>
      </p:sp>
      <p:sp>
        <p:nvSpPr>
          <p:cNvPr id="4" name="Content Placeholder 3"/>
          <p:cNvSpPr>
            <a:spLocks noGrp="1"/>
          </p:cNvSpPr>
          <p:nvPr>
            <p:ph sz="half" idx="1"/>
          </p:nvPr>
        </p:nvSpPr>
        <p:spPr/>
        <p:style>
          <a:lnRef idx="2">
            <a:schemeClr val="accent4"/>
          </a:lnRef>
          <a:fillRef idx="1">
            <a:schemeClr val="lt1"/>
          </a:fillRef>
          <a:effectRef idx="0">
            <a:schemeClr val="accent4"/>
          </a:effectRef>
          <a:fontRef idx="minor">
            <a:schemeClr val="dk1"/>
          </a:fontRef>
        </p:style>
        <p:txBody>
          <a:bodyPr>
            <a:normAutofit lnSpcReduction="10000"/>
          </a:bodyPr>
          <a:lstStyle/>
          <a:p>
            <a:r>
              <a:rPr lang="en-GB" dirty="0" err="1"/>
              <a:t>Asesiad</a:t>
            </a:r>
            <a:r>
              <a:rPr lang="en-GB" dirty="0"/>
              <a:t> 1</a:t>
            </a:r>
          </a:p>
          <a:p>
            <a:r>
              <a:rPr lang="en-GB" dirty="0" err="1"/>
              <a:t>Pwyso</a:t>
            </a:r>
            <a:r>
              <a:rPr lang="en-GB" dirty="0"/>
              <a:t>: </a:t>
            </a:r>
            <a:r>
              <a:rPr lang="en-GB" dirty="0" smtClean="0"/>
              <a:t>100%</a:t>
            </a:r>
            <a:endParaRPr lang="en-GB" dirty="0"/>
          </a:p>
          <a:p>
            <a:r>
              <a:rPr lang="en-GB" dirty="0"/>
              <a:t>Math: </a:t>
            </a:r>
            <a:r>
              <a:rPr lang="en-GB" dirty="0" err="1"/>
              <a:t>Traethawd</a:t>
            </a:r>
            <a:endParaRPr lang="en-GB" dirty="0"/>
          </a:p>
          <a:p>
            <a:r>
              <a:rPr lang="en-GB" dirty="0" err="1"/>
              <a:t>Geiriau</a:t>
            </a:r>
            <a:r>
              <a:rPr lang="en-GB" dirty="0"/>
              <a:t>: </a:t>
            </a:r>
            <a:r>
              <a:rPr lang="en-GB" dirty="0" smtClean="0"/>
              <a:t>3000</a:t>
            </a:r>
            <a:endParaRPr lang="en-GB" dirty="0"/>
          </a:p>
          <a:p>
            <a:r>
              <a:rPr lang="en-GB" dirty="0" err="1"/>
              <a:t>Pryd</a:t>
            </a:r>
            <a:r>
              <a:rPr lang="en-GB" dirty="0"/>
              <a:t>?  </a:t>
            </a:r>
            <a:endParaRPr lang="en-GB" dirty="0" smtClean="0"/>
          </a:p>
          <a:p>
            <a:r>
              <a:rPr lang="cy-GB" dirty="0"/>
              <a:t>Beth yw’r elfennau cymdeithasol allweddol sy’n effeithio ar allu disgybl i gael mynediad at addysg?</a:t>
            </a:r>
            <a:endParaRPr lang="en-GB" dirty="0" smtClean="0"/>
          </a:p>
          <a:p>
            <a:endParaRPr lang="en-GB" dirty="0"/>
          </a:p>
          <a:p>
            <a:pPr marL="0" indent="0">
              <a:buNone/>
            </a:pPr>
            <a:endParaRPr lang="en-GB" dirty="0"/>
          </a:p>
        </p:txBody>
      </p:sp>
      <p:sp>
        <p:nvSpPr>
          <p:cNvPr id="5" name="Content Placeholder 4"/>
          <p:cNvSpPr>
            <a:spLocks noGrp="1"/>
          </p:cNvSpPr>
          <p:nvPr>
            <p:ph sz="half" idx="2"/>
          </p:nvPr>
        </p:nvSpPr>
        <p:spPr/>
        <p:style>
          <a:lnRef idx="2">
            <a:schemeClr val="accent5"/>
          </a:lnRef>
          <a:fillRef idx="1">
            <a:schemeClr val="lt1"/>
          </a:fillRef>
          <a:effectRef idx="0">
            <a:schemeClr val="accent5"/>
          </a:effectRef>
          <a:fontRef idx="minor">
            <a:schemeClr val="dk1"/>
          </a:fontRef>
        </p:style>
        <p:txBody>
          <a:bodyPr>
            <a:normAutofit lnSpcReduction="10000"/>
          </a:bodyPr>
          <a:lstStyle/>
          <a:p>
            <a:r>
              <a:rPr lang="en-GB" i="1" dirty="0"/>
              <a:t>Assessment 1</a:t>
            </a:r>
          </a:p>
          <a:p>
            <a:r>
              <a:rPr lang="en-GB" i="1" dirty="0"/>
              <a:t>Module weighting: </a:t>
            </a:r>
            <a:r>
              <a:rPr lang="en-GB" i="1" dirty="0" smtClean="0"/>
              <a:t>100% </a:t>
            </a:r>
            <a:endParaRPr lang="en-GB" i="1" dirty="0"/>
          </a:p>
          <a:p>
            <a:r>
              <a:rPr lang="en-GB" i="1" dirty="0"/>
              <a:t>Type: Essay</a:t>
            </a:r>
          </a:p>
          <a:p>
            <a:r>
              <a:rPr lang="en-GB" i="1" dirty="0"/>
              <a:t>Word count: </a:t>
            </a:r>
            <a:r>
              <a:rPr lang="en-GB" i="1" dirty="0" smtClean="0"/>
              <a:t>3000 </a:t>
            </a:r>
            <a:endParaRPr lang="en-GB" i="1" dirty="0"/>
          </a:p>
          <a:p>
            <a:r>
              <a:rPr lang="en-GB" i="1" dirty="0"/>
              <a:t>When? </a:t>
            </a:r>
            <a:endParaRPr lang="en-GB" i="1" dirty="0" smtClean="0"/>
          </a:p>
          <a:p>
            <a:r>
              <a:rPr lang="en-GB" i="1" dirty="0"/>
              <a:t>What are the key social elements that affect a pupil’s ability to access education?</a:t>
            </a:r>
            <a:endParaRPr lang="en-GB" i="1" dirty="0" smtClean="0"/>
          </a:p>
          <a:p>
            <a:endParaRPr lang="en-GB" dirty="0"/>
          </a:p>
          <a:p>
            <a:endParaRPr lang="en-GB" dirty="0"/>
          </a:p>
          <a:p>
            <a:endParaRPr lang="en-GB" dirty="0"/>
          </a:p>
        </p:txBody>
      </p:sp>
    </p:spTree>
    <p:extLst>
      <p:ext uri="{BB962C8B-B14F-4D97-AF65-F5344CB8AC3E}">
        <p14:creationId xmlns:p14="http://schemas.microsoft.com/office/powerpoint/2010/main" val="18879867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t>Rhwystrau</a:t>
            </a:r>
            <a:r>
              <a:rPr lang="en-GB" dirty="0" smtClean="0"/>
              <a:t> </a:t>
            </a:r>
            <a:r>
              <a:rPr lang="en-GB" dirty="0" err="1" smtClean="0"/>
              <a:t>i</a:t>
            </a:r>
            <a:r>
              <a:rPr lang="en-GB" dirty="0" smtClean="0"/>
              <a:t> </a:t>
            </a:r>
            <a:r>
              <a:rPr lang="en-GB" dirty="0" err="1" smtClean="0"/>
              <a:t>Addysg</a:t>
            </a:r>
            <a:r>
              <a:rPr lang="en-GB" dirty="0" smtClean="0"/>
              <a:t> </a:t>
            </a:r>
            <a:br>
              <a:rPr lang="en-GB" dirty="0" smtClean="0"/>
            </a:br>
            <a:r>
              <a:rPr lang="en-GB" i="1" dirty="0" smtClean="0"/>
              <a:t>Barriers to Education </a:t>
            </a:r>
            <a:endParaRPr lang="en-GB" i="1" dirty="0"/>
          </a:p>
        </p:txBody>
      </p:sp>
      <p:pic>
        <p:nvPicPr>
          <p:cNvPr id="409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051720" y="2276872"/>
            <a:ext cx="4802958" cy="333885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426215226"/>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t>Heddiw</a:t>
            </a:r>
            <a:r>
              <a:rPr lang="en-GB" dirty="0" smtClean="0"/>
              <a:t/>
            </a:r>
            <a:br>
              <a:rPr lang="en-GB" dirty="0" smtClean="0"/>
            </a:br>
            <a:r>
              <a:rPr lang="en-GB" i="1" dirty="0" smtClean="0"/>
              <a:t>Today</a:t>
            </a:r>
            <a:endParaRPr lang="en-GB" i="1" dirty="0"/>
          </a:p>
        </p:txBody>
      </p:sp>
      <p:sp>
        <p:nvSpPr>
          <p:cNvPr id="3" name="Content Placeholder 2"/>
          <p:cNvSpPr>
            <a:spLocks noGrp="1"/>
          </p:cNvSpPr>
          <p:nvPr>
            <p:ph sz="half" idx="1"/>
          </p:nvPr>
        </p:nvSpPr>
        <p:spPr/>
        <p:style>
          <a:lnRef idx="2">
            <a:schemeClr val="accent4"/>
          </a:lnRef>
          <a:fillRef idx="1">
            <a:schemeClr val="lt1"/>
          </a:fillRef>
          <a:effectRef idx="0">
            <a:schemeClr val="accent4"/>
          </a:effectRef>
          <a:fontRef idx="minor">
            <a:schemeClr val="dk1"/>
          </a:fontRef>
        </p:style>
        <p:txBody>
          <a:bodyPr/>
          <a:lstStyle/>
          <a:p>
            <a:r>
              <a:rPr lang="en-GB" dirty="0" err="1" smtClean="0"/>
              <a:t>Polisiau</a:t>
            </a:r>
            <a:r>
              <a:rPr lang="en-GB" dirty="0" smtClean="0"/>
              <a:t> </a:t>
            </a:r>
            <a:r>
              <a:rPr lang="en-GB" dirty="0" err="1" smtClean="0"/>
              <a:t>allweddol</a:t>
            </a:r>
            <a:r>
              <a:rPr lang="en-GB" dirty="0" smtClean="0"/>
              <a:t> </a:t>
            </a:r>
            <a:r>
              <a:rPr lang="en-GB" dirty="0" err="1" smtClean="0"/>
              <a:t>Llywodraeth</a:t>
            </a:r>
            <a:r>
              <a:rPr lang="en-GB" dirty="0" smtClean="0"/>
              <a:t> </a:t>
            </a:r>
            <a:r>
              <a:rPr lang="en-GB" dirty="0" err="1" smtClean="0"/>
              <a:t>Cymru</a:t>
            </a:r>
            <a:r>
              <a:rPr lang="en-GB" dirty="0" smtClean="0"/>
              <a:t> </a:t>
            </a:r>
          </a:p>
          <a:p>
            <a:r>
              <a:rPr lang="en-GB" dirty="0" err="1" smtClean="0"/>
              <a:t>Dogfennaeth</a:t>
            </a:r>
            <a:r>
              <a:rPr lang="en-GB" dirty="0" smtClean="0"/>
              <a:t> </a:t>
            </a:r>
            <a:r>
              <a:rPr lang="en-GB" dirty="0" err="1" smtClean="0"/>
              <a:t>defnyddiol</a:t>
            </a:r>
            <a:r>
              <a:rPr lang="en-GB" dirty="0" smtClean="0"/>
              <a:t>:</a:t>
            </a:r>
          </a:p>
          <a:p>
            <a:pPr lvl="1"/>
            <a:r>
              <a:rPr lang="en-GB" dirty="0" err="1" smtClean="0"/>
              <a:t>Llywodraeth</a:t>
            </a:r>
            <a:r>
              <a:rPr lang="en-GB" dirty="0" smtClean="0"/>
              <a:t> </a:t>
            </a:r>
            <a:r>
              <a:rPr lang="en-GB" dirty="0" err="1" smtClean="0"/>
              <a:t>Cymru</a:t>
            </a:r>
            <a:endParaRPr lang="en-GB" dirty="0" smtClean="0"/>
          </a:p>
          <a:p>
            <a:pPr lvl="1"/>
            <a:r>
              <a:rPr lang="en-GB" dirty="0" err="1" smtClean="0"/>
              <a:t>Estyn</a:t>
            </a:r>
            <a:endParaRPr lang="en-GB" dirty="0" smtClean="0"/>
          </a:p>
          <a:p>
            <a:pPr lvl="1"/>
            <a:r>
              <a:rPr lang="en-GB" dirty="0" err="1" smtClean="0"/>
              <a:t>Ymchwil</a:t>
            </a:r>
            <a:r>
              <a:rPr lang="en-GB" dirty="0" smtClean="0"/>
              <a:t> CPYDDS </a:t>
            </a:r>
          </a:p>
          <a:p>
            <a:pPr lvl="1"/>
            <a:r>
              <a:rPr lang="en-GB" dirty="0" err="1" smtClean="0"/>
              <a:t>Ymchwil</a:t>
            </a:r>
            <a:r>
              <a:rPr lang="en-GB" dirty="0" smtClean="0"/>
              <a:t> </a:t>
            </a:r>
            <a:r>
              <a:rPr lang="en-GB" dirty="0" err="1" smtClean="0"/>
              <a:t>elusennau</a:t>
            </a:r>
            <a:r>
              <a:rPr lang="en-GB" dirty="0" smtClean="0"/>
              <a:t> </a:t>
            </a:r>
            <a:r>
              <a:rPr lang="en-GB" dirty="0" err="1" smtClean="0"/>
              <a:t>perthnasol</a:t>
            </a:r>
            <a:r>
              <a:rPr lang="en-GB" dirty="0" smtClean="0"/>
              <a:t> </a:t>
            </a:r>
            <a:endParaRPr lang="en-GB" dirty="0"/>
          </a:p>
        </p:txBody>
      </p:sp>
      <p:sp>
        <p:nvSpPr>
          <p:cNvPr id="4" name="Content Placeholder 3"/>
          <p:cNvSpPr>
            <a:spLocks noGrp="1"/>
          </p:cNvSpPr>
          <p:nvPr>
            <p:ph sz="half" idx="2"/>
          </p:nvPr>
        </p:nvSpPr>
        <p:spPr/>
        <p:style>
          <a:lnRef idx="2">
            <a:schemeClr val="accent3"/>
          </a:lnRef>
          <a:fillRef idx="1">
            <a:schemeClr val="lt1"/>
          </a:fillRef>
          <a:effectRef idx="0">
            <a:schemeClr val="accent3"/>
          </a:effectRef>
          <a:fontRef idx="minor">
            <a:schemeClr val="dk1"/>
          </a:fontRef>
        </p:style>
        <p:txBody>
          <a:bodyPr/>
          <a:lstStyle/>
          <a:p>
            <a:r>
              <a:rPr lang="en-GB" i="1" dirty="0" smtClean="0"/>
              <a:t>Key Welsh Government Policy </a:t>
            </a:r>
          </a:p>
          <a:p>
            <a:r>
              <a:rPr lang="en-GB" i="1" dirty="0" smtClean="0"/>
              <a:t>Useful documents:</a:t>
            </a:r>
          </a:p>
          <a:p>
            <a:pPr lvl="1"/>
            <a:r>
              <a:rPr lang="en-GB" i="1" dirty="0" smtClean="0"/>
              <a:t>Welsh Government</a:t>
            </a:r>
          </a:p>
          <a:p>
            <a:pPr lvl="1"/>
            <a:r>
              <a:rPr lang="en-GB" i="1" dirty="0" smtClean="0"/>
              <a:t>Estyn</a:t>
            </a:r>
          </a:p>
          <a:p>
            <a:pPr lvl="1"/>
            <a:r>
              <a:rPr lang="en-GB" i="1" dirty="0" smtClean="0"/>
              <a:t>UWTSD Research (WCEE) </a:t>
            </a:r>
          </a:p>
          <a:p>
            <a:pPr lvl="1"/>
            <a:r>
              <a:rPr lang="en-GB" i="1" dirty="0" smtClean="0"/>
              <a:t>Relevant charity organisation research </a:t>
            </a:r>
          </a:p>
        </p:txBody>
      </p:sp>
    </p:spTree>
    <p:extLst>
      <p:ext uri="{BB962C8B-B14F-4D97-AF65-F5344CB8AC3E}">
        <p14:creationId xmlns:p14="http://schemas.microsoft.com/office/powerpoint/2010/main" val="3690691577"/>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t>Creu</a:t>
            </a:r>
            <a:r>
              <a:rPr lang="en-GB" dirty="0" smtClean="0"/>
              <a:t> </a:t>
            </a:r>
            <a:r>
              <a:rPr lang="en-GB" dirty="0" err="1" smtClean="0"/>
              <a:t>Cymunedau</a:t>
            </a:r>
            <a:r>
              <a:rPr lang="en-GB" dirty="0" smtClean="0"/>
              <a:t> </a:t>
            </a:r>
            <a:r>
              <a:rPr lang="en-GB" dirty="0" err="1" smtClean="0"/>
              <a:t>Cryf</a:t>
            </a:r>
            <a:r>
              <a:rPr lang="en-GB" dirty="0" smtClean="0"/>
              <a:t>: </a:t>
            </a:r>
            <a:r>
              <a:rPr lang="en-GB" dirty="0" err="1" smtClean="0"/>
              <a:t>Symud</a:t>
            </a:r>
            <a:r>
              <a:rPr lang="en-GB" dirty="0" smtClean="0"/>
              <a:t> </a:t>
            </a:r>
            <a:r>
              <a:rPr lang="en-GB" dirty="0" err="1" smtClean="0"/>
              <a:t>Ymlaen</a:t>
            </a:r>
            <a:r>
              <a:rPr lang="en-GB" dirty="0" smtClean="0"/>
              <a:t> </a:t>
            </a:r>
            <a:r>
              <a:rPr lang="en-GB" sz="3100" dirty="0" smtClean="0"/>
              <a:t>Building Resilient Communities and Poverty Action Plan </a:t>
            </a:r>
            <a:endParaRPr lang="en-GB" dirty="0"/>
          </a:p>
        </p:txBody>
      </p:sp>
      <p:sp>
        <p:nvSpPr>
          <p:cNvPr id="4" name="Content Placeholder 3"/>
          <p:cNvSpPr>
            <a:spLocks noGrp="1"/>
          </p:cNvSpPr>
          <p:nvPr>
            <p:ph sz="half" idx="1"/>
          </p:nvPr>
        </p:nvSpPr>
        <p:spPr>
          <a:xfrm>
            <a:off x="457200" y="1600200"/>
            <a:ext cx="4038600" cy="5069160"/>
          </a:xfrm>
        </p:spPr>
        <p:style>
          <a:lnRef idx="2">
            <a:schemeClr val="accent4"/>
          </a:lnRef>
          <a:fillRef idx="1">
            <a:schemeClr val="lt1"/>
          </a:fillRef>
          <a:effectRef idx="0">
            <a:schemeClr val="accent4"/>
          </a:effectRef>
          <a:fontRef idx="minor">
            <a:schemeClr val="dk1"/>
          </a:fontRef>
        </p:style>
        <p:txBody>
          <a:bodyPr>
            <a:noAutofit/>
          </a:bodyPr>
          <a:lstStyle/>
          <a:p>
            <a:r>
              <a:rPr lang="en-GB" sz="2500" dirty="0" smtClean="0"/>
              <a:t>I </a:t>
            </a:r>
            <a:r>
              <a:rPr lang="en-GB" sz="2500" dirty="0" err="1" smtClean="0"/>
              <a:t>leihau’r</a:t>
            </a:r>
            <a:r>
              <a:rPr lang="en-GB" sz="2500" dirty="0" smtClean="0"/>
              <a:t> </a:t>
            </a:r>
            <a:r>
              <a:rPr lang="en-GB" sz="2500" dirty="0" err="1" smtClean="0"/>
              <a:t>bwlch</a:t>
            </a:r>
            <a:r>
              <a:rPr lang="en-GB" sz="2500" dirty="0" smtClean="0"/>
              <a:t> </a:t>
            </a:r>
            <a:r>
              <a:rPr lang="en-GB" sz="2500" dirty="0" err="1" smtClean="0"/>
              <a:t>cyrhaeddiad</a:t>
            </a:r>
            <a:r>
              <a:rPr lang="en-GB" sz="2500" dirty="0" smtClean="0"/>
              <a:t> </a:t>
            </a:r>
            <a:r>
              <a:rPr lang="en-GB" sz="2500" dirty="0" err="1" smtClean="0"/>
              <a:t>ar</a:t>
            </a:r>
            <a:r>
              <a:rPr lang="en-GB" sz="2500" dirty="0" smtClean="0"/>
              <a:t> </a:t>
            </a:r>
            <a:r>
              <a:rPr lang="en-GB" sz="2500" dirty="0" err="1" smtClean="0"/>
              <a:t>ddiwedd</a:t>
            </a:r>
            <a:r>
              <a:rPr lang="en-GB" sz="2500" dirty="0" smtClean="0"/>
              <a:t> y </a:t>
            </a:r>
            <a:r>
              <a:rPr lang="en-GB" sz="2500" dirty="0" err="1" smtClean="0"/>
              <a:t>Cyfnod</a:t>
            </a:r>
            <a:r>
              <a:rPr lang="en-GB" sz="2500" dirty="0" smtClean="0"/>
              <a:t> Sylfaen </a:t>
            </a:r>
            <a:r>
              <a:rPr lang="en-GB" sz="2500" dirty="0" smtClean="0"/>
              <a:t>o 10 </a:t>
            </a:r>
            <a:r>
              <a:rPr lang="en-GB" sz="2500" dirty="0" smtClean="0"/>
              <a:t>% </a:t>
            </a:r>
            <a:r>
              <a:rPr lang="en-GB" sz="2500" dirty="0" err="1" smtClean="0"/>
              <a:t>erbyn</a:t>
            </a:r>
            <a:r>
              <a:rPr lang="en-GB" sz="2500" dirty="0" smtClean="0"/>
              <a:t> 2017 </a:t>
            </a:r>
            <a:endParaRPr lang="en-GB" sz="2500" dirty="0"/>
          </a:p>
          <a:p>
            <a:r>
              <a:rPr lang="en-GB" sz="2500" dirty="0" smtClean="0"/>
              <a:t>I </a:t>
            </a:r>
            <a:r>
              <a:rPr lang="en-GB" sz="2500" dirty="0" err="1" smtClean="0"/>
              <a:t>godi</a:t>
            </a:r>
            <a:r>
              <a:rPr lang="en-GB" sz="2500" dirty="0" smtClean="0"/>
              <a:t> </a:t>
            </a:r>
            <a:r>
              <a:rPr lang="en-GB" sz="2500" dirty="0" err="1" smtClean="0"/>
              <a:t>lefelau</a:t>
            </a:r>
            <a:r>
              <a:rPr lang="en-GB" sz="2500" dirty="0" smtClean="0"/>
              <a:t> </a:t>
            </a:r>
            <a:r>
              <a:rPr lang="en-GB" sz="2500" dirty="0" err="1" smtClean="0"/>
              <a:t>cyrhaeddiad</a:t>
            </a:r>
            <a:r>
              <a:rPr lang="en-GB" sz="2500" dirty="0" smtClean="0"/>
              <a:t> </a:t>
            </a:r>
            <a:r>
              <a:rPr lang="en-GB" sz="2500" dirty="0" err="1" smtClean="0"/>
              <a:t>dysgwyr</a:t>
            </a:r>
            <a:r>
              <a:rPr lang="en-GB" sz="2500" dirty="0" smtClean="0"/>
              <a:t> 15 </a:t>
            </a:r>
            <a:r>
              <a:rPr lang="en-GB" sz="2500" dirty="0" err="1" smtClean="0"/>
              <a:t>oed</a:t>
            </a:r>
            <a:r>
              <a:rPr lang="en-GB" sz="2500" dirty="0" smtClean="0"/>
              <a:t> </a:t>
            </a:r>
            <a:r>
              <a:rPr lang="en-GB" sz="2500" dirty="0" err="1" smtClean="0"/>
              <a:t>sy’n</a:t>
            </a:r>
            <a:r>
              <a:rPr lang="en-GB" sz="2500" dirty="0" smtClean="0"/>
              <a:t> </a:t>
            </a:r>
            <a:r>
              <a:rPr lang="en-GB" sz="2500" dirty="0" err="1" smtClean="0"/>
              <a:t>gymwys</a:t>
            </a:r>
            <a:r>
              <a:rPr lang="en-GB" sz="2500" dirty="0" smtClean="0"/>
              <a:t> </a:t>
            </a:r>
            <a:r>
              <a:rPr lang="en-GB" sz="2500" dirty="0" err="1" smtClean="0"/>
              <a:t>i</a:t>
            </a:r>
            <a:r>
              <a:rPr lang="en-GB" sz="2500" dirty="0" smtClean="0"/>
              <a:t> </a:t>
            </a:r>
            <a:r>
              <a:rPr lang="en-GB" sz="2500" dirty="0" err="1" smtClean="0"/>
              <a:t>gael</a:t>
            </a:r>
            <a:r>
              <a:rPr lang="en-GB" sz="2500" dirty="0" smtClean="0"/>
              <a:t> </a:t>
            </a:r>
            <a:r>
              <a:rPr lang="en-GB" sz="2500" dirty="0" err="1" smtClean="0"/>
              <a:t>prydau</a:t>
            </a:r>
            <a:r>
              <a:rPr lang="en-GB" sz="2500" dirty="0" smtClean="0"/>
              <a:t> </a:t>
            </a:r>
            <a:r>
              <a:rPr lang="en-GB" sz="2500" dirty="0" err="1" smtClean="0"/>
              <a:t>ysgol</a:t>
            </a:r>
            <a:r>
              <a:rPr lang="en-GB" sz="2500" dirty="0" smtClean="0"/>
              <a:t> am </a:t>
            </a:r>
            <a:r>
              <a:rPr lang="en-GB" sz="2500" dirty="0" err="1" smtClean="0"/>
              <a:t>ddim</a:t>
            </a:r>
            <a:r>
              <a:rPr lang="en-GB" sz="2500" dirty="0" smtClean="0"/>
              <a:t>, </a:t>
            </a:r>
            <a:r>
              <a:rPr lang="en-GB" sz="2500" dirty="0" err="1" smtClean="0"/>
              <a:t>o’r</a:t>
            </a:r>
            <a:r>
              <a:rPr lang="en-GB" sz="2500" dirty="0" smtClean="0"/>
              <a:t> </a:t>
            </a:r>
            <a:r>
              <a:rPr lang="en-GB" sz="2500" dirty="0" err="1" smtClean="0"/>
              <a:t>trothwy</a:t>
            </a:r>
            <a:r>
              <a:rPr lang="en-GB" sz="2500" dirty="0" smtClean="0"/>
              <a:t> </a:t>
            </a:r>
            <a:r>
              <a:rPr lang="en-GB" sz="2500" dirty="0" err="1" smtClean="0"/>
              <a:t>cynwysedig</a:t>
            </a:r>
            <a:r>
              <a:rPr lang="en-GB" sz="2500" dirty="0" smtClean="0"/>
              <a:t> </a:t>
            </a:r>
            <a:r>
              <a:rPr lang="en-GB" sz="2500" dirty="0" err="1" smtClean="0"/>
              <a:t>Lefel</a:t>
            </a:r>
            <a:r>
              <a:rPr lang="en-GB" sz="2500" dirty="0" smtClean="0"/>
              <a:t> 2 </a:t>
            </a:r>
            <a:r>
              <a:rPr lang="en-GB" sz="2500" dirty="0" err="1" smtClean="0"/>
              <a:t>mewn</a:t>
            </a:r>
            <a:r>
              <a:rPr lang="en-GB" sz="2500" dirty="0" smtClean="0"/>
              <a:t> </a:t>
            </a:r>
            <a:r>
              <a:rPr lang="en-GB" sz="2500" dirty="0" err="1" smtClean="0"/>
              <a:t>Cymraeg</a:t>
            </a:r>
            <a:r>
              <a:rPr lang="en-GB" sz="2500" dirty="0" smtClean="0"/>
              <a:t>/</a:t>
            </a:r>
            <a:r>
              <a:rPr lang="en-GB" sz="2500" dirty="0" err="1" smtClean="0"/>
              <a:t>Saesneg</a:t>
            </a:r>
            <a:r>
              <a:rPr lang="en-GB" sz="2500" dirty="0" smtClean="0"/>
              <a:t> a </a:t>
            </a:r>
            <a:r>
              <a:rPr lang="en-GB" sz="2500" dirty="0" err="1" smtClean="0"/>
              <a:t>Mathemateg</a:t>
            </a:r>
            <a:r>
              <a:rPr lang="en-GB" sz="2500" dirty="0" smtClean="0"/>
              <a:t>, </a:t>
            </a:r>
            <a:r>
              <a:rPr lang="en-GB" sz="2500" dirty="0" err="1" smtClean="0"/>
              <a:t>i</a:t>
            </a:r>
            <a:r>
              <a:rPr lang="en-GB" sz="2500" dirty="0" smtClean="0"/>
              <a:t> </a:t>
            </a:r>
            <a:r>
              <a:rPr lang="en-GB" sz="2500" dirty="0" smtClean="0"/>
              <a:t>37% </a:t>
            </a:r>
            <a:r>
              <a:rPr lang="en-GB" sz="2500" dirty="0" err="1" smtClean="0"/>
              <a:t>erbyn</a:t>
            </a:r>
            <a:r>
              <a:rPr lang="en-GB" sz="2500" dirty="0" smtClean="0"/>
              <a:t> 2017 </a:t>
            </a:r>
            <a:r>
              <a:rPr lang="en-GB" sz="2500" dirty="0" smtClean="0"/>
              <a:t>.</a:t>
            </a:r>
            <a:endParaRPr lang="en-GB" sz="2500" dirty="0"/>
          </a:p>
        </p:txBody>
      </p:sp>
      <p:sp>
        <p:nvSpPr>
          <p:cNvPr id="5" name="Content Placeholder 4"/>
          <p:cNvSpPr>
            <a:spLocks noGrp="1"/>
          </p:cNvSpPr>
          <p:nvPr>
            <p:ph sz="half" idx="2"/>
          </p:nvPr>
        </p:nvSpPr>
        <p:spPr>
          <a:xfrm>
            <a:off x="4648200" y="1600200"/>
            <a:ext cx="4038600" cy="5141168"/>
          </a:xfrm>
        </p:spPr>
        <p:style>
          <a:lnRef idx="2">
            <a:schemeClr val="accent3"/>
          </a:lnRef>
          <a:fillRef idx="1">
            <a:schemeClr val="lt1"/>
          </a:fillRef>
          <a:effectRef idx="0">
            <a:schemeClr val="accent3"/>
          </a:effectRef>
          <a:fontRef idx="minor">
            <a:schemeClr val="dk1"/>
          </a:fontRef>
        </p:style>
        <p:txBody>
          <a:bodyPr>
            <a:normAutofit lnSpcReduction="10000"/>
          </a:bodyPr>
          <a:lstStyle/>
          <a:p>
            <a:r>
              <a:rPr lang="en-GB" i="1" dirty="0" smtClean="0"/>
              <a:t>To narrow the attainment gap at the end of Foundation Phase by 10 </a:t>
            </a:r>
            <a:r>
              <a:rPr lang="en-GB" i="1" dirty="0"/>
              <a:t>%</a:t>
            </a:r>
            <a:r>
              <a:rPr lang="en-GB" i="1" dirty="0" smtClean="0"/>
              <a:t> </a:t>
            </a:r>
            <a:r>
              <a:rPr lang="en-GB" i="1" dirty="0" smtClean="0"/>
              <a:t>by </a:t>
            </a:r>
            <a:r>
              <a:rPr lang="en-GB" i="1" dirty="0" smtClean="0"/>
              <a:t>2017  </a:t>
            </a:r>
            <a:endParaRPr lang="en-GB" i="1" dirty="0" smtClean="0"/>
          </a:p>
          <a:p>
            <a:r>
              <a:rPr lang="en-GB" i="1" dirty="0" smtClean="0"/>
              <a:t>To raise attainment by 15-year-olds eligible for free school meals of the Level 2 inclusive of English/Welsh First Language and Mathematics to 37 </a:t>
            </a:r>
            <a:r>
              <a:rPr lang="en-GB" i="1" dirty="0"/>
              <a:t>%</a:t>
            </a:r>
            <a:r>
              <a:rPr lang="en-GB" i="1" dirty="0" smtClean="0"/>
              <a:t> </a:t>
            </a:r>
            <a:r>
              <a:rPr lang="en-GB" i="1" dirty="0" smtClean="0"/>
              <a:t>by </a:t>
            </a:r>
            <a:r>
              <a:rPr lang="en-GB" i="1" dirty="0" smtClean="0"/>
              <a:t>2017 </a:t>
            </a:r>
            <a:endParaRPr lang="en-GB" i="1" dirty="0" smtClean="0"/>
          </a:p>
        </p:txBody>
      </p:sp>
    </p:spTree>
    <p:extLst>
      <p:ext uri="{BB962C8B-B14F-4D97-AF65-F5344CB8AC3E}">
        <p14:creationId xmlns:p14="http://schemas.microsoft.com/office/powerpoint/2010/main" val="2995330111"/>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half" idx="1"/>
          </p:nvPr>
        </p:nvSpPr>
        <p:spPr/>
        <p:style>
          <a:lnRef idx="2">
            <a:schemeClr val="accent4"/>
          </a:lnRef>
          <a:fillRef idx="1">
            <a:schemeClr val="lt1"/>
          </a:fillRef>
          <a:effectRef idx="0">
            <a:schemeClr val="accent4"/>
          </a:effectRef>
          <a:fontRef idx="minor">
            <a:schemeClr val="dk1"/>
          </a:fontRef>
        </p:style>
        <p:txBody>
          <a:bodyPr>
            <a:normAutofit fontScale="85000" lnSpcReduction="10000"/>
          </a:bodyPr>
          <a:lstStyle/>
          <a:p>
            <a:r>
              <a:rPr lang="en-GB" dirty="0" smtClean="0"/>
              <a:t>I </a:t>
            </a:r>
            <a:r>
              <a:rPr lang="en-GB" dirty="0" err="1" smtClean="0"/>
              <a:t>leihau</a:t>
            </a:r>
            <a:r>
              <a:rPr lang="en-GB" dirty="0" smtClean="0"/>
              <a:t> </a:t>
            </a:r>
            <a:r>
              <a:rPr lang="en-GB" dirty="0" err="1" smtClean="0"/>
              <a:t>nifer</a:t>
            </a:r>
            <a:r>
              <a:rPr lang="en-GB" dirty="0" smtClean="0"/>
              <a:t> y </a:t>
            </a:r>
            <a:r>
              <a:rPr lang="en-GB" dirty="0" err="1" smtClean="0"/>
              <a:t>bobl</a:t>
            </a:r>
            <a:r>
              <a:rPr lang="en-GB" dirty="0" smtClean="0"/>
              <a:t> </a:t>
            </a:r>
            <a:r>
              <a:rPr lang="en-GB" dirty="0" err="1" smtClean="0"/>
              <a:t>ifanc</a:t>
            </a:r>
            <a:r>
              <a:rPr lang="en-GB" dirty="0" smtClean="0"/>
              <a:t> 16 </a:t>
            </a:r>
            <a:r>
              <a:rPr lang="en-GB" dirty="0" err="1" smtClean="0"/>
              <a:t>i</a:t>
            </a:r>
            <a:r>
              <a:rPr lang="en-GB" dirty="0" smtClean="0"/>
              <a:t> 18 </a:t>
            </a:r>
            <a:r>
              <a:rPr lang="en-GB" dirty="0" err="1" smtClean="0"/>
              <a:t>oed</a:t>
            </a:r>
            <a:r>
              <a:rPr lang="en-GB" dirty="0" smtClean="0"/>
              <a:t> </a:t>
            </a:r>
            <a:r>
              <a:rPr lang="en-GB" dirty="0" err="1" smtClean="0"/>
              <a:t>nad</a:t>
            </a:r>
            <a:r>
              <a:rPr lang="en-GB" dirty="0" smtClean="0"/>
              <a:t> </a:t>
            </a:r>
            <a:r>
              <a:rPr lang="en-GB" dirty="0" err="1" smtClean="0"/>
              <a:t>ydynt</a:t>
            </a:r>
            <a:r>
              <a:rPr lang="en-GB" dirty="0" smtClean="0"/>
              <a:t> </a:t>
            </a:r>
            <a:r>
              <a:rPr lang="en-GB" dirty="0" err="1" smtClean="0"/>
              <a:t>mewn</a:t>
            </a:r>
            <a:r>
              <a:rPr lang="en-GB" dirty="0" smtClean="0"/>
              <a:t> </a:t>
            </a:r>
            <a:r>
              <a:rPr lang="en-GB" dirty="0" err="1" smtClean="0"/>
              <a:t>addysg</a:t>
            </a:r>
            <a:r>
              <a:rPr lang="en-GB" dirty="0" smtClean="0"/>
              <a:t>, </a:t>
            </a:r>
            <a:r>
              <a:rPr lang="en-GB" dirty="0" err="1" smtClean="0"/>
              <a:t>cyflogaeth</a:t>
            </a:r>
            <a:r>
              <a:rPr lang="en-GB" dirty="0" smtClean="0"/>
              <a:t> </a:t>
            </a:r>
            <a:r>
              <a:rPr lang="en-GB" dirty="0" err="1" smtClean="0"/>
              <a:t>nac</a:t>
            </a:r>
            <a:r>
              <a:rPr lang="en-GB" dirty="0" smtClean="0"/>
              <a:t> </a:t>
            </a:r>
            <a:r>
              <a:rPr lang="en-GB" dirty="0" err="1" smtClean="0"/>
              <a:t>hyfforddiant</a:t>
            </a:r>
            <a:r>
              <a:rPr lang="en-GB" dirty="0" smtClean="0"/>
              <a:t> </a:t>
            </a:r>
            <a:r>
              <a:rPr lang="en-GB" dirty="0" err="1" smtClean="0"/>
              <a:t>i</a:t>
            </a:r>
            <a:r>
              <a:rPr lang="en-GB" dirty="0" smtClean="0"/>
              <a:t> </a:t>
            </a:r>
            <a:r>
              <a:rPr lang="en-GB" dirty="0" smtClean="0"/>
              <a:t>9% </a:t>
            </a:r>
            <a:r>
              <a:rPr lang="en-GB" dirty="0" err="1" smtClean="0"/>
              <a:t>erbyn</a:t>
            </a:r>
            <a:r>
              <a:rPr lang="en-GB" dirty="0" smtClean="0"/>
              <a:t> </a:t>
            </a:r>
            <a:r>
              <a:rPr lang="en-GB" dirty="0" smtClean="0"/>
              <a:t>2017. </a:t>
            </a:r>
            <a:r>
              <a:rPr lang="en-GB" dirty="0" err="1" smtClean="0"/>
              <a:t>Ar</a:t>
            </a:r>
            <a:r>
              <a:rPr lang="en-GB" dirty="0" smtClean="0"/>
              <a:t> </a:t>
            </a:r>
            <a:r>
              <a:rPr lang="en-GB" dirty="0" err="1" smtClean="0"/>
              <a:t>ddiwedd</a:t>
            </a:r>
            <a:r>
              <a:rPr lang="en-GB" dirty="0" smtClean="0"/>
              <a:t> 2012, 10.2 </a:t>
            </a:r>
            <a:r>
              <a:rPr lang="en-GB" dirty="0"/>
              <a:t>%</a:t>
            </a:r>
            <a:r>
              <a:rPr lang="en-GB" dirty="0" smtClean="0"/>
              <a:t> </a:t>
            </a:r>
            <a:r>
              <a:rPr lang="en-GB" dirty="0" err="1" smtClean="0"/>
              <a:t>oedd</a:t>
            </a:r>
            <a:r>
              <a:rPr lang="en-GB" dirty="0" smtClean="0"/>
              <a:t> y </a:t>
            </a:r>
            <a:r>
              <a:rPr lang="en-GB" dirty="0" err="1" smtClean="0"/>
              <a:t>ffigwr</a:t>
            </a:r>
            <a:r>
              <a:rPr lang="en-GB" dirty="0" smtClean="0"/>
              <a:t>. </a:t>
            </a:r>
          </a:p>
          <a:p>
            <a:r>
              <a:rPr lang="en-GB" dirty="0" smtClean="0"/>
              <a:t>I </a:t>
            </a:r>
            <a:r>
              <a:rPr lang="en-GB" dirty="0" err="1" smtClean="0"/>
              <a:t>leihau</a:t>
            </a:r>
            <a:r>
              <a:rPr lang="en-GB" dirty="0" smtClean="0"/>
              <a:t> </a:t>
            </a:r>
            <a:r>
              <a:rPr lang="en-GB" dirty="0" err="1" smtClean="0"/>
              <a:t>cyfran</a:t>
            </a:r>
            <a:r>
              <a:rPr lang="en-GB" dirty="0" smtClean="0"/>
              <a:t> y </a:t>
            </a:r>
            <a:r>
              <a:rPr lang="en-GB" dirty="0" err="1" smtClean="0"/>
              <a:t>bobl</a:t>
            </a:r>
            <a:r>
              <a:rPr lang="en-GB" dirty="0" smtClean="0"/>
              <a:t> </a:t>
            </a:r>
            <a:r>
              <a:rPr lang="en-GB" dirty="0" err="1" smtClean="0"/>
              <a:t>ifanc</a:t>
            </a:r>
            <a:r>
              <a:rPr lang="en-GB" dirty="0" smtClean="0"/>
              <a:t> 19 </a:t>
            </a:r>
            <a:r>
              <a:rPr lang="en-GB" dirty="0" err="1" smtClean="0"/>
              <a:t>i</a:t>
            </a:r>
            <a:r>
              <a:rPr lang="en-GB" dirty="0" smtClean="0"/>
              <a:t> 24 </a:t>
            </a:r>
            <a:r>
              <a:rPr lang="en-GB" dirty="0" err="1" smtClean="0"/>
              <a:t>oed</a:t>
            </a:r>
            <a:r>
              <a:rPr lang="en-GB" dirty="0" smtClean="0"/>
              <a:t> </a:t>
            </a:r>
            <a:r>
              <a:rPr lang="en-GB" dirty="0" err="1" smtClean="0"/>
              <a:t>yng</a:t>
            </a:r>
            <a:r>
              <a:rPr lang="en-GB" dirty="0" smtClean="0"/>
              <a:t> </a:t>
            </a:r>
            <a:r>
              <a:rPr lang="en-GB" dirty="0" err="1" smtClean="0"/>
              <a:t>Nghymru</a:t>
            </a:r>
            <a:r>
              <a:rPr lang="en-GB" dirty="0" smtClean="0"/>
              <a:t>, </a:t>
            </a:r>
            <a:r>
              <a:rPr lang="en-GB" dirty="0" err="1" smtClean="0"/>
              <a:t>nad</a:t>
            </a:r>
            <a:r>
              <a:rPr lang="en-GB" dirty="0" smtClean="0"/>
              <a:t> </a:t>
            </a:r>
            <a:r>
              <a:rPr lang="en-GB" dirty="0" err="1" smtClean="0"/>
              <a:t>ydynt</a:t>
            </a:r>
            <a:r>
              <a:rPr lang="en-GB" dirty="0" smtClean="0"/>
              <a:t> </a:t>
            </a:r>
            <a:r>
              <a:rPr lang="en-GB" dirty="0" err="1" smtClean="0"/>
              <a:t>mewn</a:t>
            </a:r>
            <a:r>
              <a:rPr lang="en-GB" dirty="0" smtClean="0"/>
              <a:t> </a:t>
            </a:r>
            <a:r>
              <a:rPr lang="en-GB" dirty="0" err="1" smtClean="0"/>
              <a:t>addysg</a:t>
            </a:r>
            <a:r>
              <a:rPr lang="en-GB" dirty="0" smtClean="0"/>
              <a:t>, </a:t>
            </a:r>
            <a:r>
              <a:rPr lang="en-GB" dirty="0" err="1" smtClean="0"/>
              <a:t>cyflogaeth</a:t>
            </a:r>
            <a:r>
              <a:rPr lang="en-GB" dirty="0" smtClean="0"/>
              <a:t> </a:t>
            </a:r>
            <a:r>
              <a:rPr lang="en-GB" dirty="0" err="1" smtClean="0"/>
              <a:t>nac</a:t>
            </a:r>
            <a:r>
              <a:rPr lang="en-GB" dirty="0" smtClean="0"/>
              <a:t> </a:t>
            </a:r>
            <a:r>
              <a:rPr lang="en-GB" dirty="0" err="1" smtClean="0"/>
              <a:t>hyfforddiant</a:t>
            </a:r>
            <a:r>
              <a:rPr lang="en-GB" dirty="0" smtClean="0"/>
              <a:t> </a:t>
            </a:r>
            <a:r>
              <a:rPr lang="en-GB" dirty="0" err="1" smtClean="0"/>
              <a:t>i</a:t>
            </a:r>
            <a:r>
              <a:rPr lang="en-GB" dirty="0" smtClean="0"/>
              <a:t> </a:t>
            </a:r>
            <a:r>
              <a:rPr lang="en-GB" dirty="0" err="1" smtClean="0"/>
              <a:t>lefel</a:t>
            </a:r>
            <a:r>
              <a:rPr lang="en-GB" dirty="0" smtClean="0"/>
              <a:t> </a:t>
            </a:r>
            <a:r>
              <a:rPr lang="en-GB" dirty="0" err="1" smtClean="0"/>
              <a:t>sy’n</a:t>
            </a:r>
            <a:r>
              <a:rPr lang="en-GB" dirty="0" smtClean="0"/>
              <a:t> </a:t>
            </a:r>
            <a:r>
              <a:rPr lang="en-GB" dirty="0" err="1" smtClean="0"/>
              <a:t>gymharol</a:t>
            </a:r>
            <a:r>
              <a:rPr lang="en-GB" dirty="0" smtClean="0"/>
              <a:t> â </a:t>
            </a:r>
            <a:r>
              <a:rPr lang="en-GB" dirty="0" err="1" smtClean="0"/>
              <a:t>ffigwr</a:t>
            </a:r>
            <a:r>
              <a:rPr lang="en-GB" dirty="0" smtClean="0"/>
              <a:t> y DU </a:t>
            </a:r>
            <a:r>
              <a:rPr lang="en-GB" dirty="0" err="1" smtClean="0"/>
              <a:t>erbyn</a:t>
            </a:r>
            <a:r>
              <a:rPr lang="en-GB" dirty="0" smtClean="0"/>
              <a:t> 2017.</a:t>
            </a:r>
          </a:p>
          <a:p>
            <a:endParaRPr lang="en-GB" dirty="0"/>
          </a:p>
        </p:txBody>
      </p:sp>
      <p:sp>
        <p:nvSpPr>
          <p:cNvPr id="4" name="Content Placeholder 3"/>
          <p:cNvSpPr>
            <a:spLocks noGrp="1"/>
          </p:cNvSpPr>
          <p:nvPr>
            <p:ph sz="half" idx="2"/>
          </p:nvPr>
        </p:nvSpPr>
        <p:spPr/>
        <p:style>
          <a:lnRef idx="2">
            <a:schemeClr val="accent3"/>
          </a:lnRef>
          <a:fillRef idx="1">
            <a:schemeClr val="lt1"/>
          </a:fillRef>
          <a:effectRef idx="0">
            <a:schemeClr val="accent3"/>
          </a:effectRef>
          <a:fontRef idx="minor">
            <a:schemeClr val="dk1"/>
          </a:fontRef>
        </p:style>
        <p:txBody>
          <a:bodyPr>
            <a:normAutofit fontScale="85000" lnSpcReduction="10000"/>
          </a:bodyPr>
          <a:lstStyle/>
          <a:p>
            <a:r>
              <a:rPr lang="en-GB" i="1" dirty="0" smtClean="0"/>
              <a:t>To reduce the number of young people who are not in employment, education or training aged 16 to 18 to </a:t>
            </a:r>
            <a:r>
              <a:rPr lang="en-GB" i="1" dirty="0" smtClean="0"/>
              <a:t>9%</a:t>
            </a:r>
            <a:r>
              <a:rPr lang="en-GB" i="1" dirty="0" smtClean="0"/>
              <a:t> </a:t>
            </a:r>
            <a:r>
              <a:rPr lang="en-GB" i="1" dirty="0" smtClean="0"/>
              <a:t>by 2017. At the end of 2012, the figure was 10.2 </a:t>
            </a:r>
            <a:r>
              <a:rPr lang="en-GB" i="1" dirty="0"/>
              <a:t>%</a:t>
            </a:r>
            <a:r>
              <a:rPr lang="en-GB" i="1" dirty="0" smtClean="0"/>
              <a:t>. </a:t>
            </a:r>
            <a:endParaRPr lang="en-GB" i="1" dirty="0" smtClean="0"/>
          </a:p>
          <a:p>
            <a:r>
              <a:rPr lang="en-GB" i="1" dirty="0" smtClean="0"/>
              <a:t>To reduce the proportion of young people who are not in employment, education or training aged 19 to 24 in Wales relative to the UK as a whole by 2017.</a:t>
            </a:r>
          </a:p>
          <a:p>
            <a:endParaRPr lang="en-GB" dirty="0"/>
          </a:p>
        </p:txBody>
      </p:sp>
    </p:spTree>
    <p:extLst>
      <p:ext uri="{BB962C8B-B14F-4D97-AF65-F5344CB8AC3E}">
        <p14:creationId xmlns:p14="http://schemas.microsoft.com/office/powerpoint/2010/main" val="1533184237"/>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Ail-</a:t>
            </a:r>
            <a:r>
              <a:rPr lang="en-GB" dirty="0" err="1" smtClean="0"/>
              <a:t>Ysgrifennu’r</a:t>
            </a:r>
            <a:r>
              <a:rPr lang="en-GB" dirty="0" smtClean="0"/>
              <a:t> </a:t>
            </a:r>
            <a:r>
              <a:rPr lang="en-GB" dirty="0" err="1" smtClean="0"/>
              <a:t>Dyfodol</a:t>
            </a:r>
            <a:r>
              <a:rPr lang="en-GB" dirty="0" smtClean="0"/>
              <a:t/>
            </a:r>
            <a:br>
              <a:rPr lang="en-GB" dirty="0" smtClean="0"/>
            </a:br>
            <a:r>
              <a:rPr lang="en-GB" i="1" dirty="0" smtClean="0"/>
              <a:t>Re-Writing the Future </a:t>
            </a:r>
            <a:endParaRPr lang="en-GB" i="1" dirty="0"/>
          </a:p>
        </p:txBody>
      </p:sp>
      <p:sp>
        <p:nvSpPr>
          <p:cNvPr id="3" name="Content Placeholder 2"/>
          <p:cNvSpPr>
            <a:spLocks noGrp="1"/>
          </p:cNvSpPr>
          <p:nvPr>
            <p:ph sz="half" idx="1"/>
          </p:nvPr>
        </p:nvSpPr>
        <p:spPr>
          <a:xfrm>
            <a:off x="457200" y="1600200"/>
            <a:ext cx="4038600" cy="5069160"/>
          </a:xfrm>
        </p:spPr>
        <p:style>
          <a:lnRef idx="2">
            <a:schemeClr val="accent4"/>
          </a:lnRef>
          <a:fillRef idx="1">
            <a:schemeClr val="lt1"/>
          </a:fillRef>
          <a:effectRef idx="0">
            <a:schemeClr val="accent4"/>
          </a:effectRef>
          <a:fontRef idx="minor">
            <a:schemeClr val="dk1"/>
          </a:fontRef>
        </p:style>
        <p:txBody>
          <a:bodyPr>
            <a:normAutofit fontScale="92500" lnSpcReduction="10000"/>
          </a:bodyPr>
          <a:lstStyle/>
          <a:p>
            <a:r>
              <a:rPr lang="en-GB" dirty="0"/>
              <a:t>Pam </a:t>
            </a:r>
            <a:r>
              <a:rPr lang="en-GB" dirty="0" err="1"/>
              <a:t>mae</a:t>
            </a:r>
            <a:r>
              <a:rPr lang="en-GB" dirty="0"/>
              <a:t> </a:t>
            </a:r>
            <a:r>
              <a:rPr lang="en-GB" dirty="0" err="1"/>
              <a:t>amddifadedd</a:t>
            </a:r>
            <a:r>
              <a:rPr lang="en-GB" dirty="0"/>
              <a:t> </a:t>
            </a:r>
            <a:r>
              <a:rPr lang="en-GB" dirty="0" err="1"/>
              <a:t>yn</a:t>
            </a:r>
            <a:r>
              <a:rPr lang="en-GB" dirty="0"/>
              <a:t> </a:t>
            </a:r>
            <a:r>
              <a:rPr lang="en-GB" dirty="0" err="1" smtClean="0"/>
              <a:t>bwysig</a:t>
            </a:r>
            <a:r>
              <a:rPr lang="en-GB" dirty="0"/>
              <a:t>?</a:t>
            </a:r>
            <a:endParaRPr lang="en-GB" dirty="0" smtClean="0"/>
          </a:p>
          <a:p>
            <a:pPr lvl="1"/>
            <a:r>
              <a:rPr lang="en-GB" dirty="0" smtClean="0"/>
              <a:t>Y </a:t>
            </a:r>
            <a:r>
              <a:rPr lang="en-GB" dirty="0" err="1" smtClean="0"/>
              <a:t>bwlch</a:t>
            </a:r>
            <a:r>
              <a:rPr lang="en-GB" dirty="0" smtClean="0"/>
              <a:t> </a:t>
            </a:r>
            <a:r>
              <a:rPr lang="en-GB" dirty="0" err="1" smtClean="0"/>
              <a:t>cyrhaeddiad</a:t>
            </a:r>
            <a:r>
              <a:rPr lang="en-GB" dirty="0" smtClean="0"/>
              <a:t> </a:t>
            </a:r>
            <a:r>
              <a:rPr lang="en-GB" dirty="0" err="1" smtClean="0"/>
              <a:t>o’i</a:t>
            </a:r>
            <a:r>
              <a:rPr lang="en-GB" dirty="0" smtClean="0"/>
              <a:t> </a:t>
            </a:r>
            <a:r>
              <a:rPr lang="en-GB" dirty="0" err="1" smtClean="0"/>
              <a:t>gymharu</a:t>
            </a:r>
            <a:r>
              <a:rPr lang="en-GB" dirty="0" smtClean="0"/>
              <a:t> a </a:t>
            </a:r>
            <a:r>
              <a:rPr lang="en-GB" dirty="0" err="1" smtClean="0"/>
              <a:t>disgyblion</a:t>
            </a:r>
            <a:r>
              <a:rPr lang="en-GB" dirty="0" smtClean="0"/>
              <a:t> </a:t>
            </a:r>
            <a:r>
              <a:rPr lang="en-GB" dirty="0" err="1" smtClean="0"/>
              <a:t>sydd</a:t>
            </a:r>
            <a:r>
              <a:rPr lang="en-GB" dirty="0" smtClean="0"/>
              <a:t> </a:t>
            </a:r>
            <a:r>
              <a:rPr lang="en-GB" dirty="0" err="1" smtClean="0"/>
              <a:t>ddim</a:t>
            </a:r>
            <a:r>
              <a:rPr lang="en-GB" dirty="0" smtClean="0"/>
              <a:t> </a:t>
            </a:r>
            <a:r>
              <a:rPr lang="en-GB" dirty="0" err="1" smtClean="0"/>
              <a:t>yn</a:t>
            </a:r>
            <a:r>
              <a:rPr lang="en-GB" dirty="0" smtClean="0"/>
              <a:t> </a:t>
            </a:r>
            <a:r>
              <a:rPr lang="en-GB" dirty="0" err="1" smtClean="0"/>
              <a:t>gymwys</a:t>
            </a:r>
            <a:r>
              <a:rPr lang="en-GB" dirty="0" smtClean="0"/>
              <a:t> am </a:t>
            </a:r>
            <a:r>
              <a:rPr lang="en-GB" dirty="0" err="1" smtClean="0"/>
              <a:t>PYDd</a:t>
            </a:r>
            <a:r>
              <a:rPr lang="en-GB" dirty="0" smtClean="0"/>
              <a:t>.</a:t>
            </a:r>
          </a:p>
          <a:p>
            <a:pPr lvl="1"/>
            <a:r>
              <a:rPr lang="en-GB" dirty="0" err="1" smtClean="0"/>
              <a:t>Canran</a:t>
            </a:r>
            <a:r>
              <a:rPr lang="en-GB" dirty="0" smtClean="0"/>
              <a:t> </a:t>
            </a:r>
            <a:r>
              <a:rPr lang="en-GB" dirty="0" err="1" smtClean="0"/>
              <a:t>absenoldeb</a:t>
            </a:r>
            <a:r>
              <a:rPr lang="en-GB" dirty="0" smtClean="0"/>
              <a:t> </a:t>
            </a:r>
            <a:r>
              <a:rPr lang="en-GB" dirty="0" err="1" smtClean="0"/>
              <a:t>uwch</a:t>
            </a:r>
            <a:endParaRPr lang="en-GB" dirty="0" smtClean="0"/>
          </a:p>
          <a:p>
            <a:pPr lvl="1"/>
            <a:r>
              <a:rPr lang="en-GB" dirty="0" err="1" smtClean="0"/>
              <a:t>Tebygolrwydd</a:t>
            </a:r>
            <a:r>
              <a:rPr lang="en-GB" dirty="0" smtClean="0"/>
              <a:t> o ADY</a:t>
            </a:r>
          </a:p>
          <a:p>
            <a:pPr lvl="1"/>
            <a:r>
              <a:rPr lang="en-GB" dirty="0" err="1" smtClean="0"/>
              <a:t>Tebygrwydd</a:t>
            </a:r>
            <a:r>
              <a:rPr lang="en-GB" dirty="0" smtClean="0"/>
              <a:t> o </a:t>
            </a:r>
            <a:r>
              <a:rPr lang="en-GB" dirty="0" err="1" smtClean="0"/>
              <a:t>fod</a:t>
            </a:r>
            <a:r>
              <a:rPr lang="en-GB" dirty="0" smtClean="0"/>
              <a:t> </a:t>
            </a:r>
            <a:r>
              <a:rPr lang="en-GB" dirty="0" err="1" smtClean="0"/>
              <a:t>yn</a:t>
            </a:r>
            <a:r>
              <a:rPr lang="en-GB" dirty="0" smtClean="0"/>
              <a:t> NEET</a:t>
            </a:r>
          </a:p>
          <a:p>
            <a:pPr lvl="1"/>
            <a:r>
              <a:rPr lang="en-GB" dirty="0" err="1" smtClean="0"/>
              <a:t>Llai</a:t>
            </a:r>
            <a:r>
              <a:rPr lang="en-GB" dirty="0" smtClean="0"/>
              <a:t> </a:t>
            </a:r>
            <a:r>
              <a:rPr lang="en-GB" dirty="0" err="1" smtClean="0"/>
              <a:t>tebygol</a:t>
            </a:r>
            <a:r>
              <a:rPr lang="en-GB" dirty="0" smtClean="0"/>
              <a:t> o </a:t>
            </a:r>
            <a:r>
              <a:rPr lang="en-GB" dirty="0" err="1" smtClean="0"/>
              <a:t>fynd</a:t>
            </a:r>
            <a:r>
              <a:rPr lang="en-GB" dirty="0" smtClean="0"/>
              <a:t> </a:t>
            </a:r>
            <a:r>
              <a:rPr lang="en-GB" dirty="0" err="1" smtClean="0"/>
              <a:t>ymlaen</a:t>
            </a:r>
            <a:r>
              <a:rPr lang="en-GB" dirty="0" smtClean="0"/>
              <a:t> </a:t>
            </a:r>
            <a:r>
              <a:rPr lang="en-GB" dirty="0" err="1" smtClean="0"/>
              <a:t>i</a:t>
            </a:r>
            <a:r>
              <a:rPr lang="en-GB" dirty="0" smtClean="0"/>
              <a:t> </a:t>
            </a:r>
            <a:r>
              <a:rPr lang="en-GB" dirty="0" err="1" smtClean="0"/>
              <a:t>addysg</a:t>
            </a:r>
            <a:r>
              <a:rPr lang="en-GB" dirty="0" smtClean="0"/>
              <a:t> </a:t>
            </a:r>
            <a:r>
              <a:rPr lang="en-GB" dirty="0" err="1" smtClean="0"/>
              <a:t>bellach</a:t>
            </a:r>
            <a:r>
              <a:rPr lang="en-GB" dirty="0" smtClean="0"/>
              <a:t> </a:t>
            </a:r>
            <a:r>
              <a:rPr lang="en-GB" dirty="0" err="1" smtClean="0"/>
              <a:t>neu</a:t>
            </a:r>
            <a:r>
              <a:rPr lang="en-GB" dirty="0" smtClean="0"/>
              <a:t> </a:t>
            </a:r>
            <a:r>
              <a:rPr lang="en-GB" dirty="0" err="1" smtClean="0"/>
              <a:t>uwch</a:t>
            </a:r>
            <a:endParaRPr lang="en-GB" dirty="0" smtClean="0"/>
          </a:p>
          <a:p>
            <a:pPr lvl="1"/>
            <a:r>
              <a:rPr lang="en-GB" dirty="0" err="1" smtClean="0"/>
              <a:t>Yn</a:t>
            </a:r>
            <a:r>
              <a:rPr lang="en-GB" dirty="0" smtClean="0"/>
              <a:t> </a:t>
            </a:r>
            <a:r>
              <a:rPr lang="en-GB" dirty="0" err="1" smtClean="0"/>
              <a:t>debygol</a:t>
            </a:r>
            <a:r>
              <a:rPr lang="en-GB" dirty="0" smtClean="0"/>
              <a:t> o </a:t>
            </a:r>
            <a:r>
              <a:rPr lang="en-GB" dirty="0" err="1" smtClean="0"/>
              <a:t>ennill</a:t>
            </a:r>
            <a:r>
              <a:rPr lang="en-GB" dirty="0" smtClean="0"/>
              <a:t>, </a:t>
            </a:r>
            <a:r>
              <a:rPr lang="en-GB" dirty="0" err="1" smtClean="0"/>
              <a:t>ar</a:t>
            </a:r>
            <a:r>
              <a:rPr lang="en-GB" dirty="0" smtClean="0"/>
              <a:t> </a:t>
            </a:r>
            <a:r>
              <a:rPr lang="en-GB" dirty="0" err="1" smtClean="0"/>
              <a:t>gyfartaledd</a:t>
            </a:r>
            <a:r>
              <a:rPr lang="en-GB" dirty="0" smtClean="0"/>
              <a:t>, 20% </a:t>
            </a:r>
            <a:r>
              <a:rPr lang="en-GB" dirty="0" err="1" smtClean="0"/>
              <a:t>yn</a:t>
            </a:r>
            <a:r>
              <a:rPr lang="en-GB" dirty="0" smtClean="0"/>
              <a:t> </a:t>
            </a:r>
            <a:r>
              <a:rPr lang="en-GB" dirty="0" err="1" smtClean="0"/>
              <a:t>llai</a:t>
            </a:r>
            <a:r>
              <a:rPr lang="en-GB" dirty="0" smtClean="0"/>
              <a:t> </a:t>
            </a:r>
            <a:r>
              <a:rPr lang="en-GB" dirty="0" err="1" smtClean="0"/>
              <a:t>na</a:t>
            </a:r>
            <a:r>
              <a:rPr lang="en-GB" dirty="0" smtClean="0"/>
              <a:t> </a:t>
            </a:r>
            <a:r>
              <a:rPr lang="en-GB" dirty="0" err="1" smtClean="0"/>
              <a:t>chyfoedion</a:t>
            </a:r>
            <a:r>
              <a:rPr lang="en-GB" dirty="0" smtClean="0"/>
              <a:t> </a:t>
            </a:r>
            <a:r>
              <a:rPr lang="en-GB" dirty="0" err="1" smtClean="0"/>
              <a:t>gyda</a:t>
            </a:r>
            <a:r>
              <a:rPr lang="en-GB" dirty="0" smtClean="0"/>
              <a:t> </a:t>
            </a:r>
            <a:r>
              <a:rPr lang="en-GB" dirty="0" smtClean="0"/>
              <a:t>TGAU.</a:t>
            </a:r>
            <a:endParaRPr lang="en-GB" dirty="0" smtClean="0"/>
          </a:p>
          <a:p>
            <a:pPr lvl="1"/>
            <a:r>
              <a:rPr lang="en-GB" dirty="0" err="1" smtClean="0"/>
              <a:t>Disgwyliad</a:t>
            </a:r>
            <a:r>
              <a:rPr lang="en-GB" dirty="0" smtClean="0"/>
              <a:t> </a:t>
            </a:r>
            <a:r>
              <a:rPr lang="en-GB" dirty="0" err="1" smtClean="0"/>
              <a:t>bywyd</a:t>
            </a:r>
            <a:r>
              <a:rPr lang="en-GB" dirty="0" smtClean="0"/>
              <a:t> </a:t>
            </a:r>
            <a:r>
              <a:rPr lang="en-GB" dirty="0" smtClean="0"/>
              <a:t>is </a:t>
            </a:r>
            <a:endParaRPr lang="en-GB" dirty="0"/>
          </a:p>
        </p:txBody>
      </p:sp>
      <p:sp>
        <p:nvSpPr>
          <p:cNvPr id="4" name="Content Placeholder 3"/>
          <p:cNvSpPr>
            <a:spLocks noGrp="1"/>
          </p:cNvSpPr>
          <p:nvPr>
            <p:ph sz="half" idx="2"/>
          </p:nvPr>
        </p:nvSpPr>
        <p:spPr>
          <a:xfrm>
            <a:off x="4648200" y="1600200"/>
            <a:ext cx="4038600" cy="5069160"/>
          </a:xfrm>
        </p:spPr>
        <p:style>
          <a:lnRef idx="2">
            <a:schemeClr val="accent3"/>
          </a:lnRef>
          <a:fillRef idx="1">
            <a:schemeClr val="lt1"/>
          </a:fillRef>
          <a:effectRef idx="0">
            <a:schemeClr val="accent3"/>
          </a:effectRef>
          <a:fontRef idx="minor">
            <a:schemeClr val="dk1"/>
          </a:fontRef>
        </p:style>
        <p:txBody>
          <a:bodyPr>
            <a:normAutofit fontScale="92500" lnSpcReduction="10000"/>
          </a:bodyPr>
          <a:lstStyle/>
          <a:p>
            <a:r>
              <a:rPr lang="en-GB" i="1" dirty="0" smtClean="0"/>
              <a:t>Why does deprivation matter? </a:t>
            </a:r>
          </a:p>
          <a:p>
            <a:pPr lvl="1"/>
            <a:r>
              <a:rPr lang="en-GB" i="1" dirty="0" smtClean="0"/>
              <a:t>Attainment gap compared to wealthier peers </a:t>
            </a:r>
          </a:p>
          <a:p>
            <a:pPr lvl="1"/>
            <a:r>
              <a:rPr lang="en-GB" i="1" dirty="0" smtClean="0"/>
              <a:t>Higher rates of absence </a:t>
            </a:r>
          </a:p>
          <a:p>
            <a:pPr lvl="1"/>
            <a:r>
              <a:rPr lang="en-GB" i="1" dirty="0" smtClean="0"/>
              <a:t>More likely to have ALNs </a:t>
            </a:r>
          </a:p>
          <a:p>
            <a:pPr lvl="1"/>
            <a:r>
              <a:rPr lang="en-GB" i="1" dirty="0" smtClean="0"/>
              <a:t>More likely to become NEET </a:t>
            </a:r>
          </a:p>
          <a:p>
            <a:pPr lvl="1"/>
            <a:r>
              <a:rPr lang="en-GB" i="1" dirty="0" smtClean="0"/>
              <a:t>Less likely to go on to further or higher education </a:t>
            </a:r>
          </a:p>
          <a:p>
            <a:pPr lvl="1"/>
            <a:r>
              <a:rPr lang="en-GB" i="1" dirty="0" smtClean="0"/>
              <a:t>Likely to earn on average 20% less than someone with GCSEs</a:t>
            </a:r>
          </a:p>
          <a:p>
            <a:pPr lvl="1"/>
            <a:r>
              <a:rPr lang="en-GB" i="1" dirty="0" smtClean="0"/>
              <a:t>Reduced life expectancy </a:t>
            </a:r>
          </a:p>
          <a:p>
            <a:pPr lvl="1"/>
            <a:endParaRPr lang="en-GB" dirty="0" smtClean="0"/>
          </a:p>
          <a:p>
            <a:pPr lvl="1"/>
            <a:endParaRPr lang="en-GB" dirty="0" smtClean="0"/>
          </a:p>
          <a:p>
            <a:pPr lvl="1"/>
            <a:endParaRPr lang="en-GB" dirty="0"/>
          </a:p>
        </p:txBody>
      </p:sp>
    </p:spTree>
    <p:extLst>
      <p:ext uri="{BB962C8B-B14F-4D97-AF65-F5344CB8AC3E}">
        <p14:creationId xmlns:p14="http://schemas.microsoft.com/office/powerpoint/2010/main" val="4227854169"/>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a:t>Ymgysylltu</a:t>
            </a:r>
            <a:r>
              <a:rPr lang="en-GB" dirty="0"/>
              <a:t> </a:t>
            </a:r>
            <a:r>
              <a:rPr lang="en-GB" dirty="0" err="1"/>
              <a:t>â’r</a:t>
            </a:r>
            <a:r>
              <a:rPr lang="en-GB" dirty="0"/>
              <a:t> </a:t>
            </a:r>
            <a:r>
              <a:rPr lang="en-GB" dirty="0" err="1"/>
              <a:t>T</a:t>
            </a:r>
            <a:r>
              <a:rPr lang="en-GB" dirty="0" err="1" smtClean="0"/>
              <a:t>eulu</a:t>
            </a:r>
            <a:r>
              <a:rPr lang="en-GB" dirty="0" smtClean="0"/>
              <a:t> </a:t>
            </a:r>
            <a:r>
              <a:rPr lang="en-GB" dirty="0" err="1"/>
              <a:t>a’r</a:t>
            </a:r>
            <a:r>
              <a:rPr lang="en-GB" dirty="0"/>
              <a:t> </a:t>
            </a:r>
            <a:r>
              <a:rPr lang="en-GB" dirty="0" err="1" smtClean="0"/>
              <a:t>Gymuned</a:t>
            </a:r>
            <a:r>
              <a:rPr lang="en-GB" dirty="0" smtClean="0"/>
              <a:t/>
            </a:r>
            <a:br>
              <a:rPr lang="en-GB" dirty="0" smtClean="0"/>
            </a:br>
            <a:r>
              <a:rPr lang="en-GB" dirty="0" smtClean="0"/>
              <a:t>Family and Community Engagement </a:t>
            </a:r>
            <a:endParaRPr lang="en-GB" dirty="0"/>
          </a:p>
        </p:txBody>
      </p:sp>
      <p:sp>
        <p:nvSpPr>
          <p:cNvPr id="3" name="Content Placeholder 2"/>
          <p:cNvSpPr>
            <a:spLocks noGrp="1"/>
          </p:cNvSpPr>
          <p:nvPr>
            <p:ph sz="half" idx="1"/>
          </p:nvPr>
        </p:nvSpPr>
        <p:spPr/>
        <p:style>
          <a:lnRef idx="2">
            <a:schemeClr val="accent4"/>
          </a:lnRef>
          <a:fillRef idx="1">
            <a:schemeClr val="lt1"/>
          </a:fillRef>
          <a:effectRef idx="0">
            <a:schemeClr val="accent4"/>
          </a:effectRef>
          <a:fontRef idx="minor">
            <a:schemeClr val="dk1"/>
          </a:fontRef>
        </p:style>
        <p:txBody>
          <a:bodyPr>
            <a:normAutofit fontScale="92500" lnSpcReduction="20000"/>
          </a:bodyPr>
          <a:lstStyle/>
          <a:p>
            <a:pPr marL="0" indent="0">
              <a:buNone/>
            </a:pPr>
            <a:r>
              <a:rPr lang="en-GB" b="1" dirty="0" err="1" smtClean="0"/>
              <a:t>Dywed</a:t>
            </a:r>
            <a:r>
              <a:rPr lang="en-GB" b="1" dirty="0" smtClean="0"/>
              <a:t> </a:t>
            </a:r>
            <a:r>
              <a:rPr lang="en-GB" b="1" dirty="0" err="1" smtClean="0"/>
              <a:t>yr</a:t>
            </a:r>
            <a:r>
              <a:rPr lang="en-GB" b="1" dirty="0" smtClean="0"/>
              <a:t> </a:t>
            </a:r>
            <a:r>
              <a:rPr lang="en-GB" b="1" dirty="0" err="1" smtClean="0"/>
              <a:t>adroddiad</a:t>
            </a:r>
            <a:r>
              <a:rPr lang="en-GB" b="1" dirty="0" smtClean="0"/>
              <a:t>: </a:t>
            </a:r>
          </a:p>
          <a:p>
            <a:r>
              <a:rPr lang="en-GB" dirty="0"/>
              <a:t>Mae </a:t>
            </a:r>
            <a:r>
              <a:rPr lang="en-GB" dirty="0" err="1"/>
              <a:t>teulu</a:t>
            </a:r>
            <a:r>
              <a:rPr lang="en-GB" dirty="0"/>
              <a:t> a </a:t>
            </a:r>
            <a:r>
              <a:rPr lang="en-GB" dirty="0" err="1"/>
              <a:t>chymuned</a:t>
            </a:r>
            <a:r>
              <a:rPr lang="en-GB" dirty="0"/>
              <a:t> </a:t>
            </a:r>
            <a:r>
              <a:rPr lang="en-GB" dirty="0" err="1"/>
              <a:t>yn</a:t>
            </a:r>
            <a:r>
              <a:rPr lang="en-GB" dirty="0"/>
              <a:t> </a:t>
            </a:r>
            <a:r>
              <a:rPr lang="en-GB" dirty="0" err="1"/>
              <a:t>darparu’r</a:t>
            </a:r>
            <a:r>
              <a:rPr lang="en-GB" dirty="0"/>
              <a:t> </a:t>
            </a:r>
            <a:r>
              <a:rPr lang="en-GB" dirty="0" err="1"/>
              <a:t>cyd-destun</a:t>
            </a:r>
            <a:r>
              <a:rPr lang="en-GB" dirty="0"/>
              <a:t> y </a:t>
            </a:r>
            <a:r>
              <a:rPr lang="en-GB" dirty="0" err="1"/>
              <a:t>mae</a:t>
            </a:r>
            <a:r>
              <a:rPr lang="en-GB" dirty="0"/>
              <a:t> plant ac </a:t>
            </a:r>
            <a:r>
              <a:rPr lang="en-GB" dirty="0" err="1"/>
              <a:t>ysgolion</a:t>
            </a:r>
            <a:r>
              <a:rPr lang="en-GB" dirty="0"/>
              <a:t> </a:t>
            </a:r>
            <a:r>
              <a:rPr lang="en-GB" dirty="0" err="1"/>
              <a:t>yn</a:t>
            </a:r>
            <a:r>
              <a:rPr lang="en-GB" dirty="0"/>
              <a:t> </a:t>
            </a:r>
            <a:r>
              <a:rPr lang="en-GB" dirty="0" err="1"/>
              <a:t>gweithredu</a:t>
            </a:r>
            <a:r>
              <a:rPr lang="en-GB" dirty="0"/>
              <a:t> </a:t>
            </a:r>
            <a:r>
              <a:rPr lang="en-GB" dirty="0" err="1"/>
              <a:t>ynddo</a:t>
            </a:r>
            <a:r>
              <a:rPr lang="en-GB" dirty="0" smtClean="0"/>
              <a:t>.</a:t>
            </a:r>
          </a:p>
          <a:p>
            <a:r>
              <a:rPr lang="en-GB" dirty="0" smtClean="0"/>
              <a:t>Mae </a:t>
            </a:r>
            <a:r>
              <a:rPr lang="en-GB" dirty="0" err="1" smtClean="0"/>
              <a:t>cyfraniad</a:t>
            </a:r>
            <a:r>
              <a:rPr lang="en-GB" dirty="0" smtClean="0"/>
              <a:t> </a:t>
            </a:r>
            <a:r>
              <a:rPr lang="en-GB" dirty="0" err="1"/>
              <a:t>rhieni</a:t>
            </a:r>
            <a:r>
              <a:rPr lang="en-GB" dirty="0"/>
              <a:t>/</a:t>
            </a:r>
            <a:r>
              <a:rPr lang="en-GB" dirty="0" err="1"/>
              <a:t>gofalwyr</a:t>
            </a:r>
            <a:r>
              <a:rPr lang="en-GB" dirty="0"/>
              <a:t> </a:t>
            </a:r>
            <a:r>
              <a:rPr lang="en-GB" dirty="0" err="1"/>
              <a:t>mewn</a:t>
            </a:r>
            <a:r>
              <a:rPr lang="en-GB" dirty="0"/>
              <a:t> </a:t>
            </a:r>
            <a:r>
              <a:rPr lang="en-GB" dirty="0" err="1"/>
              <a:t>ysgolion</a:t>
            </a:r>
            <a:r>
              <a:rPr lang="en-GB" dirty="0"/>
              <a:t> </a:t>
            </a:r>
            <a:r>
              <a:rPr lang="en-GB" dirty="0" err="1"/>
              <a:t>cynradd</a:t>
            </a:r>
            <a:r>
              <a:rPr lang="en-GB" dirty="0"/>
              <a:t> ac </a:t>
            </a:r>
            <a:r>
              <a:rPr lang="en-GB" dirty="0" err="1"/>
              <a:t>uwchradd</a:t>
            </a:r>
            <a:r>
              <a:rPr lang="en-GB" dirty="0"/>
              <a:t> </a:t>
            </a:r>
            <a:r>
              <a:rPr lang="en-GB" dirty="0" err="1"/>
              <a:t>yn</a:t>
            </a:r>
            <a:r>
              <a:rPr lang="en-GB" dirty="0"/>
              <a:t> </a:t>
            </a:r>
            <a:r>
              <a:rPr lang="en-GB" dirty="0" err="1"/>
              <a:t>cael</a:t>
            </a:r>
            <a:r>
              <a:rPr lang="en-GB" dirty="0"/>
              <a:t> </a:t>
            </a:r>
            <a:r>
              <a:rPr lang="en-GB" dirty="0" err="1"/>
              <a:t>effaith</a:t>
            </a:r>
            <a:r>
              <a:rPr lang="en-GB" dirty="0"/>
              <a:t> </a:t>
            </a:r>
            <a:r>
              <a:rPr lang="en-GB" dirty="0" err="1"/>
              <a:t>gadarnhaol</a:t>
            </a:r>
            <a:r>
              <a:rPr lang="en-GB" dirty="0"/>
              <a:t> </a:t>
            </a:r>
            <a:r>
              <a:rPr lang="en-GB" dirty="0" err="1"/>
              <a:t>ar</a:t>
            </a:r>
            <a:r>
              <a:rPr lang="en-GB" dirty="0"/>
              <a:t> </a:t>
            </a:r>
            <a:r>
              <a:rPr lang="en-GB" dirty="0" err="1"/>
              <a:t>gynnydd</a:t>
            </a:r>
            <a:r>
              <a:rPr lang="en-GB" dirty="0"/>
              <a:t> </a:t>
            </a:r>
            <a:r>
              <a:rPr lang="en-GB" dirty="0" err="1"/>
              <a:t>dysgwyr</a:t>
            </a:r>
            <a:r>
              <a:rPr lang="en-GB" dirty="0"/>
              <a:t> </a:t>
            </a:r>
            <a:r>
              <a:rPr lang="en-GB" dirty="0" smtClean="0"/>
              <a:t>o </a:t>
            </a:r>
            <a:r>
              <a:rPr lang="en-GB" dirty="0" err="1"/>
              <a:t>ddau</a:t>
            </a:r>
            <a:r>
              <a:rPr lang="en-GB" dirty="0"/>
              <a:t> </a:t>
            </a:r>
            <a:r>
              <a:rPr lang="en-GB" dirty="0" err="1"/>
              <a:t>i</a:t>
            </a:r>
            <a:r>
              <a:rPr lang="en-GB" dirty="0"/>
              <a:t> </a:t>
            </a:r>
            <a:r>
              <a:rPr lang="en-GB" dirty="0" err="1"/>
              <a:t>dri</a:t>
            </a:r>
            <a:r>
              <a:rPr lang="en-GB" dirty="0"/>
              <a:t> </a:t>
            </a:r>
            <a:r>
              <a:rPr lang="en-GB" dirty="0" err="1"/>
              <a:t>mis</a:t>
            </a:r>
            <a:r>
              <a:rPr lang="en-GB" dirty="0"/>
              <a:t> </a:t>
            </a:r>
            <a:r>
              <a:rPr lang="en-GB" dirty="0" err="1"/>
              <a:t>ar</a:t>
            </a:r>
            <a:r>
              <a:rPr lang="en-GB" dirty="0"/>
              <a:t> </a:t>
            </a:r>
            <a:r>
              <a:rPr lang="en-GB" dirty="0" err="1" smtClean="0"/>
              <a:t>gyfartaledd</a:t>
            </a:r>
            <a:r>
              <a:rPr lang="en-GB" dirty="0" smtClean="0"/>
              <a:t>. </a:t>
            </a:r>
            <a:endParaRPr lang="en-GB" dirty="0"/>
          </a:p>
        </p:txBody>
      </p:sp>
      <p:sp>
        <p:nvSpPr>
          <p:cNvPr id="4" name="Content Placeholder 3"/>
          <p:cNvSpPr>
            <a:spLocks noGrp="1"/>
          </p:cNvSpPr>
          <p:nvPr>
            <p:ph sz="half" idx="2"/>
          </p:nvPr>
        </p:nvSpPr>
        <p:spPr/>
        <p:style>
          <a:lnRef idx="2">
            <a:schemeClr val="accent3"/>
          </a:lnRef>
          <a:fillRef idx="1">
            <a:schemeClr val="lt1"/>
          </a:fillRef>
          <a:effectRef idx="0">
            <a:schemeClr val="accent3"/>
          </a:effectRef>
          <a:fontRef idx="minor">
            <a:schemeClr val="dk1"/>
          </a:fontRef>
        </p:style>
        <p:txBody>
          <a:bodyPr>
            <a:normAutofit fontScale="92500" lnSpcReduction="20000"/>
          </a:bodyPr>
          <a:lstStyle/>
          <a:p>
            <a:pPr marL="0" indent="0">
              <a:buNone/>
            </a:pPr>
            <a:r>
              <a:rPr lang="en-GB" b="1" i="1" dirty="0" smtClean="0"/>
              <a:t>The reports says:</a:t>
            </a:r>
          </a:p>
          <a:p>
            <a:r>
              <a:rPr lang="en-GB" i="1" dirty="0" smtClean="0"/>
              <a:t>Family and community provide the context within which children and schools operate. </a:t>
            </a:r>
          </a:p>
          <a:p>
            <a:r>
              <a:rPr lang="en-GB" i="1" dirty="0"/>
              <a:t>P</a:t>
            </a:r>
            <a:r>
              <a:rPr lang="en-GB" i="1" dirty="0" smtClean="0"/>
              <a:t>arental involvement in primary and secondary schools has on average two to three months positive impact on learners’ progress</a:t>
            </a:r>
            <a:endParaRPr lang="en-GB" i="1" dirty="0"/>
          </a:p>
        </p:txBody>
      </p:sp>
    </p:spTree>
    <p:extLst>
      <p:ext uri="{BB962C8B-B14F-4D97-AF65-F5344CB8AC3E}">
        <p14:creationId xmlns:p14="http://schemas.microsoft.com/office/powerpoint/2010/main" val="2653181611"/>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179512" y="332656"/>
            <a:ext cx="4392488" cy="6408712"/>
          </a:xfrm>
        </p:spPr>
        <p:style>
          <a:lnRef idx="2">
            <a:schemeClr val="accent4"/>
          </a:lnRef>
          <a:fillRef idx="1">
            <a:schemeClr val="lt1"/>
          </a:fillRef>
          <a:effectRef idx="0">
            <a:schemeClr val="accent4"/>
          </a:effectRef>
          <a:fontRef idx="minor">
            <a:schemeClr val="dk1"/>
          </a:fontRef>
        </p:style>
        <p:txBody>
          <a:bodyPr>
            <a:normAutofit lnSpcReduction="10000"/>
          </a:bodyPr>
          <a:lstStyle/>
          <a:p>
            <a:r>
              <a:rPr lang="en-GB" dirty="0"/>
              <a:t>Mae </a:t>
            </a:r>
            <a:r>
              <a:rPr lang="en-GB" dirty="0" err="1"/>
              <a:t>yna</a:t>
            </a:r>
            <a:r>
              <a:rPr lang="en-GB" dirty="0"/>
              <a:t> </a:t>
            </a:r>
            <a:r>
              <a:rPr lang="en-GB" dirty="0" err="1"/>
              <a:t>gysylltiad</a:t>
            </a:r>
            <a:r>
              <a:rPr lang="en-GB" dirty="0"/>
              <a:t> </a:t>
            </a:r>
            <a:r>
              <a:rPr lang="en-GB" dirty="0" err="1"/>
              <a:t>agos</a:t>
            </a:r>
            <a:r>
              <a:rPr lang="en-GB" dirty="0"/>
              <a:t> </a:t>
            </a:r>
            <a:r>
              <a:rPr lang="en-GB" dirty="0" err="1"/>
              <a:t>rhwng</a:t>
            </a:r>
            <a:r>
              <a:rPr lang="en-GB" dirty="0"/>
              <a:t> </a:t>
            </a:r>
            <a:r>
              <a:rPr lang="en-GB" dirty="0" err="1"/>
              <a:t>rhieni’n</a:t>
            </a:r>
            <a:r>
              <a:rPr lang="en-GB" dirty="0"/>
              <a:t> </a:t>
            </a:r>
            <a:r>
              <a:rPr lang="en-GB" dirty="0" err="1"/>
              <a:t>cymryd</a:t>
            </a:r>
            <a:r>
              <a:rPr lang="en-GB" dirty="0"/>
              <a:t> </a:t>
            </a:r>
            <a:r>
              <a:rPr lang="en-GB" dirty="0" err="1"/>
              <a:t>rhan</a:t>
            </a:r>
            <a:r>
              <a:rPr lang="en-GB" dirty="0"/>
              <a:t> </a:t>
            </a:r>
            <a:r>
              <a:rPr lang="en-GB" dirty="0" err="1"/>
              <a:t>mewn</a:t>
            </a:r>
            <a:r>
              <a:rPr lang="en-GB" dirty="0"/>
              <a:t> </a:t>
            </a:r>
            <a:r>
              <a:rPr lang="en-GB" dirty="0" err="1"/>
              <a:t>gweithgareddau</a:t>
            </a:r>
            <a:r>
              <a:rPr lang="en-GB" dirty="0"/>
              <a:t> </a:t>
            </a:r>
            <a:r>
              <a:rPr lang="en-GB" dirty="0" err="1"/>
              <a:t>darllen</a:t>
            </a:r>
            <a:r>
              <a:rPr lang="en-GB" dirty="0"/>
              <a:t> a </a:t>
            </a:r>
            <a:r>
              <a:rPr lang="en-GB" dirty="0" err="1"/>
              <a:t>pherfformiad</a:t>
            </a:r>
            <a:r>
              <a:rPr lang="en-GB" dirty="0"/>
              <a:t> </a:t>
            </a:r>
            <a:r>
              <a:rPr lang="en-GB" dirty="0" err="1"/>
              <a:t>academaidd</a:t>
            </a:r>
            <a:r>
              <a:rPr lang="en-GB" dirty="0"/>
              <a:t> </a:t>
            </a:r>
            <a:r>
              <a:rPr lang="en-GB" dirty="0" err="1"/>
              <a:t>dysgwyr</a:t>
            </a:r>
            <a:r>
              <a:rPr lang="en-GB" dirty="0"/>
              <a:t>. Mae plant y </a:t>
            </a:r>
            <a:r>
              <a:rPr lang="en-GB" dirty="0" err="1"/>
              <a:t>mae</a:t>
            </a:r>
            <a:r>
              <a:rPr lang="en-GB" dirty="0"/>
              <a:t> </a:t>
            </a:r>
            <a:r>
              <a:rPr lang="en-GB" dirty="0" err="1"/>
              <a:t>eu</a:t>
            </a:r>
            <a:r>
              <a:rPr lang="en-GB" dirty="0"/>
              <a:t> </a:t>
            </a:r>
            <a:r>
              <a:rPr lang="en-GB" dirty="0" err="1"/>
              <a:t>rhieni</a:t>
            </a:r>
            <a:r>
              <a:rPr lang="en-GB" dirty="0"/>
              <a:t>/</a:t>
            </a:r>
            <a:r>
              <a:rPr lang="en-GB" dirty="0" err="1"/>
              <a:t>gofalwyr</a:t>
            </a:r>
            <a:r>
              <a:rPr lang="en-GB" dirty="0"/>
              <a:t> </a:t>
            </a:r>
            <a:r>
              <a:rPr lang="en-GB" dirty="0" err="1"/>
              <a:t>yn</a:t>
            </a:r>
            <a:r>
              <a:rPr lang="en-GB" dirty="0"/>
              <a:t> </a:t>
            </a:r>
            <a:r>
              <a:rPr lang="en-GB" dirty="0" err="1"/>
              <a:t>darllen</a:t>
            </a:r>
            <a:r>
              <a:rPr lang="en-GB" dirty="0"/>
              <a:t> </a:t>
            </a:r>
            <a:r>
              <a:rPr lang="en-GB" dirty="0" err="1"/>
              <a:t>iddynt</a:t>
            </a:r>
            <a:r>
              <a:rPr lang="en-GB" dirty="0"/>
              <a:t> </a:t>
            </a:r>
            <a:r>
              <a:rPr lang="en-GB" dirty="0" err="1"/>
              <a:t>yn</a:t>
            </a:r>
            <a:r>
              <a:rPr lang="en-GB" dirty="0"/>
              <a:t> </a:t>
            </a:r>
            <a:r>
              <a:rPr lang="en-GB" dirty="0" err="1"/>
              <a:t>rheolaidd</a:t>
            </a:r>
            <a:r>
              <a:rPr lang="en-GB" dirty="0"/>
              <a:t> </a:t>
            </a:r>
            <a:r>
              <a:rPr lang="en-GB" dirty="0" err="1"/>
              <a:t>yn</a:t>
            </a:r>
            <a:r>
              <a:rPr lang="en-GB" dirty="0"/>
              <a:t> </a:t>
            </a:r>
            <a:r>
              <a:rPr lang="en-GB" dirty="0" err="1"/>
              <a:t>ystod</a:t>
            </a:r>
            <a:r>
              <a:rPr lang="en-GB" dirty="0"/>
              <a:t> </a:t>
            </a:r>
            <a:r>
              <a:rPr lang="en-GB" dirty="0" err="1"/>
              <a:t>eu</a:t>
            </a:r>
            <a:r>
              <a:rPr lang="en-GB" dirty="0"/>
              <a:t> </a:t>
            </a:r>
            <a:r>
              <a:rPr lang="en-GB" dirty="0" err="1"/>
              <a:t>blwyddyn</a:t>
            </a:r>
            <a:r>
              <a:rPr lang="en-GB" dirty="0"/>
              <a:t> </a:t>
            </a:r>
            <a:r>
              <a:rPr lang="en-GB" dirty="0" err="1"/>
              <a:t>gyntaf</a:t>
            </a:r>
            <a:r>
              <a:rPr lang="en-GB" dirty="0"/>
              <a:t> </a:t>
            </a:r>
            <a:r>
              <a:rPr lang="en-GB" dirty="0" err="1"/>
              <a:t>yn</a:t>
            </a:r>
            <a:r>
              <a:rPr lang="en-GB" dirty="0"/>
              <a:t> yr </a:t>
            </a:r>
            <a:r>
              <a:rPr lang="en-GB" dirty="0" err="1"/>
              <a:t>ysgol</a:t>
            </a:r>
            <a:r>
              <a:rPr lang="en-GB" dirty="0"/>
              <a:t> </a:t>
            </a:r>
            <a:r>
              <a:rPr lang="en-GB" dirty="0" err="1"/>
              <a:t>gynradd</a:t>
            </a:r>
            <a:r>
              <a:rPr lang="en-GB" dirty="0"/>
              <a:t> </a:t>
            </a:r>
            <a:r>
              <a:rPr lang="en-GB" dirty="0" err="1"/>
              <a:t>yn</a:t>
            </a:r>
            <a:r>
              <a:rPr lang="en-GB" dirty="0"/>
              <a:t> </a:t>
            </a:r>
            <a:r>
              <a:rPr lang="en-GB" dirty="0" err="1"/>
              <a:t>perfformio’n</a:t>
            </a:r>
            <a:r>
              <a:rPr lang="en-GB" dirty="0"/>
              <a:t> well </a:t>
            </a:r>
            <a:r>
              <a:rPr lang="en-GB" dirty="0" err="1"/>
              <a:t>na’r</a:t>
            </a:r>
            <a:r>
              <a:rPr lang="en-GB" dirty="0"/>
              <a:t> </a:t>
            </a:r>
            <a:r>
              <a:rPr lang="en-GB" dirty="0" err="1"/>
              <a:t>rhai</a:t>
            </a:r>
            <a:r>
              <a:rPr lang="en-GB" dirty="0"/>
              <a:t> </a:t>
            </a:r>
            <a:r>
              <a:rPr lang="en-GB" dirty="0" err="1" smtClean="0"/>
              <a:t>lle</a:t>
            </a:r>
            <a:r>
              <a:rPr lang="en-GB" dirty="0" smtClean="0"/>
              <a:t> </a:t>
            </a:r>
            <a:r>
              <a:rPr lang="en-GB" dirty="0" err="1" smtClean="0"/>
              <a:t>mae</a:t>
            </a:r>
            <a:r>
              <a:rPr lang="en-GB" dirty="0" smtClean="0"/>
              <a:t> </a:t>
            </a:r>
            <a:r>
              <a:rPr lang="en-GB" dirty="0" err="1"/>
              <a:t>eu</a:t>
            </a:r>
            <a:r>
              <a:rPr lang="en-GB" dirty="0"/>
              <a:t> </a:t>
            </a:r>
            <a:r>
              <a:rPr lang="en-GB" dirty="0" err="1"/>
              <a:t>rhieni</a:t>
            </a:r>
            <a:r>
              <a:rPr lang="en-GB" dirty="0"/>
              <a:t>/</a:t>
            </a:r>
            <a:r>
              <a:rPr lang="en-GB" dirty="0" err="1"/>
              <a:t>gofalwyr</a:t>
            </a:r>
            <a:r>
              <a:rPr lang="en-GB" dirty="0"/>
              <a:t> </a:t>
            </a:r>
            <a:r>
              <a:rPr lang="en-GB" dirty="0" err="1"/>
              <a:t>yn</a:t>
            </a:r>
            <a:r>
              <a:rPr lang="en-GB" dirty="0"/>
              <a:t> </a:t>
            </a:r>
            <a:r>
              <a:rPr lang="en-GB" dirty="0" err="1"/>
              <a:t>darllen</a:t>
            </a:r>
            <a:r>
              <a:rPr lang="en-GB" dirty="0"/>
              <a:t> </a:t>
            </a:r>
            <a:r>
              <a:rPr lang="en-GB" dirty="0" err="1" smtClean="0"/>
              <a:t>iddynt</a:t>
            </a:r>
            <a:r>
              <a:rPr lang="en-GB" dirty="0" smtClean="0"/>
              <a:t> </a:t>
            </a:r>
            <a:r>
              <a:rPr lang="en-GB" dirty="0" err="1" smtClean="0"/>
              <a:t>ond</a:t>
            </a:r>
            <a:r>
              <a:rPr lang="en-GB" dirty="0" smtClean="0"/>
              <a:t> </a:t>
            </a:r>
            <a:r>
              <a:rPr lang="en-GB" dirty="0" err="1"/>
              <a:t>unwaith</a:t>
            </a:r>
            <a:r>
              <a:rPr lang="en-GB" dirty="0"/>
              <a:t> </a:t>
            </a:r>
            <a:r>
              <a:rPr lang="en-GB" dirty="0" err="1"/>
              <a:t>neu</a:t>
            </a:r>
            <a:r>
              <a:rPr lang="en-GB" dirty="0"/>
              <a:t> </a:t>
            </a:r>
            <a:r>
              <a:rPr lang="en-GB" dirty="0" err="1" smtClean="0"/>
              <a:t>ddwywaith</a:t>
            </a:r>
            <a:r>
              <a:rPr lang="en-GB" dirty="0" smtClean="0"/>
              <a:t> </a:t>
            </a:r>
            <a:r>
              <a:rPr lang="en-GB" dirty="0"/>
              <a:t>y </a:t>
            </a:r>
            <a:r>
              <a:rPr lang="en-GB" dirty="0" err="1" smtClean="0"/>
              <a:t>mis</a:t>
            </a:r>
            <a:r>
              <a:rPr lang="en-GB" dirty="0" smtClean="0"/>
              <a:t>, </a:t>
            </a:r>
            <a:r>
              <a:rPr lang="en-GB" dirty="0" err="1"/>
              <a:t>neu</a:t>
            </a:r>
            <a:r>
              <a:rPr lang="en-GB" dirty="0"/>
              <a:t> </a:t>
            </a:r>
            <a:r>
              <a:rPr lang="en-GB" dirty="0" err="1" smtClean="0"/>
              <a:t>lai</a:t>
            </a:r>
            <a:r>
              <a:rPr lang="en-GB" dirty="0" smtClean="0"/>
              <a:t>.</a:t>
            </a:r>
          </a:p>
          <a:p>
            <a:pPr marL="0" indent="0">
              <a:buNone/>
            </a:pPr>
            <a:endParaRPr lang="en-GB" dirty="0" smtClean="0"/>
          </a:p>
        </p:txBody>
      </p:sp>
      <p:sp>
        <p:nvSpPr>
          <p:cNvPr id="4" name="Content Placeholder 3"/>
          <p:cNvSpPr>
            <a:spLocks noGrp="1"/>
          </p:cNvSpPr>
          <p:nvPr>
            <p:ph sz="half" idx="2"/>
          </p:nvPr>
        </p:nvSpPr>
        <p:spPr>
          <a:xfrm>
            <a:off x="4648200" y="332656"/>
            <a:ext cx="4316288" cy="6408712"/>
          </a:xfrm>
        </p:spPr>
        <p:style>
          <a:lnRef idx="2">
            <a:schemeClr val="accent3"/>
          </a:lnRef>
          <a:fillRef idx="1">
            <a:schemeClr val="lt1"/>
          </a:fillRef>
          <a:effectRef idx="0">
            <a:schemeClr val="accent3"/>
          </a:effectRef>
          <a:fontRef idx="minor">
            <a:schemeClr val="dk1"/>
          </a:fontRef>
        </p:style>
        <p:txBody>
          <a:bodyPr>
            <a:noAutofit/>
          </a:bodyPr>
          <a:lstStyle/>
          <a:p>
            <a:r>
              <a:rPr lang="en-GB" i="1" dirty="0" smtClean="0"/>
              <a:t>There is a close relationship between parental engagement in reading-related activities and learners’ academic performance. Children whose parents/carers regularly read to them during the first year of primary school perform better than those who read to them only once or twice a month or less. </a:t>
            </a:r>
          </a:p>
        </p:txBody>
      </p:sp>
    </p:spTree>
    <p:extLst>
      <p:ext uri="{BB962C8B-B14F-4D97-AF65-F5344CB8AC3E}">
        <p14:creationId xmlns:p14="http://schemas.microsoft.com/office/powerpoint/2010/main" val="3201069734"/>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half" idx="1"/>
          </p:nvPr>
        </p:nvSpPr>
        <p:spPr/>
        <p:txBody>
          <a:bodyPr>
            <a:normAutofit fontScale="92500" lnSpcReduction="10000"/>
          </a:bodyPr>
          <a:lstStyle/>
          <a:p>
            <a:r>
              <a:rPr lang="en-GB" dirty="0" err="1"/>
              <a:t>Bydd</a:t>
            </a:r>
            <a:r>
              <a:rPr lang="en-GB" dirty="0"/>
              <a:t> </a:t>
            </a:r>
            <a:r>
              <a:rPr lang="en-GB" dirty="0" err="1"/>
              <a:t>ysgolion</a:t>
            </a:r>
            <a:r>
              <a:rPr lang="en-GB" dirty="0"/>
              <a:t> </a:t>
            </a:r>
            <a:r>
              <a:rPr lang="en-GB" dirty="0" err="1"/>
              <a:t>sy’n</a:t>
            </a:r>
            <a:r>
              <a:rPr lang="en-GB" dirty="0"/>
              <a:t> </a:t>
            </a:r>
            <a:r>
              <a:rPr lang="en-GB" dirty="0" err="1"/>
              <a:t>gwneud</a:t>
            </a:r>
            <a:r>
              <a:rPr lang="en-GB" dirty="0"/>
              <a:t> </a:t>
            </a:r>
            <a:r>
              <a:rPr lang="en-GB" dirty="0" err="1"/>
              <a:t>ymdrech</a:t>
            </a:r>
            <a:r>
              <a:rPr lang="en-GB" dirty="0"/>
              <a:t> </a:t>
            </a:r>
            <a:r>
              <a:rPr lang="en-GB" dirty="0" err="1"/>
              <a:t>i</a:t>
            </a:r>
            <a:r>
              <a:rPr lang="en-GB" dirty="0"/>
              <a:t> </a:t>
            </a:r>
            <a:r>
              <a:rPr lang="en-GB" dirty="0" err="1"/>
              <a:t>ennyn</a:t>
            </a:r>
            <a:r>
              <a:rPr lang="en-GB" dirty="0"/>
              <a:t> </a:t>
            </a:r>
            <a:r>
              <a:rPr lang="en-GB" dirty="0" err="1"/>
              <a:t>diddordeb</a:t>
            </a:r>
            <a:r>
              <a:rPr lang="en-GB" dirty="0"/>
              <a:t> </a:t>
            </a:r>
            <a:r>
              <a:rPr lang="en-GB" dirty="0" err="1"/>
              <a:t>teuluoedd</a:t>
            </a:r>
            <a:r>
              <a:rPr lang="en-GB" dirty="0"/>
              <a:t> </a:t>
            </a:r>
            <a:r>
              <a:rPr lang="en-GB" dirty="0" err="1"/>
              <a:t>yn</a:t>
            </a:r>
            <a:r>
              <a:rPr lang="en-GB" dirty="0"/>
              <a:t> </a:t>
            </a:r>
            <a:r>
              <a:rPr lang="en-GB" dirty="0" err="1"/>
              <a:t>nysgu</a:t>
            </a:r>
            <a:r>
              <a:rPr lang="en-GB" dirty="0"/>
              <a:t> </a:t>
            </a:r>
            <a:r>
              <a:rPr lang="en-GB" dirty="0" err="1"/>
              <a:t>eu</a:t>
            </a:r>
            <a:r>
              <a:rPr lang="en-GB" dirty="0"/>
              <a:t> plant ac </a:t>
            </a:r>
            <a:r>
              <a:rPr lang="en-GB" dirty="0" err="1"/>
              <a:t>ym</a:t>
            </a:r>
            <a:r>
              <a:rPr lang="en-GB" dirty="0"/>
              <a:t> </a:t>
            </a:r>
            <a:r>
              <a:rPr lang="en-GB" dirty="0" err="1"/>
              <a:t>mywyd</a:t>
            </a:r>
            <a:r>
              <a:rPr lang="en-GB" dirty="0"/>
              <a:t> </a:t>
            </a:r>
            <a:r>
              <a:rPr lang="en-GB" dirty="0" err="1"/>
              <a:t>yr</a:t>
            </a:r>
            <a:r>
              <a:rPr lang="en-GB" dirty="0"/>
              <a:t> </a:t>
            </a:r>
            <a:r>
              <a:rPr lang="en-GB" dirty="0" err="1"/>
              <a:t>ysgol</a:t>
            </a:r>
            <a:r>
              <a:rPr lang="en-GB" dirty="0"/>
              <a:t>  ac </a:t>
            </a:r>
            <a:r>
              <a:rPr lang="en-GB" dirty="0" err="1"/>
              <a:t>sy’n</a:t>
            </a:r>
            <a:r>
              <a:rPr lang="en-GB" dirty="0"/>
              <a:t> </a:t>
            </a:r>
            <a:r>
              <a:rPr lang="en-GB" dirty="0" err="1"/>
              <a:t>gosod</a:t>
            </a:r>
            <a:r>
              <a:rPr lang="en-GB" dirty="0"/>
              <a:t> </a:t>
            </a:r>
            <a:r>
              <a:rPr lang="en-GB" dirty="0" err="1"/>
              <a:t>eu</a:t>
            </a:r>
            <a:r>
              <a:rPr lang="en-GB" dirty="0"/>
              <a:t> </a:t>
            </a:r>
            <a:r>
              <a:rPr lang="en-GB" dirty="0" err="1"/>
              <a:t>hunain</a:t>
            </a:r>
            <a:r>
              <a:rPr lang="en-GB" dirty="0"/>
              <a:t> </a:t>
            </a:r>
            <a:r>
              <a:rPr lang="en-GB" dirty="0" err="1"/>
              <a:t>yng</a:t>
            </a:r>
            <a:r>
              <a:rPr lang="en-GB" dirty="0"/>
              <a:t> </a:t>
            </a:r>
            <a:r>
              <a:rPr lang="en-GB" dirty="0" err="1"/>
              <a:t>nghanol</a:t>
            </a:r>
            <a:r>
              <a:rPr lang="en-GB" dirty="0"/>
              <a:t> </a:t>
            </a:r>
            <a:r>
              <a:rPr lang="en-GB" dirty="0" err="1"/>
              <a:t>eu</a:t>
            </a:r>
            <a:r>
              <a:rPr lang="en-GB" dirty="0"/>
              <a:t> </a:t>
            </a:r>
            <a:r>
              <a:rPr lang="en-GB" dirty="0" err="1"/>
              <a:t>cymunedau</a:t>
            </a:r>
            <a:r>
              <a:rPr lang="en-GB" dirty="0"/>
              <a:t> </a:t>
            </a:r>
            <a:r>
              <a:rPr lang="en-GB" dirty="0" err="1"/>
              <a:t>yn</a:t>
            </a:r>
            <a:r>
              <a:rPr lang="en-GB" dirty="0"/>
              <a:t> </a:t>
            </a:r>
            <a:r>
              <a:rPr lang="en-GB" dirty="0" err="1"/>
              <a:t>gweld</a:t>
            </a:r>
            <a:r>
              <a:rPr lang="en-GB" dirty="0"/>
              <a:t> </a:t>
            </a:r>
            <a:r>
              <a:rPr lang="en-GB" dirty="0" err="1"/>
              <a:t>canlyniadau</a:t>
            </a:r>
            <a:r>
              <a:rPr lang="en-GB" dirty="0"/>
              <a:t> </a:t>
            </a:r>
            <a:r>
              <a:rPr lang="en-GB" dirty="0" err="1"/>
              <a:t>gwell</a:t>
            </a:r>
            <a:r>
              <a:rPr lang="en-GB" dirty="0"/>
              <a:t> </a:t>
            </a:r>
            <a:r>
              <a:rPr lang="en-GB" dirty="0" err="1"/>
              <a:t>ar</a:t>
            </a:r>
            <a:r>
              <a:rPr lang="en-GB" dirty="0"/>
              <a:t> </a:t>
            </a:r>
            <a:r>
              <a:rPr lang="en-GB" dirty="0" err="1"/>
              <a:t>gyfer</a:t>
            </a:r>
            <a:r>
              <a:rPr lang="en-GB" dirty="0"/>
              <a:t> </a:t>
            </a:r>
            <a:r>
              <a:rPr lang="en-GB" dirty="0" err="1"/>
              <a:t>dysgwyr</a:t>
            </a:r>
            <a:r>
              <a:rPr lang="en-GB" dirty="0"/>
              <a:t>, </a:t>
            </a:r>
            <a:r>
              <a:rPr lang="en-GB" dirty="0" err="1"/>
              <a:t>yn</a:t>
            </a:r>
            <a:r>
              <a:rPr lang="en-GB" dirty="0"/>
              <a:t> </a:t>
            </a:r>
            <a:r>
              <a:rPr lang="en-GB" dirty="0" err="1"/>
              <a:t>enwedig</a:t>
            </a:r>
            <a:r>
              <a:rPr lang="en-GB" dirty="0"/>
              <a:t> y </a:t>
            </a:r>
            <a:r>
              <a:rPr lang="en-GB" dirty="0" err="1"/>
              <a:t>rhai</a:t>
            </a:r>
            <a:r>
              <a:rPr lang="en-GB" dirty="0"/>
              <a:t> o </a:t>
            </a:r>
            <a:r>
              <a:rPr lang="en-GB" dirty="0" err="1"/>
              <a:t>gymunedau</a:t>
            </a:r>
            <a:r>
              <a:rPr lang="en-GB" dirty="0"/>
              <a:t> </a:t>
            </a:r>
            <a:r>
              <a:rPr lang="en-GB" dirty="0" err="1"/>
              <a:t>difreintiedig</a:t>
            </a:r>
            <a:r>
              <a:rPr lang="en-GB" b="1" dirty="0"/>
              <a:t>. </a:t>
            </a:r>
          </a:p>
          <a:p>
            <a:endParaRPr lang="en-GB" dirty="0"/>
          </a:p>
        </p:txBody>
      </p:sp>
      <p:sp>
        <p:nvSpPr>
          <p:cNvPr id="4" name="Content Placeholder 3"/>
          <p:cNvSpPr>
            <a:spLocks noGrp="1"/>
          </p:cNvSpPr>
          <p:nvPr>
            <p:ph sz="half" idx="2"/>
          </p:nvPr>
        </p:nvSpPr>
        <p:spPr/>
        <p:txBody>
          <a:bodyPr>
            <a:normAutofit fontScale="92500" lnSpcReduction="10000"/>
          </a:bodyPr>
          <a:lstStyle/>
          <a:p>
            <a:r>
              <a:rPr lang="en-GB" i="1" dirty="0"/>
              <a:t>Schools that reach out and effectively engage families in children’s learning and the life of the school and which place themselves at the centre of their communities will see improved outcomes for learners, particularly those from deprived communities.</a:t>
            </a:r>
          </a:p>
          <a:p>
            <a:endParaRPr lang="en-GB" dirty="0"/>
          </a:p>
        </p:txBody>
      </p:sp>
    </p:spTree>
    <p:extLst>
      <p:ext uri="{BB962C8B-B14F-4D97-AF65-F5344CB8AC3E}">
        <p14:creationId xmlns:p14="http://schemas.microsoft.com/office/powerpoint/2010/main" val="100710554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Mae </a:t>
            </a:r>
            <a:r>
              <a:rPr lang="en-GB" dirty="0" err="1" smtClean="0"/>
              <a:t>angen</a:t>
            </a:r>
            <a:r>
              <a:rPr lang="en-GB" dirty="0" smtClean="0"/>
              <a:t> </a:t>
            </a:r>
            <a:r>
              <a:rPr lang="en-GB" dirty="0" err="1" smtClean="0"/>
              <a:t>i</a:t>
            </a:r>
            <a:r>
              <a:rPr lang="en-GB" dirty="0" smtClean="0"/>
              <a:t> </a:t>
            </a:r>
            <a:r>
              <a:rPr lang="en-GB" dirty="0" err="1" smtClean="0"/>
              <a:t>ysgolion</a:t>
            </a:r>
            <a:r>
              <a:rPr lang="en-GB" dirty="0" smtClean="0"/>
              <a:t>…</a:t>
            </a:r>
            <a:br>
              <a:rPr lang="en-GB" dirty="0" smtClean="0"/>
            </a:br>
            <a:r>
              <a:rPr lang="en-GB" dirty="0" smtClean="0"/>
              <a:t>Schools need to…</a:t>
            </a:r>
            <a:endParaRPr lang="en-GB" dirty="0"/>
          </a:p>
        </p:txBody>
      </p:sp>
      <p:sp>
        <p:nvSpPr>
          <p:cNvPr id="3" name="Content Placeholder 2"/>
          <p:cNvSpPr>
            <a:spLocks noGrp="1"/>
          </p:cNvSpPr>
          <p:nvPr>
            <p:ph sz="half" idx="1"/>
          </p:nvPr>
        </p:nvSpPr>
        <p:spPr>
          <a:xfrm>
            <a:off x="457200" y="1600200"/>
            <a:ext cx="4038600" cy="4853136"/>
          </a:xfrm>
        </p:spPr>
        <p:style>
          <a:lnRef idx="2">
            <a:schemeClr val="accent4"/>
          </a:lnRef>
          <a:fillRef idx="1">
            <a:schemeClr val="lt1"/>
          </a:fillRef>
          <a:effectRef idx="0">
            <a:schemeClr val="accent4"/>
          </a:effectRef>
          <a:fontRef idx="minor">
            <a:schemeClr val="dk1"/>
          </a:fontRef>
        </p:style>
        <p:txBody>
          <a:bodyPr>
            <a:normAutofit fontScale="92500" lnSpcReduction="10000"/>
          </a:bodyPr>
          <a:lstStyle/>
          <a:p>
            <a:r>
              <a:rPr lang="en-GB" dirty="0" smtClean="0"/>
              <a:t>…</a:t>
            </a:r>
            <a:r>
              <a:rPr lang="en-GB" dirty="0" err="1" smtClean="0"/>
              <a:t>adnabod</a:t>
            </a:r>
            <a:r>
              <a:rPr lang="en-GB" dirty="0" smtClean="0"/>
              <a:t> </a:t>
            </a:r>
            <a:r>
              <a:rPr lang="en-GB" dirty="0"/>
              <a:t>a </a:t>
            </a:r>
            <a:r>
              <a:rPr lang="en-GB" dirty="0" err="1"/>
              <a:t>deall</a:t>
            </a:r>
            <a:r>
              <a:rPr lang="en-GB" dirty="0"/>
              <a:t> </a:t>
            </a:r>
            <a:r>
              <a:rPr lang="en-GB" dirty="0" err="1"/>
              <a:t>eu</a:t>
            </a:r>
            <a:r>
              <a:rPr lang="en-GB" dirty="0"/>
              <a:t> </a:t>
            </a:r>
            <a:r>
              <a:rPr lang="en-GB" dirty="0" err="1"/>
              <a:t>cymunedau</a:t>
            </a:r>
            <a:endParaRPr lang="en-GB" dirty="0"/>
          </a:p>
          <a:p>
            <a:r>
              <a:rPr lang="en-GB" dirty="0" smtClean="0"/>
              <a:t>…</a:t>
            </a:r>
            <a:r>
              <a:rPr lang="en-GB" dirty="0" err="1"/>
              <a:t>c</a:t>
            </a:r>
            <a:r>
              <a:rPr lang="en-GB" dirty="0" err="1" smtClean="0"/>
              <a:t>yfathrebu</a:t>
            </a:r>
            <a:r>
              <a:rPr lang="en-GB" dirty="0" smtClean="0"/>
              <a:t> </a:t>
            </a:r>
            <a:r>
              <a:rPr lang="en-GB" dirty="0" err="1"/>
              <a:t>gyda</a:t>
            </a:r>
            <a:r>
              <a:rPr lang="en-GB" dirty="0"/>
              <a:t> </a:t>
            </a:r>
            <a:r>
              <a:rPr lang="en-GB" dirty="0" err="1"/>
              <a:t>rhieni</a:t>
            </a:r>
            <a:r>
              <a:rPr lang="en-GB" dirty="0"/>
              <a:t> </a:t>
            </a:r>
            <a:r>
              <a:rPr lang="en-GB" dirty="0" smtClean="0"/>
              <a:t> am </a:t>
            </a:r>
            <a:r>
              <a:rPr lang="en-GB" dirty="0" err="1" smtClean="0"/>
              <a:t>eu</a:t>
            </a:r>
            <a:r>
              <a:rPr lang="en-GB" dirty="0" smtClean="0"/>
              <a:t> </a:t>
            </a:r>
            <a:r>
              <a:rPr lang="en-GB" dirty="0" err="1" smtClean="0"/>
              <a:t>rôl</a:t>
            </a:r>
            <a:r>
              <a:rPr lang="en-GB" dirty="0" smtClean="0"/>
              <a:t> </a:t>
            </a:r>
            <a:r>
              <a:rPr lang="en-GB" dirty="0" err="1" smtClean="0"/>
              <a:t>yn</a:t>
            </a:r>
            <a:r>
              <a:rPr lang="en-GB" dirty="0" smtClean="0"/>
              <a:t> </a:t>
            </a:r>
            <a:r>
              <a:rPr lang="en-GB" dirty="0" err="1" smtClean="0"/>
              <a:t>addysg</a:t>
            </a:r>
            <a:r>
              <a:rPr lang="en-GB" dirty="0" smtClean="0"/>
              <a:t> </a:t>
            </a:r>
            <a:r>
              <a:rPr lang="en-GB" dirty="0" err="1" smtClean="0"/>
              <a:t>eu</a:t>
            </a:r>
            <a:r>
              <a:rPr lang="en-GB" dirty="0" smtClean="0"/>
              <a:t> plant </a:t>
            </a:r>
            <a:r>
              <a:rPr lang="en-GB" dirty="0" err="1" smtClean="0"/>
              <a:t>mewn</a:t>
            </a:r>
            <a:r>
              <a:rPr lang="en-GB" dirty="0" smtClean="0"/>
              <a:t> </a:t>
            </a:r>
            <a:r>
              <a:rPr lang="en-GB" dirty="0" err="1"/>
              <a:t>ffordd</a:t>
            </a:r>
            <a:r>
              <a:rPr lang="en-GB" dirty="0"/>
              <a:t> </a:t>
            </a:r>
            <a:r>
              <a:rPr lang="en-GB" dirty="0" err="1"/>
              <a:t>sy’n</a:t>
            </a:r>
            <a:r>
              <a:rPr lang="en-GB" dirty="0"/>
              <a:t> </a:t>
            </a:r>
            <a:r>
              <a:rPr lang="en-GB" dirty="0" smtClean="0"/>
              <a:t> </a:t>
            </a:r>
            <a:r>
              <a:rPr lang="en-GB" dirty="0" err="1" smtClean="0"/>
              <a:t>eu</a:t>
            </a:r>
            <a:r>
              <a:rPr lang="en-GB" dirty="0" smtClean="0"/>
              <a:t> </a:t>
            </a:r>
            <a:r>
              <a:rPr lang="en-GB" dirty="0" err="1" smtClean="0"/>
              <a:t>ymbweru</a:t>
            </a:r>
            <a:r>
              <a:rPr lang="en-GB" dirty="0" smtClean="0"/>
              <a:t> ac </a:t>
            </a:r>
            <a:r>
              <a:rPr lang="en-GB" dirty="0" err="1" smtClean="0"/>
              <a:t>sy’n</a:t>
            </a:r>
            <a:r>
              <a:rPr lang="en-GB" dirty="0" smtClean="0"/>
              <a:t> </a:t>
            </a:r>
            <a:r>
              <a:rPr lang="en-GB" dirty="0" err="1" smtClean="0"/>
              <a:t>weithredol</a:t>
            </a:r>
            <a:r>
              <a:rPr lang="en-GB" dirty="0" smtClean="0"/>
              <a:t> </a:t>
            </a:r>
            <a:endParaRPr lang="en-GB" dirty="0"/>
          </a:p>
          <a:p>
            <a:r>
              <a:rPr lang="en-GB" dirty="0"/>
              <a:t>…</a:t>
            </a:r>
            <a:r>
              <a:rPr lang="en-GB" dirty="0" err="1"/>
              <a:t>gwneud</a:t>
            </a:r>
            <a:r>
              <a:rPr lang="en-GB" dirty="0"/>
              <a:t> </a:t>
            </a:r>
            <a:r>
              <a:rPr lang="en-GB" dirty="0" err="1"/>
              <a:t>defnydd</a:t>
            </a:r>
            <a:r>
              <a:rPr lang="en-GB" dirty="0"/>
              <a:t> da o </a:t>
            </a:r>
            <a:r>
              <a:rPr lang="en-GB" dirty="0" err="1"/>
              <a:t>gefnogaeth</a:t>
            </a:r>
            <a:r>
              <a:rPr lang="en-GB" dirty="0"/>
              <a:t> 3ydd sector</a:t>
            </a:r>
          </a:p>
          <a:p>
            <a:r>
              <a:rPr lang="en-GB" dirty="0"/>
              <a:t>…</a:t>
            </a:r>
            <a:r>
              <a:rPr lang="en-GB" dirty="0" err="1"/>
              <a:t>datblygu</a:t>
            </a:r>
            <a:r>
              <a:rPr lang="en-GB" dirty="0"/>
              <a:t> </a:t>
            </a:r>
            <a:r>
              <a:rPr lang="en-GB" dirty="0" err="1"/>
              <a:t>defnydd</a:t>
            </a:r>
            <a:r>
              <a:rPr lang="en-GB" dirty="0"/>
              <a:t> o </a:t>
            </a:r>
            <a:r>
              <a:rPr lang="en-GB" dirty="0" err="1" smtClean="0"/>
              <a:t>dechnoleg</a:t>
            </a:r>
            <a:r>
              <a:rPr lang="en-GB" dirty="0" smtClean="0"/>
              <a:t> </a:t>
            </a:r>
            <a:r>
              <a:rPr lang="en-GB" dirty="0" err="1" smtClean="0"/>
              <a:t>i</a:t>
            </a:r>
            <a:r>
              <a:rPr lang="en-GB" dirty="0" smtClean="0"/>
              <a:t> </a:t>
            </a:r>
            <a:r>
              <a:rPr lang="en-GB" dirty="0" err="1" smtClean="0"/>
              <a:t>ymgysylltu</a:t>
            </a:r>
            <a:r>
              <a:rPr lang="en-GB" dirty="0" smtClean="0"/>
              <a:t> </a:t>
            </a:r>
            <a:r>
              <a:rPr lang="en-GB" dirty="0" err="1" smtClean="0"/>
              <a:t>gyda</a:t>
            </a:r>
            <a:r>
              <a:rPr lang="en-GB" dirty="0" smtClean="0"/>
              <a:t> </a:t>
            </a:r>
            <a:r>
              <a:rPr lang="en-GB" dirty="0" err="1" smtClean="0"/>
              <a:t>rhieni</a:t>
            </a:r>
            <a:r>
              <a:rPr lang="en-GB" dirty="0" smtClean="0"/>
              <a:t> </a:t>
            </a:r>
            <a:endParaRPr lang="en-GB" dirty="0"/>
          </a:p>
        </p:txBody>
      </p:sp>
      <p:sp>
        <p:nvSpPr>
          <p:cNvPr id="4" name="Content Placeholder 3"/>
          <p:cNvSpPr>
            <a:spLocks noGrp="1"/>
          </p:cNvSpPr>
          <p:nvPr>
            <p:ph sz="half" idx="2"/>
          </p:nvPr>
        </p:nvSpPr>
        <p:spPr>
          <a:xfrm>
            <a:off x="4648200" y="1600200"/>
            <a:ext cx="4038600" cy="4853136"/>
          </a:xfrm>
        </p:spPr>
        <p:style>
          <a:lnRef idx="2">
            <a:schemeClr val="accent3"/>
          </a:lnRef>
          <a:fillRef idx="1">
            <a:schemeClr val="lt1"/>
          </a:fillRef>
          <a:effectRef idx="0">
            <a:schemeClr val="accent3"/>
          </a:effectRef>
          <a:fontRef idx="minor">
            <a:schemeClr val="dk1"/>
          </a:fontRef>
        </p:style>
        <p:txBody>
          <a:bodyPr>
            <a:normAutofit fontScale="92500" lnSpcReduction="10000"/>
          </a:bodyPr>
          <a:lstStyle/>
          <a:p>
            <a:r>
              <a:rPr lang="en-GB" dirty="0" smtClean="0"/>
              <a:t>…</a:t>
            </a:r>
            <a:r>
              <a:rPr lang="en-GB" i="1" dirty="0" smtClean="0"/>
              <a:t>know and understand their communities </a:t>
            </a:r>
          </a:p>
          <a:p>
            <a:r>
              <a:rPr lang="en-GB" i="1" dirty="0" smtClean="0"/>
              <a:t>…communicate with parents about their role in their child’s education in a way which empowers and is active</a:t>
            </a:r>
          </a:p>
          <a:p>
            <a:r>
              <a:rPr lang="en-GB" i="1" dirty="0" smtClean="0"/>
              <a:t>…make good use of 3</a:t>
            </a:r>
            <a:r>
              <a:rPr lang="en-GB" i="1" baseline="30000" dirty="0" smtClean="0"/>
              <a:t>rd</a:t>
            </a:r>
            <a:r>
              <a:rPr lang="en-GB" i="1" dirty="0" smtClean="0"/>
              <a:t> sector support</a:t>
            </a:r>
          </a:p>
          <a:p>
            <a:r>
              <a:rPr lang="en-GB" i="1" dirty="0" smtClean="0"/>
              <a:t>…develop use of technology to engage parents </a:t>
            </a:r>
            <a:endParaRPr lang="en-GB" i="1" dirty="0"/>
          </a:p>
        </p:txBody>
      </p:sp>
    </p:spTree>
    <p:extLst>
      <p:ext uri="{BB962C8B-B14F-4D97-AF65-F5344CB8AC3E}">
        <p14:creationId xmlns:p14="http://schemas.microsoft.com/office/powerpoint/2010/main" val="2717770572"/>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l="25286" t="8381" r="28750" b="27810"/>
          <a:stretch/>
        </p:blipFill>
        <p:spPr bwMode="auto">
          <a:xfrm>
            <a:off x="179512" y="247143"/>
            <a:ext cx="8568952" cy="608860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TextBox 4"/>
          <p:cNvSpPr txBox="1"/>
          <p:nvPr/>
        </p:nvSpPr>
        <p:spPr>
          <a:xfrm>
            <a:off x="6084168" y="6335746"/>
            <a:ext cx="2664296" cy="369332"/>
          </a:xfrm>
          <a:prstGeom prst="rect">
            <a:avLst/>
          </a:prstGeom>
          <a:noFill/>
        </p:spPr>
        <p:txBody>
          <a:bodyPr wrap="square" rtlCol="0">
            <a:spAutoFit/>
          </a:bodyPr>
          <a:lstStyle/>
          <a:p>
            <a:r>
              <a:rPr lang="en-GB" dirty="0" smtClean="0"/>
              <a:t>UWTSD – </a:t>
            </a:r>
            <a:r>
              <a:rPr lang="en-GB" dirty="0" err="1" smtClean="0"/>
              <a:t>Grigg</a:t>
            </a:r>
            <a:r>
              <a:rPr lang="en-GB" dirty="0" smtClean="0"/>
              <a:t> et al, 2014 </a:t>
            </a:r>
            <a:endParaRPr lang="en-GB" dirty="0"/>
          </a:p>
        </p:txBody>
      </p:sp>
    </p:spTree>
    <p:extLst>
      <p:ext uri="{BB962C8B-B14F-4D97-AF65-F5344CB8AC3E}">
        <p14:creationId xmlns:p14="http://schemas.microsoft.com/office/powerpoint/2010/main" val="1046788586"/>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l="24536" t="20952" r="26500" b="13650"/>
          <a:stretch/>
        </p:blipFill>
        <p:spPr bwMode="auto">
          <a:xfrm>
            <a:off x="899592" y="548680"/>
            <a:ext cx="7462158" cy="560623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TextBox 2"/>
          <p:cNvSpPr txBox="1"/>
          <p:nvPr/>
        </p:nvSpPr>
        <p:spPr>
          <a:xfrm>
            <a:off x="6084168" y="6335746"/>
            <a:ext cx="2664296" cy="369332"/>
          </a:xfrm>
          <a:prstGeom prst="rect">
            <a:avLst/>
          </a:prstGeom>
          <a:noFill/>
        </p:spPr>
        <p:txBody>
          <a:bodyPr wrap="square" rtlCol="0">
            <a:spAutoFit/>
          </a:bodyPr>
          <a:lstStyle/>
          <a:p>
            <a:r>
              <a:rPr lang="en-GB" dirty="0" smtClean="0"/>
              <a:t>UWTSD – </a:t>
            </a:r>
            <a:r>
              <a:rPr lang="en-GB" dirty="0" err="1" smtClean="0"/>
              <a:t>Grigg</a:t>
            </a:r>
            <a:r>
              <a:rPr lang="en-GB" dirty="0" smtClean="0"/>
              <a:t> et al, 2014 </a:t>
            </a:r>
            <a:endParaRPr lang="en-GB" dirty="0"/>
          </a:p>
        </p:txBody>
      </p:sp>
    </p:spTree>
    <p:extLst>
      <p:ext uri="{BB962C8B-B14F-4D97-AF65-F5344CB8AC3E}">
        <p14:creationId xmlns:p14="http://schemas.microsoft.com/office/powerpoint/2010/main" val="4035363775"/>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Gall </a:t>
            </a:r>
            <a:r>
              <a:rPr lang="en-GB" dirty="0" err="1" smtClean="0"/>
              <a:t>ysgolion</a:t>
            </a:r>
            <a:r>
              <a:rPr lang="en-GB" dirty="0" smtClean="0"/>
              <a:t>…</a:t>
            </a:r>
            <a:br>
              <a:rPr lang="en-GB" dirty="0" smtClean="0"/>
            </a:br>
            <a:r>
              <a:rPr lang="en-GB" dirty="0" smtClean="0"/>
              <a:t>Schools can…</a:t>
            </a:r>
            <a:endParaRPr lang="en-GB" dirty="0"/>
          </a:p>
        </p:txBody>
      </p:sp>
      <p:sp>
        <p:nvSpPr>
          <p:cNvPr id="3" name="Content Placeholder 2"/>
          <p:cNvSpPr>
            <a:spLocks noGrp="1"/>
          </p:cNvSpPr>
          <p:nvPr>
            <p:ph sz="half" idx="1"/>
          </p:nvPr>
        </p:nvSpPr>
        <p:spPr/>
        <p:style>
          <a:lnRef idx="2">
            <a:schemeClr val="accent4"/>
          </a:lnRef>
          <a:fillRef idx="1">
            <a:schemeClr val="lt1"/>
          </a:fillRef>
          <a:effectRef idx="0">
            <a:schemeClr val="accent4"/>
          </a:effectRef>
          <a:fontRef idx="minor">
            <a:schemeClr val="dk1"/>
          </a:fontRef>
        </p:style>
        <p:txBody>
          <a:bodyPr>
            <a:normAutofit fontScale="92500" lnSpcReduction="10000"/>
          </a:bodyPr>
          <a:lstStyle/>
          <a:p>
            <a:r>
              <a:rPr lang="en-GB" dirty="0" err="1"/>
              <a:t>Annog</a:t>
            </a:r>
            <a:r>
              <a:rPr lang="en-GB" dirty="0"/>
              <a:t> </a:t>
            </a:r>
            <a:r>
              <a:rPr lang="en-GB" dirty="0" err="1"/>
              <a:t>rhieni</a:t>
            </a:r>
            <a:r>
              <a:rPr lang="en-GB" dirty="0"/>
              <a:t> a </a:t>
            </a:r>
            <a:r>
              <a:rPr lang="en-GB" dirty="0" err="1" smtClean="0"/>
              <a:t>dangos</a:t>
            </a:r>
            <a:r>
              <a:rPr lang="en-GB" dirty="0" smtClean="0"/>
              <a:t> </a:t>
            </a:r>
            <a:r>
              <a:rPr lang="en-GB" dirty="0" err="1" smtClean="0"/>
              <a:t>bod</a:t>
            </a:r>
            <a:r>
              <a:rPr lang="en-GB" dirty="0" smtClean="0"/>
              <a:t> </a:t>
            </a:r>
            <a:r>
              <a:rPr lang="en-GB" dirty="0" err="1" smtClean="0"/>
              <a:t>croeso</a:t>
            </a:r>
            <a:r>
              <a:rPr lang="en-GB" dirty="0" smtClean="0"/>
              <a:t> </a:t>
            </a:r>
            <a:r>
              <a:rPr lang="en-GB" dirty="0" err="1" smtClean="0"/>
              <a:t>iddynt</a:t>
            </a:r>
            <a:r>
              <a:rPr lang="en-GB" dirty="0" smtClean="0"/>
              <a:t> </a:t>
            </a:r>
            <a:r>
              <a:rPr lang="en-GB" dirty="0" err="1" smtClean="0"/>
              <a:t>mewn</a:t>
            </a:r>
            <a:r>
              <a:rPr lang="en-GB" dirty="0" smtClean="0"/>
              <a:t> </a:t>
            </a:r>
            <a:r>
              <a:rPr lang="en-GB" dirty="0" err="1" smtClean="0"/>
              <a:t>ysgolion</a:t>
            </a:r>
            <a:r>
              <a:rPr lang="en-GB" dirty="0" smtClean="0"/>
              <a:t> </a:t>
            </a:r>
            <a:endParaRPr lang="en-GB" dirty="0"/>
          </a:p>
          <a:p>
            <a:r>
              <a:rPr lang="en-GB" dirty="0" err="1"/>
              <a:t>Adeiladu</a:t>
            </a:r>
            <a:r>
              <a:rPr lang="en-GB" dirty="0"/>
              <a:t> </a:t>
            </a:r>
            <a:r>
              <a:rPr lang="en-GB" dirty="0" err="1"/>
              <a:t>perthynas</a:t>
            </a:r>
            <a:r>
              <a:rPr lang="en-GB" dirty="0"/>
              <a:t> </a:t>
            </a:r>
            <a:r>
              <a:rPr lang="en-GB" dirty="0" err="1" smtClean="0"/>
              <a:t>positif</a:t>
            </a:r>
            <a:r>
              <a:rPr lang="en-GB" dirty="0" smtClean="0"/>
              <a:t> </a:t>
            </a:r>
            <a:r>
              <a:rPr lang="en-GB" dirty="0" err="1" smtClean="0"/>
              <a:t>gyda</a:t>
            </a:r>
            <a:r>
              <a:rPr lang="en-GB" dirty="0" smtClean="0"/>
              <a:t> </a:t>
            </a:r>
            <a:r>
              <a:rPr lang="en-GB" dirty="0" err="1" smtClean="0"/>
              <a:t>rhieni</a:t>
            </a:r>
            <a:endParaRPr lang="en-GB" dirty="0"/>
          </a:p>
          <a:p>
            <a:r>
              <a:rPr lang="en-GB" dirty="0" err="1"/>
              <a:t>Cynnig</a:t>
            </a:r>
            <a:r>
              <a:rPr lang="en-GB" dirty="0"/>
              <a:t> </a:t>
            </a:r>
            <a:r>
              <a:rPr lang="en-GB" dirty="0" err="1"/>
              <a:t>ymweliadau</a:t>
            </a:r>
            <a:r>
              <a:rPr lang="en-GB" dirty="0"/>
              <a:t> </a:t>
            </a:r>
            <a:r>
              <a:rPr lang="en-GB" dirty="0" err="1"/>
              <a:t>cartref</a:t>
            </a:r>
            <a:endParaRPr lang="en-GB" dirty="0"/>
          </a:p>
          <a:p>
            <a:r>
              <a:rPr lang="en-GB" dirty="0" err="1" smtClean="0"/>
              <a:t>Darparu</a:t>
            </a:r>
            <a:r>
              <a:rPr lang="en-GB" dirty="0" smtClean="0"/>
              <a:t> </a:t>
            </a:r>
            <a:r>
              <a:rPr lang="en-GB" dirty="0" err="1"/>
              <a:t>gwybodaeth</a:t>
            </a:r>
            <a:r>
              <a:rPr lang="en-GB" dirty="0"/>
              <a:t> </a:t>
            </a:r>
            <a:r>
              <a:rPr lang="en-GB" dirty="0" smtClean="0"/>
              <a:t>a </a:t>
            </a:r>
            <a:r>
              <a:rPr lang="en-GB" dirty="0" err="1" smtClean="0"/>
              <a:t>syniadau</a:t>
            </a:r>
            <a:r>
              <a:rPr lang="en-GB" dirty="0" smtClean="0"/>
              <a:t> </a:t>
            </a:r>
            <a:r>
              <a:rPr lang="en-GB" dirty="0" err="1" smtClean="0"/>
              <a:t>i</a:t>
            </a:r>
            <a:r>
              <a:rPr lang="en-GB" dirty="0" smtClean="0"/>
              <a:t> </a:t>
            </a:r>
            <a:r>
              <a:rPr lang="en-GB" dirty="0" err="1" smtClean="0"/>
              <a:t>rieni</a:t>
            </a:r>
            <a:r>
              <a:rPr lang="en-GB" dirty="0" smtClean="0"/>
              <a:t> </a:t>
            </a:r>
            <a:r>
              <a:rPr lang="en-GB" dirty="0" err="1"/>
              <a:t>ar</a:t>
            </a:r>
            <a:r>
              <a:rPr lang="en-GB" dirty="0"/>
              <a:t> </a:t>
            </a:r>
            <a:r>
              <a:rPr lang="en-GB" dirty="0" err="1"/>
              <a:t>sut</a:t>
            </a:r>
            <a:r>
              <a:rPr lang="en-GB" dirty="0"/>
              <a:t> </a:t>
            </a:r>
            <a:r>
              <a:rPr lang="en-GB" dirty="0" smtClean="0"/>
              <a:t>y gallant </a:t>
            </a:r>
            <a:r>
              <a:rPr lang="en-GB" dirty="0" err="1" smtClean="0"/>
              <a:t>gefnogi</a:t>
            </a:r>
            <a:r>
              <a:rPr lang="en-GB" dirty="0" smtClean="0"/>
              <a:t> </a:t>
            </a:r>
            <a:r>
              <a:rPr lang="en-GB" dirty="0" err="1" smtClean="0"/>
              <a:t>eu</a:t>
            </a:r>
            <a:r>
              <a:rPr lang="en-GB" dirty="0" smtClean="0"/>
              <a:t> plant </a:t>
            </a:r>
            <a:r>
              <a:rPr lang="en-GB" dirty="0" err="1" smtClean="0"/>
              <a:t>i</a:t>
            </a:r>
            <a:r>
              <a:rPr lang="en-GB" dirty="0" smtClean="0"/>
              <a:t> </a:t>
            </a:r>
            <a:r>
              <a:rPr lang="en-GB" dirty="0" err="1" smtClean="0"/>
              <a:t>ddysgu</a:t>
            </a:r>
            <a:endParaRPr lang="en-GB" dirty="0"/>
          </a:p>
          <a:p>
            <a:endParaRPr lang="en-GB" dirty="0"/>
          </a:p>
        </p:txBody>
      </p:sp>
      <p:sp>
        <p:nvSpPr>
          <p:cNvPr id="4" name="Content Placeholder 3"/>
          <p:cNvSpPr>
            <a:spLocks noGrp="1"/>
          </p:cNvSpPr>
          <p:nvPr>
            <p:ph sz="half" idx="2"/>
          </p:nvPr>
        </p:nvSpPr>
        <p:spPr/>
        <p:style>
          <a:lnRef idx="2">
            <a:schemeClr val="accent3"/>
          </a:lnRef>
          <a:fillRef idx="1">
            <a:schemeClr val="lt1"/>
          </a:fillRef>
          <a:effectRef idx="0">
            <a:schemeClr val="accent3"/>
          </a:effectRef>
          <a:fontRef idx="minor">
            <a:schemeClr val="dk1"/>
          </a:fontRef>
        </p:style>
        <p:txBody>
          <a:bodyPr>
            <a:normAutofit fontScale="92500" lnSpcReduction="10000"/>
          </a:bodyPr>
          <a:lstStyle/>
          <a:p>
            <a:r>
              <a:rPr lang="en-GB" i="1" dirty="0" smtClean="0"/>
              <a:t>Encourage parents and make them feel welcome in schools</a:t>
            </a:r>
          </a:p>
          <a:p>
            <a:r>
              <a:rPr lang="en-GB" i="1" dirty="0" smtClean="0"/>
              <a:t>Build positive relationships with parent</a:t>
            </a:r>
          </a:p>
          <a:p>
            <a:r>
              <a:rPr lang="en-GB" i="1" dirty="0" smtClean="0"/>
              <a:t>Offer home visits </a:t>
            </a:r>
          </a:p>
          <a:p>
            <a:r>
              <a:rPr lang="en-GB" i="1" dirty="0" smtClean="0"/>
              <a:t>Provide parents with information and ideas on how they can help their children learn.</a:t>
            </a:r>
          </a:p>
        </p:txBody>
      </p:sp>
      <p:pic>
        <p:nvPicPr>
          <p:cNvPr id="205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378983" y="116632"/>
            <a:ext cx="1077098" cy="138717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359886875"/>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251520" y="764704"/>
            <a:ext cx="4038600" cy="5649491"/>
          </a:xfrm>
        </p:spPr>
        <p:style>
          <a:lnRef idx="2">
            <a:schemeClr val="accent4"/>
          </a:lnRef>
          <a:fillRef idx="1">
            <a:schemeClr val="lt1"/>
          </a:fillRef>
          <a:effectRef idx="0">
            <a:schemeClr val="accent4"/>
          </a:effectRef>
          <a:fontRef idx="minor">
            <a:schemeClr val="dk1"/>
          </a:fontRef>
        </p:style>
        <p:txBody>
          <a:bodyPr>
            <a:normAutofit/>
          </a:bodyPr>
          <a:lstStyle/>
          <a:p>
            <a:r>
              <a:rPr lang="en-GB" sz="2400" dirty="0" err="1"/>
              <a:t>Deall</a:t>
            </a:r>
            <a:r>
              <a:rPr lang="en-GB" sz="2400" dirty="0"/>
              <a:t> </a:t>
            </a:r>
            <a:r>
              <a:rPr lang="en-GB" sz="2400" dirty="0" err="1"/>
              <a:t>gwahanol</a:t>
            </a:r>
            <a:r>
              <a:rPr lang="en-GB" sz="2400" dirty="0"/>
              <a:t> </a:t>
            </a:r>
            <a:r>
              <a:rPr lang="en-GB" sz="2400" dirty="0" err="1"/>
              <a:t>sefyllfaoedd</a:t>
            </a:r>
            <a:r>
              <a:rPr lang="en-GB" sz="2400" dirty="0"/>
              <a:t> </a:t>
            </a:r>
            <a:r>
              <a:rPr lang="en-GB" sz="2400" dirty="0" err="1"/>
              <a:t>rhieni</a:t>
            </a:r>
            <a:r>
              <a:rPr lang="en-GB" sz="2400" dirty="0"/>
              <a:t> </a:t>
            </a:r>
          </a:p>
          <a:p>
            <a:r>
              <a:rPr lang="en-GB" sz="2400" dirty="0" err="1"/>
              <a:t>Trafod</a:t>
            </a:r>
            <a:r>
              <a:rPr lang="en-GB" sz="2400" dirty="0"/>
              <a:t> </a:t>
            </a:r>
            <a:r>
              <a:rPr lang="en-GB" sz="2400" dirty="0" err="1"/>
              <a:t>yn</a:t>
            </a:r>
            <a:r>
              <a:rPr lang="en-GB" sz="2400" dirty="0"/>
              <a:t> </a:t>
            </a:r>
            <a:r>
              <a:rPr lang="en-GB" sz="2400" dirty="0" err="1"/>
              <a:t>gynnar</a:t>
            </a:r>
            <a:r>
              <a:rPr lang="en-GB" sz="2400" dirty="0"/>
              <a:t> </a:t>
            </a:r>
            <a:r>
              <a:rPr lang="en-GB" sz="2400" dirty="0" smtClean="0"/>
              <a:t>am </a:t>
            </a:r>
            <a:r>
              <a:rPr lang="en-GB" sz="2400" dirty="0" err="1" smtClean="0"/>
              <a:t>unrhyw</a:t>
            </a:r>
            <a:r>
              <a:rPr lang="en-GB" sz="2400" dirty="0" smtClean="0"/>
              <a:t> </a:t>
            </a:r>
            <a:r>
              <a:rPr lang="en-GB" sz="2400" dirty="0" err="1"/>
              <a:t>broblemau</a:t>
            </a:r>
            <a:r>
              <a:rPr lang="en-GB" sz="2400" dirty="0"/>
              <a:t> </a:t>
            </a:r>
            <a:r>
              <a:rPr lang="en-GB" sz="2400" dirty="0" err="1"/>
              <a:t>gyda</a:t>
            </a:r>
            <a:r>
              <a:rPr lang="en-GB" sz="2400" dirty="0"/>
              <a:t> </a:t>
            </a:r>
            <a:r>
              <a:rPr lang="en-GB" sz="2400" dirty="0" err="1"/>
              <a:t>phresenoldeb</a:t>
            </a:r>
            <a:r>
              <a:rPr lang="en-GB" sz="2400" dirty="0"/>
              <a:t> </a:t>
            </a:r>
            <a:r>
              <a:rPr lang="en-GB" sz="2400" dirty="0" err="1"/>
              <a:t>neu</a:t>
            </a:r>
            <a:r>
              <a:rPr lang="en-GB" sz="2400" dirty="0"/>
              <a:t> </a:t>
            </a:r>
            <a:r>
              <a:rPr lang="en-GB" sz="2400" dirty="0" err="1"/>
              <a:t>ymddygiad</a:t>
            </a:r>
            <a:r>
              <a:rPr lang="en-GB" sz="2400" dirty="0"/>
              <a:t> a </a:t>
            </a:r>
            <a:r>
              <a:rPr lang="en-GB" sz="2400" dirty="0" err="1"/>
              <a:t>chynnig</a:t>
            </a:r>
            <a:r>
              <a:rPr lang="en-GB" sz="2400" dirty="0"/>
              <a:t> </a:t>
            </a:r>
            <a:r>
              <a:rPr lang="en-GB" sz="2400" dirty="0" err="1" smtClean="0"/>
              <a:t>cymorth</a:t>
            </a:r>
            <a:r>
              <a:rPr lang="en-GB" sz="2400" dirty="0" smtClean="0"/>
              <a:t> a </a:t>
            </a:r>
            <a:r>
              <a:rPr lang="en-GB" sz="2400" dirty="0" err="1" smtClean="0"/>
              <a:t>chefnogaeth</a:t>
            </a:r>
            <a:r>
              <a:rPr lang="en-GB" sz="2400" dirty="0" smtClean="0"/>
              <a:t> </a:t>
            </a:r>
            <a:r>
              <a:rPr lang="en-GB" sz="2400" dirty="0" err="1"/>
              <a:t>i</a:t>
            </a:r>
            <a:r>
              <a:rPr lang="en-GB" sz="2400" dirty="0"/>
              <a:t> </a:t>
            </a:r>
            <a:r>
              <a:rPr lang="en-GB" sz="2400" dirty="0" err="1"/>
              <a:t>rieni</a:t>
            </a:r>
            <a:r>
              <a:rPr lang="en-GB" sz="2400" dirty="0"/>
              <a:t> </a:t>
            </a:r>
            <a:r>
              <a:rPr lang="en-GB" sz="2400" dirty="0" err="1" smtClean="0"/>
              <a:t>sydd</a:t>
            </a:r>
            <a:r>
              <a:rPr lang="en-GB" sz="2400" dirty="0" smtClean="0"/>
              <a:t> </a:t>
            </a:r>
            <a:r>
              <a:rPr lang="en-GB" sz="2400" dirty="0" err="1" smtClean="0"/>
              <a:t>ddim</a:t>
            </a:r>
            <a:r>
              <a:rPr lang="en-GB" sz="2400" dirty="0" smtClean="0"/>
              <a:t> </a:t>
            </a:r>
            <a:r>
              <a:rPr lang="en-GB" sz="2400" dirty="0" err="1" smtClean="0"/>
              <a:t>yn</a:t>
            </a:r>
            <a:r>
              <a:rPr lang="en-GB" sz="2400" dirty="0" smtClean="0"/>
              <a:t> </a:t>
            </a:r>
            <a:r>
              <a:rPr lang="en-GB" sz="2400" dirty="0" err="1" smtClean="0"/>
              <a:t>gallu</a:t>
            </a:r>
            <a:r>
              <a:rPr lang="en-GB" sz="2400" dirty="0" smtClean="0"/>
              <a:t> </a:t>
            </a:r>
            <a:r>
              <a:rPr lang="en-GB" sz="2400" dirty="0" err="1" smtClean="0"/>
              <a:t>taclo’r</a:t>
            </a:r>
            <a:r>
              <a:rPr lang="en-GB" sz="2400" dirty="0" smtClean="0"/>
              <a:t> </a:t>
            </a:r>
            <a:r>
              <a:rPr lang="en-GB" sz="2400" dirty="0" err="1" smtClean="0"/>
              <a:t>broblem</a:t>
            </a:r>
            <a:r>
              <a:rPr lang="en-GB" sz="2400" dirty="0" smtClean="0"/>
              <a:t> </a:t>
            </a:r>
            <a:r>
              <a:rPr lang="en-GB" sz="2400" dirty="0" err="1" smtClean="0"/>
              <a:t>eu</a:t>
            </a:r>
            <a:r>
              <a:rPr lang="en-GB" sz="2400" dirty="0" smtClean="0"/>
              <a:t> </a:t>
            </a:r>
            <a:r>
              <a:rPr lang="en-GB" sz="2400" dirty="0" err="1" smtClean="0"/>
              <a:t>hunain</a:t>
            </a:r>
            <a:endParaRPr lang="en-GB" sz="2400" dirty="0"/>
          </a:p>
          <a:p>
            <a:r>
              <a:rPr lang="en-GB" sz="2400" dirty="0" err="1"/>
              <a:t>Cytundebau</a:t>
            </a:r>
            <a:r>
              <a:rPr lang="en-GB" sz="2400" dirty="0"/>
              <a:t> </a:t>
            </a:r>
            <a:r>
              <a:rPr lang="en-GB" sz="2400" dirty="0" err="1"/>
              <a:t>ysgol-cartref</a:t>
            </a:r>
            <a:endParaRPr lang="en-GB" sz="2400" dirty="0"/>
          </a:p>
          <a:p>
            <a:r>
              <a:rPr lang="en-GB" sz="2400" dirty="0" err="1"/>
              <a:t>Gweithwyr</a:t>
            </a:r>
            <a:r>
              <a:rPr lang="en-GB" sz="2400" dirty="0"/>
              <a:t> </a:t>
            </a:r>
            <a:r>
              <a:rPr lang="en-GB" sz="2400" dirty="0" err="1" smtClean="0"/>
              <a:t>cefnogi</a:t>
            </a:r>
            <a:r>
              <a:rPr lang="en-GB" sz="2400" dirty="0" smtClean="0"/>
              <a:t> </a:t>
            </a:r>
            <a:endParaRPr lang="en-GB" sz="2400" dirty="0"/>
          </a:p>
          <a:p>
            <a:r>
              <a:rPr lang="en-GB" sz="2400" dirty="0" err="1"/>
              <a:t>Cynnig</a:t>
            </a:r>
            <a:r>
              <a:rPr lang="en-GB" sz="2400" dirty="0"/>
              <a:t> </a:t>
            </a:r>
            <a:r>
              <a:rPr lang="en-GB" sz="2400" dirty="0" err="1"/>
              <a:t>cyfleodd</a:t>
            </a:r>
            <a:r>
              <a:rPr lang="en-GB" sz="2400" dirty="0"/>
              <a:t> </a:t>
            </a:r>
            <a:r>
              <a:rPr lang="en-GB" sz="2400" dirty="0" err="1"/>
              <a:t>i</a:t>
            </a:r>
            <a:r>
              <a:rPr lang="en-GB" sz="2400" dirty="0"/>
              <a:t> </a:t>
            </a:r>
            <a:r>
              <a:rPr lang="en-GB" sz="2400" dirty="0" err="1"/>
              <a:t>rieni</a:t>
            </a:r>
            <a:r>
              <a:rPr lang="en-GB" sz="2400" dirty="0"/>
              <a:t> </a:t>
            </a:r>
            <a:r>
              <a:rPr lang="en-GB" sz="2400" dirty="0" err="1" smtClean="0"/>
              <a:t>ddysgu</a:t>
            </a:r>
            <a:r>
              <a:rPr lang="en-GB" sz="2400" dirty="0" smtClean="0"/>
              <a:t> </a:t>
            </a:r>
            <a:r>
              <a:rPr lang="en-GB" sz="2400" dirty="0" err="1" smtClean="0"/>
              <a:t>gyda’u</a:t>
            </a:r>
            <a:r>
              <a:rPr lang="en-GB" sz="2400" dirty="0" smtClean="0"/>
              <a:t> plant </a:t>
            </a:r>
            <a:endParaRPr lang="en-GB" sz="2400" dirty="0"/>
          </a:p>
          <a:p>
            <a:pPr marL="0" indent="0">
              <a:buNone/>
            </a:pPr>
            <a:endParaRPr lang="en-GB" sz="2400" dirty="0" smtClean="0"/>
          </a:p>
          <a:p>
            <a:pPr marL="0" indent="0">
              <a:buNone/>
            </a:pPr>
            <a:endParaRPr lang="en-GB" sz="2400" dirty="0"/>
          </a:p>
        </p:txBody>
      </p:sp>
      <p:sp>
        <p:nvSpPr>
          <p:cNvPr id="4" name="Content Placeholder 3"/>
          <p:cNvSpPr>
            <a:spLocks noGrp="1"/>
          </p:cNvSpPr>
          <p:nvPr>
            <p:ph sz="half" idx="2"/>
          </p:nvPr>
        </p:nvSpPr>
        <p:spPr>
          <a:xfrm>
            <a:off x="4648200" y="764704"/>
            <a:ext cx="4038600" cy="5688632"/>
          </a:xfrm>
        </p:spPr>
        <p:style>
          <a:lnRef idx="2">
            <a:schemeClr val="accent3"/>
          </a:lnRef>
          <a:fillRef idx="1">
            <a:schemeClr val="lt1"/>
          </a:fillRef>
          <a:effectRef idx="0">
            <a:schemeClr val="accent3"/>
          </a:effectRef>
          <a:fontRef idx="minor">
            <a:schemeClr val="dk1"/>
          </a:fontRef>
        </p:style>
        <p:txBody>
          <a:bodyPr>
            <a:noAutofit/>
          </a:bodyPr>
          <a:lstStyle/>
          <a:p>
            <a:r>
              <a:rPr lang="en-GB" sz="2400" i="1" dirty="0" smtClean="0"/>
              <a:t>Be understanding of parents’ circumstances</a:t>
            </a:r>
          </a:p>
          <a:p>
            <a:r>
              <a:rPr lang="en-GB" sz="2400" i="1" dirty="0" smtClean="0"/>
              <a:t>Involve parents at an early stage with attendance or discipline problems, offering help and support where parents are unable to tackle the problem themselves.</a:t>
            </a:r>
          </a:p>
          <a:p>
            <a:r>
              <a:rPr lang="en-GB" sz="2400" i="1" dirty="0" smtClean="0"/>
              <a:t>Home-school agreements</a:t>
            </a:r>
          </a:p>
          <a:p>
            <a:r>
              <a:rPr lang="en-GB" sz="2400" i="1" dirty="0" smtClean="0"/>
              <a:t>Support workers</a:t>
            </a:r>
          </a:p>
          <a:p>
            <a:r>
              <a:rPr lang="en-GB" sz="2400" i="1" dirty="0" smtClean="0"/>
              <a:t>Offer opportunities for parents to learn alongside their children </a:t>
            </a:r>
          </a:p>
          <a:p>
            <a:pPr marL="0" indent="0" algn="r">
              <a:buNone/>
            </a:pPr>
            <a:r>
              <a:rPr lang="en-GB" sz="1800" dirty="0" smtClean="0"/>
              <a:t>Children in Wales, 2012 </a:t>
            </a:r>
          </a:p>
          <a:p>
            <a:pPr marL="0" indent="0" algn="r">
              <a:buNone/>
            </a:pPr>
            <a:endParaRPr lang="en-GB" sz="1000" dirty="0"/>
          </a:p>
        </p:txBody>
      </p:sp>
    </p:spTree>
    <p:extLst>
      <p:ext uri="{BB962C8B-B14F-4D97-AF65-F5344CB8AC3E}">
        <p14:creationId xmlns:p14="http://schemas.microsoft.com/office/powerpoint/2010/main" val="2087047229"/>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t>Astudiaeth</a:t>
            </a:r>
            <a:r>
              <a:rPr lang="en-GB" dirty="0" smtClean="0"/>
              <a:t> </a:t>
            </a:r>
            <a:r>
              <a:rPr lang="en-GB" dirty="0" err="1" smtClean="0"/>
              <a:t>Achos</a:t>
            </a:r>
            <a:r>
              <a:rPr lang="en-GB" dirty="0" smtClean="0"/>
              <a:t/>
            </a:r>
            <a:br>
              <a:rPr lang="en-GB" dirty="0" smtClean="0"/>
            </a:br>
            <a:r>
              <a:rPr lang="en-GB" dirty="0" smtClean="0"/>
              <a:t>Case Study </a:t>
            </a:r>
            <a:endParaRPr lang="en-GB" dirty="0"/>
          </a:p>
        </p:txBody>
      </p:sp>
      <p:sp>
        <p:nvSpPr>
          <p:cNvPr id="3" name="Content Placeholder 2"/>
          <p:cNvSpPr>
            <a:spLocks noGrp="1"/>
          </p:cNvSpPr>
          <p:nvPr>
            <p:ph sz="half" idx="1"/>
          </p:nvPr>
        </p:nvSpPr>
        <p:spPr>
          <a:xfrm>
            <a:off x="457200" y="3429000"/>
            <a:ext cx="4038600" cy="2697163"/>
          </a:xfrm>
        </p:spPr>
        <p:style>
          <a:lnRef idx="2">
            <a:schemeClr val="accent4"/>
          </a:lnRef>
          <a:fillRef idx="1">
            <a:schemeClr val="lt1"/>
          </a:fillRef>
          <a:effectRef idx="0">
            <a:schemeClr val="accent4"/>
          </a:effectRef>
          <a:fontRef idx="minor">
            <a:schemeClr val="dk1"/>
          </a:fontRef>
        </p:style>
        <p:txBody>
          <a:bodyPr>
            <a:normAutofit lnSpcReduction="10000"/>
          </a:bodyPr>
          <a:lstStyle/>
          <a:p>
            <a:r>
              <a:rPr lang="en-GB" dirty="0" err="1"/>
              <a:t>Gwyliwch</a:t>
            </a:r>
            <a:r>
              <a:rPr lang="en-GB" dirty="0"/>
              <a:t> y </a:t>
            </a:r>
            <a:r>
              <a:rPr lang="en-GB" dirty="0" err="1" smtClean="0"/>
              <a:t>fideo</a:t>
            </a:r>
            <a:r>
              <a:rPr lang="en-GB" dirty="0"/>
              <a:t>. </a:t>
            </a:r>
          </a:p>
          <a:p>
            <a:endParaRPr lang="en-GB" dirty="0"/>
          </a:p>
          <a:p>
            <a:r>
              <a:rPr lang="en-GB" dirty="0" err="1"/>
              <a:t>Rhestrwch</a:t>
            </a:r>
            <a:r>
              <a:rPr lang="en-GB" dirty="0"/>
              <a:t> </a:t>
            </a:r>
            <a:r>
              <a:rPr lang="en-GB" dirty="0" err="1"/>
              <a:t>beth</a:t>
            </a:r>
            <a:r>
              <a:rPr lang="en-GB" dirty="0"/>
              <a:t> </a:t>
            </a:r>
            <a:r>
              <a:rPr lang="en-GB" dirty="0" err="1"/>
              <a:t>mae’r</a:t>
            </a:r>
            <a:r>
              <a:rPr lang="en-GB" dirty="0"/>
              <a:t> </a:t>
            </a:r>
            <a:r>
              <a:rPr lang="en-GB" dirty="0" err="1"/>
              <a:t>ysgol</a:t>
            </a:r>
            <a:r>
              <a:rPr lang="en-GB" dirty="0"/>
              <a:t> </a:t>
            </a:r>
            <a:r>
              <a:rPr lang="en-GB" dirty="0" err="1"/>
              <a:t>yn</a:t>
            </a:r>
            <a:r>
              <a:rPr lang="en-GB" dirty="0"/>
              <a:t> </a:t>
            </a:r>
            <a:r>
              <a:rPr lang="en-GB" dirty="0" err="1"/>
              <a:t>gwneud</a:t>
            </a:r>
            <a:r>
              <a:rPr lang="en-GB" dirty="0"/>
              <a:t> </a:t>
            </a:r>
            <a:r>
              <a:rPr lang="en-GB" dirty="0" err="1"/>
              <a:t>i</a:t>
            </a:r>
            <a:r>
              <a:rPr lang="en-GB" dirty="0"/>
              <a:t> </a:t>
            </a:r>
            <a:r>
              <a:rPr lang="en-GB" dirty="0" err="1" smtClean="0"/>
              <a:t>ymgysylltu</a:t>
            </a:r>
            <a:r>
              <a:rPr lang="en-GB" dirty="0" smtClean="0"/>
              <a:t> </a:t>
            </a:r>
            <a:r>
              <a:rPr lang="en-GB" dirty="0"/>
              <a:t>â </a:t>
            </a:r>
            <a:r>
              <a:rPr lang="en-GB" dirty="0" err="1"/>
              <a:t>rhieni</a:t>
            </a:r>
            <a:r>
              <a:rPr lang="en-GB" dirty="0"/>
              <a:t>.  </a:t>
            </a:r>
          </a:p>
        </p:txBody>
      </p:sp>
      <p:sp>
        <p:nvSpPr>
          <p:cNvPr id="4" name="Content Placeholder 3"/>
          <p:cNvSpPr>
            <a:spLocks noGrp="1"/>
          </p:cNvSpPr>
          <p:nvPr>
            <p:ph sz="half" idx="2"/>
          </p:nvPr>
        </p:nvSpPr>
        <p:spPr>
          <a:xfrm>
            <a:off x="4648200" y="3429000"/>
            <a:ext cx="4038600" cy="2697163"/>
          </a:xfrm>
        </p:spPr>
        <p:style>
          <a:lnRef idx="2">
            <a:schemeClr val="accent3"/>
          </a:lnRef>
          <a:fillRef idx="1">
            <a:schemeClr val="lt1"/>
          </a:fillRef>
          <a:effectRef idx="0">
            <a:schemeClr val="accent3"/>
          </a:effectRef>
          <a:fontRef idx="minor">
            <a:schemeClr val="dk1"/>
          </a:fontRef>
        </p:style>
        <p:txBody>
          <a:bodyPr>
            <a:normAutofit lnSpcReduction="10000"/>
          </a:bodyPr>
          <a:lstStyle/>
          <a:p>
            <a:r>
              <a:rPr lang="en-GB" i="1" dirty="0" smtClean="0"/>
              <a:t>Watch </a:t>
            </a:r>
            <a:r>
              <a:rPr lang="en-GB" i="1" dirty="0" smtClean="0">
                <a:hlinkClick r:id="rId2"/>
              </a:rPr>
              <a:t>the following video. </a:t>
            </a:r>
            <a:endParaRPr lang="en-GB" i="1" dirty="0" smtClean="0"/>
          </a:p>
          <a:p>
            <a:pPr marL="0" indent="0">
              <a:buNone/>
            </a:pPr>
            <a:endParaRPr lang="en-GB" i="1" dirty="0" smtClean="0"/>
          </a:p>
          <a:p>
            <a:r>
              <a:rPr lang="en-GB" i="1" dirty="0" smtClean="0"/>
              <a:t>List the approaches used by this school to engage parents. </a:t>
            </a:r>
            <a:endParaRPr lang="en-GB" i="1" dirty="0"/>
          </a:p>
        </p:txBody>
      </p:sp>
      <p:pic>
        <p:nvPicPr>
          <p:cNvPr id="1026"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851920" y="1772816"/>
            <a:ext cx="1259210" cy="125921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477051231"/>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t>Blynyddoedd</a:t>
            </a:r>
            <a:r>
              <a:rPr lang="en-GB" dirty="0" smtClean="0"/>
              <a:t> </a:t>
            </a:r>
            <a:r>
              <a:rPr lang="en-GB" dirty="0" err="1" smtClean="0"/>
              <a:t>Cynnar</a:t>
            </a:r>
            <a:r>
              <a:rPr lang="en-GB" dirty="0" smtClean="0"/>
              <a:t/>
            </a:r>
            <a:br>
              <a:rPr lang="en-GB" dirty="0" smtClean="0"/>
            </a:br>
            <a:r>
              <a:rPr lang="en-GB" dirty="0" smtClean="0"/>
              <a:t>Early Years </a:t>
            </a:r>
            <a:endParaRPr lang="en-GB" dirty="0"/>
          </a:p>
        </p:txBody>
      </p:sp>
      <p:pic>
        <p:nvPicPr>
          <p:cNvPr id="1026"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l="24613" t="25905" r="25533" b="23238"/>
          <a:stretch/>
        </p:blipFill>
        <p:spPr bwMode="auto">
          <a:xfrm>
            <a:off x="683568" y="1412776"/>
            <a:ext cx="8136904" cy="489654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567971366"/>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fontScale="90000"/>
          </a:bodyPr>
          <a:lstStyle/>
          <a:p>
            <a:r>
              <a:rPr lang="en-GB" dirty="0" smtClean="0"/>
              <a:t>Pam? </a:t>
            </a:r>
            <a:br>
              <a:rPr lang="en-GB" dirty="0" smtClean="0"/>
            </a:br>
            <a:r>
              <a:rPr lang="en-GB" dirty="0" smtClean="0"/>
              <a:t>Why?</a:t>
            </a:r>
            <a:endParaRPr lang="en-GB" dirty="0"/>
          </a:p>
        </p:txBody>
      </p:sp>
      <p:sp>
        <p:nvSpPr>
          <p:cNvPr id="4" name="Content Placeholder 3"/>
          <p:cNvSpPr>
            <a:spLocks noGrp="1"/>
          </p:cNvSpPr>
          <p:nvPr>
            <p:ph sz="half" idx="1"/>
          </p:nvPr>
        </p:nvSpPr>
        <p:spPr/>
        <p:txBody>
          <a:bodyPr/>
          <a:lstStyle/>
          <a:p>
            <a:r>
              <a:rPr lang="en-GB" dirty="0" err="1"/>
              <a:t>Mewn</a:t>
            </a:r>
            <a:r>
              <a:rPr lang="en-GB" dirty="0"/>
              <a:t> </a:t>
            </a:r>
            <a:r>
              <a:rPr lang="en-GB" dirty="0" err="1"/>
              <a:t>grŵp</a:t>
            </a:r>
            <a:r>
              <a:rPr lang="en-GB" dirty="0"/>
              <a:t> </a:t>
            </a:r>
            <a:r>
              <a:rPr lang="en-GB" dirty="0" err="1"/>
              <a:t>bach</a:t>
            </a:r>
            <a:r>
              <a:rPr lang="en-GB" dirty="0"/>
              <a:t>, </a:t>
            </a:r>
            <a:r>
              <a:rPr lang="en-GB" dirty="0" err="1"/>
              <a:t>trafodwch</a:t>
            </a:r>
            <a:r>
              <a:rPr lang="en-GB" dirty="0"/>
              <a:t> y </a:t>
            </a:r>
            <a:r>
              <a:rPr lang="en-GB" dirty="0" err="1"/>
              <a:t>rhesymau</a:t>
            </a:r>
            <a:r>
              <a:rPr lang="en-GB" dirty="0"/>
              <a:t> </a:t>
            </a:r>
            <a:r>
              <a:rPr lang="en-GB" dirty="0" err="1" smtClean="0"/>
              <a:t>pam</a:t>
            </a:r>
            <a:r>
              <a:rPr lang="en-GB" dirty="0" smtClean="0"/>
              <a:t> </a:t>
            </a:r>
            <a:r>
              <a:rPr lang="en-GB" dirty="0" err="1"/>
              <a:t>bod</a:t>
            </a:r>
            <a:r>
              <a:rPr lang="en-GB" dirty="0"/>
              <a:t> </a:t>
            </a:r>
            <a:r>
              <a:rPr lang="en-GB" dirty="0" err="1" smtClean="0"/>
              <a:t>ymyrraethau</a:t>
            </a:r>
            <a:r>
              <a:rPr lang="en-GB" dirty="0" smtClean="0"/>
              <a:t> </a:t>
            </a:r>
            <a:r>
              <a:rPr lang="en-GB" dirty="0" err="1"/>
              <a:t>yn</a:t>
            </a:r>
            <a:r>
              <a:rPr lang="en-GB" dirty="0"/>
              <a:t> y </a:t>
            </a:r>
            <a:r>
              <a:rPr lang="en-GB" dirty="0" err="1"/>
              <a:t>blynyddoedd</a:t>
            </a:r>
            <a:r>
              <a:rPr lang="en-GB" dirty="0"/>
              <a:t> </a:t>
            </a:r>
            <a:r>
              <a:rPr lang="en-GB" dirty="0" err="1"/>
              <a:t>cynnar</a:t>
            </a:r>
            <a:r>
              <a:rPr lang="en-GB" dirty="0"/>
              <a:t> </a:t>
            </a:r>
            <a:r>
              <a:rPr lang="en-GB" dirty="0" err="1"/>
              <a:t>yn</a:t>
            </a:r>
            <a:r>
              <a:rPr lang="en-GB" dirty="0"/>
              <a:t> </a:t>
            </a:r>
            <a:r>
              <a:rPr lang="en-GB" dirty="0" err="1"/>
              <a:t>cael</a:t>
            </a:r>
            <a:r>
              <a:rPr lang="en-GB" dirty="0"/>
              <a:t> </a:t>
            </a:r>
            <a:r>
              <a:rPr lang="en-GB" dirty="0" err="1"/>
              <a:t>ei</a:t>
            </a:r>
            <a:r>
              <a:rPr lang="en-GB" dirty="0"/>
              <a:t> </a:t>
            </a:r>
            <a:r>
              <a:rPr lang="en-GB" dirty="0" err="1"/>
              <a:t>ystyried</a:t>
            </a:r>
            <a:r>
              <a:rPr lang="en-GB" dirty="0"/>
              <a:t> </a:t>
            </a:r>
            <a:r>
              <a:rPr lang="en-GB" dirty="0" err="1"/>
              <a:t>fel</a:t>
            </a:r>
            <a:r>
              <a:rPr lang="en-GB" dirty="0"/>
              <a:t> </a:t>
            </a:r>
            <a:r>
              <a:rPr lang="en-GB" dirty="0" err="1" smtClean="0"/>
              <a:t>ffordd</a:t>
            </a:r>
            <a:r>
              <a:rPr lang="en-GB" dirty="0" smtClean="0"/>
              <a:t> </a:t>
            </a:r>
            <a:r>
              <a:rPr lang="en-GB" dirty="0" err="1"/>
              <a:t>effeithiol</a:t>
            </a:r>
            <a:r>
              <a:rPr lang="en-GB" dirty="0"/>
              <a:t> o </a:t>
            </a:r>
            <a:r>
              <a:rPr lang="en-GB" dirty="0" err="1"/>
              <a:t>ddelio</a:t>
            </a:r>
            <a:r>
              <a:rPr lang="en-GB" dirty="0"/>
              <a:t> </a:t>
            </a:r>
            <a:r>
              <a:rPr lang="en-GB" dirty="0" err="1" smtClean="0"/>
              <a:t>gydag</a:t>
            </a:r>
            <a:r>
              <a:rPr lang="en-GB" dirty="0" smtClean="0"/>
              <a:t> </a:t>
            </a:r>
            <a:r>
              <a:rPr lang="en-GB" dirty="0" err="1" smtClean="0"/>
              <a:t>effeithiau</a:t>
            </a:r>
            <a:r>
              <a:rPr lang="en-GB" dirty="0" smtClean="0"/>
              <a:t> </a:t>
            </a:r>
            <a:r>
              <a:rPr lang="en-GB" dirty="0" err="1" smtClean="0"/>
              <a:t>tlodi</a:t>
            </a:r>
            <a:r>
              <a:rPr lang="en-GB" dirty="0" smtClean="0"/>
              <a:t> </a:t>
            </a:r>
            <a:r>
              <a:rPr lang="en-GB" dirty="0"/>
              <a:t>ac </a:t>
            </a:r>
            <a:r>
              <a:rPr lang="en-GB" dirty="0" err="1"/>
              <a:t>eithrio</a:t>
            </a:r>
            <a:r>
              <a:rPr lang="en-GB" dirty="0"/>
              <a:t>. </a:t>
            </a:r>
          </a:p>
          <a:p>
            <a:pPr marL="0" indent="0">
              <a:buNone/>
            </a:pPr>
            <a:endParaRPr lang="en-GB" dirty="0"/>
          </a:p>
        </p:txBody>
      </p:sp>
      <p:sp>
        <p:nvSpPr>
          <p:cNvPr id="5" name="Content Placeholder 4"/>
          <p:cNvSpPr>
            <a:spLocks noGrp="1"/>
          </p:cNvSpPr>
          <p:nvPr>
            <p:ph sz="half" idx="2"/>
          </p:nvPr>
        </p:nvSpPr>
        <p:spPr/>
        <p:txBody>
          <a:bodyPr/>
          <a:lstStyle/>
          <a:p>
            <a:r>
              <a:rPr lang="en-GB" i="1" dirty="0" smtClean="0"/>
              <a:t>In small groups, discuss the reasons why early years interventions are considered to be an effective way of tackling the effects of poverty and exclusion. </a:t>
            </a:r>
            <a:endParaRPr lang="en-GB" i="1" dirty="0"/>
          </a:p>
        </p:txBody>
      </p:sp>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563888" y="4999328"/>
            <a:ext cx="2328548" cy="176326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619383737"/>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fontScale="90000"/>
          </a:bodyPr>
          <a:lstStyle/>
          <a:p>
            <a:r>
              <a:rPr lang="en-GB" dirty="0" err="1" smtClean="0"/>
              <a:t>Dysgu</a:t>
            </a:r>
            <a:r>
              <a:rPr lang="en-GB" dirty="0" smtClean="0"/>
              <a:t> ac </a:t>
            </a:r>
            <a:r>
              <a:rPr lang="en-GB" dirty="0" err="1" smtClean="0"/>
              <a:t>Addysgu</a:t>
            </a:r>
            <a:r>
              <a:rPr lang="en-GB" dirty="0" smtClean="0"/>
              <a:t> </a:t>
            </a:r>
            <a:r>
              <a:rPr lang="en-GB" dirty="0" err="1" smtClean="0"/>
              <a:t>Safon</a:t>
            </a:r>
            <a:r>
              <a:rPr lang="en-GB" dirty="0" smtClean="0"/>
              <a:t> </a:t>
            </a:r>
            <a:r>
              <a:rPr lang="en-GB" dirty="0" err="1" smtClean="0"/>
              <a:t>Uchel</a:t>
            </a:r>
            <a:r>
              <a:rPr lang="en-GB" dirty="0" smtClean="0"/>
              <a:t> </a:t>
            </a:r>
            <a:br>
              <a:rPr lang="en-GB" dirty="0" smtClean="0"/>
            </a:br>
            <a:r>
              <a:rPr lang="en-GB" dirty="0" smtClean="0"/>
              <a:t>High Quality Teaching and Learning </a:t>
            </a:r>
            <a:endParaRPr lang="en-GB" dirty="0"/>
          </a:p>
        </p:txBody>
      </p:sp>
      <p:sp>
        <p:nvSpPr>
          <p:cNvPr id="4" name="Content Placeholder 3"/>
          <p:cNvSpPr>
            <a:spLocks noGrp="1"/>
          </p:cNvSpPr>
          <p:nvPr>
            <p:ph sz="half" idx="1"/>
          </p:nvPr>
        </p:nvSpPr>
        <p:spPr>
          <a:xfrm>
            <a:off x="323528" y="1988840"/>
            <a:ext cx="4038600" cy="4525963"/>
          </a:xfrm>
        </p:spPr>
        <p:style>
          <a:lnRef idx="2">
            <a:schemeClr val="accent4"/>
          </a:lnRef>
          <a:fillRef idx="1">
            <a:schemeClr val="lt1"/>
          </a:fillRef>
          <a:effectRef idx="0">
            <a:schemeClr val="accent4"/>
          </a:effectRef>
          <a:fontRef idx="minor">
            <a:schemeClr val="dk1"/>
          </a:fontRef>
        </p:style>
        <p:txBody>
          <a:bodyPr>
            <a:normAutofit fontScale="85000" lnSpcReduction="20000"/>
          </a:bodyPr>
          <a:lstStyle/>
          <a:p>
            <a:r>
              <a:rPr lang="en-GB" dirty="0" err="1"/>
              <a:t>Ansawdd</a:t>
            </a:r>
            <a:r>
              <a:rPr lang="en-GB" dirty="0"/>
              <a:t> </a:t>
            </a:r>
            <a:r>
              <a:rPr lang="en-GB" dirty="0" err="1"/>
              <a:t>addysgu</a:t>
            </a:r>
            <a:r>
              <a:rPr lang="en-GB" dirty="0"/>
              <a:t> </a:t>
            </a:r>
            <a:r>
              <a:rPr lang="en-GB" dirty="0" err="1"/>
              <a:t>yw’r</a:t>
            </a:r>
            <a:r>
              <a:rPr lang="en-GB" dirty="0"/>
              <a:t> </a:t>
            </a:r>
            <a:r>
              <a:rPr lang="en-GB" dirty="0" err="1"/>
              <a:t>ffactor</a:t>
            </a:r>
            <a:r>
              <a:rPr lang="en-GB" dirty="0"/>
              <a:t> </a:t>
            </a:r>
            <a:r>
              <a:rPr lang="en-GB" dirty="0" err="1"/>
              <a:t>allweddol</a:t>
            </a:r>
            <a:r>
              <a:rPr lang="en-GB" dirty="0"/>
              <a:t> </a:t>
            </a:r>
            <a:r>
              <a:rPr lang="en-GB" dirty="0" err="1"/>
              <a:t>mewn</a:t>
            </a:r>
            <a:r>
              <a:rPr lang="en-GB" dirty="0"/>
              <a:t> </a:t>
            </a:r>
            <a:r>
              <a:rPr lang="en-GB" dirty="0" err="1"/>
              <a:t>perthynas</a:t>
            </a:r>
            <a:r>
              <a:rPr lang="en-GB" dirty="0"/>
              <a:t> â </a:t>
            </a:r>
            <a:r>
              <a:rPr lang="en-GB" dirty="0" err="1"/>
              <a:t>chefnogi</a:t>
            </a:r>
            <a:r>
              <a:rPr lang="en-GB" dirty="0"/>
              <a:t> </a:t>
            </a:r>
            <a:r>
              <a:rPr lang="en-GB" dirty="0" err="1"/>
              <a:t>canlyniadau</a:t>
            </a:r>
            <a:r>
              <a:rPr lang="en-GB" dirty="0"/>
              <a:t> </a:t>
            </a:r>
            <a:r>
              <a:rPr lang="en-GB" dirty="0" err="1"/>
              <a:t>dysgwyr</a:t>
            </a:r>
            <a:r>
              <a:rPr lang="en-GB" dirty="0"/>
              <a:t>. </a:t>
            </a:r>
            <a:r>
              <a:rPr lang="en-GB" dirty="0" smtClean="0"/>
              <a:t> </a:t>
            </a:r>
          </a:p>
          <a:p>
            <a:endParaRPr lang="en-GB" dirty="0"/>
          </a:p>
          <a:p>
            <a:r>
              <a:rPr lang="en-GB" b="1" dirty="0" smtClean="0"/>
              <a:t>“Mae </a:t>
            </a:r>
            <a:r>
              <a:rPr lang="en-GB" b="1" dirty="0" err="1"/>
              <a:t>angen</a:t>
            </a:r>
            <a:r>
              <a:rPr lang="en-GB" b="1" dirty="0"/>
              <a:t> </a:t>
            </a:r>
            <a:r>
              <a:rPr lang="en-GB" b="1" dirty="0" err="1"/>
              <a:t>i</a:t>
            </a:r>
            <a:r>
              <a:rPr lang="en-GB" b="1" dirty="0"/>
              <a:t> </a:t>
            </a:r>
            <a:r>
              <a:rPr lang="en-GB" b="1" dirty="0" err="1"/>
              <a:t>ddysgwyr</a:t>
            </a:r>
            <a:r>
              <a:rPr lang="en-GB" b="1" dirty="0"/>
              <a:t> o </a:t>
            </a:r>
            <a:r>
              <a:rPr lang="en-GB" b="1" dirty="0" err="1"/>
              <a:t>gefndiroedd</a:t>
            </a:r>
            <a:r>
              <a:rPr lang="en-GB" b="1" dirty="0"/>
              <a:t> </a:t>
            </a:r>
            <a:r>
              <a:rPr lang="en-GB" b="1" dirty="0" err="1"/>
              <a:t>difreintiedig</a:t>
            </a:r>
            <a:r>
              <a:rPr lang="en-GB" b="1" dirty="0"/>
              <a:t> </a:t>
            </a:r>
            <a:r>
              <a:rPr lang="en-GB" b="1" dirty="0" err="1"/>
              <a:t>elwa</a:t>
            </a:r>
            <a:r>
              <a:rPr lang="en-GB" b="1" dirty="0"/>
              <a:t> </a:t>
            </a:r>
            <a:r>
              <a:rPr lang="en-GB" b="1" dirty="0" err="1"/>
              <a:t>ar</a:t>
            </a:r>
            <a:r>
              <a:rPr lang="en-GB" b="1" dirty="0"/>
              <a:t> </a:t>
            </a:r>
            <a:r>
              <a:rPr lang="en-GB" b="1" dirty="0" err="1"/>
              <a:t>ddysgu</a:t>
            </a:r>
            <a:r>
              <a:rPr lang="en-GB" b="1" dirty="0"/>
              <a:t> ac </a:t>
            </a:r>
            <a:r>
              <a:rPr lang="en-GB" b="1" dirty="0" err="1"/>
              <a:t>addysgu</a:t>
            </a:r>
            <a:r>
              <a:rPr lang="en-GB" b="1" dirty="0"/>
              <a:t> </a:t>
            </a:r>
            <a:r>
              <a:rPr lang="en-GB" b="1" dirty="0" err="1"/>
              <a:t>o’r</a:t>
            </a:r>
            <a:r>
              <a:rPr lang="en-GB" b="1" dirty="0"/>
              <a:t> </a:t>
            </a:r>
            <a:r>
              <a:rPr lang="en-GB" b="1" dirty="0" err="1"/>
              <a:t>safon</a:t>
            </a:r>
            <a:r>
              <a:rPr lang="en-GB" b="1" dirty="0"/>
              <a:t> </a:t>
            </a:r>
            <a:r>
              <a:rPr lang="en-GB" b="1" dirty="0" err="1"/>
              <a:t>uchaf</a:t>
            </a:r>
            <a:r>
              <a:rPr lang="en-GB" b="1" dirty="0"/>
              <a:t>. Mae </a:t>
            </a:r>
            <a:r>
              <a:rPr lang="en-GB" b="1" dirty="0" err="1"/>
              <a:t>gan</a:t>
            </a:r>
            <a:r>
              <a:rPr lang="en-GB" b="1" dirty="0"/>
              <a:t> </a:t>
            </a:r>
            <a:r>
              <a:rPr lang="en-GB" b="1" dirty="0" err="1"/>
              <a:t>ysgolion</a:t>
            </a:r>
            <a:r>
              <a:rPr lang="en-GB" b="1" dirty="0"/>
              <a:t> </a:t>
            </a:r>
            <a:r>
              <a:rPr lang="en-GB" b="1" dirty="0" err="1"/>
              <a:t>llwyddiannus</a:t>
            </a:r>
            <a:r>
              <a:rPr lang="en-GB" b="1" dirty="0"/>
              <a:t> </a:t>
            </a:r>
            <a:r>
              <a:rPr lang="en-GB" b="1" dirty="0" err="1"/>
              <a:t>arweinwyr</a:t>
            </a:r>
            <a:r>
              <a:rPr lang="en-GB" b="1" dirty="0"/>
              <a:t> </a:t>
            </a:r>
            <a:r>
              <a:rPr lang="en-GB" b="1" dirty="0" err="1"/>
              <a:t>gweithgar</a:t>
            </a:r>
            <a:r>
              <a:rPr lang="en-GB" b="1" dirty="0"/>
              <a:t> ac </a:t>
            </a:r>
            <a:r>
              <a:rPr lang="en-GB" b="1" dirty="0" err="1"/>
              <a:t>effeithiol</a:t>
            </a:r>
            <a:r>
              <a:rPr lang="en-GB" b="1" dirty="0"/>
              <a:t> ac </a:t>
            </a:r>
            <a:r>
              <a:rPr lang="en-GB" b="1" dirty="0" err="1"/>
              <a:t>maent</a:t>
            </a:r>
            <a:r>
              <a:rPr lang="en-GB" b="1" dirty="0"/>
              <a:t> </a:t>
            </a:r>
            <a:r>
              <a:rPr lang="en-GB" b="1" dirty="0" err="1"/>
              <a:t>yn</a:t>
            </a:r>
            <a:r>
              <a:rPr lang="en-GB" b="1" dirty="0"/>
              <a:t> </a:t>
            </a:r>
            <a:r>
              <a:rPr lang="en-GB" b="1" dirty="0" err="1"/>
              <a:t>defnyddio</a:t>
            </a:r>
            <a:r>
              <a:rPr lang="en-GB" b="1" dirty="0"/>
              <a:t> staff </a:t>
            </a:r>
            <a:r>
              <a:rPr lang="en-GB" b="1" dirty="0" err="1"/>
              <a:t>cymorth</a:t>
            </a:r>
            <a:r>
              <a:rPr lang="en-GB" b="1" dirty="0"/>
              <a:t> </a:t>
            </a:r>
            <a:r>
              <a:rPr lang="en-GB" b="1" dirty="0" err="1"/>
              <a:t>yn</a:t>
            </a:r>
            <a:r>
              <a:rPr lang="en-GB" b="1" dirty="0"/>
              <a:t> </a:t>
            </a:r>
            <a:r>
              <a:rPr lang="en-GB" b="1" dirty="0" err="1"/>
              <a:t>effeithiol</a:t>
            </a:r>
            <a:r>
              <a:rPr lang="en-GB" b="1" dirty="0" smtClean="0"/>
              <a:t>.”</a:t>
            </a:r>
            <a:endParaRPr lang="en-GB" b="1" dirty="0"/>
          </a:p>
        </p:txBody>
      </p:sp>
      <p:sp>
        <p:nvSpPr>
          <p:cNvPr id="5" name="Content Placeholder 4"/>
          <p:cNvSpPr>
            <a:spLocks noGrp="1"/>
          </p:cNvSpPr>
          <p:nvPr>
            <p:ph sz="half" idx="2"/>
          </p:nvPr>
        </p:nvSpPr>
        <p:spPr>
          <a:xfrm>
            <a:off x="4788024" y="1988840"/>
            <a:ext cx="4038600" cy="4525963"/>
          </a:xfrm>
        </p:spPr>
        <p:style>
          <a:lnRef idx="2">
            <a:schemeClr val="accent3"/>
          </a:lnRef>
          <a:fillRef idx="1">
            <a:schemeClr val="lt1"/>
          </a:fillRef>
          <a:effectRef idx="0">
            <a:schemeClr val="accent3"/>
          </a:effectRef>
          <a:fontRef idx="minor">
            <a:schemeClr val="dk1"/>
          </a:fontRef>
        </p:style>
        <p:txBody>
          <a:bodyPr>
            <a:normAutofit fontScale="85000" lnSpcReduction="20000"/>
          </a:bodyPr>
          <a:lstStyle/>
          <a:p>
            <a:r>
              <a:rPr lang="en-GB" i="1" dirty="0" smtClean="0"/>
              <a:t>Recognises that teacher-quality is a critical factor.</a:t>
            </a:r>
          </a:p>
          <a:p>
            <a:pPr marL="0" indent="0">
              <a:buNone/>
            </a:pPr>
            <a:endParaRPr lang="en-GB" i="1" dirty="0" smtClean="0"/>
          </a:p>
          <a:p>
            <a:r>
              <a:rPr lang="en-GB" b="1" i="1" dirty="0" smtClean="0"/>
              <a:t>“Learners from deprived backgrounds need to benefit from the highest quality learning and teaching. Successful schools have active and effective leadership and deploy support staff effectively.”</a:t>
            </a:r>
            <a:endParaRPr lang="en-GB" b="1" i="1" dirty="0"/>
          </a:p>
        </p:txBody>
      </p:sp>
    </p:spTree>
    <p:extLst>
      <p:ext uri="{BB962C8B-B14F-4D97-AF65-F5344CB8AC3E}">
        <p14:creationId xmlns:p14="http://schemas.microsoft.com/office/powerpoint/2010/main" val="4086639105"/>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a:xfrm>
            <a:off x="428596" y="285728"/>
            <a:ext cx="8229600" cy="1571636"/>
          </a:xfrm>
        </p:spPr>
        <p:txBody>
          <a:bodyPr rtlCol="0">
            <a:noAutofit/>
          </a:bodyPr>
          <a:lstStyle/>
          <a:p>
            <a:pPr marL="109537">
              <a:defRPr/>
            </a:pPr>
            <a:r>
              <a:rPr lang="en-GB" sz="3200" i="1" dirty="0" smtClean="0"/>
              <a:t/>
            </a:r>
            <a:br>
              <a:rPr lang="en-GB" sz="3200" i="1" dirty="0" smtClean="0"/>
            </a:br>
            <a:r>
              <a:rPr lang="en-GB" sz="3200" i="1" dirty="0"/>
              <a:t/>
            </a:r>
            <a:br>
              <a:rPr lang="en-GB" sz="3200" i="1" dirty="0"/>
            </a:br>
            <a:r>
              <a:rPr lang="en-GB" sz="2400" b="1" i="1" dirty="0" err="1" smtClean="0"/>
              <a:t>Estyn</a:t>
            </a:r>
            <a:r>
              <a:rPr lang="en-GB" sz="2400" b="1" i="1" dirty="0" smtClean="0"/>
              <a:t> (2012) </a:t>
            </a:r>
            <a:r>
              <a:rPr lang="en-GB" sz="2400" b="1" i="1" dirty="0" err="1" smtClean="0"/>
              <a:t>Arfer</a:t>
            </a:r>
            <a:r>
              <a:rPr lang="en-GB" sz="2400" b="1" i="1" dirty="0" smtClean="0"/>
              <a:t> </a:t>
            </a:r>
            <a:r>
              <a:rPr lang="en-GB" sz="2400" b="1" i="1" dirty="0" err="1" smtClean="0"/>
              <a:t>Effeithiol</a:t>
            </a:r>
            <a:r>
              <a:rPr lang="en-GB" sz="2400" b="1" i="1" dirty="0" smtClean="0"/>
              <a:t>  </a:t>
            </a:r>
            <a:r>
              <a:rPr lang="en-GB" sz="2400" b="1" i="1" dirty="0" err="1" smtClean="0"/>
              <a:t>wrth</a:t>
            </a:r>
            <a:r>
              <a:rPr lang="en-GB" sz="2400" b="1" i="1" dirty="0" smtClean="0"/>
              <a:t> </a:t>
            </a:r>
            <a:r>
              <a:rPr lang="en-GB" sz="2400" b="1" i="1" dirty="0" err="1" smtClean="0"/>
              <a:t>fynd</a:t>
            </a:r>
            <a:r>
              <a:rPr lang="en-GB" sz="2400" b="1" i="1" dirty="0" smtClean="0"/>
              <a:t> </a:t>
            </a:r>
            <a:r>
              <a:rPr lang="en-GB" sz="2400" b="1" i="1" dirty="0" err="1" smtClean="0"/>
              <a:t>i’r</a:t>
            </a:r>
            <a:r>
              <a:rPr lang="en-GB" sz="2400" b="1" i="1" dirty="0" smtClean="0"/>
              <a:t> </a:t>
            </a:r>
            <a:r>
              <a:rPr lang="en-GB" sz="2400" b="1" i="1" dirty="0" err="1" smtClean="0"/>
              <a:t>afael</a:t>
            </a:r>
            <a:r>
              <a:rPr lang="en-GB" sz="2400" b="1" i="1" dirty="0" smtClean="0"/>
              <a:t> a </a:t>
            </a:r>
            <a:r>
              <a:rPr lang="en-GB" sz="2400" b="1" i="1" dirty="0" err="1" smtClean="0"/>
              <a:t>Thlodi</a:t>
            </a:r>
            <a:r>
              <a:rPr lang="en-GB" sz="2400" b="1" i="1" dirty="0" smtClean="0"/>
              <a:t> ac </a:t>
            </a:r>
            <a:r>
              <a:rPr lang="en-GB" sz="2400" b="1" i="1" dirty="0" err="1" smtClean="0"/>
              <a:t>Anfantais</a:t>
            </a:r>
            <a:r>
              <a:rPr lang="en-GB" sz="2400" b="1" i="1" dirty="0" smtClean="0"/>
              <a:t> </a:t>
            </a:r>
            <a:r>
              <a:rPr lang="en-GB" sz="2400" b="1" i="1" dirty="0" err="1" smtClean="0"/>
              <a:t>mewn</a:t>
            </a:r>
            <a:r>
              <a:rPr lang="en-GB" sz="2400" b="1" i="1" dirty="0" smtClean="0"/>
              <a:t> </a:t>
            </a:r>
            <a:r>
              <a:rPr lang="en-GB" sz="2400" b="1" i="1" dirty="0" err="1" smtClean="0"/>
              <a:t>Ysgolion</a:t>
            </a:r>
            <a:r>
              <a:rPr lang="en-GB" sz="2400" b="1" i="1" dirty="0" smtClean="0"/>
              <a:t/>
            </a:r>
            <a:br>
              <a:rPr lang="en-GB" sz="2400" b="1" i="1" dirty="0" smtClean="0"/>
            </a:br>
            <a:r>
              <a:rPr lang="en-GB" sz="2400" b="1" i="1" dirty="0" err="1" smtClean="0"/>
              <a:t>Estyn</a:t>
            </a:r>
            <a:r>
              <a:rPr lang="en-GB" sz="2400" b="1" i="1" dirty="0" smtClean="0"/>
              <a:t> </a:t>
            </a:r>
            <a:r>
              <a:rPr lang="en-GB" sz="2400" b="1" i="1" dirty="0"/>
              <a:t>(2012) Effective Practice in </a:t>
            </a:r>
            <a:r>
              <a:rPr lang="en-GB" sz="2400" b="1" i="1" dirty="0" smtClean="0"/>
              <a:t>Tackling Poverty </a:t>
            </a:r>
            <a:r>
              <a:rPr lang="en-GB" sz="2400" b="1" i="1" dirty="0"/>
              <a:t>and Disadvantage in </a:t>
            </a:r>
            <a:r>
              <a:rPr lang="en-GB" sz="2400" b="1" i="1" dirty="0" smtClean="0"/>
              <a:t>Schools</a:t>
            </a:r>
            <a:r>
              <a:rPr lang="en-GB" altLang="en-US" sz="3200" i="1" dirty="0"/>
              <a:t/>
            </a:r>
            <a:br>
              <a:rPr lang="en-GB" altLang="en-US" sz="3200" i="1" dirty="0"/>
            </a:br>
            <a:r>
              <a:rPr lang="en-GB" altLang="en-US" sz="3200" i="1" dirty="0"/>
              <a:t/>
            </a:r>
            <a:br>
              <a:rPr lang="en-GB" altLang="en-US" sz="3200" i="1" dirty="0"/>
            </a:br>
            <a:endParaRPr lang="en-GB" sz="3200" i="1" dirty="0"/>
          </a:p>
        </p:txBody>
      </p:sp>
      <p:sp>
        <p:nvSpPr>
          <p:cNvPr id="8194" name="Rectangle 3"/>
          <p:cNvSpPr>
            <a:spLocks noGrp="1" noChangeArrowheads="1"/>
          </p:cNvSpPr>
          <p:nvPr>
            <p:ph sz="half" idx="1"/>
          </p:nvPr>
        </p:nvSpPr>
        <p:spPr>
          <a:xfrm>
            <a:off x="500034" y="1928802"/>
            <a:ext cx="4038600" cy="4525963"/>
          </a:xfrm>
        </p:spPr>
        <p:txBody>
          <a:bodyPr>
            <a:normAutofit/>
          </a:bodyPr>
          <a:lstStyle/>
          <a:p>
            <a:pPr>
              <a:defRPr/>
            </a:pPr>
            <a:r>
              <a:rPr lang="en-US" altLang="en-US" sz="2000" dirty="0" err="1" smtClean="0">
                <a:solidFill>
                  <a:srgbClr val="FF0000"/>
                </a:solidFill>
              </a:rPr>
              <a:t>Agwedd</a:t>
            </a:r>
            <a:r>
              <a:rPr lang="en-US" altLang="en-US" sz="2000" dirty="0" smtClean="0">
                <a:solidFill>
                  <a:srgbClr val="FF0000"/>
                </a:solidFill>
              </a:rPr>
              <a:t> </a:t>
            </a:r>
            <a:r>
              <a:rPr lang="en-US" altLang="en-US" sz="2000" dirty="0" err="1" smtClean="0">
                <a:solidFill>
                  <a:srgbClr val="FF0000"/>
                </a:solidFill>
              </a:rPr>
              <a:t>ysgol</a:t>
            </a:r>
            <a:r>
              <a:rPr lang="en-US" altLang="en-US" sz="2000" dirty="0" smtClean="0">
                <a:solidFill>
                  <a:srgbClr val="FF0000"/>
                </a:solidFill>
              </a:rPr>
              <a:t> </a:t>
            </a:r>
            <a:r>
              <a:rPr lang="en-US" altLang="en-US" sz="2000" dirty="0" err="1" smtClean="0">
                <a:solidFill>
                  <a:srgbClr val="FF0000"/>
                </a:solidFill>
              </a:rPr>
              <a:t>gyfan</a:t>
            </a:r>
            <a:endParaRPr lang="en-US" altLang="en-US" sz="2000" dirty="0" smtClean="0">
              <a:solidFill>
                <a:srgbClr val="FF0000"/>
              </a:solidFill>
            </a:endParaRPr>
          </a:p>
          <a:p>
            <a:pPr>
              <a:defRPr/>
            </a:pPr>
            <a:r>
              <a:rPr lang="en-US" altLang="en-US" sz="2000" dirty="0" err="1" smtClean="0">
                <a:solidFill>
                  <a:srgbClr val="0070C0"/>
                </a:solidFill>
              </a:rPr>
              <a:t>Defnyddio</a:t>
            </a:r>
            <a:r>
              <a:rPr lang="en-US" altLang="en-US" sz="2000" dirty="0" smtClean="0">
                <a:solidFill>
                  <a:srgbClr val="0070C0"/>
                </a:solidFill>
              </a:rPr>
              <a:t> data</a:t>
            </a:r>
          </a:p>
          <a:p>
            <a:pPr>
              <a:defRPr/>
            </a:pPr>
            <a:r>
              <a:rPr lang="en-US" altLang="en-US" sz="2000" dirty="0" err="1" smtClean="0">
                <a:solidFill>
                  <a:srgbClr val="00B050"/>
                </a:solidFill>
              </a:rPr>
              <a:t>Gwella</a:t>
            </a:r>
            <a:r>
              <a:rPr lang="en-US" altLang="en-US" sz="2000" dirty="0" smtClean="0">
                <a:solidFill>
                  <a:srgbClr val="00B050"/>
                </a:solidFill>
              </a:rPr>
              <a:t> </a:t>
            </a:r>
            <a:r>
              <a:rPr lang="en-US" altLang="en-US" sz="2000" dirty="0" err="1" smtClean="0">
                <a:solidFill>
                  <a:srgbClr val="00B050"/>
                </a:solidFill>
              </a:rPr>
              <a:t>sgiliau</a:t>
            </a:r>
            <a:r>
              <a:rPr lang="en-US" altLang="en-US" sz="2000" dirty="0" smtClean="0">
                <a:solidFill>
                  <a:srgbClr val="00B050"/>
                </a:solidFill>
              </a:rPr>
              <a:t> </a:t>
            </a:r>
            <a:r>
              <a:rPr lang="en-US" altLang="en-US" sz="2000" dirty="0" err="1" smtClean="0">
                <a:solidFill>
                  <a:srgbClr val="00B050"/>
                </a:solidFill>
              </a:rPr>
              <a:t>llythrennedd</a:t>
            </a:r>
            <a:endParaRPr lang="en-US" altLang="en-US" sz="2000" dirty="0" smtClean="0">
              <a:solidFill>
                <a:srgbClr val="00B050"/>
              </a:solidFill>
            </a:endParaRPr>
          </a:p>
          <a:p>
            <a:pPr>
              <a:defRPr/>
            </a:pPr>
            <a:r>
              <a:rPr lang="en-US" altLang="en-US" sz="2000" dirty="0" err="1" smtClean="0">
                <a:solidFill>
                  <a:srgbClr val="7030A0"/>
                </a:solidFill>
              </a:rPr>
              <a:t>Gwella</a:t>
            </a:r>
            <a:r>
              <a:rPr lang="en-US" altLang="en-US" sz="2000" dirty="0" smtClean="0">
                <a:solidFill>
                  <a:srgbClr val="7030A0"/>
                </a:solidFill>
              </a:rPr>
              <a:t> </a:t>
            </a:r>
            <a:r>
              <a:rPr lang="en-US" altLang="en-US" sz="2000" dirty="0" err="1" smtClean="0">
                <a:solidFill>
                  <a:srgbClr val="7030A0"/>
                </a:solidFill>
              </a:rPr>
              <a:t>sgiliau</a:t>
            </a:r>
            <a:r>
              <a:rPr lang="en-US" altLang="en-US" sz="2000" dirty="0" smtClean="0">
                <a:solidFill>
                  <a:srgbClr val="7030A0"/>
                </a:solidFill>
              </a:rPr>
              <a:t> </a:t>
            </a:r>
            <a:r>
              <a:rPr lang="en-US" altLang="en-US" sz="2000" dirty="0" err="1" smtClean="0">
                <a:solidFill>
                  <a:srgbClr val="7030A0"/>
                </a:solidFill>
              </a:rPr>
              <a:t>cymdeithasol</a:t>
            </a:r>
            <a:r>
              <a:rPr lang="en-US" altLang="en-US" sz="2000" dirty="0" smtClean="0">
                <a:solidFill>
                  <a:srgbClr val="7030A0"/>
                </a:solidFill>
              </a:rPr>
              <a:t> ac </a:t>
            </a:r>
            <a:r>
              <a:rPr lang="en-US" altLang="en-US" sz="2000" dirty="0" err="1" smtClean="0">
                <a:solidFill>
                  <a:srgbClr val="7030A0"/>
                </a:solidFill>
              </a:rPr>
              <a:t>emosiynol</a:t>
            </a:r>
            <a:endParaRPr lang="en-US" altLang="en-US" sz="2000" dirty="0" smtClean="0">
              <a:solidFill>
                <a:srgbClr val="7030A0"/>
              </a:solidFill>
            </a:endParaRPr>
          </a:p>
          <a:p>
            <a:pPr>
              <a:defRPr/>
            </a:pPr>
            <a:r>
              <a:rPr lang="en-US" altLang="en-US" sz="2000" dirty="0" err="1" smtClean="0">
                <a:solidFill>
                  <a:schemeClr val="accent3">
                    <a:lumMod val="50000"/>
                  </a:schemeClr>
                </a:solidFill>
              </a:rPr>
              <a:t>Gwella</a:t>
            </a:r>
            <a:r>
              <a:rPr lang="en-US" altLang="en-US" sz="2000" dirty="0" smtClean="0">
                <a:solidFill>
                  <a:schemeClr val="accent3">
                    <a:lumMod val="50000"/>
                  </a:schemeClr>
                </a:solidFill>
              </a:rPr>
              <a:t> </a:t>
            </a:r>
            <a:r>
              <a:rPr lang="en-US" altLang="en-US" sz="2000" dirty="0" err="1" smtClean="0">
                <a:solidFill>
                  <a:schemeClr val="accent3">
                    <a:lumMod val="50000"/>
                  </a:schemeClr>
                </a:solidFill>
              </a:rPr>
              <a:t>presenoldeb</a:t>
            </a:r>
            <a:r>
              <a:rPr lang="en-US" altLang="en-US" sz="2000" dirty="0" smtClean="0">
                <a:solidFill>
                  <a:schemeClr val="accent3">
                    <a:lumMod val="50000"/>
                  </a:schemeClr>
                </a:solidFill>
              </a:rPr>
              <a:t> ac </a:t>
            </a:r>
            <a:r>
              <a:rPr lang="en-US" altLang="en-US" sz="2000" dirty="0" err="1" smtClean="0">
                <a:solidFill>
                  <a:schemeClr val="accent3">
                    <a:lumMod val="50000"/>
                  </a:schemeClr>
                </a:solidFill>
              </a:rPr>
              <a:t>ymddygiad</a:t>
            </a:r>
            <a:endParaRPr lang="en-US" altLang="en-US" sz="2000" dirty="0" smtClean="0">
              <a:solidFill>
                <a:schemeClr val="accent3">
                  <a:lumMod val="50000"/>
                </a:schemeClr>
              </a:solidFill>
            </a:endParaRPr>
          </a:p>
          <a:p>
            <a:pPr>
              <a:defRPr/>
            </a:pPr>
            <a:r>
              <a:rPr lang="en-US" altLang="en-US" sz="2000" dirty="0" err="1" smtClean="0">
                <a:solidFill>
                  <a:schemeClr val="accent2"/>
                </a:solidFill>
              </a:rPr>
              <a:t>Teilwra’r</a:t>
            </a:r>
            <a:r>
              <a:rPr lang="en-US" altLang="en-US" sz="2000" dirty="0" smtClean="0">
                <a:solidFill>
                  <a:schemeClr val="accent2"/>
                </a:solidFill>
              </a:rPr>
              <a:t> </a:t>
            </a:r>
            <a:r>
              <a:rPr lang="en-US" altLang="en-US" sz="2000" dirty="0" err="1" smtClean="0">
                <a:solidFill>
                  <a:schemeClr val="accent2"/>
                </a:solidFill>
              </a:rPr>
              <a:t>cwricwlwm</a:t>
            </a:r>
            <a:endParaRPr lang="en-US" altLang="en-US" sz="2000" dirty="0" smtClean="0">
              <a:solidFill>
                <a:schemeClr val="accent2"/>
              </a:solidFill>
            </a:endParaRPr>
          </a:p>
          <a:p>
            <a:pPr>
              <a:defRPr/>
            </a:pPr>
            <a:r>
              <a:rPr lang="en-US" altLang="en-US" sz="2000" dirty="0" err="1" smtClean="0"/>
              <a:t>Cyfoethogi</a:t>
            </a:r>
            <a:r>
              <a:rPr lang="en-US" altLang="en-US" sz="2000" dirty="0" smtClean="0"/>
              <a:t> </a:t>
            </a:r>
            <a:r>
              <a:rPr lang="en-US" altLang="en-US" sz="2000" dirty="0" err="1" smtClean="0"/>
              <a:t>cyfleoedd</a:t>
            </a:r>
            <a:endParaRPr lang="en-US" altLang="en-US" sz="2000" dirty="0" smtClean="0"/>
          </a:p>
          <a:p>
            <a:pPr>
              <a:defRPr/>
            </a:pPr>
            <a:r>
              <a:rPr lang="en-US" altLang="en-US" sz="2000" dirty="0" err="1" smtClean="0">
                <a:solidFill>
                  <a:srgbClr val="FF0000"/>
                </a:solidFill>
              </a:rPr>
              <a:t>Gwrando</a:t>
            </a:r>
            <a:r>
              <a:rPr lang="en-US" altLang="en-US" sz="2000" dirty="0" smtClean="0">
                <a:solidFill>
                  <a:srgbClr val="FF0000"/>
                </a:solidFill>
              </a:rPr>
              <a:t> </a:t>
            </a:r>
            <a:r>
              <a:rPr lang="en-US" altLang="en-US" sz="2000" dirty="0" err="1" smtClean="0">
                <a:solidFill>
                  <a:srgbClr val="FF0000"/>
                </a:solidFill>
              </a:rPr>
              <a:t>ar</a:t>
            </a:r>
            <a:r>
              <a:rPr lang="en-US" altLang="en-US" sz="2000" dirty="0" smtClean="0">
                <a:solidFill>
                  <a:srgbClr val="FF0000"/>
                </a:solidFill>
              </a:rPr>
              <a:t> </a:t>
            </a:r>
            <a:r>
              <a:rPr lang="en-US" altLang="en-US" sz="2000" dirty="0" err="1" smtClean="0">
                <a:solidFill>
                  <a:srgbClr val="FF0000"/>
                </a:solidFill>
              </a:rPr>
              <a:t>lais</a:t>
            </a:r>
            <a:r>
              <a:rPr lang="en-US" altLang="en-US" sz="2000" dirty="0" smtClean="0">
                <a:solidFill>
                  <a:srgbClr val="FF0000"/>
                </a:solidFill>
              </a:rPr>
              <a:t> y </a:t>
            </a:r>
            <a:r>
              <a:rPr lang="en-US" altLang="en-US" sz="2000" dirty="0" err="1" smtClean="0">
                <a:solidFill>
                  <a:srgbClr val="FF0000"/>
                </a:solidFill>
              </a:rPr>
              <a:t>dysgwr</a:t>
            </a:r>
            <a:endParaRPr lang="en-US" altLang="en-US" sz="2000" dirty="0" smtClean="0">
              <a:solidFill>
                <a:srgbClr val="FF0000"/>
              </a:solidFill>
            </a:endParaRPr>
          </a:p>
          <a:p>
            <a:pPr>
              <a:defRPr/>
            </a:pPr>
            <a:r>
              <a:rPr lang="en-US" altLang="en-US" sz="2000" dirty="0" err="1" smtClean="0">
                <a:solidFill>
                  <a:srgbClr val="0070C0"/>
                </a:solidFill>
              </a:rPr>
              <a:t>Ymwneud</a:t>
            </a:r>
            <a:r>
              <a:rPr lang="en-US" altLang="en-US" sz="2000" dirty="0" smtClean="0">
                <a:solidFill>
                  <a:srgbClr val="0070C0"/>
                </a:solidFill>
              </a:rPr>
              <a:t> </a:t>
            </a:r>
            <a:r>
              <a:rPr lang="en-US" altLang="en-US" sz="2000" dirty="0" err="1" smtClean="0">
                <a:solidFill>
                  <a:srgbClr val="0070C0"/>
                </a:solidFill>
              </a:rPr>
              <a:t>gyda</a:t>
            </a:r>
            <a:r>
              <a:rPr lang="en-US" altLang="en-US" sz="2000" dirty="0" smtClean="0">
                <a:solidFill>
                  <a:srgbClr val="0070C0"/>
                </a:solidFill>
              </a:rPr>
              <a:t> </a:t>
            </a:r>
            <a:r>
              <a:rPr lang="en-US" altLang="en-US" sz="2000" dirty="0" err="1" smtClean="0">
                <a:solidFill>
                  <a:srgbClr val="0070C0"/>
                </a:solidFill>
              </a:rPr>
              <a:t>rhieni</a:t>
            </a:r>
            <a:endParaRPr lang="en-US" altLang="en-US" sz="2000" dirty="0" smtClean="0">
              <a:solidFill>
                <a:srgbClr val="0070C0"/>
              </a:solidFill>
            </a:endParaRPr>
          </a:p>
          <a:p>
            <a:pPr>
              <a:defRPr/>
            </a:pPr>
            <a:r>
              <a:rPr lang="en-US" altLang="en-US" sz="2000" dirty="0" err="1" smtClean="0">
                <a:solidFill>
                  <a:srgbClr val="7030A0"/>
                </a:solidFill>
              </a:rPr>
              <a:t>Datblygu</a:t>
            </a:r>
            <a:r>
              <a:rPr lang="en-US" altLang="en-US" sz="2000" dirty="0" smtClean="0">
                <a:solidFill>
                  <a:srgbClr val="7030A0"/>
                </a:solidFill>
              </a:rPr>
              <a:t> </a:t>
            </a:r>
            <a:r>
              <a:rPr lang="en-US" altLang="en-US" sz="2000" dirty="0" err="1" smtClean="0">
                <a:solidFill>
                  <a:srgbClr val="7030A0"/>
                </a:solidFill>
              </a:rPr>
              <a:t>arbenigedd</a:t>
            </a:r>
            <a:r>
              <a:rPr lang="en-US" altLang="en-US" sz="2000" dirty="0" smtClean="0">
                <a:solidFill>
                  <a:srgbClr val="7030A0"/>
                </a:solidFill>
              </a:rPr>
              <a:t> staff</a:t>
            </a:r>
          </a:p>
        </p:txBody>
      </p:sp>
      <p:sp>
        <p:nvSpPr>
          <p:cNvPr id="8195" name="Content Placeholder 6"/>
          <p:cNvSpPr>
            <a:spLocks noGrp="1"/>
          </p:cNvSpPr>
          <p:nvPr>
            <p:ph sz="half" idx="2"/>
          </p:nvPr>
        </p:nvSpPr>
        <p:spPr>
          <a:xfrm>
            <a:off x="4714876" y="1928802"/>
            <a:ext cx="4038600" cy="4525963"/>
          </a:xfrm>
        </p:spPr>
        <p:txBody>
          <a:bodyPr>
            <a:normAutofit/>
          </a:bodyPr>
          <a:lstStyle/>
          <a:p>
            <a:pPr>
              <a:defRPr/>
            </a:pPr>
            <a:r>
              <a:rPr lang="en-US" altLang="en-US" sz="2000" i="1" dirty="0">
                <a:solidFill>
                  <a:srgbClr val="FF0000"/>
                </a:solidFill>
              </a:rPr>
              <a:t>Whole school approach</a:t>
            </a:r>
          </a:p>
          <a:p>
            <a:pPr>
              <a:defRPr/>
            </a:pPr>
            <a:r>
              <a:rPr lang="en-US" altLang="en-US" sz="2000" i="1" dirty="0">
                <a:solidFill>
                  <a:schemeClr val="bg2">
                    <a:lumMod val="25000"/>
                  </a:schemeClr>
                </a:solidFill>
              </a:rPr>
              <a:t>Using data</a:t>
            </a:r>
          </a:p>
          <a:p>
            <a:pPr>
              <a:defRPr/>
            </a:pPr>
            <a:r>
              <a:rPr lang="en-US" altLang="en-US" sz="2000" i="1" dirty="0">
                <a:solidFill>
                  <a:schemeClr val="accent1">
                    <a:lumMod val="50000"/>
                  </a:schemeClr>
                </a:solidFill>
              </a:rPr>
              <a:t>Improving literacy skills</a:t>
            </a:r>
          </a:p>
          <a:p>
            <a:pPr>
              <a:defRPr/>
            </a:pPr>
            <a:r>
              <a:rPr lang="en-US" altLang="en-US" sz="2000" i="1" dirty="0">
                <a:solidFill>
                  <a:srgbClr val="7030A0"/>
                </a:solidFill>
              </a:rPr>
              <a:t>Improving social  &amp; emotional skills</a:t>
            </a:r>
          </a:p>
          <a:p>
            <a:pPr>
              <a:defRPr/>
            </a:pPr>
            <a:r>
              <a:rPr lang="en-US" altLang="en-US" sz="2000" i="1" dirty="0">
                <a:solidFill>
                  <a:schemeClr val="accent3">
                    <a:lumMod val="50000"/>
                  </a:schemeClr>
                </a:solidFill>
              </a:rPr>
              <a:t>Improving attendance and </a:t>
            </a:r>
            <a:r>
              <a:rPr lang="en-US" altLang="en-US" sz="2000" i="1" dirty="0" err="1">
                <a:solidFill>
                  <a:schemeClr val="accent3">
                    <a:lumMod val="50000"/>
                  </a:schemeClr>
                </a:solidFill>
              </a:rPr>
              <a:t>behaviour</a:t>
            </a:r>
            <a:endParaRPr lang="en-US" altLang="en-US" sz="2000" i="1" dirty="0">
              <a:solidFill>
                <a:schemeClr val="accent3">
                  <a:lumMod val="50000"/>
                </a:schemeClr>
              </a:solidFill>
            </a:endParaRPr>
          </a:p>
          <a:p>
            <a:pPr>
              <a:defRPr/>
            </a:pPr>
            <a:r>
              <a:rPr lang="en-US" altLang="en-US" sz="2000" i="1" dirty="0">
                <a:solidFill>
                  <a:schemeClr val="accent2">
                    <a:lumMod val="50000"/>
                  </a:schemeClr>
                </a:solidFill>
              </a:rPr>
              <a:t>Tailoring curriculum</a:t>
            </a:r>
          </a:p>
          <a:p>
            <a:pPr>
              <a:defRPr/>
            </a:pPr>
            <a:r>
              <a:rPr lang="en-US" altLang="en-US" sz="2000" i="1" dirty="0"/>
              <a:t>Enriched opportunities</a:t>
            </a:r>
          </a:p>
          <a:p>
            <a:pPr>
              <a:defRPr/>
            </a:pPr>
            <a:r>
              <a:rPr lang="en-US" altLang="en-US" sz="2000" i="1" dirty="0">
                <a:solidFill>
                  <a:srgbClr val="FF0000"/>
                </a:solidFill>
              </a:rPr>
              <a:t>Listening to pupil voice</a:t>
            </a:r>
          </a:p>
          <a:p>
            <a:pPr>
              <a:defRPr/>
            </a:pPr>
            <a:r>
              <a:rPr lang="en-US" altLang="en-US" sz="2000" i="1" dirty="0">
                <a:solidFill>
                  <a:schemeClr val="bg2">
                    <a:lumMod val="25000"/>
                  </a:schemeClr>
                </a:solidFill>
              </a:rPr>
              <a:t>Engaging with parents</a:t>
            </a:r>
          </a:p>
          <a:p>
            <a:pPr>
              <a:defRPr/>
            </a:pPr>
            <a:r>
              <a:rPr lang="en-US" altLang="en-US" sz="2000" i="1" dirty="0">
                <a:solidFill>
                  <a:srgbClr val="7030A0"/>
                </a:solidFill>
              </a:rPr>
              <a:t>Develop staff expertise</a:t>
            </a:r>
          </a:p>
          <a:p>
            <a:pPr marL="109537" indent="0">
              <a:buFont typeface="Wingdings 3" pitchFamily="18" charset="2"/>
              <a:buNone/>
              <a:defRPr/>
            </a:pPr>
            <a:endParaRPr lang="en-US" altLang="en-US" sz="3600" i="1" dirty="0" smtClean="0"/>
          </a:p>
          <a:p>
            <a:pPr>
              <a:defRPr/>
            </a:pPr>
            <a:endParaRPr lang="en-US" altLang="en-US" sz="3600" i="1" dirty="0" smtClean="0"/>
          </a:p>
          <a:p>
            <a:pPr>
              <a:defRPr/>
            </a:pPr>
            <a:endParaRPr lang="en-US" altLang="en-US" sz="3600" dirty="0" smtClean="0"/>
          </a:p>
        </p:txBody>
      </p:sp>
    </p:spTree>
    <p:extLst>
      <p:ext uri="{BB962C8B-B14F-4D97-AF65-F5344CB8AC3E}">
        <p14:creationId xmlns:p14="http://schemas.microsoft.com/office/powerpoint/2010/main" val="3318690202"/>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8195">
                                            <p:txEl>
                                              <p:pRg st="0" end="0"/>
                                            </p:txEl>
                                          </p:spTgt>
                                        </p:tgtEl>
                                        <p:attrNameLst>
                                          <p:attrName>style.visibility</p:attrName>
                                        </p:attrNameLst>
                                      </p:cBhvr>
                                      <p:to>
                                        <p:strVal val="visible"/>
                                      </p:to>
                                    </p:set>
                                    <p:animEffect transition="in" filter="wheel(1)">
                                      <p:cBhvr>
                                        <p:cTn id="7" dur="2000"/>
                                        <p:tgtEl>
                                          <p:spTgt spid="8195">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1" presetClass="entr" presetSubtype="1" fill="hold" grpId="0" nodeType="clickEffect">
                                  <p:stCondLst>
                                    <p:cond delay="0"/>
                                  </p:stCondLst>
                                  <p:childTnLst>
                                    <p:set>
                                      <p:cBhvr>
                                        <p:cTn id="11" dur="1" fill="hold">
                                          <p:stCondLst>
                                            <p:cond delay="0"/>
                                          </p:stCondLst>
                                        </p:cTn>
                                        <p:tgtEl>
                                          <p:spTgt spid="8195">
                                            <p:txEl>
                                              <p:pRg st="1" end="1"/>
                                            </p:txEl>
                                          </p:spTgt>
                                        </p:tgtEl>
                                        <p:attrNameLst>
                                          <p:attrName>style.visibility</p:attrName>
                                        </p:attrNameLst>
                                      </p:cBhvr>
                                      <p:to>
                                        <p:strVal val="visible"/>
                                      </p:to>
                                    </p:set>
                                    <p:animEffect transition="in" filter="wheel(1)">
                                      <p:cBhvr>
                                        <p:cTn id="12" dur="2000"/>
                                        <p:tgtEl>
                                          <p:spTgt spid="8195">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1" presetClass="entr" presetSubtype="1" fill="hold" grpId="0" nodeType="clickEffect">
                                  <p:stCondLst>
                                    <p:cond delay="0"/>
                                  </p:stCondLst>
                                  <p:childTnLst>
                                    <p:set>
                                      <p:cBhvr>
                                        <p:cTn id="16" dur="1" fill="hold">
                                          <p:stCondLst>
                                            <p:cond delay="0"/>
                                          </p:stCondLst>
                                        </p:cTn>
                                        <p:tgtEl>
                                          <p:spTgt spid="8195">
                                            <p:txEl>
                                              <p:pRg st="2" end="2"/>
                                            </p:txEl>
                                          </p:spTgt>
                                        </p:tgtEl>
                                        <p:attrNameLst>
                                          <p:attrName>style.visibility</p:attrName>
                                        </p:attrNameLst>
                                      </p:cBhvr>
                                      <p:to>
                                        <p:strVal val="visible"/>
                                      </p:to>
                                    </p:set>
                                    <p:animEffect transition="in" filter="wheel(1)">
                                      <p:cBhvr>
                                        <p:cTn id="17" dur="2000"/>
                                        <p:tgtEl>
                                          <p:spTgt spid="8195">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21" presetClass="entr" presetSubtype="1" fill="hold" grpId="0" nodeType="clickEffect">
                                  <p:stCondLst>
                                    <p:cond delay="0"/>
                                  </p:stCondLst>
                                  <p:childTnLst>
                                    <p:set>
                                      <p:cBhvr>
                                        <p:cTn id="21" dur="1" fill="hold">
                                          <p:stCondLst>
                                            <p:cond delay="0"/>
                                          </p:stCondLst>
                                        </p:cTn>
                                        <p:tgtEl>
                                          <p:spTgt spid="8195">
                                            <p:txEl>
                                              <p:pRg st="3" end="3"/>
                                            </p:txEl>
                                          </p:spTgt>
                                        </p:tgtEl>
                                        <p:attrNameLst>
                                          <p:attrName>style.visibility</p:attrName>
                                        </p:attrNameLst>
                                      </p:cBhvr>
                                      <p:to>
                                        <p:strVal val="visible"/>
                                      </p:to>
                                    </p:set>
                                    <p:animEffect transition="in" filter="wheel(1)">
                                      <p:cBhvr>
                                        <p:cTn id="22" dur="2000"/>
                                        <p:tgtEl>
                                          <p:spTgt spid="8195">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21" presetClass="entr" presetSubtype="1" fill="hold" grpId="0" nodeType="clickEffect">
                                  <p:stCondLst>
                                    <p:cond delay="0"/>
                                  </p:stCondLst>
                                  <p:childTnLst>
                                    <p:set>
                                      <p:cBhvr>
                                        <p:cTn id="26" dur="1" fill="hold">
                                          <p:stCondLst>
                                            <p:cond delay="0"/>
                                          </p:stCondLst>
                                        </p:cTn>
                                        <p:tgtEl>
                                          <p:spTgt spid="8195">
                                            <p:txEl>
                                              <p:pRg st="4" end="4"/>
                                            </p:txEl>
                                          </p:spTgt>
                                        </p:tgtEl>
                                        <p:attrNameLst>
                                          <p:attrName>style.visibility</p:attrName>
                                        </p:attrNameLst>
                                      </p:cBhvr>
                                      <p:to>
                                        <p:strVal val="visible"/>
                                      </p:to>
                                    </p:set>
                                    <p:animEffect transition="in" filter="wheel(1)">
                                      <p:cBhvr>
                                        <p:cTn id="27" dur="2000"/>
                                        <p:tgtEl>
                                          <p:spTgt spid="8195">
                                            <p:txEl>
                                              <p:pRg st="4" end="4"/>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21" presetClass="entr" presetSubtype="1" fill="hold" grpId="0" nodeType="clickEffect">
                                  <p:stCondLst>
                                    <p:cond delay="0"/>
                                  </p:stCondLst>
                                  <p:childTnLst>
                                    <p:set>
                                      <p:cBhvr>
                                        <p:cTn id="31" dur="1" fill="hold">
                                          <p:stCondLst>
                                            <p:cond delay="0"/>
                                          </p:stCondLst>
                                        </p:cTn>
                                        <p:tgtEl>
                                          <p:spTgt spid="8195">
                                            <p:txEl>
                                              <p:pRg st="5" end="5"/>
                                            </p:txEl>
                                          </p:spTgt>
                                        </p:tgtEl>
                                        <p:attrNameLst>
                                          <p:attrName>style.visibility</p:attrName>
                                        </p:attrNameLst>
                                      </p:cBhvr>
                                      <p:to>
                                        <p:strVal val="visible"/>
                                      </p:to>
                                    </p:set>
                                    <p:animEffect transition="in" filter="wheel(1)">
                                      <p:cBhvr>
                                        <p:cTn id="32" dur="2000"/>
                                        <p:tgtEl>
                                          <p:spTgt spid="8195">
                                            <p:txEl>
                                              <p:pRg st="5" end="5"/>
                                            </p:txEl>
                                          </p:spTgt>
                                        </p:tgtEl>
                                      </p:cBhvr>
                                    </p:animEffect>
                                  </p:childTnLst>
                                </p:cTn>
                              </p:par>
                            </p:childTnLst>
                          </p:cTn>
                        </p:par>
                      </p:childTnLst>
                    </p:cTn>
                  </p:par>
                  <p:par>
                    <p:cTn id="33" fill="hold" nodeType="clickPar">
                      <p:stCondLst>
                        <p:cond delay="indefinite"/>
                      </p:stCondLst>
                      <p:childTnLst>
                        <p:par>
                          <p:cTn id="34" fill="hold" nodeType="withGroup">
                            <p:stCondLst>
                              <p:cond delay="0"/>
                            </p:stCondLst>
                            <p:childTnLst>
                              <p:par>
                                <p:cTn id="35" presetID="21" presetClass="entr" presetSubtype="1" fill="hold" grpId="0" nodeType="clickEffect">
                                  <p:stCondLst>
                                    <p:cond delay="0"/>
                                  </p:stCondLst>
                                  <p:childTnLst>
                                    <p:set>
                                      <p:cBhvr>
                                        <p:cTn id="36" dur="1" fill="hold">
                                          <p:stCondLst>
                                            <p:cond delay="0"/>
                                          </p:stCondLst>
                                        </p:cTn>
                                        <p:tgtEl>
                                          <p:spTgt spid="8195">
                                            <p:txEl>
                                              <p:pRg st="6" end="6"/>
                                            </p:txEl>
                                          </p:spTgt>
                                        </p:tgtEl>
                                        <p:attrNameLst>
                                          <p:attrName>style.visibility</p:attrName>
                                        </p:attrNameLst>
                                      </p:cBhvr>
                                      <p:to>
                                        <p:strVal val="visible"/>
                                      </p:to>
                                    </p:set>
                                    <p:animEffect transition="in" filter="wheel(1)">
                                      <p:cBhvr>
                                        <p:cTn id="37" dur="2000"/>
                                        <p:tgtEl>
                                          <p:spTgt spid="8195">
                                            <p:txEl>
                                              <p:pRg st="6" end="6"/>
                                            </p:txEl>
                                          </p:spTgt>
                                        </p:tgtEl>
                                      </p:cBhvr>
                                    </p:animEffect>
                                  </p:childTnLst>
                                </p:cTn>
                              </p:par>
                            </p:childTnLst>
                          </p:cTn>
                        </p:par>
                      </p:childTnLst>
                    </p:cTn>
                  </p:par>
                  <p:par>
                    <p:cTn id="38" fill="hold" nodeType="clickPar">
                      <p:stCondLst>
                        <p:cond delay="indefinite"/>
                      </p:stCondLst>
                      <p:childTnLst>
                        <p:par>
                          <p:cTn id="39" fill="hold" nodeType="withGroup">
                            <p:stCondLst>
                              <p:cond delay="0"/>
                            </p:stCondLst>
                            <p:childTnLst>
                              <p:par>
                                <p:cTn id="40" presetID="21" presetClass="entr" presetSubtype="1" fill="hold" grpId="0" nodeType="clickEffect">
                                  <p:stCondLst>
                                    <p:cond delay="0"/>
                                  </p:stCondLst>
                                  <p:childTnLst>
                                    <p:set>
                                      <p:cBhvr>
                                        <p:cTn id="41" dur="1" fill="hold">
                                          <p:stCondLst>
                                            <p:cond delay="0"/>
                                          </p:stCondLst>
                                        </p:cTn>
                                        <p:tgtEl>
                                          <p:spTgt spid="8195">
                                            <p:txEl>
                                              <p:pRg st="7" end="7"/>
                                            </p:txEl>
                                          </p:spTgt>
                                        </p:tgtEl>
                                        <p:attrNameLst>
                                          <p:attrName>style.visibility</p:attrName>
                                        </p:attrNameLst>
                                      </p:cBhvr>
                                      <p:to>
                                        <p:strVal val="visible"/>
                                      </p:to>
                                    </p:set>
                                    <p:animEffect transition="in" filter="wheel(1)">
                                      <p:cBhvr>
                                        <p:cTn id="42" dur="2000"/>
                                        <p:tgtEl>
                                          <p:spTgt spid="8195">
                                            <p:txEl>
                                              <p:pRg st="7" end="7"/>
                                            </p:txEl>
                                          </p:spTgt>
                                        </p:tgtEl>
                                      </p:cBhvr>
                                    </p:animEffect>
                                  </p:childTnLst>
                                </p:cTn>
                              </p:par>
                            </p:childTnLst>
                          </p:cTn>
                        </p:par>
                      </p:childTnLst>
                    </p:cTn>
                  </p:par>
                  <p:par>
                    <p:cTn id="43" fill="hold" nodeType="clickPar">
                      <p:stCondLst>
                        <p:cond delay="indefinite"/>
                      </p:stCondLst>
                      <p:childTnLst>
                        <p:par>
                          <p:cTn id="44" fill="hold" nodeType="withGroup">
                            <p:stCondLst>
                              <p:cond delay="0"/>
                            </p:stCondLst>
                            <p:childTnLst>
                              <p:par>
                                <p:cTn id="45" presetID="21" presetClass="entr" presetSubtype="1" fill="hold" grpId="0" nodeType="clickEffect">
                                  <p:stCondLst>
                                    <p:cond delay="0"/>
                                  </p:stCondLst>
                                  <p:childTnLst>
                                    <p:set>
                                      <p:cBhvr>
                                        <p:cTn id="46" dur="1" fill="hold">
                                          <p:stCondLst>
                                            <p:cond delay="0"/>
                                          </p:stCondLst>
                                        </p:cTn>
                                        <p:tgtEl>
                                          <p:spTgt spid="8195">
                                            <p:txEl>
                                              <p:pRg st="8" end="8"/>
                                            </p:txEl>
                                          </p:spTgt>
                                        </p:tgtEl>
                                        <p:attrNameLst>
                                          <p:attrName>style.visibility</p:attrName>
                                        </p:attrNameLst>
                                      </p:cBhvr>
                                      <p:to>
                                        <p:strVal val="visible"/>
                                      </p:to>
                                    </p:set>
                                    <p:animEffect transition="in" filter="wheel(1)">
                                      <p:cBhvr>
                                        <p:cTn id="47" dur="2000"/>
                                        <p:tgtEl>
                                          <p:spTgt spid="8195">
                                            <p:txEl>
                                              <p:pRg st="8" end="8"/>
                                            </p:txEl>
                                          </p:spTgt>
                                        </p:tgtEl>
                                      </p:cBhvr>
                                    </p:animEffect>
                                  </p:childTnLst>
                                </p:cTn>
                              </p:par>
                            </p:childTnLst>
                          </p:cTn>
                        </p:par>
                      </p:childTnLst>
                    </p:cTn>
                  </p:par>
                  <p:par>
                    <p:cTn id="48" fill="hold" nodeType="clickPar">
                      <p:stCondLst>
                        <p:cond delay="indefinite"/>
                      </p:stCondLst>
                      <p:childTnLst>
                        <p:par>
                          <p:cTn id="49" fill="hold" nodeType="withGroup">
                            <p:stCondLst>
                              <p:cond delay="0"/>
                            </p:stCondLst>
                            <p:childTnLst>
                              <p:par>
                                <p:cTn id="50" presetID="21" presetClass="entr" presetSubtype="1" fill="hold" grpId="0" nodeType="clickEffect">
                                  <p:stCondLst>
                                    <p:cond delay="0"/>
                                  </p:stCondLst>
                                  <p:childTnLst>
                                    <p:set>
                                      <p:cBhvr>
                                        <p:cTn id="51" dur="1" fill="hold">
                                          <p:stCondLst>
                                            <p:cond delay="0"/>
                                          </p:stCondLst>
                                        </p:cTn>
                                        <p:tgtEl>
                                          <p:spTgt spid="8195">
                                            <p:txEl>
                                              <p:pRg st="9" end="9"/>
                                            </p:txEl>
                                          </p:spTgt>
                                        </p:tgtEl>
                                        <p:attrNameLst>
                                          <p:attrName>style.visibility</p:attrName>
                                        </p:attrNameLst>
                                      </p:cBhvr>
                                      <p:to>
                                        <p:strVal val="visible"/>
                                      </p:to>
                                    </p:set>
                                    <p:animEffect transition="in" filter="wheel(1)">
                                      <p:cBhvr>
                                        <p:cTn id="52" dur="2000"/>
                                        <p:tgtEl>
                                          <p:spTgt spid="8195">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195"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Education Endowment Foundation (Sutton Trust) Toolkit </a:t>
            </a:r>
            <a:endParaRPr lang="en-GB" dirty="0"/>
          </a:p>
        </p:txBody>
      </p:sp>
      <p:sp>
        <p:nvSpPr>
          <p:cNvPr id="3" name="Content Placeholder 2"/>
          <p:cNvSpPr>
            <a:spLocks noGrp="1"/>
          </p:cNvSpPr>
          <p:nvPr>
            <p:ph sz="half" idx="1"/>
          </p:nvPr>
        </p:nvSpPr>
        <p:spPr>
          <a:xfrm>
            <a:off x="457200" y="3429000"/>
            <a:ext cx="4038600" cy="2697163"/>
          </a:xfrm>
        </p:spPr>
        <p:style>
          <a:lnRef idx="2">
            <a:schemeClr val="accent4"/>
          </a:lnRef>
          <a:fillRef idx="1">
            <a:schemeClr val="lt1"/>
          </a:fillRef>
          <a:effectRef idx="0">
            <a:schemeClr val="accent4"/>
          </a:effectRef>
          <a:fontRef idx="minor">
            <a:schemeClr val="dk1"/>
          </a:fontRef>
        </p:style>
        <p:txBody>
          <a:bodyPr>
            <a:normAutofit lnSpcReduction="10000"/>
          </a:bodyPr>
          <a:lstStyle/>
          <a:p>
            <a:r>
              <a:rPr lang="en-GB" dirty="0" err="1" smtClean="0"/>
              <a:t>Edrychwch</a:t>
            </a:r>
            <a:r>
              <a:rPr lang="en-GB" dirty="0" smtClean="0"/>
              <a:t> </a:t>
            </a:r>
            <a:r>
              <a:rPr lang="en-GB" dirty="0" err="1" smtClean="0"/>
              <a:t>ar</a:t>
            </a:r>
            <a:r>
              <a:rPr lang="en-GB" dirty="0" smtClean="0"/>
              <a:t> y </a:t>
            </a:r>
            <a:r>
              <a:rPr lang="en-GB" dirty="0" err="1" smtClean="0"/>
              <a:t>pecyn</a:t>
            </a:r>
            <a:r>
              <a:rPr lang="en-GB" dirty="0" smtClean="0"/>
              <a:t> EEF Sutton Trust. </a:t>
            </a:r>
          </a:p>
          <a:p>
            <a:endParaRPr lang="en-GB" dirty="0"/>
          </a:p>
          <a:p>
            <a:r>
              <a:rPr lang="en-GB" dirty="0" err="1" smtClean="0"/>
              <a:t>Sut</a:t>
            </a:r>
            <a:r>
              <a:rPr lang="en-GB" dirty="0" smtClean="0"/>
              <a:t> all </a:t>
            </a:r>
            <a:r>
              <a:rPr lang="en-GB" dirty="0" err="1" smtClean="0"/>
              <a:t>ysgolion</a:t>
            </a:r>
            <a:r>
              <a:rPr lang="en-GB" dirty="0" smtClean="0"/>
              <a:t> </a:t>
            </a:r>
            <a:r>
              <a:rPr lang="en-GB" dirty="0" err="1" smtClean="0"/>
              <a:t>ddefnyddio’r</a:t>
            </a:r>
            <a:r>
              <a:rPr lang="en-GB" dirty="0" smtClean="0"/>
              <a:t> </a:t>
            </a:r>
            <a:r>
              <a:rPr lang="en-GB" dirty="0" err="1" smtClean="0"/>
              <a:t>adnodd</a:t>
            </a:r>
            <a:r>
              <a:rPr lang="en-GB" dirty="0" smtClean="0"/>
              <a:t> </a:t>
            </a:r>
            <a:r>
              <a:rPr lang="en-GB" dirty="0" err="1" smtClean="0"/>
              <a:t>yma</a:t>
            </a:r>
            <a:r>
              <a:rPr lang="en-GB" dirty="0" smtClean="0"/>
              <a:t>? </a:t>
            </a:r>
            <a:endParaRPr lang="en-GB" dirty="0"/>
          </a:p>
        </p:txBody>
      </p:sp>
      <p:sp>
        <p:nvSpPr>
          <p:cNvPr id="4" name="Content Placeholder 3"/>
          <p:cNvSpPr>
            <a:spLocks noGrp="1"/>
          </p:cNvSpPr>
          <p:nvPr>
            <p:ph sz="half" idx="2"/>
          </p:nvPr>
        </p:nvSpPr>
        <p:spPr>
          <a:xfrm>
            <a:off x="4648200" y="3429000"/>
            <a:ext cx="4038600" cy="2697163"/>
          </a:xfrm>
        </p:spPr>
        <p:style>
          <a:lnRef idx="2">
            <a:schemeClr val="accent3"/>
          </a:lnRef>
          <a:fillRef idx="1">
            <a:schemeClr val="lt1"/>
          </a:fillRef>
          <a:effectRef idx="0">
            <a:schemeClr val="accent3"/>
          </a:effectRef>
          <a:fontRef idx="minor">
            <a:schemeClr val="dk1"/>
          </a:fontRef>
        </p:style>
        <p:txBody>
          <a:bodyPr>
            <a:normAutofit lnSpcReduction="10000"/>
          </a:bodyPr>
          <a:lstStyle/>
          <a:p>
            <a:r>
              <a:rPr lang="en-GB" dirty="0" smtClean="0">
                <a:hlinkClick r:id="rId2"/>
              </a:rPr>
              <a:t>Take a look at the Toolkit.</a:t>
            </a:r>
            <a:endParaRPr lang="en-GB" dirty="0" smtClean="0"/>
          </a:p>
          <a:p>
            <a:pPr marL="0" indent="0">
              <a:buNone/>
            </a:pPr>
            <a:r>
              <a:rPr lang="en-GB" dirty="0" smtClean="0"/>
              <a:t> </a:t>
            </a:r>
          </a:p>
          <a:p>
            <a:r>
              <a:rPr lang="en-GB" dirty="0" smtClean="0"/>
              <a:t>How could schools make good use of this resource? </a:t>
            </a:r>
            <a:endParaRPr lang="en-GB" dirty="0"/>
          </a:p>
        </p:txBody>
      </p:sp>
      <p:pic>
        <p:nvPicPr>
          <p:cNvPr id="409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71800" y="1412776"/>
            <a:ext cx="3248025" cy="16192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219579993"/>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a:t>Disgwyliadau</a:t>
            </a:r>
            <a:r>
              <a:rPr lang="en-GB" dirty="0"/>
              <a:t> a </a:t>
            </a:r>
            <a:r>
              <a:rPr lang="en-GB" dirty="0" err="1"/>
              <a:t>D</a:t>
            </a:r>
            <a:r>
              <a:rPr lang="en-GB" dirty="0" err="1" smtClean="0"/>
              <a:t>yheadau</a:t>
            </a:r>
            <a:r>
              <a:rPr lang="en-GB" dirty="0" smtClean="0"/>
              <a:t> </a:t>
            </a:r>
            <a:r>
              <a:rPr lang="en-GB" dirty="0" err="1" smtClean="0"/>
              <a:t>Uchel</a:t>
            </a:r>
            <a:r>
              <a:rPr lang="en-GB" dirty="0" smtClean="0"/>
              <a:t/>
            </a:r>
            <a:br>
              <a:rPr lang="en-GB" dirty="0" smtClean="0"/>
            </a:br>
            <a:r>
              <a:rPr lang="en-GB" dirty="0" smtClean="0"/>
              <a:t>High Expectations and Aspirations </a:t>
            </a:r>
            <a:endParaRPr lang="en-GB" dirty="0"/>
          </a:p>
        </p:txBody>
      </p:sp>
      <p:sp>
        <p:nvSpPr>
          <p:cNvPr id="3" name="Content Placeholder 2"/>
          <p:cNvSpPr>
            <a:spLocks noGrp="1"/>
          </p:cNvSpPr>
          <p:nvPr>
            <p:ph sz="half" idx="1"/>
          </p:nvPr>
        </p:nvSpPr>
        <p:spPr>
          <a:xfrm>
            <a:off x="457200" y="1600200"/>
            <a:ext cx="4038600" cy="5257800"/>
          </a:xfrm>
        </p:spPr>
        <p:style>
          <a:lnRef idx="2">
            <a:schemeClr val="accent4"/>
          </a:lnRef>
          <a:fillRef idx="1">
            <a:schemeClr val="lt1"/>
          </a:fillRef>
          <a:effectRef idx="0">
            <a:schemeClr val="accent4"/>
          </a:effectRef>
          <a:fontRef idx="minor">
            <a:schemeClr val="dk1"/>
          </a:fontRef>
        </p:style>
        <p:txBody>
          <a:bodyPr>
            <a:normAutofit fontScale="47500" lnSpcReduction="20000"/>
          </a:bodyPr>
          <a:lstStyle/>
          <a:p>
            <a:r>
              <a:rPr lang="en-GB" sz="4400" dirty="0" smtClean="0"/>
              <a:t>Mae </a:t>
            </a:r>
            <a:r>
              <a:rPr lang="en-GB" sz="4400" dirty="0" err="1" smtClean="0"/>
              <a:t>astudiaethau</a:t>
            </a:r>
            <a:r>
              <a:rPr lang="en-GB" sz="4400" dirty="0" smtClean="0"/>
              <a:t> </a:t>
            </a:r>
            <a:r>
              <a:rPr lang="en-GB" sz="4400" dirty="0" err="1" smtClean="0"/>
              <a:t>yn</a:t>
            </a:r>
            <a:r>
              <a:rPr lang="en-GB" sz="4400" dirty="0" smtClean="0"/>
              <a:t> </a:t>
            </a:r>
            <a:r>
              <a:rPr lang="en-GB" sz="4400" dirty="0" err="1" smtClean="0"/>
              <a:t>dangos</a:t>
            </a:r>
            <a:r>
              <a:rPr lang="en-GB" sz="4400" dirty="0" smtClean="0"/>
              <a:t> </a:t>
            </a:r>
            <a:r>
              <a:rPr lang="en-GB" sz="4400" dirty="0" err="1" smtClean="0"/>
              <a:t>cysylltiad</a:t>
            </a:r>
            <a:r>
              <a:rPr lang="en-GB" sz="4400" dirty="0" smtClean="0"/>
              <a:t> </a:t>
            </a:r>
            <a:r>
              <a:rPr lang="en-GB" sz="4400" dirty="0" err="1" smtClean="0"/>
              <a:t>cryf</a:t>
            </a:r>
            <a:r>
              <a:rPr lang="en-GB" sz="4400" dirty="0" smtClean="0"/>
              <a:t> </a:t>
            </a:r>
            <a:r>
              <a:rPr lang="en-GB" sz="4400" dirty="0" err="1" smtClean="0"/>
              <a:t>rhwng</a:t>
            </a:r>
            <a:r>
              <a:rPr lang="en-GB" sz="4400" dirty="0" smtClean="0"/>
              <a:t> </a:t>
            </a:r>
            <a:r>
              <a:rPr lang="en-GB" sz="4400" dirty="0" err="1" smtClean="0"/>
              <a:t>disgwyliadau</a:t>
            </a:r>
            <a:r>
              <a:rPr lang="en-GB" sz="4400" dirty="0" smtClean="0"/>
              <a:t> </a:t>
            </a:r>
            <a:r>
              <a:rPr lang="en-GB" sz="4400" dirty="0" err="1" smtClean="0"/>
              <a:t>athrawon</a:t>
            </a:r>
            <a:r>
              <a:rPr lang="en-GB" sz="4400" dirty="0" smtClean="0"/>
              <a:t> am </a:t>
            </a:r>
            <a:r>
              <a:rPr lang="en-GB" sz="4400" dirty="0" err="1" smtClean="0"/>
              <a:t>ddysgwyr</a:t>
            </a:r>
            <a:r>
              <a:rPr lang="en-GB" sz="4400" dirty="0" smtClean="0"/>
              <a:t> a </a:t>
            </a:r>
            <a:r>
              <a:rPr lang="en-GB" sz="4400" dirty="0" err="1" smtClean="0"/>
              <a:t>sut</a:t>
            </a:r>
            <a:r>
              <a:rPr lang="en-GB" sz="4400" dirty="0" smtClean="0"/>
              <a:t> </a:t>
            </a:r>
            <a:r>
              <a:rPr lang="en-GB" sz="4400" dirty="0" err="1" smtClean="0"/>
              <a:t>maent</a:t>
            </a:r>
            <a:r>
              <a:rPr lang="en-GB" sz="4400" dirty="0" smtClean="0"/>
              <a:t> </a:t>
            </a:r>
            <a:r>
              <a:rPr lang="en-GB" sz="4400" dirty="0" err="1" smtClean="0"/>
              <a:t>yn</a:t>
            </a:r>
            <a:r>
              <a:rPr lang="en-GB" sz="4400" dirty="0" smtClean="0"/>
              <a:t> </a:t>
            </a:r>
            <a:r>
              <a:rPr lang="en-GB" sz="4400" dirty="0" err="1" smtClean="0"/>
              <a:t>eu</a:t>
            </a:r>
            <a:r>
              <a:rPr lang="en-GB" sz="4400" dirty="0" smtClean="0"/>
              <a:t> </a:t>
            </a:r>
            <a:r>
              <a:rPr lang="en-GB" sz="4400" dirty="0" err="1" smtClean="0"/>
              <a:t>trin</a:t>
            </a:r>
            <a:r>
              <a:rPr lang="en-GB" sz="4400" dirty="0" smtClean="0"/>
              <a:t> </a:t>
            </a:r>
            <a:r>
              <a:rPr lang="en-GB" sz="4400" dirty="0" err="1" smtClean="0"/>
              <a:t>mewn</a:t>
            </a:r>
            <a:r>
              <a:rPr lang="en-GB" sz="4400" dirty="0" smtClean="0"/>
              <a:t> </a:t>
            </a:r>
            <a:r>
              <a:rPr lang="en-GB" sz="4400" dirty="0" err="1" smtClean="0"/>
              <a:t>ffyrdd</a:t>
            </a:r>
            <a:r>
              <a:rPr lang="en-GB" sz="4400" dirty="0" smtClean="0"/>
              <a:t> </a:t>
            </a:r>
            <a:r>
              <a:rPr lang="en-GB" sz="4400" dirty="0" err="1" smtClean="0"/>
              <a:t>sy’n</a:t>
            </a:r>
            <a:r>
              <a:rPr lang="en-GB" sz="4400" dirty="0" smtClean="0"/>
              <a:t> </a:t>
            </a:r>
            <a:r>
              <a:rPr lang="en-GB" sz="4400" dirty="0" err="1" smtClean="0"/>
              <a:t>creu</a:t>
            </a:r>
            <a:r>
              <a:rPr lang="en-GB" sz="4400" dirty="0" smtClean="0"/>
              <a:t> </a:t>
            </a:r>
            <a:r>
              <a:rPr lang="en-GB" sz="4400" dirty="0" err="1" smtClean="0"/>
              <a:t>proffwydoliaethau</a:t>
            </a:r>
            <a:r>
              <a:rPr lang="en-GB" sz="4400" dirty="0" smtClean="0"/>
              <a:t> </a:t>
            </a:r>
            <a:r>
              <a:rPr lang="en-GB" sz="4400" dirty="0" err="1" smtClean="0"/>
              <a:t>hunangyflawnol</a:t>
            </a:r>
            <a:r>
              <a:rPr lang="en-GB" sz="4400" dirty="0" smtClean="0"/>
              <a:t>. </a:t>
            </a:r>
            <a:r>
              <a:rPr lang="en-GB" sz="4400" dirty="0" err="1" smtClean="0"/>
              <a:t>Roedd</a:t>
            </a:r>
            <a:r>
              <a:rPr lang="en-GB" sz="4400" dirty="0" smtClean="0"/>
              <a:t> </a:t>
            </a:r>
            <a:r>
              <a:rPr lang="en-GB" sz="4400" dirty="0" err="1" smtClean="0"/>
              <a:t>dysgwyr</a:t>
            </a:r>
            <a:r>
              <a:rPr lang="en-GB" sz="4400" dirty="0" smtClean="0"/>
              <a:t> a </a:t>
            </a:r>
            <a:r>
              <a:rPr lang="en-GB" sz="4400" dirty="0" err="1" smtClean="0"/>
              <a:t>oedd</a:t>
            </a:r>
            <a:r>
              <a:rPr lang="en-GB" sz="4400" dirty="0" smtClean="0"/>
              <a:t> </a:t>
            </a:r>
            <a:r>
              <a:rPr lang="en-GB" sz="4400" dirty="0" err="1" smtClean="0"/>
              <a:t>yn</a:t>
            </a:r>
            <a:r>
              <a:rPr lang="en-GB" sz="4400" dirty="0" smtClean="0"/>
              <a:t> </a:t>
            </a:r>
            <a:r>
              <a:rPr lang="en-GB" sz="4400" dirty="0" err="1" smtClean="0"/>
              <a:t>cael</a:t>
            </a:r>
            <a:r>
              <a:rPr lang="en-GB" sz="4400" dirty="0" smtClean="0"/>
              <a:t> </a:t>
            </a:r>
            <a:r>
              <a:rPr lang="en-GB" sz="4400" dirty="0" err="1" smtClean="0"/>
              <a:t>eu</a:t>
            </a:r>
            <a:r>
              <a:rPr lang="en-GB" sz="4400" dirty="0" smtClean="0"/>
              <a:t> </a:t>
            </a:r>
            <a:r>
              <a:rPr lang="en-GB" sz="4400" dirty="0" err="1" smtClean="0"/>
              <a:t>trin</a:t>
            </a:r>
            <a:r>
              <a:rPr lang="en-GB" sz="4400" dirty="0" smtClean="0"/>
              <a:t> </a:t>
            </a:r>
            <a:r>
              <a:rPr lang="en-GB" sz="4400" dirty="0" err="1" smtClean="0"/>
              <a:t>fel</a:t>
            </a:r>
            <a:r>
              <a:rPr lang="en-GB" sz="4400" dirty="0" smtClean="0"/>
              <a:t> </a:t>
            </a:r>
            <a:r>
              <a:rPr lang="en-GB" sz="4400" dirty="0" err="1" smtClean="0"/>
              <a:t>cyflawnwyr</a:t>
            </a:r>
            <a:r>
              <a:rPr lang="en-GB" sz="4400" dirty="0" smtClean="0"/>
              <a:t> </a:t>
            </a:r>
            <a:r>
              <a:rPr lang="en-GB" sz="4400" dirty="0" err="1" smtClean="0"/>
              <a:t>uchel</a:t>
            </a:r>
            <a:r>
              <a:rPr lang="en-GB" sz="4400" dirty="0" smtClean="0"/>
              <a:t> </a:t>
            </a:r>
            <a:r>
              <a:rPr lang="en-GB" sz="4400" dirty="0" err="1" smtClean="0"/>
              <a:t>yn</a:t>
            </a:r>
            <a:r>
              <a:rPr lang="en-GB" sz="4400" dirty="0" smtClean="0"/>
              <a:t> </a:t>
            </a:r>
            <a:r>
              <a:rPr lang="en-GB" sz="4400" dirty="0" err="1" smtClean="0"/>
              <a:t>perfformio</a:t>
            </a:r>
            <a:r>
              <a:rPr lang="en-GB" sz="4400" dirty="0" smtClean="0"/>
              <a:t> </a:t>
            </a:r>
            <a:r>
              <a:rPr lang="en-GB" sz="4400" dirty="0" err="1" smtClean="0"/>
              <a:t>fel</a:t>
            </a:r>
            <a:r>
              <a:rPr lang="en-GB" sz="4400" dirty="0" smtClean="0"/>
              <a:t> </a:t>
            </a:r>
            <a:r>
              <a:rPr lang="en-GB" sz="4400" dirty="0" err="1" smtClean="0"/>
              <a:t>cyflawnwyr</a:t>
            </a:r>
            <a:r>
              <a:rPr lang="en-GB" sz="4400" dirty="0" smtClean="0"/>
              <a:t> </a:t>
            </a:r>
            <a:r>
              <a:rPr lang="en-GB" sz="4400" dirty="0" err="1" smtClean="0"/>
              <a:t>uchel</a:t>
            </a:r>
            <a:r>
              <a:rPr lang="en-GB" sz="4400" dirty="0" smtClean="0"/>
              <a:t>. </a:t>
            </a:r>
          </a:p>
          <a:p>
            <a:endParaRPr lang="en-GB" sz="4400" dirty="0" smtClean="0"/>
          </a:p>
          <a:p>
            <a:r>
              <a:rPr lang="en-GB" sz="4400" b="1" dirty="0" smtClean="0"/>
              <a:t>“</a:t>
            </a:r>
            <a:r>
              <a:rPr lang="en-GB" sz="4400" b="1" dirty="0" err="1" smtClean="0"/>
              <a:t>Os</a:t>
            </a:r>
            <a:r>
              <a:rPr lang="en-GB" sz="4400" b="1" dirty="0" smtClean="0"/>
              <a:t> </a:t>
            </a:r>
            <a:r>
              <a:rPr lang="en-GB" sz="4400" b="1" dirty="0" err="1" smtClean="0"/>
              <a:t>yw</a:t>
            </a:r>
            <a:r>
              <a:rPr lang="en-GB" sz="4400" b="1" dirty="0" smtClean="0"/>
              <a:t> </a:t>
            </a:r>
            <a:r>
              <a:rPr lang="en-GB" sz="4400" b="1" dirty="0" err="1" smtClean="0"/>
              <a:t>dysgwyr</a:t>
            </a:r>
            <a:r>
              <a:rPr lang="en-GB" sz="4400" b="1" dirty="0" smtClean="0"/>
              <a:t> </a:t>
            </a:r>
            <a:r>
              <a:rPr lang="en-GB" sz="4400" b="1" dirty="0" err="1" smtClean="0"/>
              <a:t>yn</a:t>
            </a:r>
            <a:r>
              <a:rPr lang="en-GB" sz="4400" b="1" dirty="0" smtClean="0"/>
              <a:t> </a:t>
            </a:r>
            <a:r>
              <a:rPr lang="en-GB" sz="4400" b="1" dirty="0" err="1" smtClean="0"/>
              <a:t>cael</a:t>
            </a:r>
            <a:r>
              <a:rPr lang="en-GB" sz="4400" b="1" dirty="0" smtClean="0"/>
              <a:t> </a:t>
            </a:r>
            <a:r>
              <a:rPr lang="en-GB" sz="4400" b="1" dirty="0" err="1" smtClean="0"/>
              <a:t>eu</a:t>
            </a:r>
            <a:r>
              <a:rPr lang="en-GB" sz="4400" b="1" dirty="0" smtClean="0"/>
              <a:t> </a:t>
            </a:r>
            <a:r>
              <a:rPr lang="en-GB" sz="4400" b="1" dirty="0" err="1" smtClean="0"/>
              <a:t>cefnogi</a:t>
            </a:r>
            <a:r>
              <a:rPr lang="en-GB" sz="4400" b="1" dirty="0" smtClean="0"/>
              <a:t> </a:t>
            </a:r>
            <a:r>
              <a:rPr lang="en-GB" sz="4400" b="1" dirty="0" err="1" smtClean="0"/>
              <a:t>i</a:t>
            </a:r>
            <a:r>
              <a:rPr lang="en-GB" sz="4400" b="1" dirty="0" smtClean="0"/>
              <a:t> </a:t>
            </a:r>
            <a:r>
              <a:rPr lang="en-GB" sz="4400" b="1" dirty="0" err="1" smtClean="0"/>
              <a:t>ystyried</a:t>
            </a:r>
            <a:r>
              <a:rPr lang="en-GB" sz="4400" b="1" dirty="0" smtClean="0"/>
              <a:t> </a:t>
            </a:r>
            <a:r>
              <a:rPr lang="en-GB" sz="4400" b="1" dirty="0" err="1" smtClean="0"/>
              <a:t>dewisiadau</a:t>
            </a:r>
            <a:r>
              <a:rPr lang="en-GB" sz="4400" b="1" dirty="0" smtClean="0"/>
              <a:t> </a:t>
            </a:r>
            <a:r>
              <a:rPr lang="en-GB" sz="4400" b="1" dirty="0" err="1" smtClean="0"/>
              <a:t>ehangach</a:t>
            </a:r>
            <a:r>
              <a:rPr lang="en-GB" sz="4400" b="1" dirty="0" smtClean="0"/>
              <a:t> a </a:t>
            </a:r>
            <a:r>
              <a:rPr lang="en-GB" sz="4400" b="1" dirty="0" err="1" smtClean="0"/>
              <a:t>gwneud</a:t>
            </a:r>
            <a:r>
              <a:rPr lang="en-GB" sz="4400" b="1" dirty="0" smtClean="0"/>
              <a:t> </a:t>
            </a:r>
            <a:r>
              <a:rPr lang="en-GB" sz="4400" b="1" dirty="0" err="1" smtClean="0"/>
              <a:t>dewisiadau</a:t>
            </a:r>
            <a:r>
              <a:rPr lang="en-GB" sz="4400" b="1" dirty="0" smtClean="0"/>
              <a:t> </a:t>
            </a:r>
            <a:r>
              <a:rPr lang="en-GB" sz="4400" b="1" dirty="0" err="1" smtClean="0"/>
              <a:t>gwybodus</a:t>
            </a:r>
            <a:r>
              <a:rPr lang="en-GB" sz="4400" b="1" dirty="0" smtClean="0"/>
              <a:t>, ac </a:t>
            </a:r>
            <a:r>
              <a:rPr lang="en-GB" sz="4400" b="1" dirty="0" err="1" smtClean="0"/>
              <a:t>os</a:t>
            </a:r>
            <a:r>
              <a:rPr lang="en-GB" sz="4400" b="1" dirty="0" smtClean="0"/>
              <a:t> </a:t>
            </a:r>
            <a:r>
              <a:rPr lang="en-GB" sz="4400" b="1" dirty="0" err="1" smtClean="0"/>
              <a:t>oes</a:t>
            </a:r>
            <a:r>
              <a:rPr lang="en-GB" sz="4400" b="1" dirty="0" smtClean="0"/>
              <a:t> </a:t>
            </a:r>
            <a:r>
              <a:rPr lang="en-GB" sz="4400" b="1" dirty="0" err="1" smtClean="0"/>
              <a:t>ganddyn</a:t>
            </a:r>
            <a:r>
              <a:rPr lang="en-GB" sz="4400" b="1" dirty="0" smtClean="0"/>
              <a:t> </a:t>
            </a:r>
            <a:r>
              <a:rPr lang="en-GB" sz="4400" b="1" dirty="0" err="1" smtClean="0"/>
              <a:t>nhw</a:t>
            </a:r>
            <a:r>
              <a:rPr lang="en-GB" sz="4400" b="1" dirty="0" smtClean="0"/>
              <a:t>, </a:t>
            </a:r>
            <a:r>
              <a:rPr lang="en-GB" sz="4400" b="1" dirty="0" err="1" smtClean="0"/>
              <a:t>eu</a:t>
            </a:r>
            <a:r>
              <a:rPr lang="en-GB" sz="4400" b="1" dirty="0" smtClean="0"/>
              <a:t> </a:t>
            </a:r>
            <a:r>
              <a:rPr lang="en-GB" sz="4400" b="1" dirty="0" err="1" smtClean="0"/>
              <a:t>rhieni</a:t>
            </a:r>
            <a:r>
              <a:rPr lang="en-GB" sz="4400" b="1" dirty="0" smtClean="0"/>
              <a:t>/</a:t>
            </a:r>
            <a:r>
              <a:rPr lang="en-GB" sz="4400" b="1" dirty="0" err="1" smtClean="0"/>
              <a:t>gofalwyr</a:t>
            </a:r>
            <a:r>
              <a:rPr lang="en-GB" sz="4400" b="1" dirty="0" smtClean="0"/>
              <a:t> </a:t>
            </a:r>
            <a:r>
              <a:rPr lang="en-GB" sz="4400" b="1" dirty="0" err="1" smtClean="0"/>
              <a:t>a’u</a:t>
            </a:r>
            <a:r>
              <a:rPr lang="en-GB" sz="4400" b="1" dirty="0" smtClean="0"/>
              <a:t> </a:t>
            </a:r>
            <a:r>
              <a:rPr lang="en-GB" sz="4400" b="1" dirty="0" err="1" smtClean="0"/>
              <a:t>hathrawon</a:t>
            </a:r>
            <a:r>
              <a:rPr lang="en-GB" sz="4400" b="1" dirty="0" smtClean="0"/>
              <a:t> </a:t>
            </a:r>
            <a:r>
              <a:rPr lang="en-GB" sz="4400" b="1" dirty="0" err="1" smtClean="0"/>
              <a:t>ddisgwyliadau</a:t>
            </a:r>
            <a:r>
              <a:rPr lang="en-GB" sz="4400" b="1" dirty="0" smtClean="0"/>
              <a:t> </a:t>
            </a:r>
            <a:r>
              <a:rPr lang="en-GB" sz="4400" b="1" dirty="0" err="1" smtClean="0"/>
              <a:t>uchel</a:t>
            </a:r>
            <a:r>
              <a:rPr lang="en-GB" sz="4400" b="1" dirty="0" smtClean="0"/>
              <a:t>, </a:t>
            </a:r>
            <a:r>
              <a:rPr lang="en-GB" sz="4400" b="1" dirty="0" err="1" smtClean="0"/>
              <a:t>maent</a:t>
            </a:r>
            <a:r>
              <a:rPr lang="en-GB" sz="4400" b="1" dirty="0" smtClean="0"/>
              <a:t> </a:t>
            </a:r>
            <a:r>
              <a:rPr lang="en-GB" sz="4400" b="1" dirty="0" err="1" smtClean="0"/>
              <a:t>yn</a:t>
            </a:r>
            <a:r>
              <a:rPr lang="en-GB" sz="4400" b="1" dirty="0" smtClean="0"/>
              <a:t> </a:t>
            </a:r>
            <a:r>
              <a:rPr lang="en-GB" sz="4400" b="1" dirty="0" err="1" smtClean="0"/>
              <a:t>fwy</a:t>
            </a:r>
            <a:r>
              <a:rPr lang="en-GB" sz="4400" b="1" dirty="0" smtClean="0"/>
              <a:t> </a:t>
            </a:r>
            <a:r>
              <a:rPr lang="en-GB" sz="4400" b="1" dirty="0" err="1" smtClean="0"/>
              <a:t>tebygol</a:t>
            </a:r>
            <a:r>
              <a:rPr lang="en-GB" sz="4400" b="1" dirty="0" smtClean="0"/>
              <a:t> o </a:t>
            </a:r>
            <a:r>
              <a:rPr lang="en-GB" sz="4400" b="1" dirty="0" err="1" smtClean="0"/>
              <a:t>lwyddo</a:t>
            </a:r>
            <a:r>
              <a:rPr lang="en-GB" sz="3600" b="1" dirty="0" smtClean="0"/>
              <a:t>.</a:t>
            </a:r>
            <a:r>
              <a:rPr lang="en-GB" b="1" dirty="0" smtClean="0"/>
              <a:t>”</a:t>
            </a:r>
            <a:endParaRPr lang="en-GB" b="1" dirty="0"/>
          </a:p>
        </p:txBody>
      </p:sp>
      <p:sp>
        <p:nvSpPr>
          <p:cNvPr id="4" name="Content Placeholder 3"/>
          <p:cNvSpPr>
            <a:spLocks noGrp="1"/>
          </p:cNvSpPr>
          <p:nvPr>
            <p:ph sz="half" idx="2"/>
          </p:nvPr>
        </p:nvSpPr>
        <p:spPr>
          <a:xfrm>
            <a:off x="4648200" y="1600200"/>
            <a:ext cx="4244280" cy="5069160"/>
          </a:xfrm>
        </p:spPr>
        <p:style>
          <a:lnRef idx="2">
            <a:schemeClr val="accent3"/>
          </a:lnRef>
          <a:fillRef idx="1">
            <a:schemeClr val="lt1"/>
          </a:fillRef>
          <a:effectRef idx="0">
            <a:schemeClr val="accent3"/>
          </a:effectRef>
          <a:fontRef idx="minor">
            <a:schemeClr val="dk1"/>
          </a:fontRef>
        </p:style>
        <p:txBody>
          <a:bodyPr>
            <a:noAutofit/>
          </a:bodyPr>
          <a:lstStyle/>
          <a:p>
            <a:r>
              <a:rPr lang="en-GB" sz="2100" i="1" dirty="0" smtClean="0"/>
              <a:t>Studies show a strong link between teachers’ expectations about learners and how they treat them in ways that create self-fulfilling prophesies. Learners treated as if they were high-achieving acted in high-achieving ways.</a:t>
            </a:r>
          </a:p>
          <a:p>
            <a:pPr marL="0" indent="0">
              <a:buNone/>
            </a:pPr>
            <a:endParaRPr lang="en-GB" sz="2100" i="1" dirty="0" smtClean="0"/>
          </a:p>
          <a:p>
            <a:r>
              <a:rPr lang="en-GB" sz="2100" b="1" i="1" dirty="0" smtClean="0"/>
              <a:t>“If learners are supported to consider wider options, make informed choices and if they, their parents/carers and teachers have high expectations they are more likely to achieve.”</a:t>
            </a:r>
            <a:endParaRPr lang="en-GB" sz="2100" b="1" i="1" dirty="0"/>
          </a:p>
        </p:txBody>
      </p:sp>
    </p:spTree>
    <p:extLst>
      <p:ext uri="{BB962C8B-B14F-4D97-AF65-F5344CB8AC3E}">
        <p14:creationId xmlns:p14="http://schemas.microsoft.com/office/powerpoint/2010/main" val="2989207702"/>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t>Astudiaeth</a:t>
            </a:r>
            <a:r>
              <a:rPr lang="en-GB" dirty="0" smtClean="0"/>
              <a:t> </a:t>
            </a:r>
            <a:r>
              <a:rPr lang="en-GB" dirty="0" err="1" smtClean="0"/>
              <a:t>Achos</a:t>
            </a:r>
            <a:r>
              <a:rPr lang="en-GB" dirty="0" smtClean="0"/>
              <a:t/>
            </a:r>
            <a:br>
              <a:rPr lang="en-GB" dirty="0" smtClean="0"/>
            </a:br>
            <a:r>
              <a:rPr lang="en-GB" dirty="0" smtClean="0"/>
              <a:t>Case Study </a:t>
            </a:r>
            <a:endParaRPr lang="en-GB" dirty="0"/>
          </a:p>
        </p:txBody>
      </p:sp>
      <p:sp>
        <p:nvSpPr>
          <p:cNvPr id="3" name="Content Placeholder 2"/>
          <p:cNvSpPr>
            <a:spLocks noGrp="1"/>
          </p:cNvSpPr>
          <p:nvPr>
            <p:ph sz="half" idx="1"/>
          </p:nvPr>
        </p:nvSpPr>
        <p:spPr>
          <a:xfrm>
            <a:off x="457200" y="3789040"/>
            <a:ext cx="4038600" cy="2337123"/>
          </a:xfrm>
        </p:spPr>
        <p:style>
          <a:lnRef idx="2">
            <a:schemeClr val="accent4"/>
          </a:lnRef>
          <a:fillRef idx="1">
            <a:schemeClr val="lt1"/>
          </a:fillRef>
          <a:effectRef idx="0">
            <a:schemeClr val="accent4"/>
          </a:effectRef>
          <a:fontRef idx="minor">
            <a:schemeClr val="dk1"/>
          </a:fontRef>
        </p:style>
        <p:txBody>
          <a:bodyPr>
            <a:normAutofit fontScale="85000" lnSpcReduction="10000"/>
          </a:bodyPr>
          <a:lstStyle/>
          <a:p>
            <a:r>
              <a:rPr lang="en-GB" dirty="0" err="1"/>
              <a:t>Gwyliwch</a:t>
            </a:r>
            <a:r>
              <a:rPr lang="en-GB" dirty="0"/>
              <a:t> y </a:t>
            </a:r>
            <a:r>
              <a:rPr lang="en-GB" dirty="0" err="1" smtClean="0"/>
              <a:t>fideo</a:t>
            </a:r>
            <a:r>
              <a:rPr lang="en-GB" dirty="0"/>
              <a:t>. </a:t>
            </a:r>
          </a:p>
          <a:p>
            <a:endParaRPr lang="en-GB" dirty="0"/>
          </a:p>
          <a:p>
            <a:r>
              <a:rPr lang="en-GB" dirty="0" err="1"/>
              <a:t>Rhestrwch</a:t>
            </a:r>
            <a:r>
              <a:rPr lang="en-GB" dirty="0"/>
              <a:t> </a:t>
            </a:r>
            <a:r>
              <a:rPr lang="en-GB" dirty="0" err="1"/>
              <a:t>beth</a:t>
            </a:r>
            <a:r>
              <a:rPr lang="en-GB" dirty="0"/>
              <a:t> </a:t>
            </a:r>
            <a:r>
              <a:rPr lang="en-GB" dirty="0" err="1"/>
              <a:t>mae’r</a:t>
            </a:r>
            <a:r>
              <a:rPr lang="en-GB" dirty="0"/>
              <a:t> </a:t>
            </a:r>
            <a:r>
              <a:rPr lang="en-GB" dirty="0" err="1"/>
              <a:t>ysgol</a:t>
            </a:r>
            <a:r>
              <a:rPr lang="en-GB" dirty="0"/>
              <a:t> </a:t>
            </a:r>
            <a:r>
              <a:rPr lang="en-GB" dirty="0" err="1"/>
              <a:t>yn</a:t>
            </a:r>
            <a:r>
              <a:rPr lang="en-GB" dirty="0"/>
              <a:t> </a:t>
            </a:r>
            <a:r>
              <a:rPr lang="en-GB" dirty="0" err="1"/>
              <a:t>gwneud</a:t>
            </a:r>
            <a:r>
              <a:rPr lang="en-GB" dirty="0"/>
              <a:t> </a:t>
            </a:r>
            <a:r>
              <a:rPr lang="en-GB" dirty="0" err="1"/>
              <a:t>i</a:t>
            </a:r>
            <a:r>
              <a:rPr lang="en-GB" dirty="0"/>
              <a:t> </a:t>
            </a:r>
            <a:r>
              <a:rPr lang="en-GB" dirty="0" err="1" smtClean="0"/>
              <a:t>hybu</a:t>
            </a:r>
            <a:r>
              <a:rPr lang="en-GB" dirty="0" smtClean="0"/>
              <a:t> </a:t>
            </a:r>
            <a:r>
              <a:rPr lang="en-GB" dirty="0" err="1" smtClean="0"/>
              <a:t>disgwyliadau</a:t>
            </a:r>
            <a:r>
              <a:rPr lang="en-GB" dirty="0" smtClean="0"/>
              <a:t> a </a:t>
            </a:r>
            <a:r>
              <a:rPr lang="en-GB" dirty="0" err="1" smtClean="0"/>
              <a:t>dyheadau</a:t>
            </a:r>
            <a:r>
              <a:rPr lang="en-GB" dirty="0" smtClean="0"/>
              <a:t> </a:t>
            </a:r>
            <a:r>
              <a:rPr lang="en-GB" dirty="0" err="1" smtClean="0"/>
              <a:t>uchel</a:t>
            </a:r>
            <a:r>
              <a:rPr lang="en-GB" dirty="0" smtClean="0"/>
              <a:t>. </a:t>
            </a:r>
            <a:endParaRPr lang="en-GB" dirty="0"/>
          </a:p>
        </p:txBody>
      </p:sp>
      <p:sp>
        <p:nvSpPr>
          <p:cNvPr id="4" name="Content Placeholder 3"/>
          <p:cNvSpPr>
            <a:spLocks noGrp="1"/>
          </p:cNvSpPr>
          <p:nvPr>
            <p:ph sz="half" idx="2"/>
          </p:nvPr>
        </p:nvSpPr>
        <p:spPr>
          <a:xfrm>
            <a:off x="4648200" y="3789040"/>
            <a:ext cx="4038600" cy="2337123"/>
          </a:xfrm>
        </p:spPr>
        <p:style>
          <a:lnRef idx="2">
            <a:schemeClr val="accent3"/>
          </a:lnRef>
          <a:fillRef idx="1">
            <a:schemeClr val="lt1"/>
          </a:fillRef>
          <a:effectRef idx="0">
            <a:schemeClr val="accent3"/>
          </a:effectRef>
          <a:fontRef idx="minor">
            <a:schemeClr val="dk1"/>
          </a:fontRef>
        </p:style>
        <p:txBody>
          <a:bodyPr>
            <a:normAutofit fontScale="85000" lnSpcReduction="10000"/>
          </a:bodyPr>
          <a:lstStyle/>
          <a:p>
            <a:r>
              <a:rPr lang="en-GB" dirty="0" smtClean="0"/>
              <a:t>Watch the </a:t>
            </a:r>
            <a:r>
              <a:rPr lang="en-GB" dirty="0" smtClean="0">
                <a:hlinkClick r:id="rId2"/>
              </a:rPr>
              <a:t>following video. </a:t>
            </a:r>
            <a:endParaRPr lang="en-GB" dirty="0" smtClean="0"/>
          </a:p>
          <a:p>
            <a:pPr marL="0" indent="0">
              <a:buNone/>
            </a:pPr>
            <a:endParaRPr lang="en-GB" dirty="0" smtClean="0"/>
          </a:p>
          <a:p>
            <a:r>
              <a:rPr lang="en-GB" dirty="0" smtClean="0"/>
              <a:t>List the approaches used by this school to encourage high expectations and aspirations. </a:t>
            </a:r>
            <a:endParaRPr lang="en-GB" dirty="0"/>
          </a:p>
        </p:txBody>
      </p:sp>
      <p:pic>
        <p:nvPicPr>
          <p:cNvPr id="5"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63888" y="1628800"/>
            <a:ext cx="1872208" cy="187220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602277575"/>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t>Tasg</a:t>
            </a:r>
            <a:r>
              <a:rPr lang="en-GB" dirty="0" smtClean="0"/>
              <a:t/>
            </a:r>
            <a:br>
              <a:rPr lang="en-GB" dirty="0" smtClean="0"/>
            </a:br>
            <a:r>
              <a:rPr lang="en-GB" dirty="0" smtClean="0"/>
              <a:t>Task  </a:t>
            </a:r>
            <a:endParaRPr lang="en-GB" dirty="0"/>
          </a:p>
        </p:txBody>
      </p:sp>
      <p:sp>
        <p:nvSpPr>
          <p:cNvPr id="3" name="Content Placeholder 2"/>
          <p:cNvSpPr>
            <a:spLocks noGrp="1"/>
          </p:cNvSpPr>
          <p:nvPr>
            <p:ph sz="half" idx="1"/>
          </p:nvPr>
        </p:nvSpPr>
        <p:spPr/>
        <p:style>
          <a:lnRef idx="2">
            <a:schemeClr val="accent4"/>
          </a:lnRef>
          <a:fillRef idx="1">
            <a:schemeClr val="lt1"/>
          </a:fillRef>
          <a:effectRef idx="0">
            <a:schemeClr val="accent4"/>
          </a:effectRef>
          <a:fontRef idx="minor">
            <a:schemeClr val="dk1"/>
          </a:fontRef>
        </p:style>
        <p:txBody>
          <a:bodyPr/>
          <a:lstStyle/>
          <a:p>
            <a:r>
              <a:rPr lang="en-GB" dirty="0" err="1" smtClean="0"/>
              <a:t>Bydd</a:t>
            </a:r>
            <a:r>
              <a:rPr lang="en-GB" dirty="0" smtClean="0"/>
              <a:t> </a:t>
            </a:r>
            <a:r>
              <a:rPr lang="en-GB" dirty="0" err="1" smtClean="0"/>
              <a:t>angen</a:t>
            </a:r>
            <a:r>
              <a:rPr lang="en-GB" dirty="0" smtClean="0"/>
              <a:t> </a:t>
            </a:r>
            <a:r>
              <a:rPr lang="en-GB" dirty="0" err="1" smtClean="0"/>
              <a:t>dewis</a:t>
            </a:r>
            <a:r>
              <a:rPr lang="en-GB" dirty="0" smtClean="0"/>
              <a:t> un </a:t>
            </a:r>
            <a:r>
              <a:rPr lang="en-GB" dirty="0" err="1" smtClean="0"/>
              <a:t>o’r</a:t>
            </a:r>
            <a:r>
              <a:rPr lang="en-GB" dirty="0" smtClean="0"/>
              <a:t> </a:t>
            </a:r>
            <a:r>
              <a:rPr lang="en-GB" dirty="0" err="1" smtClean="0"/>
              <a:t>canlynol</a:t>
            </a:r>
            <a:r>
              <a:rPr lang="en-GB" dirty="0" smtClean="0"/>
              <a:t>:</a:t>
            </a:r>
          </a:p>
          <a:p>
            <a:pPr lvl="1"/>
            <a:r>
              <a:rPr lang="en-GB" dirty="0" smtClean="0"/>
              <a:t>Grant </a:t>
            </a:r>
            <a:r>
              <a:rPr lang="en-GB" dirty="0" err="1" smtClean="0"/>
              <a:t>amddifadedd</a:t>
            </a:r>
            <a:r>
              <a:rPr lang="en-GB" dirty="0" smtClean="0"/>
              <a:t> </a:t>
            </a:r>
            <a:r>
              <a:rPr lang="en-GB" dirty="0" err="1" smtClean="0"/>
              <a:t>disgybl</a:t>
            </a:r>
            <a:r>
              <a:rPr lang="en-GB" dirty="0" smtClean="0"/>
              <a:t> </a:t>
            </a:r>
          </a:p>
          <a:p>
            <a:pPr lvl="1"/>
            <a:r>
              <a:rPr lang="en-GB" dirty="0" smtClean="0"/>
              <a:t>Her </a:t>
            </a:r>
            <a:r>
              <a:rPr lang="en-GB" dirty="0" err="1" smtClean="0"/>
              <a:t>Ysgolion</a:t>
            </a:r>
            <a:r>
              <a:rPr lang="en-GB" dirty="0" smtClean="0"/>
              <a:t> </a:t>
            </a:r>
            <a:r>
              <a:rPr lang="en-GB" dirty="0" err="1" smtClean="0"/>
              <a:t>Cymru</a:t>
            </a:r>
            <a:endParaRPr lang="en-GB" dirty="0" smtClean="0"/>
          </a:p>
          <a:p>
            <a:pPr lvl="1"/>
            <a:r>
              <a:rPr lang="en-GB" dirty="0" err="1" smtClean="0"/>
              <a:t>Dechrau’n</a:t>
            </a:r>
            <a:r>
              <a:rPr lang="en-GB" dirty="0" smtClean="0"/>
              <a:t> </a:t>
            </a:r>
            <a:r>
              <a:rPr lang="en-GB" dirty="0" err="1" smtClean="0"/>
              <a:t>Deg</a:t>
            </a:r>
            <a:endParaRPr lang="en-GB" dirty="0" smtClean="0"/>
          </a:p>
          <a:p>
            <a:pPr lvl="1"/>
            <a:r>
              <a:rPr lang="en-GB" dirty="0" err="1" smtClean="0"/>
              <a:t>Teuluoedd</a:t>
            </a:r>
            <a:r>
              <a:rPr lang="en-GB" dirty="0" smtClean="0"/>
              <a:t> </a:t>
            </a:r>
            <a:r>
              <a:rPr lang="en-GB" dirty="0" err="1" smtClean="0"/>
              <a:t>yn</a:t>
            </a:r>
            <a:r>
              <a:rPr lang="en-GB" dirty="0" smtClean="0"/>
              <a:t> </a:t>
            </a:r>
            <a:r>
              <a:rPr lang="en-GB" dirty="0" err="1" smtClean="0"/>
              <a:t>Gyntaf</a:t>
            </a:r>
            <a:r>
              <a:rPr lang="en-GB" dirty="0" smtClean="0"/>
              <a:t> (Tim o </a:t>
            </a:r>
            <a:r>
              <a:rPr lang="en-GB" dirty="0" err="1" smtClean="0"/>
              <a:t>Amgylch</a:t>
            </a:r>
            <a:r>
              <a:rPr lang="en-GB" dirty="0" smtClean="0"/>
              <a:t> y </a:t>
            </a:r>
            <a:r>
              <a:rPr lang="en-GB" dirty="0" err="1" smtClean="0"/>
              <a:t>Teulu</a:t>
            </a:r>
            <a:r>
              <a:rPr lang="en-GB" dirty="0" smtClean="0"/>
              <a:t>)</a:t>
            </a:r>
          </a:p>
          <a:p>
            <a:pPr lvl="1"/>
            <a:r>
              <a:rPr lang="en-GB" dirty="0" err="1" smtClean="0"/>
              <a:t>Rhaglenni</a:t>
            </a:r>
            <a:r>
              <a:rPr lang="en-GB" dirty="0" smtClean="0"/>
              <a:t> </a:t>
            </a:r>
            <a:r>
              <a:rPr lang="en-GB" dirty="0" err="1" smtClean="0"/>
              <a:t>Dysgu</a:t>
            </a:r>
            <a:r>
              <a:rPr lang="en-GB" dirty="0" smtClean="0"/>
              <a:t> </a:t>
            </a:r>
            <a:r>
              <a:rPr lang="en-GB" dirty="0" err="1" smtClean="0"/>
              <a:t>Teuluol</a:t>
            </a:r>
            <a:r>
              <a:rPr lang="en-GB" dirty="0" smtClean="0"/>
              <a:t> </a:t>
            </a:r>
            <a:endParaRPr lang="en-GB" dirty="0"/>
          </a:p>
        </p:txBody>
      </p:sp>
      <p:sp>
        <p:nvSpPr>
          <p:cNvPr id="4" name="Content Placeholder 3"/>
          <p:cNvSpPr>
            <a:spLocks noGrp="1"/>
          </p:cNvSpPr>
          <p:nvPr>
            <p:ph sz="half" idx="2"/>
          </p:nvPr>
        </p:nvSpPr>
        <p:spPr/>
        <p:style>
          <a:lnRef idx="2">
            <a:schemeClr val="accent3"/>
          </a:lnRef>
          <a:fillRef idx="1">
            <a:schemeClr val="lt1"/>
          </a:fillRef>
          <a:effectRef idx="0">
            <a:schemeClr val="accent3"/>
          </a:effectRef>
          <a:fontRef idx="minor">
            <a:schemeClr val="dk1"/>
          </a:fontRef>
        </p:style>
        <p:txBody>
          <a:bodyPr/>
          <a:lstStyle/>
          <a:p>
            <a:r>
              <a:rPr lang="en-GB" i="1" dirty="0" smtClean="0"/>
              <a:t>You will be allocated one of the following initiatives: </a:t>
            </a:r>
          </a:p>
          <a:p>
            <a:pPr lvl="1"/>
            <a:r>
              <a:rPr lang="en-GB" i="1" dirty="0" smtClean="0"/>
              <a:t>Pupil Deprivation Grant</a:t>
            </a:r>
          </a:p>
          <a:p>
            <a:pPr lvl="1"/>
            <a:r>
              <a:rPr lang="en-GB" i="1" dirty="0" smtClean="0"/>
              <a:t>Schools Challenge </a:t>
            </a:r>
            <a:r>
              <a:rPr lang="en-GB" i="1" dirty="0" err="1" smtClean="0"/>
              <a:t>Cymru</a:t>
            </a:r>
            <a:endParaRPr lang="en-GB" i="1" dirty="0" smtClean="0"/>
          </a:p>
          <a:p>
            <a:pPr lvl="1"/>
            <a:r>
              <a:rPr lang="en-GB" i="1" dirty="0" smtClean="0"/>
              <a:t>Flying Start</a:t>
            </a:r>
          </a:p>
          <a:p>
            <a:pPr lvl="1"/>
            <a:r>
              <a:rPr lang="en-GB" i="1" dirty="0" smtClean="0"/>
              <a:t>Families First (Team Around the Family) </a:t>
            </a:r>
          </a:p>
          <a:p>
            <a:pPr lvl="1"/>
            <a:r>
              <a:rPr lang="en-GB" i="1" dirty="0" smtClean="0"/>
              <a:t>Family Learning Programme </a:t>
            </a:r>
            <a:endParaRPr lang="en-GB" i="1" dirty="0"/>
          </a:p>
        </p:txBody>
      </p:sp>
    </p:spTree>
    <p:extLst>
      <p:ext uri="{BB962C8B-B14F-4D97-AF65-F5344CB8AC3E}">
        <p14:creationId xmlns:p14="http://schemas.microsoft.com/office/powerpoint/2010/main" val="1865849906"/>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404664"/>
            <a:ext cx="4038600" cy="6336704"/>
          </a:xfrm>
        </p:spPr>
        <p:style>
          <a:lnRef idx="2">
            <a:schemeClr val="accent4"/>
          </a:lnRef>
          <a:fillRef idx="1">
            <a:schemeClr val="lt1"/>
          </a:fillRef>
          <a:effectRef idx="0">
            <a:schemeClr val="accent4"/>
          </a:effectRef>
          <a:fontRef idx="minor">
            <a:schemeClr val="dk1"/>
          </a:fontRef>
        </p:style>
        <p:txBody>
          <a:bodyPr>
            <a:normAutofit fontScale="92500" lnSpcReduction="10000"/>
          </a:bodyPr>
          <a:lstStyle/>
          <a:p>
            <a:r>
              <a:rPr lang="cy-GB" dirty="0"/>
              <a:t>Ymchwiliwch eich blaengaredd. Mae angen esbonio:</a:t>
            </a:r>
          </a:p>
          <a:p>
            <a:pPr lvl="1"/>
            <a:r>
              <a:rPr lang="cy-GB" dirty="0" smtClean="0"/>
              <a:t>Pa rwystrau </a:t>
            </a:r>
            <a:r>
              <a:rPr lang="cy-GB" dirty="0"/>
              <a:t>i addysg mae’r blaengaredd yma yn ceisio gwella a </a:t>
            </a:r>
            <a:r>
              <a:rPr lang="cy-GB" dirty="0" smtClean="0"/>
              <a:t>sut mae’n bwriadu gwneud hynny;</a:t>
            </a:r>
            <a:endParaRPr lang="cy-GB" dirty="0"/>
          </a:p>
          <a:p>
            <a:pPr lvl="1"/>
            <a:r>
              <a:rPr lang="cy-GB" dirty="0"/>
              <a:t>Unrhyw ddata ynglŷn ag </a:t>
            </a:r>
            <a:r>
              <a:rPr lang="cy-GB" dirty="0" smtClean="0"/>
              <a:t>effeithiolrwydd y strategaeth;</a:t>
            </a:r>
            <a:endParaRPr lang="cy-GB" dirty="0"/>
          </a:p>
          <a:p>
            <a:pPr lvl="1"/>
            <a:r>
              <a:rPr lang="cy-GB" dirty="0"/>
              <a:t>Esiamplau o ymarfer gorau ac/neu astudiaethau achos perthnasol. </a:t>
            </a:r>
          </a:p>
          <a:p>
            <a:endParaRPr lang="cy-GB" dirty="0"/>
          </a:p>
          <a:p>
            <a:r>
              <a:rPr lang="cy-GB" dirty="0"/>
              <a:t>Creu poster sy’n crynhoi eich syniadau </a:t>
            </a:r>
            <a:r>
              <a:rPr lang="cy-GB" dirty="0" smtClean="0"/>
              <a:t>allweddol a </a:t>
            </a:r>
            <a:r>
              <a:rPr lang="cy-GB" dirty="0"/>
              <a:t>byddwch yn barod i’w gyflwyno i’r dosbarth. </a:t>
            </a:r>
          </a:p>
          <a:p>
            <a:endParaRPr lang="en-GB" dirty="0" smtClean="0"/>
          </a:p>
        </p:txBody>
      </p:sp>
      <p:sp>
        <p:nvSpPr>
          <p:cNvPr id="4" name="Content Placeholder 3"/>
          <p:cNvSpPr>
            <a:spLocks noGrp="1"/>
          </p:cNvSpPr>
          <p:nvPr>
            <p:ph sz="half" idx="2"/>
          </p:nvPr>
        </p:nvSpPr>
        <p:spPr>
          <a:xfrm>
            <a:off x="4648200" y="404664"/>
            <a:ext cx="4038600" cy="6336704"/>
          </a:xfrm>
        </p:spPr>
        <p:style>
          <a:lnRef idx="2">
            <a:schemeClr val="accent3"/>
          </a:lnRef>
          <a:fillRef idx="1">
            <a:schemeClr val="lt1"/>
          </a:fillRef>
          <a:effectRef idx="0">
            <a:schemeClr val="accent3"/>
          </a:effectRef>
          <a:fontRef idx="minor">
            <a:schemeClr val="dk1"/>
          </a:fontRef>
        </p:style>
        <p:txBody>
          <a:bodyPr>
            <a:normAutofit fontScale="92500" lnSpcReduction="10000"/>
          </a:bodyPr>
          <a:lstStyle/>
          <a:p>
            <a:r>
              <a:rPr lang="en-GB" i="1" dirty="0" smtClean="0"/>
              <a:t>Research your initiative. You will need to be ready to explain:</a:t>
            </a:r>
          </a:p>
          <a:p>
            <a:pPr lvl="1"/>
            <a:r>
              <a:rPr lang="en-GB" i="1" dirty="0" smtClean="0"/>
              <a:t>What barriers to education your initiative seeks to address and how it aims to do this;</a:t>
            </a:r>
          </a:p>
          <a:p>
            <a:pPr lvl="1"/>
            <a:r>
              <a:rPr lang="en-GB" i="1" dirty="0" smtClean="0"/>
              <a:t>Any data relating to the effectiveness of the initiative</a:t>
            </a:r>
          </a:p>
          <a:p>
            <a:pPr lvl="1"/>
            <a:r>
              <a:rPr lang="en-GB" i="1" dirty="0" smtClean="0"/>
              <a:t>Examples of best practice and/or relevant case studies. </a:t>
            </a:r>
          </a:p>
          <a:p>
            <a:pPr marL="457200" lvl="1" indent="0">
              <a:buNone/>
            </a:pPr>
            <a:endParaRPr lang="en-GB" i="1" dirty="0"/>
          </a:p>
          <a:p>
            <a:r>
              <a:rPr lang="en-GB" i="1" dirty="0" smtClean="0"/>
              <a:t>Design a poster to summarise your key ideas and to present to the class. </a:t>
            </a:r>
          </a:p>
        </p:txBody>
      </p:sp>
    </p:spTree>
    <p:extLst>
      <p:ext uri="{BB962C8B-B14F-4D97-AF65-F5344CB8AC3E}">
        <p14:creationId xmlns:p14="http://schemas.microsoft.com/office/powerpoint/2010/main" val="3788879640"/>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i="1" dirty="0" err="1">
                <a:solidFill>
                  <a:schemeClr val="accent4">
                    <a:lumMod val="75000"/>
                  </a:schemeClr>
                </a:solidFill>
              </a:rPr>
              <a:t>Asesiadau</a:t>
            </a:r>
            <a:r>
              <a:rPr lang="en-GB" i="1" dirty="0">
                <a:solidFill>
                  <a:schemeClr val="accent4">
                    <a:lumMod val="75000"/>
                  </a:schemeClr>
                </a:solidFill>
              </a:rPr>
              <a:t> </a:t>
            </a:r>
            <a:r>
              <a:rPr lang="en-GB" dirty="0">
                <a:solidFill>
                  <a:schemeClr val="accent4">
                    <a:lumMod val="75000"/>
                  </a:schemeClr>
                </a:solidFill>
              </a:rPr>
              <a:t/>
            </a:r>
            <a:br>
              <a:rPr lang="en-GB" dirty="0">
                <a:solidFill>
                  <a:schemeClr val="accent4">
                    <a:lumMod val="75000"/>
                  </a:schemeClr>
                </a:solidFill>
              </a:rPr>
            </a:br>
            <a:r>
              <a:rPr lang="en-GB" dirty="0">
                <a:solidFill>
                  <a:schemeClr val="accent5"/>
                </a:solidFill>
              </a:rPr>
              <a:t>Assessment</a:t>
            </a:r>
            <a:r>
              <a:rPr lang="en-GB" dirty="0"/>
              <a:t> </a:t>
            </a:r>
          </a:p>
        </p:txBody>
      </p:sp>
      <p:sp>
        <p:nvSpPr>
          <p:cNvPr id="4" name="Content Placeholder 3"/>
          <p:cNvSpPr>
            <a:spLocks noGrp="1"/>
          </p:cNvSpPr>
          <p:nvPr>
            <p:ph sz="half" idx="1"/>
          </p:nvPr>
        </p:nvSpPr>
        <p:spPr/>
        <p:style>
          <a:lnRef idx="2">
            <a:schemeClr val="accent4"/>
          </a:lnRef>
          <a:fillRef idx="1">
            <a:schemeClr val="lt1"/>
          </a:fillRef>
          <a:effectRef idx="0">
            <a:schemeClr val="accent4"/>
          </a:effectRef>
          <a:fontRef idx="minor">
            <a:schemeClr val="dk1"/>
          </a:fontRef>
        </p:style>
        <p:txBody>
          <a:bodyPr>
            <a:normAutofit lnSpcReduction="10000"/>
          </a:bodyPr>
          <a:lstStyle/>
          <a:p>
            <a:r>
              <a:rPr lang="en-GB" dirty="0" err="1"/>
              <a:t>Asesiad</a:t>
            </a:r>
            <a:r>
              <a:rPr lang="en-GB" dirty="0"/>
              <a:t> 1</a:t>
            </a:r>
          </a:p>
          <a:p>
            <a:r>
              <a:rPr lang="en-GB" dirty="0" err="1"/>
              <a:t>Pwyso</a:t>
            </a:r>
            <a:r>
              <a:rPr lang="en-GB" dirty="0"/>
              <a:t>: </a:t>
            </a:r>
            <a:r>
              <a:rPr lang="en-GB" dirty="0" smtClean="0"/>
              <a:t>100%</a:t>
            </a:r>
            <a:endParaRPr lang="en-GB" dirty="0"/>
          </a:p>
          <a:p>
            <a:r>
              <a:rPr lang="en-GB" dirty="0"/>
              <a:t>Math: </a:t>
            </a:r>
            <a:r>
              <a:rPr lang="en-GB" dirty="0" err="1"/>
              <a:t>Traethawd</a:t>
            </a:r>
            <a:endParaRPr lang="en-GB" dirty="0"/>
          </a:p>
          <a:p>
            <a:r>
              <a:rPr lang="en-GB" dirty="0" err="1"/>
              <a:t>Geiriau</a:t>
            </a:r>
            <a:r>
              <a:rPr lang="en-GB" dirty="0"/>
              <a:t>: </a:t>
            </a:r>
            <a:r>
              <a:rPr lang="en-GB" dirty="0" smtClean="0"/>
              <a:t>3000</a:t>
            </a:r>
            <a:endParaRPr lang="en-GB" dirty="0"/>
          </a:p>
          <a:p>
            <a:r>
              <a:rPr lang="en-GB" dirty="0" err="1"/>
              <a:t>Pryd</a:t>
            </a:r>
            <a:r>
              <a:rPr lang="en-GB" dirty="0"/>
              <a:t>?  </a:t>
            </a:r>
            <a:endParaRPr lang="en-GB" dirty="0" smtClean="0"/>
          </a:p>
          <a:p>
            <a:r>
              <a:rPr lang="cy-GB" dirty="0"/>
              <a:t>Beth yw’r elfennau cymdeithasol allweddol sy’n effeithio ar allu disgybl i gael mynediad at addysg?</a:t>
            </a:r>
            <a:endParaRPr lang="en-GB" dirty="0" smtClean="0"/>
          </a:p>
          <a:p>
            <a:endParaRPr lang="en-GB" dirty="0"/>
          </a:p>
          <a:p>
            <a:pPr marL="0" indent="0">
              <a:buNone/>
            </a:pPr>
            <a:endParaRPr lang="en-GB" dirty="0"/>
          </a:p>
        </p:txBody>
      </p:sp>
      <p:sp>
        <p:nvSpPr>
          <p:cNvPr id="5" name="Content Placeholder 4"/>
          <p:cNvSpPr>
            <a:spLocks noGrp="1"/>
          </p:cNvSpPr>
          <p:nvPr>
            <p:ph sz="half" idx="2"/>
          </p:nvPr>
        </p:nvSpPr>
        <p:spPr/>
        <p:style>
          <a:lnRef idx="2">
            <a:schemeClr val="accent5"/>
          </a:lnRef>
          <a:fillRef idx="1">
            <a:schemeClr val="lt1"/>
          </a:fillRef>
          <a:effectRef idx="0">
            <a:schemeClr val="accent5"/>
          </a:effectRef>
          <a:fontRef idx="minor">
            <a:schemeClr val="dk1"/>
          </a:fontRef>
        </p:style>
        <p:txBody>
          <a:bodyPr>
            <a:normAutofit lnSpcReduction="10000"/>
          </a:bodyPr>
          <a:lstStyle/>
          <a:p>
            <a:r>
              <a:rPr lang="en-GB" i="1" dirty="0"/>
              <a:t>Assessment 1</a:t>
            </a:r>
          </a:p>
          <a:p>
            <a:r>
              <a:rPr lang="en-GB" i="1" dirty="0"/>
              <a:t>Module weighting: </a:t>
            </a:r>
            <a:r>
              <a:rPr lang="en-GB" i="1" dirty="0" smtClean="0"/>
              <a:t>100% </a:t>
            </a:r>
            <a:endParaRPr lang="en-GB" i="1" dirty="0"/>
          </a:p>
          <a:p>
            <a:r>
              <a:rPr lang="en-GB" i="1" dirty="0"/>
              <a:t>Type: Essay</a:t>
            </a:r>
          </a:p>
          <a:p>
            <a:r>
              <a:rPr lang="en-GB" i="1" dirty="0"/>
              <a:t>Word count: </a:t>
            </a:r>
            <a:r>
              <a:rPr lang="en-GB" i="1" dirty="0" smtClean="0"/>
              <a:t>3000 </a:t>
            </a:r>
            <a:endParaRPr lang="en-GB" i="1" dirty="0"/>
          </a:p>
          <a:p>
            <a:r>
              <a:rPr lang="en-GB" i="1" dirty="0"/>
              <a:t>When? </a:t>
            </a:r>
            <a:endParaRPr lang="en-GB" i="1" dirty="0" smtClean="0"/>
          </a:p>
          <a:p>
            <a:r>
              <a:rPr lang="en-GB" i="1" dirty="0"/>
              <a:t>What are the key social elements that affect a pupil’s ability to access education?</a:t>
            </a:r>
            <a:endParaRPr lang="en-GB" i="1" dirty="0" smtClean="0"/>
          </a:p>
          <a:p>
            <a:endParaRPr lang="en-GB" dirty="0"/>
          </a:p>
          <a:p>
            <a:endParaRPr lang="en-GB" dirty="0"/>
          </a:p>
          <a:p>
            <a:endParaRPr lang="en-GB" dirty="0"/>
          </a:p>
        </p:txBody>
      </p:sp>
    </p:spTree>
    <p:extLst>
      <p:ext uri="{BB962C8B-B14F-4D97-AF65-F5344CB8AC3E}">
        <p14:creationId xmlns:p14="http://schemas.microsoft.com/office/powerpoint/2010/main" val="294722994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fontScale="90000"/>
          </a:bodyPr>
          <a:lstStyle/>
          <a:p>
            <a:r>
              <a:rPr lang="en-GB" dirty="0" err="1" smtClean="0"/>
              <a:t>Llyfryddiaeth</a:t>
            </a:r>
            <a:r>
              <a:rPr lang="en-GB" dirty="0" smtClean="0"/>
              <a:t/>
            </a:r>
            <a:br>
              <a:rPr lang="en-GB" dirty="0" smtClean="0"/>
            </a:br>
            <a:r>
              <a:rPr lang="en-GB" dirty="0" smtClean="0"/>
              <a:t>Bibliography </a:t>
            </a:r>
            <a:endParaRPr lang="en-GB" dirty="0"/>
          </a:p>
        </p:txBody>
      </p:sp>
      <p:sp>
        <p:nvSpPr>
          <p:cNvPr id="6" name="Content Placeholder 5"/>
          <p:cNvSpPr>
            <a:spLocks noGrp="1"/>
          </p:cNvSpPr>
          <p:nvPr>
            <p:ph idx="1"/>
          </p:nvPr>
        </p:nvSpPr>
        <p:spPr>
          <a:xfrm>
            <a:off x="457200" y="1600200"/>
            <a:ext cx="8229600" cy="5141168"/>
          </a:xfrm>
        </p:spPr>
        <p:txBody>
          <a:bodyPr>
            <a:normAutofit fontScale="62500" lnSpcReduction="20000"/>
          </a:bodyPr>
          <a:lstStyle/>
          <a:p>
            <a:r>
              <a:rPr lang="en-GB" dirty="0" smtClean="0"/>
              <a:t>Children in Wales (2012) </a:t>
            </a:r>
            <a:r>
              <a:rPr lang="en-GB" i="1" dirty="0" smtClean="0"/>
              <a:t>Tackling Child Poverty: A Good Practice Guide for Schools in Wales </a:t>
            </a:r>
            <a:r>
              <a:rPr lang="en-GB" dirty="0" smtClean="0"/>
              <a:t>, Cardiff. Available at: </a:t>
            </a:r>
            <a:r>
              <a:rPr lang="en-GB" dirty="0" smtClean="0">
                <a:hlinkClick r:id="rId2"/>
              </a:rPr>
              <a:t>http://www.childreninwales.org.uk/resource/tackling-child-poverty-wales-good-practice-guide-schools/</a:t>
            </a:r>
            <a:r>
              <a:rPr lang="en-GB" dirty="0" smtClean="0"/>
              <a:t> </a:t>
            </a:r>
          </a:p>
          <a:p>
            <a:r>
              <a:rPr lang="en-GB" dirty="0" smtClean="0"/>
              <a:t>Estyn (2012</a:t>
            </a:r>
            <a:r>
              <a:rPr lang="en-GB" i="1" dirty="0" smtClean="0"/>
              <a:t>) Effective practice in tackling poverty and disadvantage in schools, </a:t>
            </a:r>
            <a:r>
              <a:rPr lang="en-GB" dirty="0" smtClean="0"/>
              <a:t>Cardiff: Estyn</a:t>
            </a:r>
            <a:r>
              <a:rPr lang="en-GB" i="1" dirty="0" smtClean="0"/>
              <a:t>. </a:t>
            </a:r>
            <a:r>
              <a:rPr lang="en-GB" dirty="0" smtClean="0"/>
              <a:t> Available at:  </a:t>
            </a:r>
            <a:r>
              <a:rPr lang="en-GB" dirty="0" smtClean="0">
                <a:hlinkClick r:id="rId3"/>
              </a:rPr>
              <a:t>https://www.estyn.gov.wales/sites/default/files/documents/Effective%20practice%20in%20tackling%20poverty%20and%20disadvantage%20in%20schools%20-%20November%202012.pdf</a:t>
            </a:r>
            <a:r>
              <a:rPr lang="en-GB" dirty="0" smtClean="0"/>
              <a:t> </a:t>
            </a:r>
          </a:p>
          <a:p>
            <a:r>
              <a:rPr lang="en-GB" dirty="0" smtClean="0"/>
              <a:t>Wales Centre for Equity in Education (2014) Reducing the impact of poverty on educational attainment, Cardiff: Wales Centre for Equity in Education.</a:t>
            </a:r>
          </a:p>
          <a:p>
            <a:r>
              <a:rPr lang="en-GB" dirty="0" smtClean="0"/>
              <a:t>Wales Centre for Equity in Education (2014) The Good News – what schools are doing in Wales to reduce the impact of poverty on attainment, Cardiff: Wales Centre for Equity in Education. Available at: </a:t>
            </a:r>
            <a:r>
              <a:rPr lang="en-GB" dirty="0" smtClean="0">
                <a:hlinkClick r:id="rId4"/>
              </a:rPr>
              <a:t>http://www.uwtsd.ac.uk/media/uwtsd-website/content-assets/documents/wcee/Good-News---Whats-schools-in-wales-are-doing-to-reduce-the-impact-of-poverty-on-pupils-achievement---Wales-Centre-for-Equity-in-Education-December-2014.pdf</a:t>
            </a:r>
            <a:r>
              <a:rPr lang="en-GB" dirty="0" smtClean="0"/>
              <a:t> </a:t>
            </a:r>
          </a:p>
        </p:txBody>
      </p:sp>
    </p:spTree>
    <p:extLst>
      <p:ext uri="{BB962C8B-B14F-4D97-AF65-F5344CB8AC3E}">
        <p14:creationId xmlns:p14="http://schemas.microsoft.com/office/powerpoint/2010/main" val="290940901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t>Llyfryddiaeth</a:t>
            </a:r>
            <a:r>
              <a:rPr lang="en-GB" dirty="0" smtClean="0"/>
              <a:t/>
            </a:r>
            <a:br>
              <a:rPr lang="en-GB" dirty="0" smtClean="0"/>
            </a:br>
            <a:r>
              <a:rPr lang="en-GB" dirty="0" smtClean="0"/>
              <a:t>Bibliography </a:t>
            </a:r>
            <a:endParaRPr lang="en-GB" dirty="0"/>
          </a:p>
        </p:txBody>
      </p:sp>
      <p:sp>
        <p:nvSpPr>
          <p:cNvPr id="3" name="Content Placeholder 2"/>
          <p:cNvSpPr>
            <a:spLocks noGrp="1"/>
          </p:cNvSpPr>
          <p:nvPr>
            <p:ph idx="1"/>
          </p:nvPr>
        </p:nvSpPr>
        <p:spPr/>
        <p:txBody>
          <a:bodyPr>
            <a:normAutofit fontScale="77500" lnSpcReduction="20000"/>
          </a:bodyPr>
          <a:lstStyle/>
          <a:p>
            <a:r>
              <a:rPr lang="en-GB" dirty="0" smtClean="0"/>
              <a:t>Welsh Government (2010) Child Poverty Strategy. Cardiff: Welsh Government. Available at: </a:t>
            </a:r>
            <a:r>
              <a:rPr lang="en-GB" dirty="0" smtClean="0">
                <a:hlinkClick r:id="rId2"/>
              </a:rPr>
              <a:t>http://gov.wales/topics/people-and-communities/people/children-and-young-people/child-poverty/?lang=en</a:t>
            </a:r>
            <a:r>
              <a:rPr lang="en-GB" dirty="0" smtClean="0"/>
              <a:t> </a:t>
            </a:r>
          </a:p>
          <a:p>
            <a:r>
              <a:rPr lang="en-GB" dirty="0" smtClean="0"/>
              <a:t>Welsh Government (2013) Building Resilient Communities, Cardiff: Welsh Government. Available at: </a:t>
            </a:r>
            <a:r>
              <a:rPr lang="en-GB" dirty="0" smtClean="0">
                <a:hlinkClick r:id="rId3"/>
              </a:rPr>
              <a:t>http://gov.wales/topics/people-and-communities/tackling-poverty/taking-forward-tackling-poverty-action-plan/?lang=en</a:t>
            </a:r>
            <a:r>
              <a:rPr lang="en-GB" dirty="0" smtClean="0"/>
              <a:t> </a:t>
            </a:r>
          </a:p>
          <a:p>
            <a:r>
              <a:rPr lang="en-GB" dirty="0" smtClean="0"/>
              <a:t>Welsh Government (2014) Rewriting the Future, Cardiff: Welsh Government. Available at: </a:t>
            </a:r>
            <a:r>
              <a:rPr lang="en-GB" dirty="0" smtClean="0">
                <a:hlinkClick r:id="rId4"/>
              </a:rPr>
              <a:t>http://gov.wales/topics/educationandskills/schoolshome/deprivation/rewriting-the-future-schools/?lang=en</a:t>
            </a:r>
            <a:r>
              <a:rPr lang="en-GB" dirty="0" smtClean="0"/>
              <a:t> </a:t>
            </a:r>
          </a:p>
          <a:p>
            <a:endParaRPr lang="en-GB" dirty="0"/>
          </a:p>
        </p:txBody>
      </p:sp>
    </p:spTree>
    <p:extLst>
      <p:ext uri="{BB962C8B-B14F-4D97-AF65-F5344CB8AC3E}">
        <p14:creationId xmlns:p14="http://schemas.microsoft.com/office/powerpoint/2010/main" val="97952393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286</TotalTime>
  <Words>1829</Words>
  <Application>Microsoft Office PowerPoint</Application>
  <PresentationFormat>On-screen Show (4:3)</PresentationFormat>
  <Paragraphs>217</Paragraphs>
  <Slides>28</Slides>
  <Notes>7</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28</vt:i4>
      </vt:variant>
    </vt:vector>
  </HeadingPairs>
  <TitlesOfParts>
    <vt:vector size="33" baseType="lpstr">
      <vt:lpstr>ＭＳ Ｐゴシック</vt:lpstr>
      <vt:lpstr>Arial</vt:lpstr>
      <vt:lpstr>Calibri</vt:lpstr>
      <vt:lpstr>Wingdings 3</vt:lpstr>
      <vt:lpstr>Office Theme</vt:lpstr>
      <vt:lpstr>ECES4003/C </vt:lpstr>
      <vt:lpstr>Asesiadau  Assessment </vt:lpstr>
      <vt:lpstr>Rhwystrau i Addysg  Barriers to Education </vt:lpstr>
      <vt:lpstr>Heddiw Today</vt:lpstr>
      <vt:lpstr>Creu Cymunedau Cryf: Symud Ymlaen Building Resilient Communities and Poverty Action Plan </vt:lpstr>
      <vt:lpstr>PowerPoint Presentation</vt:lpstr>
      <vt:lpstr>Ail-Ysgrifennu’r Dyfodol Re-Writing the Future </vt:lpstr>
      <vt:lpstr>Ymgysylltu â’r Teulu a’r Gymuned Family and Community Engagement </vt:lpstr>
      <vt:lpstr>PowerPoint Presentation</vt:lpstr>
      <vt:lpstr>PowerPoint Presentation</vt:lpstr>
      <vt:lpstr>Mae angen i ysgolion… Schools need to…</vt:lpstr>
      <vt:lpstr>PowerPoint Presentation</vt:lpstr>
      <vt:lpstr>PowerPoint Presentation</vt:lpstr>
      <vt:lpstr>Gall ysgolion… Schools can…</vt:lpstr>
      <vt:lpstr>PowerPoint Presentation</vt:lpstr>
      <vt:lpstr>Astudiaeth Achos Case Study </vt:lpstr>
      <vt:lpstr>Blynyddoedd Cynnar Early Years </vt:lpstr>
      <vt:lpstr>Pam?  Why?</vt:lpstr>
      <vt:lpstr>Dysgu ac Addysgu Safon Uchel  High Quality Teaching and Learning </vt:lpstr>
      <vt:lpstr>  Estyn (2012) Arfer Effeithiol  wrth fynd i’r afael a Thlodi ac Anfantais mewn Ysgolion Estyn (2012) Effective Practice in Tackling Poverty and Disadvantage in Schools  </vt:lpstr>
      <vt:lpstr>Education Endowment Foundation (Sutton Trust) Toolkit </vt:lpstr>
      <vt:lpstr>Disgwyliadau a Dyheadau Uchel High Expectations and Aspirations </vt:lpstr>
      <vt:lpstr>Astudiaeth Achos Case Study </vt:lpstr>
      <vt:lpstr>Tasg Task  </vt:lpstr>
      <vt:lpstr>PowerPoint Presentation</vt:lpstr>
      <vt:lpstr>Asesiadau  Assessment </vt:lpstr>
      <vt:lpstr>Llyfryddiaeth Bibliography </vt:lpstr>
      <vt:lpstr>Llyfryddiaeth Bibliography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Sarah Stewart</dc:creator>
  <cp:lastModifiedBy>Lynwen Roberts</cp:lastModifiedBy>
  <cp:revision>48</cp:revision>
  <dcterms:created xsi:type="dcterms:W3CDTF">2017-02-13T14:00:52Z</dcterms:created>
  <dcterms:modified xsi:type="dcterms:W3CDTF">2019-07-05T09:25:25Z</dcterms:modified>
</cp:coreProperties>
</file>