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Lst>
  <p:sldSz cx="10693400" cy="7556500"/>
  <p:notesSz cx="6858000" cy="9144000"/>
  <p:embeddedFontLst>
    <p:embeddedFont>
      <p:font typeface="Clear Sans" panose="020B0604020202020204" charset="0"/>
      <p:regular r:id="rId4"/>
    </p:embeddedFont>
    <p:embeddedFont>
      <p:font typeface="Calibri" panose="020F0502020204030204" pitchFamily="34" charset="0"/>
      <p:regular r:id="rId5"/>
      <p:bold r:id="rId6"/>
      <p:italic r:id="rId7"/>
      <p:boldItalic r:id="rId8"/>
    </p:embeddedFont>
    <p:embeddedFont>
      <p:font typeface="Clear Sans Bold" panose="020B0604020202020204"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5" d="100"/>
          <a:sy n="75" d="100"/>
        </p:scale>
        <p:origin x="1301"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font" Target="fonts/font4.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viewProps" Target="viewProps.xml"/><Relationship Id="rId5" Type="http://schemas.openxmlformats.org/officeDocument/2006/relationships/font" Target="fonts/font2.fntdata"/><Relationship Id="rId10" Type="http://schemas.openxmlformats.org/officeDocument/2006/relationships/presProps" Target="presProps.xml"/><Relationship Id="rId4" Type="http://schemas.openxmlformats.org/officeDocument/2006/relationships/font" Target="fonts/font1.fntdata"/><Relationship Id="rId9" Type="http://schemas.openxmlformats.org/officeDocument/2006/relationships/font" Target="fonts/font6.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993900" y="120650"/>
            <a:ext cx="6934200" cy="7634652"/>
          </a:xfrm>
          <a:prstGeom prst="rect">
            <a:avLst/>
          </a:prstGeom>
        </p:spPr>
      </p:pic>
    </p:spTree>
    <p:extLst>
      <p:ext uri="{BB962C8B-B14F-4D97-AF65-F5344CB8AC3E}">
        <p14:creationId xmlns:p14="http://schemas.microsoft.com/office/powerpoint/2010/main" val="1648497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255C4"/>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313104" y="4837596"/>
            <a:ext cx="1507760" cy="3476970"/>
            <a:chOff x="0" y="0"/>
            <a:chExt cx="1204244" cy="2777046"/>
          </a:xfrm>
        </p:grpSpPr>
        <p:sp>
          <p:nvSpPr>
            <p:cNvPr id="3" name="Freeform 3"/>
            <p:cNvSpPr/>
            <p:nvPr/>
          </p:nvSpPr>
          <p:spPr>
            <a:xfrm>
              <a:off x="0" y="0"/>
              <a:ext cx="1204244" cy="2777046"/>
            </a:xfrm>
            <a:custGeom>
              <a:avLst/>
              <a:gdLst/>
              <a:ahLst/>
              <a:cxnLst/>
              <a:rect l="l" t="t" r="r" b="b"/>
              <a:pathLst>
                <a:path w="1204244" h="2777046">
                  <a:moveTo>
                    <a:pt x="0" y="0"/>
                  </a:moveTo>
                  <a:lnTo>
                    <a:pt x="1204244" y="0"/>
                  </a:lnTo>
                  <a:lnTo>
                    <a:pt x="1204244" y="2777046"/>
                  </a:lnTo>
                  <a:lnTo>
                    <a:pt x="0" y="2777046"/>
                  </a:lnTo>
                  <a:close/>
                </a:path>
              </a:pathLst>
            </a:custGeom>
            <a:solidFill>
              <a:srgbClr val="0C78E8"/>
            </a:solidFill>
          </p:spPr>
        </p:sp>
        <p:sp>
          <p:nvSpPr>
            <p:cNvPr id="4" name="TextBox 4"/>
            <p:cNvSpPr txBox="1"/>
            <p:nvPr/>
          </p:nvSpPr>
          <p:spPr>
            <a:xfrm>
              <a:off x="0" y="0"/>
              <a:ext cx="1204244" cy="2777046"/>
            </a:xfrm>
            <a:prstGeom prst="rect">
              <a:avLst/>
            </a:prstGeom>
          </p:spPr>
          <p:txBody>
            <a:bodyPr lIns="14850" tIns="14850" rIns="14850" bIns="14850" rtlCol="0" anchor="ctr"/>
            <a:lstStyle/>
            <a:p>
              <a:pPr algn="ctr">
                <a:lnSpc>
                  <a:spcPts val="572"/>
                </a:lnSpc>
              </a:pPr>
              <a:endParaRPr/>
            </a:p>
          </p:txBody>
        </p:sp>
      </p:grpSp>
      <p:sp>
        <p:nvSpPr>
          <p:cNvPr id="5" name="TextBox 5"/>
          <p:cNvSpPr txBox="1"/>
          <p:nvPr/>
        </p:nvSpPr>
        <p:spPr>
          <a:xfrm>
            <a:off x="328499" y="6078660"/>
            <a:ext cx="445569" cy="261623"/>
          </a:xfrm>
          <a:prstGeom prst="rect">
            <a:avLst/>
          </a:prstGeom>
        </p:spPr>
        <p:txBody>
          <a:bodyPr lIns="0" tIns="0" rIns="0" bIns="0" rtlCol="0" anchor="t">
            <a:spAutoFit/>
          </a:bodyPr>
          <a:lstStyle/>
          <a:p>
            <a:pPr algn="ctr">
              <a:lnSpc>
                <a:spcPts val="2045"/>
              </a:lnSpc>
            </a:pPr>
            <a:r>
              <a:rPr lang="en-US" sz="1748" b="1">
                <a:solidFill>
                  <a:srgbClr val="FFFFFF"/>
                </a:solidFill>
                <a:latin typeface="Clear Sans Bold"/>
                <a:ea typeface="Clear Sans Bold"/>
                <a:cs typeface="Clear Sans Bold"/>
                <a:sym typeface="Clear Sans Bold"/>
              </a:rPr>
              <a:t>3</a:t>
            </a:r>
          </a:p>
        </p:txBody>
      </p:sp>
      <p:grpSp>
        <p:nvGrpSpPr>
          <p:cNvPr id="6" name="Group 6"/>
          <p:cNvGrpSpPr/>
          <p:nvPr/>
        </p:nvGrpSpPr>
        <p:grpSpPr>
          <a:xfrm>
            <a:off x="-118194" y="5865932"/>
            <a:ext cx="893386" cy="893386"/>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D40D">
                <a:alpha val="19608"/>
              </a:srgbClr>
            </a:solidFill>
          </p:spPr>
        </p:sp>
        <p:sp>
          <p:nvSpPr>
            <p:cNvPr id="8" name="TextBox 8"/>
            <p:cNvSpPr txBox="1"/>
            <p:nvPr/>
          </p:nvSpPr>
          <p:spPr>
            <a:xfrm>
              <a:off x="76200" y="66675"/>
              <a:ext cx="660400" cy="669925"/>
            </a:xfrm>
            <a:prstGeom prst="rect">
              <a:avLst/>
            </a:prstGeom>
          </p:spPr>
          <p:txBody>
            <a:bodyPr lIns="9808" tIns="9808" rIns="9808" bIns="9808" rtlCol="0" anchor="ctr"/>
            <a:lstStyle/>
            <a:p>
              <a:pPr algn="ctr">
                <a:lnSpc>
                  <a:spcPts val="449"/>
                </a:lnSpc>
                <a:spcBef>
                  <a:spcPct val="0"/>
                </a:spcBef>
              </a:pPr>
              <a:endParaRPr/>
            </a:p>
          </p:txBody>
        </p:sp>
      </p:grpSp>
      <p:grpSp>
        <p:nvGrpSpPr>
          <p:cNvPr id="9" name="Group 9"/>
          <p:cNvGrpSpPr/>
          <p:nvPr/>
        </p:nvGrpSpPr>
        <p:grpSpPr>
          <a:xfrm>
            <a:off x="-28958" y="5955169"/>
            <a:ext cx="714913" cy="71491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D40D"/>
            </a:solidFill>
          </p:spPr>
        </p:sp>
        <p:sp>
          <p:nvSpPr>
            <p:cNvPr id="11" name="TextBox 11"/>
            <p:cNvSpPr txBox="1"/>
            <p:nvPr/>
          </p:nvSpPr>
          <p:spPr>
            <a:xfrm>
              <a:off x="76200" y="66675"/>
              <a:ext cx="660400" cy="669925"/>
            </a:xfrm>
            <a:prstGeom prst="rect">
              <a:avLst/>
            </a:prstGeom>
          </p:spPr>
          <p:txBody>
            <a:bodyPr lIns="9808" tIns="9808" rIns="9808" bIns="9808" rtlCol="0" anchor="ctr"/>
            <a:lstStyle/>
            <a:p>
              <a:pPr algn="ctr">
                <a:lnSpc>
                  <a:spcPts val="449"/>
                </a:lnSpc>
                <a:spcBef>
                  <a:spcPct val="0"/>
                </a:spcBef>
              </a:pPr>
              <a:endParaRPr/>
            </a:p>
          </p:txBody>
        </p:sp>
      </p:grpSp>
      <p:grpSp>
        <p:nvGrpSpPr>
          <p:cNvPr id="12" name="Group 12"/>
          <p:cNvGrpSpPr/>
          <p:nvPr/>
        </p:nvGrpSpPr>
        <p:grpSpPr>
          <a:xfrm rot="5400000">
            <a:off x="1383495" y="2124226"/>
            <a:ext cx="2593594" cy="4592807"/>
            <a:chOff x="0" y="0"/>
            <a:chExt cx="1842968" cy="3263578"/>
          </a:xfrm>
        </p:grpSpPr>
        <p:sp>
          <p:nvSpPr>
            <p:cNvPr id="13" name="Freeform 13"/>
            <p:cNvSpPr/>
            <p:nvPr/>
          </p:nvSpPr>
          <p:spPr>
            <a:xfrm>
              <a:off x="0" y="0"/>
              <a:ext cx="1842968" cy="3263578"/>
            </a:xfrm>
            <a:custGeom>
              <a:avLst/>
              <a:gdLst/>
              <a:ahLst/>
              <a:cxnLst/>
              <a:rect l="l" t="t" r="r" b="b"/>
              <a:pathLst>
                <a:path w="1842968" h="3263578">
                  <a:moveTo>
                    <a:pt x="0" y="0"/>
                  </a:moveTo>
                  <a:lnTo>
                    <a:pt x="1842968" y="0"/>
                  </a:lnTo>
                  <a:lnTo>
                    <a:pt x="1842968" y="3263578"/>
                  </a:lnTo>
                  <a:lnTo>
                    <a:pt x="0" y="3263578"/>
                  </a:lnTo>
                  <a:close/>
                </a:path>
              </a:pathLst>
            </a:custGeom>
            <a:solidFill>
              <a:srgbClr val="0CADE8"/>
            </a:solidFill>
          </p:spPr>
        </p:sp>
        <p:sp>
          <p:nvSpPr>
            <p:cNvPr id="14" name="TextBox 14"/>
            <p:cNvSpPr txBox="1"/>
            <p:nvPr/>
          </p:nvSpPr>
          <p:spPr>
            <a:xfrm>
              <a:off x="0" y="0"/>
              <a:ext cx="1842968" cy="3263578"/>
            </a:xfrm>
            <a:prstGeom prst="rect">
              <a:avLst/>
            </a:prstGeom>
          </p:spPr>
          <p:txBody>
            <a:bodyPr lIns="14850" tIns="14850" rIns="14850" bIns="14850" rtlCol="0" anchor="ctr"/>
            <a:lstStyle/>
            <a:p>
              <a:pPr algn="ctr">
                <a:lnSpc>
                  <a:spcPts val="572"/>
                </a:lnSpc>
              </a:pPr>
              <a:endParaRPr/>
            </a:p>
          </p:txBody>
        </p:sp>
      </p:grpSp>
      <p:grpSp>
        <p:nvGrpSpPr>
          <p:cNvPr id="15" name="Group 15"/>
          <p:cNvGrpSpPr/>
          <p:nvPr/>
        </p:nvGrpSpPr>
        <p:grpSpPr>
          <a:xfrm rot="5400000">
            <a:off x="7134741" y="2332149"/>
            <a:ext cx="1386558" cy="5136346"/>
            <a:chOff x="0" y="0"/>
            <a:chExt cx="1710471" cy="6336246"/>
          </a:xfrm>
        </p:grpSpPr>
        <p:sp>
          <p:nvSpPr>
            <p:cNvPr id="16" name="Freeform 16"/>
            <p:cNvSpPr/>
            <p:nvPr/>
          </p:nvSpPr>
          <p:spPr>
            <a:xfrm>
              <a:off x="0" y="0"/>
              <a:ext cx="1710471" cy="6336246"/>
            </a:xfrm>
            <a:custGeom>
              <a:avLst/>
              <a:gdLst/>
              <a:ahLst/>
              <a:cxnLst/>
              <a:rect l="l" t="t" r="r" b="b"/>
              <a:pathLst>
                <a:path w="1710471" h="6336246">
                  <a:moveTo>
                    <a:pt x="0" y="0"/>
                  </a:moveTo>
                  <a:lnTo>
                    <a:pt x="1710471" y="0"/>
                  </a:lnTo>
                  <a:lnTo>
                    <a:pt x="1710471" y="6336246"/>
                  </a:lnTo>
                  <a:lnTo>
                    <a:pt x="0" y="6336246"/>
                  </a:lnTo>
                  <a:close/>
                </a:path>
              </a:pathLst>
            </a:custGeom>
            <a:solidFill>
              <a:srgbClr val="0C64E8"/>
            </a:solidFill>
          </p:spPr>
        </p:sp>
        <p:sp>
          <p:nvSpPr>
            <p:cNvPr id="17" name="TextBox 17"/>
            <p:cNvSpPr txBox="1"/>
            <p:nvPr/>
          </p:nvSpPr>
          <p:spPr>
            <a:xfrm>
              <a:off x="0" y="0"/>
              <a:ext cx="1710471" cy="6336246"/>
            </a:xfrm>
            <a:prstGeom prst="rect">
              <a:avLst/>
            </a:prstGeom>
          </p:spPr>
          <p:txBody>
            <a:bodyPr lIns="14850" tIns="14850" rIns="14850" bIns="14850" rtlCol="0" anchor="ctr"/>
            <a:lstStyle/>
            <a:p>
              <a:pPr algn="ctr">
                <a:lnSpc>
                  <a:spcPts val="572"/>
                </a:lnSpc>
              </a:pPr>
              <a:endParaRPr/>
            </a:p>
          </p:txBody>
        </p:sp>
      </p:grpSp>
      <p:grpSp>
        <p:nvGrpSpPr>
          <p:cNvPr id="18" name="Group 18"/>
          <p:cNvGrpSpPr/>
          <p:nvPr/>
        </p:nvGrpSpPr>
        <p:grpSpPr>
          <a:xfrm rot="5400000">
            <a:off x="6004913" y="-449910"/>
            <a:ext cx="3610936" cy="5101069"/>
            <a:chOff x="0" y="0"/>
            <a:chExt cx="2694794" cy="3806860"/>
          </a:xfrm>
        </p:grpSpPr>
        <p:sp>
          <p:nvSpPr>
            <p:cNvPr id="19" name="Freeform 19"/>
            <p:cNvSpPr/>
            <p:nvPr/>
          </p:nvSpPr>
          <p:spPr>
            <a:xfrm>
              <a:off x="0" y="0"/>
              <a:ext cx="2694794" cy="3806860"/>
            </a:xfrm>
            <a:custGeom>
              <a:avLst/>
              <a:gdLst/>
              <a:ahLst/>
              <a:cxnLst/>
              <a:rect l="l" t="t" r="r" b="b"/>
              <a:pathLst>
                <a:path w="2694794" h="3806860">
                  <a:moveTo>
                    <a:pt x="0" y="0"/>
                  </a:moveTo>
                  <a:lnTo>
                    <a:pt x="2694794" y="0"/>
                  </a:lnTo>
                  <a:lnTo>
                    <a:pt x="2694794" y="3806860"/>
                  </a:lnTo>
                  <a:lnTo>
                    <a:pt x="0" y="3806860"/>
                  </a:lnTo>
                  <a:close/>
                </a:path>
              </a:pathLst>
            </a:custGeom>
            <a:solidFill>
              <a:srgbClr val="0C92E8"/>
            </a:solidFill>
          </p:spPr>
        </p:sp>
        <p:sp>
          <p:nvSpPr>
            <p:cNvPr id="20" name="TextBox 20"/>
            <p:cNvSpPr txBox="1"/>
            <p:nvPr/>
          </p:nvSpPr>
          <p:spPr>
            <a:xfrm>
              <a:off x="0" y="0"/>
              <a:ext cx="2694794" cy="3806860"/>
            </a:xfrm>
            <a:prstGeom prst="rect">
              <a:avLst/>
            </a:prstGeom>
          </p:spPr>
          <p:txBody>
            <a:bodyPr lIns="14850" tIns="14850" rIns="14850" bIns="14850" rtlCol="0" anchor="ctr"/>
            <a:lstStyle/>
            <a:p>
              <a:pPr algn="ctr">
                <a:lnSpc>
                  <a:spcPts val="572"/>
                </a:lnSpc>
              </a:pPr>
              <a:endParaRPr/>
            </a:p>
          </p:txBody>
        </p:sp>
      </p:grpSp>
      <p:grpSp>
        <p:nvGrpSpPr>
          <p:cNvPr id="21" name="Group 21"/>
          <p:cNvGrpSpPr/>
          <p:nvPr/>
        </p:nvGrpSpPr>
        <p:grpSpPr>
          <a:xfrm>
            <a:off x="4781784" y="963080"/>
            <a:ext cx="956127" cy="956127"/>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D40D">
                <a:alpha val="19608"/>
              </a:srgbClr>
            </a:solidFill>
          </p:spPr>
        </p:sp>
        <p:sp>
          <p:nvSpPr>
            <p:cNvPr id="23" name="TextBox 23"/>
            <p:cNvSpPr txBox="1"/>
            <p:nvPr/>
          </p:nvSpPr>
          <p:spPr>
            <a:xfrm>
              <a:off x="76200" y="66675"/>
              <a:ext cx="660400" cy="669925"/>
            </a:xfrm>
            <a:prstGeom prst="rect">
              <a:avLst/>
            </a:prstGeom>
          </p:spPr>
          <p:txBody>
            <a:bodyPr lIns="9808" tIns="9808" rIns="9808" bIns="9808" rtlCol="0" anchor="ctr"/>
            <a:lstStyle/>
            <a:p>
              <a:pPr algn="ctr">
                <a:lnSpc>
                  <a:spcPts val="449"/>
                </a:lnSpc>
                <a:spcBef>
                  <a:spcPct val="0"/>
                </a:spcBef>
              </a:pPr>
              <a:endParaRPr/>
            </a:p>
          </p:txBody>
        </p:sp>
      </p:grpSp>
      <p:grpSp>
        <p:nvGrpSpPr>
          <p:cNvPr id="24" name="Group 24"/>
          <p:cNvGrpSpPr/>
          <p:nvPr/>
        </p:nvGrpSpPr>
        <p:grpSpPr>
          <a:xfrm>
            <a:off x="4877287" y="1058583"/>
            <a:ext cx="765120" cy="765120"/>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D40D"/>
            </a:solidFill>
          </p:spPr>
        </p:sp>
        <p:sp>
          <p:nvSpPr>
            <p:cNvPr id="26" name="TextBox 26"/>
            <p:cNvSpPr txBox="1"/>
            <p:nvPr/>
          </p:nvSpPr>
          <p:spPr>
            <a:xfrm>
              <a:off x="76200" y="66675"/>
              <a:ext cx="660400" cy="669925"/>
            </a:xfrm>
            <a:prstGeom prst="rect">
              <a:avLst/>
            </a:prstGeom>
          </p:spPr>
          <p:txBody>
            <a:bodyPr lIns="9808" tIns="9808" rIns="9808" bIns="9808" rtlCol="0" anchor="ctr"/>
            <a:lstStyle/>
            <a:p>
              <a:pPr algn="ctr">
                <a:lnSpc>
                  <a:spcPts val="449"/>
                </a:lnSpc>
                <a:spcBef>
                  <a:spcPct val="0"/>
                </a:spcBef>
              </a:pPr>
              <a:endParaRPr/>
            </a:p>
          </p:txBody>
        </p:sp>
      </p:grpSp>
      <p:grpSp>
        <p:nvGrpSpPr>
          <p:cNvPr id="27" name="Group 27"/>
          <p:cNvGrpSpPr/>
          <p:nvPr/>
        </p:nvGrpSpPr>
        <p:grpSpPr>
          <a:xfrm>
            <a:off x="-118194" y="3825315"/>
            <a:ext cx="1004166" cy="1004166"/>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D40D">
                <a:alpha val="19608"/>
              </a:srgbClr>
            </a:solidFill>
          </p:spPr>
        </p:sp>
        <p:sp>
          <p:nvSpPr>
            <p:cNvPr id="29" name="TextBox 29"/>
            <p:cNvSpPr txBox="1"/>
            <p:nvPr/>
          </p:nvSpPr>
          <p:spPr>
            <a:xfrm>
              <a:off x="76200" y="66675"/>
              <a:ext cx="660400" cy="669925"/>
            </a:xfrm>
            <a:prstGeom prst="rect">
              <a:avLst/>
            </a:prstGeom>
          </p:spPr>
          <p:txBody>
            <a:bodyPr lIns="9808" tIns="9808" rIns="9808" bIns="9808" rtlCol="0" anchor="ctr"/>
            <a:lstStyle/>
            <a:p>
              <a:pPr algn="ctr">
                <a:lnSpc>
                  <a:spcPts val="449"/>
                </a:lnSpc>
                <a:spcBef>
                  <a:spcPct val="0"/>
                </a:spcBef>
              </a:pPr>
              <a:endParaRPr/>
            </a:p>
          </p:txBody>
        </p:sp>
      </p:grpSp>
      <p:grpSp>
        <p:nvGrpSpPr>
          <p:cNvPr id="30" name="Group 30"/>
          <p:cNvGrpSpPr/>
          <p:nvPr/>
        </p:nvGrpSpPr>
        <p:grpSpPr>
          <a:xfrm>
            <a:off x="-17892" y="3925617"/>
            <a:ext cx="803562" cy="803562"/>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D40D"/>
            </a:solidFill>
          </p:spPr>
        </p:sp>
        <p:sp>
          <p:nvSpPr>
            <p:cNvPr id="32" name="TextBox 32"/>
            <p:cNvSpPr txBox="1"/>
            <p:nvPr/>
          </p:nvSpPr>
          <p:spPr>
            <a:xfrm>
              <a:off x="76200" y="66675"/>
              <a:ext cx="660400" cy="669925"/>
            </a:xfrm>
            <a:prstGeom prst="rect">
              <a:avLst/>
            </a:prstGeom>
          </p:spPr>
          <p:txBody>
            <a:bodyPr lIns="9808" tIns="9808" rIns="9808" bIns="9808" rtlCol="0" anchor="ctr"/>
            <a:lstStyle/>
            <a:p>
              <a:pPr algn="ctr">
                <a:lnSpc>
                  <a:spcPts val="449"/>
                </a:lnSpc>
                <a:spcBef>
                  <a:spcPct val="0"/>
                </a:spcBef>
              </a:pPr>
              <a:endParaRPr/>
            </a:p>
          </p:txBody>
        </p:sp>
      </p:grpSp>
      <p:sp>
        <p:nvSpPr>
          <p:cNvPr id="33" name="Freeform 33"/>
          <p:cNvSpPr/>
          <p:nvPr/>
        </p:nvSpPr>
        <p:spPr>
          <a:xfrm>
            <a:off x="351454" y="523575"/>
            <a:ext cx="831883" cy="920479"/>
          </a:xfrm>
          <a:custGeom>
            <a:avLst/>
            <a:gdLst/>
            <a:ahLst/>
            <a:cxnLst/>
            <a:rect l="l" t="t" r="r" b="b"/>
            <a:pathLst>
              <a:path w="831883" h="920479">
                <a:moveTo>
                  <a:pt x="0" y="0"/>
                </a:moveTo>
                <a:lnTo>
                  <a:pt x="831883" y="0"/>
                </a:lnTo>
                <a:lnTo>
                  <a:pt x="831883" y="920479"/>
                </a:lnTo>
                <a:lnTo>
                  <a:pt x="0" y="92047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34" name="TextBox 34"/>
          <p:cNvSpPr txBox="1"/>
          <p:nvPr/>
        </p:nvSpPr>
        <p:spPr>
          <a:xfrm>
            <a:off x="63927" y="6157669"/>
            <a:ext cx="529143" cy="309913"/>
          </a:xfrm>
          <a:prstGeom prst="rect">
            <a:avLst/>
          </a:prstGeom>
        </p:spPr>
        <p:txBody>
          <a:bodyPr lIns="0" tIns="0" rIns="0" bIns="0" rtlCol="0" anchor="t">
            <a:spAutoFit/>
          </a:bodyPr>
          <a:lstStyle/>
          <a:p>
            <a:pPr algn="ctr">
              <a:lnSpc>
                <a:spcPts val="2422"/>
              </a:lnSpc>
            </a:pPr>
            <a:r>
              <a:rPr lang="en-US" sz="2070" b="1">
                <a:solidFill>
                  <a:srgbClr val="FFFFFF"/>
                </a:solidFill>
                <a:latin typeface="Clear Sans Bold"/>
                <a:ea typeface="Clear Sans Bold"/>
                <a:cs typeface="Clear Sans Bold"/>
                <a:sym typeface="Clear Sans Bold"/>
              </a:rPr>
              <a:t>3</a:t>
            </a:r>
          </a:p>
        </p:txBody>
      </p:sp>
      <p:sp>
        <p:nvSpPr>
          <p:cNvPr id="35" name="TextBox 35"/>
          <p:cNvSpPr txBox="1"/>
          <p:nvPr/>
        </p:nvSpPr>
        <p:spPr>
          <a:xfrm>
            <a:off x="811410" y="3665321"/>
            <a:ext cx="3983711" cy="1996074"/>
          </a:xfrm>
          <a:prstGeom prst="rect">
            <a:avLst/>
          </a:prstGeom>
        </p:spPr>
        <p:txBody>
          <a:bodyPr lIns="0" tIns="0" rIns="0" bIns="0" rtlCol="0" anchor="t">
            <a:spAutoFit/>
          </a:bodyPr>
          <a:lstStyle/>
          <a:p>
            <a:pPr algn="just">
              <a:lnSpc>
                <a:spcPts val="1272"/>
              </a:lnSpc>
              <a:spcBef>
                <a:spcPct val="0"/>
              </a:spcBef>
            </a:pPr>
            <a:r>
              <a:rPr lang="en-US" sz="908">
                <a:solidFill>
                  <a:srgbClr val="FFFFFF"/>
                </a:solidFill>
                <a:latin typeface="Clear Sans"/>
                <a:ea typeface="Clear Sans"/>
                <a:cs typeface="Clear Sans"/>
                <a:sym typeface="Clear Sans"/>
              </a:rPr>
              <a:t>EI is a critical factor in effective teamwork. Pupils with secure self-awareness are aware of the impact that their emotions have on their behaviour and decision making. They learn to stay calm when there is disagreement and not react emotionally, through self-regulation (Nguyen et al., 2022). Motivation helps team members to concentrate on the common objectives and deliver within the timelines. Empathy helps students to grasp another perspective and appreciate others' emotions. Social skills facilitate clear communication, cooperation and conflict resolution. When two people can't agree on who is responsible for what, for instance, an emotionally intelligent student will listen carefully, respect the other person's opinion, and assist the group to come up with a reasonable decision. This builds trust and enhances the overall effectiveness of a team.</a:t>
            </a:r>
          </a:p>
        </p:txBody>
      </p:sp>
      <p:sp>
        <p:nvSpPr>
          <p:cNvPr id="36" name="TextBox 36"/>
          <p:cNvSpPr txBox="1"/>
          <p:nvPr/>
        </p:nvSpPr>
        <p:spPr>
          <a:xfrm>
            <a:off x="709984" y="3343730"/>
            <a:ext cx="3489581" cy="220704"/>
          </a:xfrm>
          <a:prstGeom prst="rect">
            <a:avLst/>
          </a:prstGeom>
        </p:spPr>
        <p:txBody>
          <a:bodyPr lIns="0" tIns="0" rIns="0" bIns="0" rtlCol="0" anchor="t">
            <a:spAutoFit/>
          </a:bodyPr>
          <a:lstStyle/>
          <a:p>
            <a:pPr algn="l">
              <a:lnSpc>
                <a:spcPts val="1714"/>
              </a:lnSpc>
            </a:pPr>
            <a:r>
              <a:rPr lang="en-US" sz="1465" b="1">
                <a:solidFill>
                  <a:srgbClr val="FFFFFF"/>
                </a:solidFill>
                <a:latin typeface="Clear Sans Bold"/>
                <a:ea typeface="Clear Sans Bold"/>
                <a:cs typeface="Clear Sans Bold"/>
                <a:sym typeface="Clear Sans Bold"/>
              </a:rPr>
              <a:t>Emotional Intelligence in Teamwork</a:t>
            </a:r>
          </a:p>
        </p:txBody>
      </p:sp>
      <p:sp>
        <p:nvSpPr>
          <p:cNvPr id="37" name="TextBox 37"/>
          <p:cNvSpPr txBox="1"/>
          <p:nvPr/>
        </p:nvSpPr>
        <p:spPr>
          <a:xfrm>
            <a:off x="4976695" y="1284829"/>
            <a:ext cx="566304" cy="322153"/>
          </a:xfrm>
          <a:prstGeom prst="rect">
            <a:avLst/>
          </a:prstGeom>
        </p:spPr>
        <p:txBody>
          <a:bodyPr lIns="0" tIns="0" rIns="0" bIns="0" rtlCol="0" anchor="t">
            <a:spAutoFit/>
          </a:bodyPr>
          <a:lstStyle/>
          <a:p>
            <a:pPr algn="ctr">
              <a:lnSpc>
                <a:spcPts val="2592"/>
              </a:lnSpc>
            </a:pPr>
            <a:r>
              <a:rPr lang="en-US" sz="2216" b="1">
                <a:solidFill>
                  <a:srgbClr val="FFFFFF"/>
                </a:solidFill>
                <a:latin typeface="Clear Sans Bold"/>
                <a:ea typeface="Clear Sans Bold"/>
                <a:cs typeface="Clear Sans Bold"/>
                <a:sym typeface="Clear Sans Bold"/>
              </a:rPr>
              <a:t>2</a:t>
            </a:r>
          </a:p>
        </p:txBody>
      </p:sp>
      <p:sp>
        <p:nvSpPr>
          <p:cNvPr id="38" name="TextBox 38"/>
          <p:cNvSpPr txBox="1"/>
          <p:nvPr/>
        </p:nvSpPr>
        <p:spPr>
          <a:xfrm>
            <a:off x="1328924" y="700621"/>
            <a:ext cx="2960711" cy="994804"/>
          </a:xfrm>
          <a:prstGeom prst="rect">
            <a:avLst/>
          </a:prstGeom>
        </p:spPr>
        <p:txBody>
          <a:bodyPr lIns="0" tIns="0" rIns="0" bIns="0" rtlCol="0" anchor="t">
            <a:spAutoFit/>
          </a:bodyPr>
          <a:lstStyle/>
          <a:p>
            <a:pPr algn="l">
              <a:lnSpc>
                <a:spcPts val="2601"/>
              </a:lnSpc>
            </a:pPr>
            <a:r>
              <a:rPr lang="en-US" sz="2223" b="1">
                <a:solidFill>
                  <a:srgbClr val="FFFFFF"/>
                </a:solidFill>
                <a:latin typeface="Clear Sans Bold"/>
                <a:ea typeface="Clear Sans Bold"/>
                <a:cs typeface="Clear Sans Bold"/>
                <a:sym typeface="Clear Sans Bold"/>
              </a:rPr>
              <a:t>Leading Group Projects with Emotional Intelligence</a:t>
            </a:r>
          </a:p>
        </p:txBody>
      </p:sp>
      <p:sp>
        <p:nvSpPr>
          <p:cNvPr id="39" name="TextBox 39"/>
          <p:cNvSpPr txBox="1"/>
          <p:nvPr/>
        </p:nvSpPr>
        <p:spPr>
          <a:xfrm>
            <a:off x="351454" y="1776998"/>
            <a:ext cx="4625241" cy="1346834"/>
          </a:xfrm>
          <a:prstGeom prst="rect">
            <a:avLst/>
          </a:prstGeom>
        </p:spPr>
        <p:txBody>
          <a:bodyPr lIns="0" tIns="0" rIns="0" bIns="0" rtlCol="0" anchor="t">
            <a:spAutoFit/>
          </a:bodyPr>
          <a:lstStyle/>
          <a:p>
            <a:pPr algn="just">
              <a:lnSpc>
                <a:spcPts val="1240"/>
              </a:lnSpc>
            </a:pPr>
            <a:r>
              <a:rPr lang="en-US" sz="886" b="1">
                <a:solidFill>
                  <a:srgbClr val="FFFFFF"/>
                </a:solidFill>
                <a:latin typeface="Clear Sans Bold"/>
                <a:ea typeface="Clear Sans Bold"/>
                <a:cs typeface="Clear Sans Bold"/>
                <a:sym typeface="Clear Sans Bold"/>
              </a:rPr>
              <a:t>Introduction</a:t>
            </a:r>
          </a:p>
          <a:p>
            <a:pPr algn="just">
              <a:lnSpc>
                <a:spcPts val="1240"/>
              </a:lnSpc>
            </a:pPr>
            <a:r>
              <a:rPr lang="en-US" sz="886">
                <a:solidFill>
                  <a:srgbClr val="FFFFFF"/>
                </a:solidFill>
                <a:latin typeface="Clear Sans"/>
                <a:ea typeface="Clear Sans"/>
                <a:cs typeface="Clear Sans"/>
                <a:sym typeface="Clear Sans"/>
              </a:rPr>
              <a:t>Emotional Intelligence (EI) refers to our capacity to identify, comprehend and control our own emotions, as well as those of others. When doing group work in university, students may be assigned to be mixed with others who have different backgrounds, personalities and communication style. This can result in problems like conflict, tension and team disunity. Students who learn emotional intelligence will be able to communicate effectively, solve problems calmly and create a positive learning environment, which will bring them better learning outcomes.</a:t>
            </a:r>
          </a:p>
          <a:p>
            <a:pPr algn="just">
              <a:lnSpc>
                <a:spcPts val="1240"/>
              </a:lnSpc>
              <a:spcBef>
                <a:spcPct val="0"/>
              </a:spcBef>
            </a:pPr>
            <a:endParaRPr lang="en-US" sz="886">
              <a:solidFill>
                <a:srgbClr val="FFFFFF"/>
              </a:solidFill>
              <a:latin typeface="Clear Sans"/>
              <a:ea typeface="Clear Sans"/>
              <a:cs typeface="Clear Sans"/>
              <a:sym typeface="Clear Sans"/>
            </a:endParaRPr>
          </a:p>
        </p:txBody>
      </p:sp>
      <p:sp>
        <p:nvSpPr>
          <p:cNvPr id="40" name="TextBox 40"/>
          <p:cNvSpPr txBox="1"/>
          <p:nvPr/>
        </p:nvSpPr>
        <p:spPr>
          <a:xfrm>
            <a:off x="86510" y="4162752"/>
            <a:ext cx="594757" cy="338818"/>
          </a:xfrm>
          <a:prstGeom prst="rect">
            <a:avLst/>
          </a:prstGeom>
        </p:spPr>
        <p:txBody>
          <a:bodyPr lIns="0" tIns="0" rIns="0" bIns="0" rtlCol="0" anchor="t">
            <a:spAutoFit/>
          </a:bodyPr>
          <a:lstStyle/>
          <a:p>
            <a:pPr algn="ctr">
              <a:lnSpc>
                <a:spcPts val="2723"/>
              </a:lnSpc>
            </a:pPr>
            <a:r>
              <a:rPr lang="en-US" sz="2327" b="1">
                <a:solidFill>
                  <a:srgbClr val="FFFFFF"/>
                </a:solidFill>
                <a:latin typeface="Clear Sans Bold"/>
                <a:ea typeface="Clear Sans Bold"/>
                <a:cs typeface="Clear Sans Bold"/>
                <a:sym typeface="Clear Sans Bold"/>
              </a:rPr>
              <a:t>1</a:t>
            </a:r>
          </a:p>
        </p:txBody>
      </p:sp>
      <p:sp>
        <p:nvSpPr>
          <p:cNvPr id="41" name="TextBox 41"/>
          <p:cNvSpPr txBox="1"/>
          <p:nvPr/>
        </p:nvSpPr>
        <p:spPr>
          <a:xfrm>
            <a:off x="5642407" y="422618"/>
            <a:ext cx="3232187" cy="210146"/>
          </a:xfrm>
          <a:prstGeom prst="rect">
            <a:avLst/>
          </a:prstGeom>
        </p:spPr>
        <p:txBody>
          <a:bodyPr lIns="0" tIns="0" rIns="0" bIns="0" rtlCol="0" anchor="t">
            <a:spAutoFit/>
          </a:bodyPr>
          <a:lstStyle/>
          <a:p>
            <a:pPr algn="l">
              <a:lnSpc>
                <a:spcPts val="1632"/>
              </a:lnSpc>
            </a:pPr>
            <a:r>
              <a:rPr lang="en-US" sz="1395" b="1">
                <a:solidFill>
                  <a:srgbClr val="FFFFFF"/>
                </a:solidFill>
                <a:latin typeface="Clear Sans Bold"/>
                <a:ea typeface="Clear Sans Bold"/>
                <a:cs typeface="Clear Sans Bold"/>
                <a:sym typeface="Clear Sans Bold"/>
              </a:rPr>
              <a:t>Managing Your Own Emotions</a:t>
            </a:r>
          </a:p>
        </p:txBody>
      </p:sp>
      <p:sp>
        <p:nvSpPr>
          <p:cNvPr id="42" name="TextBox 42"/>
          <p:cNvSpPr txBox="1"/>
          <p:nvPr/>
        </p:nvSpPr>
        <p:spPr>
          <a:xfrm>
            <a:off x="5661457" y="864221"/>
            <a:ext cx="4437483" cy="2363018"/>
          </a:xfrm>
          <a:prstGeom prst="rect">
            <a:avLst/>
          </a:prstGeom>
        </p:spPr>
        <p:txBody>
          <a:bodyPr lIns="0" tIns="0" rIns="0" bIns="0" rtlCol="0" anchor="t">
            <a:spAutoFit/>
          </a:bodyPr>
          <a:lstStyle/>
          <a:p>
            <a:pPr algn="just">
              <a:lnSpc>
                <a:spcPts val="1959"/>
              </a:lnSpc>
              <a:spcBef>
                <a:spcPct val="0"/>
              </a:spcBef>
            </a:pPr>
            <a:r>
              <a:rPr lang="en-US" sz="1399">
                <a:solidFill>
                  <a:srgbClr val="FFFFFF"/>
                </a:solidFill>
                <a:latin typeface="Clear Sans"/>
                <a:ea typeface="Clear Sans"/>
                <a:cs typeface="Clear Sans"/>
                <a:sym typeface="Clear Sans"/>
              </a:rPr>
              <a:t>Sometimes, group projects can be stressful due to deadlines, varying work habits or unforeseen issues. Students can develop their emotional intelligence by identifying their emotional triggers and taking a positive action to them. Mindfulness, taking mini breaks when things are stressful, and reflecting on personal behaviour and delaying reaction to criticism are useful strategies. It also helps to manage stress and be more productive by setting realistic goals, managing time well, and having a positive attitude.</a:t>
            </a:r>
          </a:p>
        </p:txBody>
      </p:sp>
      <p:sp>
        <p:nvSpPr>
          <p:cNvPr id="43" name="TextBox 43"/>
          <p:cNvSpPr txBox="1"/>
          <p:nvPr/>
        </p:nvSpPr>
        <p:spPr>
          <a:xfrm>
            <a:off x="5451808" y="3484415"/>
            <a:ext cx="4717146" cy="156543"/>
          </a:xfrm>
          <a:prstGeom prst="rect">
            <a:avLst/>
          </a:prstGeom>
        </p:spPr>
        <p:txBody>
          <a:bodyPr lIns="0" tIns="0" rIns="0" bIns="0" rtlCol="0" anchor="t">
            <a:spAutoFit/>
          </a:bodyPr>
          <a:lstStyle/>
          <a:p>
            <a:pPr algn="ctr">
              <a:lnSpc>
                <a:spcPts val="1272"/>
              </a:lnSpc>
            </a:pPr>
            <a:r>
              <a:rPr lang="en-US" sz="1087" b="1">
                <a:solidFill>
                  <a:srgbClr val="FFFFFF"/>
                </a:solidFill>
                <a:latin typeface="Clear Sans Bold"/>
                <a:ea typeface="Clear Sans Bold"/>
                <a:cs typeface="Clear Sans Bold"/>
                <a:sym typeface="Clear Sans Bold"/>
              </a:rPr>
              <a:t>Emotion → Pause → Think → Positive Response → Better Team Outcome</a:t>
            </a:r>
          </a:p>
        </p:txBody>
      </p:sp>
      <p:sp>
        <p:nvSpPr>
          <p:cNvPr id="44" name="TextBox 44"/>
          <p:cNvSpPr txBox="1"/>
          <p:nvPr/>
        </p:nvSpPr>
        <p:spPr>
          <a:xfrm>
            <a:off x="767396" y="5952883"/>
            <a:ext cx="4014388" cy="176608"/>
          </a:xfrm>
          <a:prstGeom prst="rect">
            <a:avLst/>
          </a:prstGeom>
        </p:spPr>
        <p:txBody>
          <a:bodyPr lIns="0" tIns="0" rIns="0" bIns="0" rtlCol="0" anchor="t">
            <a:spAutoFit/>
          </a:bodyPr>
          <a:lstStyle/>
          <a:p>
            <a:pPr algn="l">
              <a:lnSpc>
                <a:spcPts val="1446"/>
              </a:lnSpc>
            </a:pPr>
            <a:r>
              <a:rPr lang="en-US" sz="1236" b="1">
                <a:solidFill>
                  <a:srgbClr val="FFFFFF"/>
                </a:solidFill>
                <a:latin typeface="Clear Sans Bold"/>
                <a:ea typeface="Clear Sans Bold"/>
                <a:cs typeface="Clear Sans Bold"/>
                <a:sym typeface="Clear Sans Bold"/>
              </a:rPr>
              <a:t>Understanding the Emotions of Others</a:t>
            </a:r>
          </a:p>
        </p:txBody>
      </p:sp>
      <p:sp>
        <p:nvSpPr>
          <p:cNvPr id="45" name="TextBox 45"/>
          <p:cNvSpPr txBox="1"/>
          <p:nvPr/>
        </p:nvSpPr>
        <p:spPr>
          <a:xfrm>
            <a:off x="756000" y="6215217"/>
            <a:ext cx="2890449" cy="1102833"/>
          </a:xfrm>
          <a:prstGeom prst="rect">
            <a:avLst/>
          </a:prstGeom>
        </p:spPr>
        <p:txBody>
          <a:bodyPr lIns="0" tIns="0" rIns="0" bIns="0" rtlCol="0" anchor="t">
            <a:spAutoFit/>
          </a:bodyPr>
          <a:lstStyle/>
          <a:p>
            <a:pPr algn="just">
              <a:lnSpc>
                <a:spcPts val="909"/>
              </a:lnSpc>
              <a:spcBef>
                <a:spcPct val="0"/>
              </a:spcBef>
            </a:pPr>
            <a:r>
              <a:rPr lang="en-US" sz="649">
                <a:solidFill>
                  <a:srgbClr val="FFFFFF"/>
                </a:solidFill>
                <a:latin typeface="Clear Sans"/>
                <a:ea typeface="Clear Sans"/>
                <a:cs typeface="Clear Sans"/>
                <a:sym typeface="Clear Sans"/>
              </a:rPr>
              <a:t>One of the most important EI skills for group work is empathy. Students know how to communicate respectfully with others and they develop improved relationships if they understand the other person's emotions. Empathy can be demonstrated by listening, taking other people's points of view, providing feedback and supporting quieter team members (Shrivastava et al., 2022). These behaviours help to minimise misunderstandings and enhance group working and trust amongst the members of the group. If people feel respected and valued, teams can accomplish their goals and objectives more effectively.</a:t>
            </a:r>
          </a:p>
          <a:p>
            <a:pPr algn="l">
              <a:lnSpc>
                <a:spcPts val="909"/>
              </a:lnSpc>
              <a:spcBef>
                <a:spcPct val="0"/>
              </a:spcBef>
            </a:pPr>
            <a:endParaRPr lang="en-US" sz="649">
              <a:solidFill>
                <a:srgbClr val="FFFFFF"/>
              </a:solidFill>
              <a:latin typeface="Clear Sans"/>
              <a:ea typeface="Clear Sans"/>
              <a:cs typeface="Clear Sans"/>
              <a:sym typeface="Clear Sans"/>
            </a:endParaRPr>
          </a:p>
        </p:txBody>
      </p:sp>
      <p:sp>
        <p:nvSpPr>
          <p:cNvPr id="46" name="TextBox 46"/>
          <p:cNvSpPr txBox="1"/>
          <p:nvPr/>
        </p:nvSpPr>
        <p:spPr>
          <a:xfrm>
            <a:off x="5464227" y="4316019"/>
            <a:ext cx="2832181" cy="195622"/>
          </a:xfrm>
          <a:prstGeom prst="rect">
            <a:avLst/>
          </a:prstGeom>
        </p:spPr>
        <p:txBody>
          <a:bodyPr lIns="0" tIns="0" rIns="0" bIns="0" rtlCol="0" anchor="t">
            <a:spAutoFit/>
          </a:bodyPr>
          <a:lstStyle/>
          <a:p>
            <a:pPr algn="l">
              <a:lnSpc>
                <a:spcPts val="1572"/>
              </a:lnSpc>
            </a:pPr>
            <a:r>
              <a:rPr lang="en-US" sz="1344" b="1">
                <a:solidFill>
                  <a:srgbClr val="FFFFFF"/>
                </a:solidFill>
                <a:latin typeface="Clear Sans Bold"/>
                <a:ea typeface="Clear Sans Bold"/>
                <a:cs typeface="Clear Sans Bold"/>
                <a:sym typeface="Clear Sans Bold"/>
              </a:rPr>
              <a:t>Conclusion and Recommendations</a:t>
            </a:r>
          </a:p>
        </p:txBody>
      </p:sp>
      <p:sp>
        <p:nvSpPr>
          <p:cNvPr id="47" name="TextBox 47"/>
          <p:cNvSpPr txBox="1"/>
          <p:nvPr/>
        </p:nvSpPr>
        <p:spPr>
          <a:xfrm>
            <a:off x="5464227" y="4551566"/>
            <a:ext cx="4802376" cy="961027"/>
          </a:xfrm>
          <a:prstGeom prst="rect">
            <a:avLst/>
          </a:prstGeom>
        </p:spPr>
        <p:txBody>
          <a:bodyPr lIns="0" tIns="0" rIns="0" bIns="0" rtlCol="0" anchor="t">
            <a:spAutoFit/>
          </a:bodyPr>
          <a:lstStyle/>
          <a:p>
            <a:pPr algn="just">
              <a:lnSpc>
                <a:spcPts val="1331"/>
              </a:lnSpc>
              <a:spcBef>
                <a:spcPct val="0"/>
              </a:spcBef>
            </a:pPr>
            <a:r>
              <a:rPr lang="en-US" sz="950">
                <a:solidFill>
                  <a:srgbClr val="FFFFFF"/>
                </a:solidFill>
                <a:latin typeface="Clear Sans"/>
                <a:ea typeface="Clear Sans"/>
                <a:cs typeface="Clear Sans"/>
                <a:sym typeface="Clear Sans"/>
              </a:rPr>
              <a:t>Working in a group is a necessary part of any project, and emotional intelligence is a crucial skill for success in group projects. It can assist pupils to regulate feelings, enhance interaction, deal with conflict and create positive working relationships (Saleem et al., 2024). Self-awareness, self-regulation, motivation, empathy and social skills are developed so that students can work confidently in various teams to obtain better learning outcomes.</a:t>
            </a:r>
          </a:p>
        </p:txBody>
      </p:sp>
      <p:sp>
        <p:nvSpPr>
          <p:cNvPr id="48" name="TextBox 48"/>
          <p:cNvSpPr txBox="1"/>
          <p:nvPr/>
        </p:nvSpPr>
        <p:spPr>
          <a:xfrm>
            <a:off x="3872143" y="5899901"/>
            <a:ext cx="1272667" cy="1465552"/>
          </a:xfrm>
          <a:prstGeom prst="rect">
            <a:avLst/>
          </a:prstGeom>
        </p:spPr>
        <p:txBody>
          <a:bodyPr lIns="0" tIns="0" rIns="0" bIns="0" rtlCol="0" anchor="t">
            <a:spAutoFit/>
          </a:bodyPr>
          <a:lstStyle/>
          <a:p>
            <a:pPr algn="l">
              <a:lnSpc>
                <a:spcPts val="754"/>
              </a:lnSpc>
            </a:pPr>
            <a:r>
              <a:rPr lang="en-US" sz="645" b="1">
                <a:solidFill>
                  <a:srgbClr val="FFFFFF"/>
                </a:solidFill>
                <a:latin typeface="Clear Sans Bold"/>
                <a:ea typeface="Clear Sans Bold"/>
                <a:cs typeface="Clear Sans Bold"/>
                <a:sym typeface="Clear Sans Bold"/>
              </a:rPr>
              <a:t>Practical Tips</a:t>
            </a:r>
          </a:p>
          <a:p>
            <a:pPr marL="139319" lvl="1" indent="-69660" algn="l">
              <a:lnSpc>
                <a:spcPts val="754"/>
              </a:lnSpc>
              <a:buFont typeface="Arial"/>
              <a:buChar char="•"/>
            </a:pPr>
            <a:r>
              <a:rPr lang="en-US" sz="645">
                <a:solidFill>
                  <a:srgbClr val="FFFFFF"/>
                </a:solidFill>
                <a:latin typeface="Clear Sans"/>
                <a:ea typeface="Clear Sans"/>
                <a:cs typeface="Clear Sans"/>
                <a:sym typeface="Clear Sans"/>
              </a:rPr>
              <a:t>Avoid reacting before you're conscious of your thoughts and feelings.</a:t>
            </a:r>
          </a:p>
          <a:p>
            <a:pPr marL="139319" lvl="1" indent="-69660" algn="l">
              <a:lnSpc>
                <a:spcPts val="754"/>
              </a:lnSpc>
              <a:buFont typeface="Arial"/>
              <a:buChar char="•"/>
            </a:pPr>
            <a:r>
              <a:rPr lang="en-US" sz="645">
                <a:solidFill>
                  <a:srgbClr val="FFFFFF"/>
                </a:solidFill>
                <a:latin typeface="Clear Sans"/>
                <a:ea typeface="Clear Sans"/>
                <a:cs typeface="Clear Sans"/>
                <a:sym typeface="Clear Sans"/>
              </a:rPr>
              <a:t>Listen actively and respect difference of opinion.</a:t>
            </a:r>
          </a:p>
          <a:p>
            <a:pPr marL="139319" lvl="1" indent="-69660" algn="l">
              <a:lnSpc>
                <a:spcPts val="754"/>
              </a:lnSpc>
              <a:buFont typeface="Arial"/>
              <a:buChar char="•"/>
            </a:pPr>
            <a:r>
              <a:rPr lang="en-US" sz="645">
                <a:solidFill>
                  <a:srgbClr val="FFFFFF"/>
                </a:solidFill>
                <a:latin typeface="Clear Sans"/>
                <a:ea typeface="Clear Sans"/>
                <a:cs typeface="Clear Sans"/>
                <a:sym typeface="Clear Sans"/>
              </a:rPr>
              <a:t>Be clear, polite and follow the rules of communication.</a:t>
            </a:r>
          </a:p>
          <a:p>
            <a:pPr marL="139319" lvl="1" indent="-69660" algn="l">
              <a:lnSpc>
                <a:spcPts val="754"/>
              </a:lnSpc>
              <a:buFont typeface="Arial"/>
              <a:buChar char="•"/>
            </a:pPr>
            <a:r>
              <a:rPr lang="en-US" sz="645">
                <a:solidFill>
                  <a:srgbClr val="FFFFFF"/>
                </a:solidFill>
                <a:latin typeface="Clear Sans"/>
                <a:ea typeface="Clear Sans"/>
                <a:cs typeface="Clear Sans"/>
                <a:sym typeface="Clear Sans"/>
              </a:rPr>
              <a:t>Give constructive feedback.</a:t>
            </a:r>
          </a:p>
          <a:p>
            <a:pPr marL="139319" lvl="1" indent="-69660" algn="l">
              <a:lnSpc>
                <a:spcPts val="754"/>
              </a:lnSpc>
              <a:buFont typeface="Arial"/>
              <a:buChar char="•"/>
            </a:pPr>
            <a:r>
              <a:rPr lang="en-US" sz="645">
                <a:solidFill>
                  <a:srgbClr val="FFFFFF"/>
                </a:solidFill>
                <a:latin typeface="Clear Sans"/>
                <a:ea typeface="Clear Sans"/>
                <a:cs typeface="Clear Sans"/>
                <a:sym typeface="Clear Sans"/>
              </a:rPr>
              <a:t>Handle Stress by Reflection and Time Management.</a:t>
            </a:r>
          </a:p>
          <a:p>
            <a:pPr marL="139319" lvl="1" indent="-69660" algn="l">
              <a:lnSpc>
                <a:spcPts val="754"/>
              </a:lnSpc>
              <a:buFont typeface="Arial"/>
              <a:buChar char="•"/>
            </a:pPr>
            <a:r>
              <a:rPr lang="en-US" sz="645">
                <a:solidFill>
                  <a:srgbClr val="FFFFFF"/>
                </a:solidFill>
                <a:latin typeface="Clear Sans"/>
                <a:ea typeface="Clear Sans"/>
                <a:cs typeface="Clear Sans"/>
                <a:sym typeface="Clear Sans"/>
              </a:rPr>
              <a:t>Encourage and support all team members.</a:t>
            </a:r>
          </a:p>
          <a:p>
            <a:pPr marL="139319" lvl="1" indent="-69660" algn="l">
              <a:lnSpc>
                <a:spcPts val="754"/>
              </a:lnSpc>
              <a:buFont typeface="Arial"/>
              <a:buChar char="•"/>
            </a:pPr>
            <a:r>
              <a:rPr lang="en-US" sz="645">
                <a:solidFill>
                  <a:srgbClr val="FFFFFF"/>
                </a:solidFill>
                <a:latin typeface="Clear Sans"/>
                <a:ea typeface="Clear Sans"/>
                <a:cs typeface="Clear Sans"/>
                <a:sym typeface="Clear Sans"/>
              </a:rPr>
              <a:t>Emphasize group effort over individual achievement.</a:t>
            </a:r>
          </a:p>
          <a:p>
            <a:pPr algn="l">
              <a:lnSpc>
                <a:spcPts val="754"/>
              </a:lnSpc>
            </a:pPr>
            <a:endParaRPr lang="en-US" sz="645">
              <a:solidFill>
                <a:srgbClr val="FFFFFF"/>
              </a:solidFill>
              <a:latin typeface="Clear Sans"/>
              <a:ea typeface="Clear Sans"/>
              <a:cs typeface="Clear Sans"/>
              <a:sym typeface="Clear Sans"/>
            </a:endParaRPr>
          </a:p>
        </p:txBody>
      </p:sp>
      <p:grpSp>
        <p:nvGrpSpPr>
          <p:cNvPr id="49" name="Group 49"/>
          <p:cNvGrpSpPr/>
          <p:nvPr/>
        </p:nvGrpSpPr>
        <p:grpSpPr>
          <a:xfrm rot="5400000">
            <a:off x="6994829" y="4064504"/>
            <a:ext cx="1666382" cy="5136346"/>
            <a:chOff x="0" y="0"/>
            <a:chExt cx="1842968" cy="5680645"/>
          </a:xfrm>
        </p:grpSpPr>
        <p:sp>
          <p:nvSpPr>
            <p:cNvPr id="50" name="Freeform 50"/>
            <p:cNvSpPr/>
            <p:nvPr/>
          </p:nvSpPr>
          <p:spPr>
            <a:xfrm>
              <a:off x="0" y="0"/>
              <a:ext cx="1842968" cy="5680645"/>
            </a:xfrm>
            <a:custGeom>
              <a:avLst/>
              <a:gdLst/>
              <a:ahLst/>
              <a:cxnLst/>
              <a:rect l="l" t="t" r="r" b="b"/>
              <a:pathLst>
                <a:path w="1842968" h="5680645">
                  <a:moveTo>
                    <a:pt x="0" y="0"/>
                  </a:moveTo>
                  <a:lnTo>
                    <a:pt x="1842968" y="0"/>
                  </a:lnTo>
                  <a:lnTo>
                    <a:pt x="1842968" y="5680645"/>
                  </a:lnTo>
                  <a:lnTo>
                    <a:pt x="0" y="5680645"/>
                  </a:lnTo>
                  <a:close/>
                </a:path>
              </a:pathLst>
            </a:custGeom>
            <a:solidFill>
              <a:srgbClr val="0C92E8"/>
            </a:solidFill>
          </p:spPr>
        </p:sp>
        <p:sp>
          <p:nvSpPr>
            <p:cNvPr id="51" name="TextBox 51"/>
            <p:cNvSpPr txBox="1"/>
            <p:nvPr/>
          </p:nvSpPr>
          <p:spPr>
            <a:xfrm>
              <a:off x="0" y="0"/>
              <a:ext cx="1842968" cy="5680645"/>
            </a:xfrm>
            <a:prstGeom prst="rect">
              <a:avLst/>
            </a:prstGeom>
          </p:spPr>
          <p:txBody>
            <a:bodyPr lIns="14850" tIns="14850" rIns="14850" bIns="14850" rtlCol="0" anchor="ctr"/>
            <a:lstStyle/>
            <a:p>
              <a:pPr algn="ctr">
                <a:lnSpc>
                  <a:spcPts val="572"/>
                </a:lnSpc>
              </a:pPr>
              <a:endParaRPr/>
            </a:p>
          </p:txBody>
        </p:sp>
      </p:grpSp>
      <p:sp>
        <p:nvSpPr>
          <p:cNvPr id="52" name="TextBox 52"/>
          <p:cNvSpPr txBox="1"/>
          <p:nvPr/>
        </p:nvSpPr>
        <p:spPr>
          <a:xfrm>
            <a:off x="5491272" y="5865932"/>
            <a:ext cx="3442110" cy="215043"/>
          </a:xfrm>
          <a:prstGeom prst="rect">
            <a:avLst/>
          </a:prstGeom>
        </p:spPr>
        <p:txBody>
          <a:bodyPr lIns="0" tIns="0" rIns="0" bIns="0" rtlCol="0" anchor="t">
            <a:spAutoFit/>
          </a:bodyPr>
          <a:lstStyle/>
          <a:p>
            <a:pPr algn="l">
              <a:lnSpc>
                <a:spcPts val="1686"/>
              </a:lnSpc>
            </a:pPr>
            <a:r>
              <a:rPr lang="en-US" sz="1441" b="1">
                <a:solidFill>
                  <a:srgbClr val="FFFFFF"/>
                </a:solidFill>
                <a:latin typeface="Clear Sans Bold"/>
                <a:ea typeface="Clear Sans Bold"/>
                <a:cs typeface="Clear Sans Bold"/>
                <a:sym typeface="Clear Sans Bold"/>
              </a:rPr>
              <a:t>References</a:t>
            </a:r>
          </a:p>
        </p:txBody>
      </p:sp>
      <p:sp>
        <p:nvSpPr>
          <p:cNvPr id="53" name="TextBox 53"/>
          <p:cNvSpPr txBox="1"/>
          <p:nvPr/>
        </p:nvSpPr>
        <p:spPr>
          <a:xfrm>
            <a:off x="5464227" y="6110442"/>
            <a:ext cx="4704728" cy="1222595"/>
          </a:xfrm>
          <a:prstGeom prst="rect">
            <a:avLst/>
          </a:prstGeom>
        </p:spPr>
        <p:txBody>
          <a:bodyPr lIns="0" tIns="0" rIns="0" bIns="0" rtlCol="0" anchor="t">
            <a:spAutoFit/>
          </a:bodyPr>
          <a:lstStyle/>
          <a:p>
            <a:pPr algn="just">
              <a:lnSpc>
                <a:spcPts val="1124"/>
              </a:lnSpc>
            </a:pPr>
            <a:r>
              <a:rPr lang="en-US" sz="803">
                <a:solidFill>
                  <a:srgbClr val="FFFFFF"/>
                </a:solidFill>
                <a:latin typeface="Clear Sans"/>
                <a:ea typeface="Clear Sans"/>
                <a:cs typeface="Clear Sans"/>
                <a:sym typeface="Clear Sans"/>
              </a:rPr>
              <a:t> Nguyen, T.H., Vo, H.H., Le, N.T., Nguyen, T.T.P. and Vo, H.K., 2022. Emotional intelligence and teamwork results of Vietnamese students. Journal of Organizational Behavior Research, 7(2-2022), pp.171–187.</a:t>
            </a:r>
          </a:p>
          <a:p>
            <a:pPr algn="just">
              <a:lnSpc>
                <a:spcPts val="1124"/>
              </a:lnSpc>
            </a:pPr>
            <a:r>
              <a:rPr lang="en-US" sz="803">
                <a:solidFill>
                  <a:srgbClr val="FFFFFF"/>
                </a:solidFill>
                <a:latin typeface="Clear Sans"/>
                <a:ea typeface="Clear Sans"/>
                <a:cs typeface="Clear Sans"/>
                <a:sym typeface="Clear Sans"/>
              </a:rPr>
              <a:t> Saleem, R., Ullah, N. and Zafar, J.M., 2024. Effect of Emotional Intelligence on Students’ Academic Performance at University Level: A Novel Perspective. Pakistan Social Sciences Review, 8(4), pp.586–595.</a:t>
            </a:r>
          </a:p>
          <a:p>
            <a:pPr algn="just">
              <a:lnSpc>
                <a:spcPts val="1124"/>
              </a:lnSpc>
              <a:spcBef>
                <a:spcPct val="0"/>
              </a:spcBef>
            </a:pPr>
            <a:r>
              <a:rPr lang="en-US" sz="803">
                <a:solidFill>
                  <a:srgbClr val="FFFFFF"/>
                </a:solidFill>
                <a:latin typeface="Clear Sans"/>
                <a:ea typeface="Clear Sans"/>
                <a:cs typeface="Clear Sans"/>
                <a:sym typeface="Clear Sans"/>
              </a:rPr>
              <a:t> Shrivastava, S., Martinez, J., Coletti, D.J. and Fornari, A., 2022. Interprofessional leadership development: role of emotional intelligence and communication skills training. MedEdPORTAL, 18, p.11247.</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724</Words>
  <PresentationFormat>Custom</PresentationFormat>
  <Paragraphs>28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Clear Sans</vt:lpstr>
      <vt:lpstr>Calibri</vt:lpstr>
      <vt:lpstr>Clear Sans Bold</vt:lpstr>
      <vt:lpstr>Arial</vt:lpstr>
      <vt:lpstr>Office Theme</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2026-07-12T16:50:38Z</dcterms:modified>
  <dc:identifier>DAHO3QrLrQ0</dc:identifier>
</cp:coreProperties>
</file>