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0" r:id="rId1"/>
  </p:sldMasterIdLst>
  <p:notesMasterIdLst>
    <p:notesMasterId r:id="rId13"/>
  </p:notesMasterIdLst>
  <p:sldIdLst>
    <p:sldId id="256" r:id="rId2"/>
    <p:sldId id="260" r:id="rId3"/>
    <p:sldId id="261" r:id="rId4"/>
    <p:sldId id="262" r:id="rId5"/>
    <p:sldId id="265" r:id="rId6"/>
    <p:sldId id="277" r:id="rId7"/>
    <p:sldId id="278" r:id="rId8"/>
    <p:sldId id="279" r:id="rId9"/>
    <p:sldId id="280" r:id="rId10"/>
    <p:sldId id="267" r:id="rId11"/>
    <p:sldId id="27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8" autoAdjust="0"/>
    <p:restoredTop sz="94660"/>
  </p:normalViewPr>
  <p:slideViewPr>
    <p:cSldViewPr snapToGrid="0">
      <p:cViewPr varScale="1">
        <p:scale>
          <a:sx n="93" d="100"/>
          <a:sy n="93" d="100"/>
        </p:scale>
        <p:origin x="25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7D6936-6719-4C70-94D5-CE6F4AA904E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96C1E2-30A9-4872-8917-5D60529CF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620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94EE311-454C-4E97-8B37-1B14C56A4DC6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/>
          </a:extLst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589158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E0C7796-5E16-49E7-9194-3B963C1AC023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/>
          </a:extLst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627227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3EDACAA-5D6D-4E87-90C6-51665CD1C85A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/>
          </a:extLst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815577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799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33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290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957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374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76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145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142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955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2665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943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29090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244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309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744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515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661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0982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0047" y="324394"/>
            <a:ext cx="8825658" cy="3329581"/>
          </a:xfrm>
        </p:spPr>
        <p:txBody>
          <a:bodyPr/>
          <a:lstStyle/>
          <a:p>
            <a:r>
              <a:rPr lang="en-GB" dirty="0" smtClean="0"/>
              <a:t>Research Proposal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11: Aims and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16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765175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Re-cap: Introduction </a:t>
            </a:r>
            <a:r>
              <a:rPr lang="en-GB" sz="4000" dirty="0"/>
              <a:t>and rationale for proposed study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896937" y="2272695"/>
            <a:ext cx="10131425" cy="364913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 smtClean="0"/>
              <a:t>What </a:t>
            </a:r>
            <a:r>
              <a:rPr lang="en-GB" sz="3200" dirty="0" smtClean="0"/>
              <a:t>resources should you be using?</a:t>
            </a:r>
          </a:p>
          <a:p>
            <a:pPr>
              <a:defRPr/>
            </a:pPr>
            <a:r>
              <a:rPr lang="en-GB" sz="3200" dirty="0" smtClean="0"/>
              <a:t>Where have you got your question from?</a:t>
            </a:r>
          </a:p>
          <a:p>
            <a:pPr>
              <a:defRPr/>
            </a:pPr>
            <a:r>
              <a:rPr lang="en-GB" sz="3200" dirty="0" smtClean="0"/>
              <a:t>This </a:t>
            </a:r>
            <a:r>
              <a:rPr lang="en-GB" sz="3200" dirty="0" smtClean="0">
                <a:solidFill>
                  <a:srgbClr val="FFFF66"/>
                </a:solidFill>
              </a:rPr>
              <a:t>MUST</a:t>
            </a:r>
            <a:r>
              <a:rPr lang="en-GB" sz="3200" dirty="0" smtClean="0"/>
              <a:t> have come from the research – </a:t>
            </a:r>
            <a:r>
              <a:rPr lang="en-GB" sz="3200" dirty="0" smtClean="0">
                <a:solidFill>
                  <a:srgbClr val="FFFF66"/>
                </a:solidFill>
              </a:rPr>
              <a:t>NOT</a:t>
            </a:r>
            <a:r>
              <a:rPr lang="en-GB" sz="3200" dirty="0" smtClean="0"/>
              <a:t> the other way around!</a:t>
            </a:r>
          </a:p>
        </p:txBody>
      </p:sp>
    </p:spTree>
    <p:extLst>
      <p:ext uri="{BB962C8B-B14F-4D97-AF65-F5344CB8AC3E}">
        <p14:creationId xmlns:p14="http://schemas.microsoft.com/office/powerpoint/2010/main" val="4221600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14637" y="809588"/>
            <a:ext cx="9404723" cy="140053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Rationale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790303" y="1822269"/>
            <a:ext cx="9329057" cy="5428161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Ø"/>
              <a:defRPr/>
            </a:pPr>
            <a:r>
              <a:rPr lang="en-GB" sz="2800" dirty="0" smtClean="0"/>
              <a:t>Is it clear why your project needs to be carried out? </a:t>
            </a:r>
          </a:p>
          <a:p>
            <a:pPr eaLnBrk="1" hangingPunct="1">
              <a:buFont typeface="Wingdings" charset="0"/>
              <a:buChar char="Ø"/>
              <a:defRPr/>
            </a:pPr>
            <a:r>
              <a:rPr lang="en-GB" sz="2800" dirty="0" smtClean="0"/>
              <a:t>Is it evident why it is important / will add to current research?</a:t>
            </a:r>
          </a:p>
          <a:p>
            <a:pPr eaLnBrk="1" hangingPunct="1">
              <a:buFont typeface="Wingdings" charset="0"/>
              <a:buChar char="Ø"/>
              <a:defRPr/>
            </a:pPr>
            <a:r>
              <a:rPr lang="en-GB" sz="2800" dirty="0" smtClean="0"/>
              <a:t>Who will the results of each study be useful for?</a:t>
            </a:r>
          </a:p>
          <a:p>
            <a:pPr eaLnBrk="1" hangingPunct="1">
              <a:buFont typeface="Wingdings" charset="0"/>
              <a:buChar char="Ø"/>
              <a:defRPr/>
            </a:pPr>
            <a:r>
              <a:rPr lang="en-GB" sz="2800" dirty="0" smtClean="0"/>
              <a:t>Can you think of anyone else who has not been considered that the results may be useful for? Make a note of these people.</a:t>
            </a:r>
          </a:p>
          <a:p>
            <a:pPr eaLnBrk="1" hangingPunct="1">
              <a:buFont typeface="Wingdings" charset="0"/>
              <a:buNone/>
              <a:defRPr/>
            </a:pPr>
            <a:endParaRPr lang="en-GB" sz="2800" dirty="0" smtClean="0"/>
          </a:p>
          <a:p>
            <a:pPr eaLnBrk="1" hangingPunct="1">
              <a:buFont typeface="Wingdings" charset="0"/>
              <a:buChar char="Ø"/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35387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Task: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1286692" y="1528113"/>
            <a:ext cx="10131425" cy="484003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/>
              <a:t>In </a:t>
            </a:r>
            <a:r>
              <a:rPr lang="en-GB" sz="2800" dirty="0" smtClean="0"/>
              <a:t>pairs / as a group: </a:t>
            </a: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Briefly introduce your research question…</a:t>
            </a:r>
          </a:p>
          <a:p>
            <a:pPr marL="0" indent="0" eaLnBrk="1" hangingPunct="1">
              <a:buNone/>
              <a:defRPr/>
            </a:pP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Discuss your rationale for your study…</a:t>
            </a:r>
          </a:p>
          <a:p>
            <a:pPr eaLnBrk="1" hangingPunct="1">
              <a:defRPr/>
            </a:pPr>
            <a:r>
              <a:rPr lang="en-GB" sz="2800" dirty="0" smtClean="0"/>
              <a:t>Why is this worthy of study?…evidence for this?</a:t>
            </a:r>
          </a:p>
          <a:p>
            <a:pPr eaLnBrk="1" hangingPunct="1">
              <a:defRPr/>
            </a:pPr>
            <a:r>
              <a:rPr lang="en-GB" sz="2800" dirty="0" smtClean="0"/>
              <a:t>Make notes of the key reasons why this is important. </a:t>
            </a:r>
          </a:p>
        </p:txBody>
      </p:sp>
    </p:spTree>
    <p:extLst>
      <p:ext uri="{BB962C8B-B14F-4D97-AF65-F5344CB8AC3E}">
        <p14:creationId xmlns:p14="http://schemas.microsoft.com/office/powerpoint/2010/main" val="974008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5028" y="692150"/>
            <a:ext cx="9176885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Clear identification of the </a:t>
            </a:r>
            <a:r>
              <a:rPr lang="en-GB" sz="4000" dirty="0" smtClean="0"/>
              <a:t>aims and objectives </a:t>
            </a:r>
            <a:r>
              <a:rPr lang="en-GB" sz="4000" dirty="0"/>
              <a:t>of the study.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045028" y="2210435"/>
            <a:ext cx="9048206" cy="4281488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Ø"/>
              <a:defRPr/>
            </a:pPr>
            <a:r>
              <a:rPr lang="en-GB" sz="3600" dirty="0" smtClean="0"/>
              <a:t>What is your exact question?</a:t>
            </a:r>
          </a:p>
          <a:p>
            <a:pPr eaLnBrk="1" hangingPunct="1">
              <a:buFont typeface="Wingdings" charset="0"/>
              <a:buChar char="Ø"/>
              <a:defRPr/>
            </a:pPr>
            <a:r>
              <a:rPr lang="en-GB" sz="3600" dirty="0" smtClean="0"/>
              <a:t>What </a:t>
            </a:r>
            <a:r>
              <a:rPr lang="en-GB" sz="3600" dirty="0" smtClean="0"/>
              <a:t>do you hope to find out?</a:t>
            </a:r>
          </a:p>
          <a:p>
            <a:pPr eaLnBrk="1" hangingPunct="1">
              <a:buFont typeface="Wingdings" charset="0"/>
              <a:buChar char="Ø"/>
              <a:defRPr/>
            </a:pP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175623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</a:t>
            </a:r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78132"/>
            <a:ext cx="8946541" cy="487026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primary focus of your research project is usually expressed in terms of aims and objectives.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Many students find it difficult to understand the difference between aims and objectives.  However, in the academic context there is a clear distinction between these terms.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Aim</a:t>
            </a:r>
            <a:r>
              <a:rPr lang="en-GB" dirty="0">
                <a:solidFill>
                  <a:srgbClr val="FFFF00"/>
                </a:solidFill>
              </a:rPr>
              <a:t> = </a:t>
            </a:r>
            <a:r>
              <a:rPr lang="en-GB" dirty="0"/>
              <a:t> what you hope to achieve</a:t>
            </a:r>
            <a:r>
              <a:rPr lang="en-GB" dirty="0" smtClean="0"/>
              <a:t>. </a:t>
            </a:r>
            <a:r>
              <a:rPr lang="en-GB" dirty="0" smtClean="0">
                <a:solidFill>
                  <a:srgbClr val="FFFF00"/>
                </a:solidFill>
              </a:rPr>
              <a:t>(What)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00"/>
                </a:solidFill>
              </a:rPr>
              <a:t>Objective</a:t>
            </a:r>
            <a:r>
              <a:rPr lang="en-GB" dirty="0">
                <a:solidFill>
                  <a:srgbClr val="FFFF00"/>
                </a:solidFill>
              </a:rPr>
              <a:t> =</a:t>
            </a:r>
            <a:r>
              <a:rPr lang="en-GB" dirty="0"/>
              <a:t> the action(s) you will take in order to achieve the aim</a:t>
            </a:r>
            <a:r>
              <a:rPr lang="en-GB" dirty="0" smtClean="0"/>
              <a:t>. </a:t>
            </a:r>
            <a:r>
              <a:rPr lang="en-GB" dirty="0" smtClean="0">
                <a:solidFill>
                  <a:srgbClr val="FFFF00"/>
                </a:solidFill>
              </a:rPr>
              <a:t>(How)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Aims</a:t>
            </a:r>
            <a:r>
              <a:rPr lang="en-GB" dirty="0"/>
              <a:t> are statements of intent. They are usually written in broad terms. They set out what you hope to achieve at the end of the project.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Objectives</a:t>
            </a:r>
            <a:r>
              <a:rPr lang="en-GB" dirty="0"/>
              <a:t>, on the other hand, should be specific statements that </a:t>
            </a:r>
            <a:r>
              <a:rPr lang="en-GB" dirty="0">
                <a:solidFill>
                  <a:srgbClr val="FFFF00"/>
                </a:solidFill>
              </a:rPr>
              <a:t>define measurable </a:t>
            </a:r>
            <a:r>
              <a:rPr lang="en-GB" dirty="0" smtClean="0">
                <a:solidFill>
                  <a:srgbClr val="FFFF00"/>
                </a:solidFill>
              </a:rPr>
              <a:t>outcomes </a:t>
            </a:r>
          </a:p>
          <a:p>
            <a:r>
              <a:rPr lang="en-GB" dirty="0" smtClean="0"/>
              <a:t>e.g</a:t>
            </a:r>
            <a:r>
              <a:rPr lang="en-GB" dirty="0"/>
              <a:t>. what steps will be taken to achieve the desired outcome.</a:t>
            </a:r>
            <a:br>
              <a:rPr lang="en-GB" dirty="0"/>
            </a:b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writing your objectives try to use strong positive statements.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Strong verbs - </a:t>
            </a:r>
            <a:r>
              <a:rPr lang="en-GB" dirty="0"/>
              <a:t>collect, construct, classify, develop, devise, measure, produce, revise, select, synthesise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08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Objectives should also be </a:t>
            </a:r>
            <a:r>
              <a:rPr lang="en-GB" sz="3600" b="1" dirty="0"/>
              <a:t>S.M.A.R.T.</a:t>
            </a:r>
            <a:r>
              <a:rPr lang="en-GB" sz="3600" dirty="0"/>
              <a:t> - which means they should be: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FF00"/>
                </a:solidFill>
              </a:rPr>
              <a:t>Specific</a:t>
            </a:r>
            <a:r>
              <a:rPr lang="en-GB" dirty="0"/>
              <a:t> – be precise about what you are going to do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Measureable</a:t>
            </a:r>
            <a:r>
              <a:rPr lang="en-GB" dirty="0"/>
              <a:t> –you will know when you have reached your goal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Achievable</a:t>
            </a:r>
            <a:r>
              <a:rPr lang="en-GB" dirty="0"/>
              <a:t> – Don’t attempt too much – a less ambitious but completed objective is better than an over-ambitious one that you cannot possible achieve.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Realistic</a:t>
            </a:r>
            <a:r>
              <a:rPr lang="en-GB" b="1" dirty="0"/>
              <a:t> </a:t>
            </a:r>
            <a:r>
              <a:rPr lang="en-GB" dirty="0"/>
              <a:t>– do you have the necessary resources to achieve the objective – time, money, skills, etc.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Time constrained</a:t>
            </a:r>
            <a:r>
              <a:rPr lang="en-GB" dirty="0"/>
              <a:t> – determine when each stage needs to be completed. Is there time in your schedule to allow for unexpected delays.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49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236" y="-435556"/>
            <a:ext cx="9404723" cy="1400530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Example of aim and objectives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2189" y="1175657"/>
            <a:ext cx="4983479" cy="5072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47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 together the aims and objectives for your proposed project</a:t>
            </a:r>
          </a:p>
          <a:p>
            <a:r>
              <a:rPr lang="en-GB" dirty="0" smtClean="0"/>
              <a:t>Use the file provided on Teams as a resource</a:t>
            </a:r>
          </a:p>
          <a:p>
            <a:endParaRPr lang="en-GB" dirty="0"/>
          </a:p>
          <a:p>
            <a:r>
              <a:rPr lang="en-GB" dirty="0" smtClean="0"/>
              <a:t>Submit your aims and objectives to the assignment link on Moodle (Week 11) if you wish to receive feedback on them.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46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Finally for today…Participants</a:t>
            </a:r>
            <a:endParaRPr lang="en-GB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002628" y="1853248"/>
            <a:ext cx="9048206" cy="5643291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Examine the proposed participant sample for your project. </a:t>
            </a:r>
          </a:p>
          <a:p>
            <a:pPr eaLnBrk="1" hangingPunct="1">
              <a:defRPr/>
            </a:pPr>
            <a:r>
              <a:rPr lang="en-GB" dirty="0" smtClean="0"/>
              <a:t>For your project, consider the following…</a:t>
            </a:r>
          </a:p>
          <a:p>
            <a:pPr lvl="1" eaLnBrk="1" hangingPunct="1">
              <a:defRPr/>
            </a:pPr>
            <a:r>
              <a:rPr lang="en-GB" dirty="0" smtClean="0"/>
              <a:t>Is it realistic?</a:t>
            </a:r>
          </a:p>
          <a:p>
            <a:pPr lvl="1" eaLnBrk="1" hangingPunct="1">
              <a:defRPr/>
            </a:pPr>
            <a:r>
              <a:rPr lang="en-GB" dirty="0" smtClean="0"/>
              <a:t>Is the number appropriate?</a:t>
            </a:r>
          </a:p>
          <a:p>
            <a:pPr lvl="1" eaLnBrk="1" hangingPunct="1">
              <a:defRPr/>
            </a:pPr>
            <a:r>
              <a:rPr lang="en-GB" dirty="0" smtClean="0"/>
              <a:t>Is it appropriate for the proposed study? </a:t>
            </a:r>
          </a:p>
          <a:p>
            <a:pPr lvl="1" eaLnBrk="1" hangingPunct="1">
              <a:defRPr/>
            </a:pPr>
            <a:r>
              <a:rPr lang="en-GB" dirty="0" smtClean="0"/>
              <a:t>Are there any potential problems with the sample that you need to be aware of?</a:t>
            </a:r>
          </a:p>
        </p:txBody>
      </p:sp>
    </p:spTree>
    <p:extLst>
      <p:ext uri="{BB962C8B-B14F-4D97-AF65-F5344CB8AC3E}">
        <p14:creationId xmlns:p14="http://schemas.microsoft.com/office/powerpoint/2010/main" val="1554050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mtClean="0"/>
          </a:p>
          <a:p>
            <a:pPr algn="ctr" eaLnBrk="1" hangingPunct="1">
              <a:buFont typeface="Wingdings" panose="05000000000000000000" pitchFamily="2" charset="2"/>
              <a:buNone/>
              <a:defRPr/>
            </a:pPr>
            <a:r>
              <a:rPr lang="en-GB" sz="60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5070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90</TotalTime>
  <Words>596</Words>
  <Application>Microsoft Office PowerPoint</Application>
  <PresentationFormat>Widescreen</PresentationFormat>
  <Paragraphs>45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ＭＳ Ｐゴシック</vt:lpstr>
      <vt:lpstr>Arial</vt:lpstr>
      <vt:lpstr>Calibri</vt:lpstr>
      <vt:lpstr>Century Gothic</vt:lpstr>
      <vt:lpstr>Wingdings</vt:lpstr>
      <vt:lpstr>Wingdings 3</vt:lpstr>
      <vt:lpstr>Ion</vt:lpstr>
      <vt:lpstr>Research Proposal</vt:lpstr>
      <vt:lpstr>Re-cap: Introduction and rationale for proposed study </vt:lpstr>
      <vt:lpstr>Rationale</vt:lpstr>
      <vt:lpstr>Task:</vt:lpstr>
      <vt:lpstr>Clear identification of the aims and objectives of the study.  </vt:lpstr>
      <vt:lpstr>Aims and objectives</vt:lpstr>
      <vt:lpstr>Objectives should also be S.M.A.R.T. - which means they should be: </vt:lpstr>
      <vt:lpstr> Example of aim and objectives </vt:lpstr>
      <vt:lpstr>Task:</vt:lpstr>
      <vt:lpstr>Finally for today…Participants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Administrator</dc:creator>
  <cp:lastModifiedBy>Administrator</cp:lastModifiedBy>
  <cp:revision>4</cp:revision>
  <dcterms:created xsi:type="dcterms:W3CDTF">2020-12-11T10:30:00Z</dcterms:created>
  <dcterms:modified xsi:type="dcterms:W3CDTF">2020-12-11T12:00:07Z</dcterms:modified>
</cp:coreProperties>
</file>