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AB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131" autoAdjust="0"/>
    <p:restoredTop sz="94660"/>
  </p:normalViewPr>
  <p:slideViewPr>
    <p:cSldViewPr snapToGrid="0">
      <p:cViewPr>
        <p:scale>
          <a:sx n="110" d="100"/>
          <a:sy n="110" d="100"/>
        </p:scale>
        <p:origin x="-1144"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odi.org/en/insights/staffing-shortages-in-the-uks-care-sector-a-sign-of-things-to-come/"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www.bristolcarehomes.co.uk/residential-care-nursing-care/" TargetMode="External"/><Relationship Id="rId4" Type="http://schemas.openxmlformats.org/officeDocument/2006/relationships/hyperlink" Target="https://www.thisismoney.co.uk/money/experts/article-2013522/My-mother-currently-care-home-cost-crippl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8F83A0F-3234-FFC8-46DB-4321DA9318C6}"/>
              </a:ext>
            </a:extLst>
          </p:cNvPr>
          <p:cNvSpPr/>
          <p:nvPr/>
        </p:nvSpPr>
        <p:spPr>
          <a:xfrm>
            <a:off x="4619" y="4619"/>
            <a:ext cx="12180452" cy="495904"/>
          </a:xfrm>
          <a:prstGeom prst="rect">
            <a:avLst/>
          </a:prstGeom>
          <a:solidFill>
            <a:srgbClr val="C3ABD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 investigate and research the reality of treatment of residents in residential care homes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5" descr="A picture containing text&#10;&#10;Description automatically generated">
            <a:extLst>
              <a:ext uri="{FF2B5EF4-FFF2-40B4-BE49-F238E27FC236}">
                <a16:creationId xmlns:a16="http://schemas.microsoft.com/office/drawing/2014/main" id="{BE7CC272-429E-780E-5565-5475925BFA07}"/>
              </a:ext>
            </a:extLst>
          </p:cNvPr>
          <p:cNvPicPr>
            <a:picLocks noChangeAspect="1"/>
          </p:cNvPicPr>
          <p:nvPr/>
        </p:nvPicPr>
        <p:blipFill>
          <a:blip r:embed="rId2"/>
          <a:stretch>
            <a:fillRect/>
          </a:stretch>
        </p:blipFill>
        <p:spPr>
          <a:xfrm>
            <a:off x="6929" y="4619"/>
            <a:ext cx="848729" cy="501100"/>
          </a:xfrm>
          <a:prstGeom prst="rect">
            <a:avLst/>
          </a:prstGeom>
        </p:spPr>
      </p:pic>
      <p:sp>
        <p:nvSpPr>
          <p:cNvPr id="6" name="TextBox 5">
            <a:extLst>
              <a:ext uri="{FF2B5EF4-FFF2-40B4-BE49-F238E27FC236}">
                <a16:creationId xmlns:a16="http://schemas.microsoft.com/office/drawing/2014/main" id="{DC46BF36-6E86-BFCD-E665-BD3B345EFB36}"/>
              </a:ext>
            </a:extLst>
          </p:cNvPr>
          <p:cNvSpPr txBox="1"/>
          <p:nvPr/>
        </p:nvSpPr>
        <p:spPr>
          <a:xfrm>
            <a:off x="9275440" y="-4906"/>
            <a:ext cx="291858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400" dirty="0">
              <a:ea typeface="Calibri"/>
              <a:cs typeface="Calibri"/>
            </a:endParaRPr>
          </a:p>
        </p:txBody>
      </p:sp>
      <p:sp>
        <p:nvSpPr>
          <p:cNvPr id="8" name="TextBox 7">
            <a:extLst>
              <a:ext uri="{FF2B5EF4-FFF2-40B4-BE49-F238E27FC236}">
                <a16:creationId xmlns:a16="http://schemas.microsoft.com/office/drawing/2014/main" id="{87387869-D687-B3C1-2D36-6E899A8BF0DB}"/>
              </a:ext>
            </a:extLst>
          </p:cNvPr>
          <p:cNvSpPr txBox="1"/>
          <p:nvPr/>
        </p:nvSpPr>
        <p:spPr>
          <a:xfrm>
            <a:off x="-53001" y="551133"/>
            <a:ext cx="3783390" cy="3139321"/>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I</a:t>
            </a:r>
            <a:r>
              <a:rPr lang="en-GB" sz="1200" b="1" u="sng" dirty="0">
                <a:cs typeface="Calibri"/>
              </a:rPr>
              <a:t>NTRODUCTION:</a:t>
            </a:r>
          </a:p>
          <a:p>
            <a:pPr algn="l"/>
            <a:r>
              <a:rPr lang="en-GB" sz="1200" dirty="0"/>
              <a:t>The purpose of my research is to help elderly individuals in residential care homes to improve their self-esteem through analysis of business ideas to enhance their independence.</a:t>
            </a:r>
            <a:r>
              <a:rPr lang="en-GB" sz="1200" b="1" u="sng" dirty="0">
                <a:cs typeface="Calibri"/>
              </a:rPr>
              <a:t> </a:t>
            </a:r>
            <a:r>
              <a:rPr lang="en-GB" sz="1200" dirty="0"/>
              <a:t>Over the last five years, I have worked in a residential care home, and I would like to set up my own care home in the future. I learned from others' mistakes and can provide the best care possible to the elderly.</a:t>
            </a:r>
            <a:endParaRPr lang="en-GB" sz="1200" b="1" u="sng" dirty="0">
              <a:cs typeface="Calibri"/>
            </a:endParaRPr>
          </a:p>
          <a:p>
            <a:pPr algn="l"/>
            <a:r>
              <a:rPr lang="en-GB" sz="1200" b="1" u="sng" dirty="0">
                <a:cs typeface="Calibri"/>
              </a:rPr>
              <a:t>AIMS AND OBJECTIVES:</a:t>
            </a:r>
          </a:p>
          <a:p>
            <a:pPr marL="228600" indent="-228600" algn="l">
              <a:buAutoNum type="arabicPeriod"/>
            </a:pPr>
            <a:r>
              <a:rPr lang="en-GB" sz="1200" dirty="0"/>
              <a:t>Identify and critically appraise the literature that relates to the reality of how care home residents are treated in care homes.</a:t>
            </a:r>
            <a:endParaRPr lang="en-GB" sz="1200" dirty="0">
              <a:cs typeface="Calibri"/>
            </a:endParaRPr>
          </a:p>
          <a:p>
            <a:pPr marL="228600" indent="-228600" algn="l">
              <a:buAutoNum type="arabicPeriod"/>
            </a:pPr>
            <a:r>
              <a:rPr lang="en-GB" sz="1200" dirty="0"/>
              <a:t>The purpose of this study is to conduct a questionnaire in order to determine the views of the staff and family members of residential care homes as well as the views of residents.</a:t>
            </a:r>
            <a:endParaRPr lang="en-GB" sz="1200" dirty="0">
              <a:cs typeface="Calibri"/>
            </a:endParaRPr>
          </a:p>
        </p:txBody>
      </p:sp>
      <p:sp>
        <p:nvSpPr>
          <p:cNvPr id="9" name="TextBox 8">
            <a:extLst>
              <a:ext uri="{FF2B5EF4-FFF2-40B4-BE49-F238E27FC236}">
                <a16:creationId xmlns:a16="http://schemas.microsoft.com/office/drawing/2014/main" id="{4535AB16-D5ED-7B4F-877C-DF041468C40E}"/>
              </a:ext>
            </a:extLst>
          </p:cNvPr>
          <p:cNvSpPr txBox="1"/>
          <p:nvPr/>
        </p:nvSpPr>
        <p:spPr>
          <a:xfrm>
            <a:off x="0" y="3673432"/>
            <a:ext cx="3730389" cy="2031325"/>
          </a:xfrm>
          <a:prstGeom prst="rect">
            <a:avLst/>
          </a:prstGeom>
          <a:solidFill>
            <a:srgbClr val="C3AB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R</a:t>
            </a:r>
            <a:r>
              <a:rPr lang="en-GB" sz="1200" b="1" u="sng" dirty="0">
                <a:cs typeface="Calibri"/>
              </a:rPr>
              <a:t>ESEARCH QUESTIONS:</a:t>
            </a:r>
          </a:p>
          <a:p>
            <a:pPr marL="228600" indent="-228600">
              <a:buAutoNum type="arabicPeriod"/>
            </a:pPr>
            <a:r>
              <a:rPr lang="en-GB" sz="1200" i="0" strike="noStrike" dirty="0">
                <a:solidFill>
                  <a:srgbClr val="000000"/>
                </a:solidFill>
                <a:effectLst/>
              </a:rPr>
              <a:t>Does the care provided for elderly residents in residential care homes need to be improved?</a:t>
            </a:r>
            <a:r>
              <a:rPr lang="en-GB" sz="1200" i="0" strike="noStrike" dirty="0">
                <a:solidFill>
                  <a:srgbClr val="000000"/>
                </a:solidFill>
                <a:effectLst/>
                <a:cs typeface="Calibri"/>
              </a:rPr>
              <a:t> </a:t>
            </a:r>
          </a:p>
          <a:p>
            <a:pPr marL="228600" indent="-228600">
              <a:buAutoNum type="arabicPeriod"/>
            </a:pPr>
            <a:r>
              <a:rPr lang="en-GB" sz="1200" dirty="0"/>
              <a:t>To what extent are residential care homes implementing effective strategies to care for their residents?</a:t>
            </a:r>
            <a:endParaRPr lang="en-GB" sz="1200" dirty="0">
              <a:solidFill>
                <a:srgbClr val="000000"/>
              </a:solidFill>
              <a:cs typeface="Calibri"/>
            </a:endParaRPr>
          </a:p>
          <a:p>
            <a:pPr marL="228600" indent="-228600">
              <a:buAutoNum type="arabicPeriod"/>
            </a:pPr>
            <a:r>
              <a:rPr lang="en-GB" sz="1200" dirty="0"/>
              <a:t>What are the key factors that lead to unsatisfactory care?</a:t>
            </a:r>
          </a:p>
          <a:p>
            <a:pPr marL="228600" indent="-228600">
              <a:buAutoNum type="arabicPeriod"/>
            </a:pPr>
            <a:r>
              <a:rPr lang="en-GB" sz="1200" b="0" i="0" u="none" strike="noStrike" dirty="0">
                <a:solidFill>
                  <a:srgbClr val="000000"/>
                </a:solidFill>
                <a:effectLst/>
              </a:rPr>
              <a:t>To improve residential care home quality, what do you think needs to be done?</a:t>
            </a:r>
            <a:endParaRPr lang="en-GB" sz="1200" dirty="0">
              <a:solidFill>
                <a:srgbClr val="000000"/>
              </a:solidFill>
              <a:cs typeface="Calibri"/>
            </a:endParaRPr>
          </a:p>
        </p:txBody>
      </p:sp>
      <p:sp>
        <p:nvSpPr>
          <p:cNvPr id="10" name="TextBox 9">
            <a:extLst>
              <a:ext uri="{FF2B5EF4-FFF2-40B4-BE49-F238E27FC236}">
                <a16:creationId xmlns:a16="http://schemas.microsoft.com/office/drawing/2014/main" id="{6163A3AD-EC4A-6C3B-F272-F4A45575C453}"/>
              </a:ext>
            </a:extLst>
          </p:cNvPr>
          <p:cNvSpPr txBox="1"/>
          <p:nvPr/>
        </p:nvSpPr>
        <p:spPr>
          <a:xfrm>
            <a:off x="3730388" y="548933"/>
            <a:ext cx="3069455" cy="3139321"/>
          </a:xfrm>
          <a:prstGeom prst="rect">
            <a:avLst/>
          </a:prstGeom>
          <a:solidFill>
            <a:srgbClr val="C3AB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R</a:t>
            </a:r>
            <a:r>
              <a:rPr lang="en-GB" sz="1200" b="1" u="sng" dirty="0">
                <a:cs typeface="Calibri"/>
              </a:rPr>
              <a:t>ELEVENT LITERATURE:</a:t>
            </a:r>
          </a:p>
          <a:p>
            <a:pPr marL="171450" indent="-171450">
              <a:buFont typeface="Wingdings" pitchFamily="2" charset="2"/>
              <a:buChar char="v"/>
            </a:pPr>
            <a:r>
              <a:rPr lang="en-GB" sz="1200" i="0" u="none" strike="noStrike" dirty="0">
                <a:solidFill>
                  <a:srgbClr val="000000"/>
                </a:solidFill>
                <a:effectLst/>
              </a:rPr>
              <a:t>A residential care home provides 24-hour assistance with basic tasks like washing, dressing, and eating to people who require round-the-clock care. (Homes,2021)</a:t>
            </a:r>
          </a:p>
          <a:p>
            <a:pPr marL="171450" indent="-171450">
              <a:buFont typeface="Wingdings" pitchFamily="2" charset="2"/>
              <a:buChar char="v"/>
            </a:pPr>
            <a:r>
              <a:rPr lang="en-GB" sz="1200" dirty="0"/>
              <a:t>It is important for relatives to know that care homes offer extra services worth around £29465 per year. Depending on an elderly person's assets, the price of care can vary depending on what kind of housing and care he or she needs.</a:t>
            </a:r>
            <a:r>
              <a:rPr lang="en-GB" sz="1200" dirty="0">
                <a:solidFill>
                  <a:srgbClr val="000000"/>
                </a:solidFill>
              </a:rPr>
              <a:t> (</a:t>
            </a:r>
            <a:r>
              <a:rPr lang="en-GB" sz="1200" dirty="0" err="1">
                <a:solidFill>
                  <a:srgbClr val="000000"/>
                </a:solidFill>
              </a:rPr>
              <a:t>Mckay</a:t>
            </a:r>
            <a:r>
              <a:rPr lang="en-GB" sz="1200" dirty="0">
                <a:solidFill>
                  <a:srgbClr val="000000"/>
                </a:solidFill>
              </a:rPr>
              <a:t> 2011) </a:t>
            </a:r>
          </a:p>
          <a:p>
            <a:pPr marL="171450" indent="-171450">
              <a:buFont typeface="Wingdings" pitchFamily="2" charset="2"/>
              <a:buChar char="v"/>
            </a:pPr>
            <a:r>
              <a:rPr lang="en-GB" sz="1200" dirty="0"/>
              <a:t>One of the lowest-paid professions in the UK is care work, where workers earn nearly three quarters of the real living wage.</a:t>
            </a:r>
            <a:r>
              <a:rPr lang="en-GB" sz="1200" dirty="0">
                <a:solidFill>
                  <a:srgbClr val="000000"/>
                </a:solidFill>
              </a:rPr>
              <a:t> (Claire Kumar </a:t>
            </a:r>
            <a:r>
              <a:rPr lang="en-GB" sz="1200" i="1" dirty="0">
                <a:solidFill>
                  <a:srgbClr val="000000"/>
                </a:solidFill>
              </a:rPr>
              <a:t>et al </a:t>
            </a:r>
            <a:r>
              <a:rPr lang="en-GB" sz="1200" dirty="0">
                <a:solidFill>
                  <a:srgbClr val="000000"/>
                </a:solidFill>
              </a:rPr>
              <a:t>2021)</a:t>
            </a:r>
            <a:endParaRPr lang="en-GB" sz="1200" dirty="0"/>
          </a:p>
        </p:txBody>
      </p:sp>
      <p:sp>
        <p:nvSpPr>
          <p:cNvPr id="12" name="TextBox 11">
            <a:extLst>
              <a:ext uri="{FF2B5EF4-FFF2-40B4-BE49-F238E27FC236}">
                <a16:creationId xmlns:a16="http://schemas.microsoft.com/office/drawing/2014/main" id="{69F91801-97C4-FA25-1D1B-646277E9E1A1}"/>
              </a:ext>
            </a:extLst>
          </p:cNvPr>
          <p:cNvSpPr txBox="1"/>
          <p:nvPr/>
        </p:nvSpPr>
        <p:spPr>
          <a:xfrm>
            <a:off x="3730389" y="3690454"/>
            <a:ext cx="3069455" cy="2000548"/>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cs typeface="Calibri"/>
              </a:rPr>
              <a:t>M</a:t>
            </a:r>
            <a:r>
              <a:rPr lang="en-GB" sz="1200" b="1" u="sng" dirty="0">
                <a:cs typeface="Calibri"/>
              </a:rPr>
              <a:t>ETHODOLOGY:</a:t>
            </a:r>
          </a:p>
          <a:p>
            <a:r>
              <a:rPr lang="en-GB" sz="1200" dirty="0">
                <a:cs typeface="Calibri"/>
              </a:rPr>
              <a:t>The use of quantitative research methods of a questionnaire was used. </a:t>
            </a:r>
            <a:r>
              <a:rPr lang="en-GB" sz="1200" dirty="0"/>
              <a:t>In my dissertation, I will use an </a:t>
            </a:r>
            <a:r>
              <a:rPr lang="en-GB" sz="1200" dirty="0" err="1"/>
              <a:t>unprobability</a:t>
            </a:r>
            <a:r>
              <a:rPr lang="en-GB" sz="1200" dirty="0"/>
              <a:t> sampling method to gather information about a wide range of individuals, age groups, backgrounds, demographics, and psychographics.</a:t>
            </a:r>
            <a:r>
              <a:rPr lang="en-GB" sz="1200" b="0" i="0" u="none" strike="noStrike" dirty="0">
                <a:solidFill>
                  <a:srgbClr val="000000"/>
                </a:solidFill>
                <a:effectLst/>
                <a:latin typeface="-webkit-standard"/>
              </a:rPr>
              <a:t> Finding people to engage in my survey for my research could be a restriction for my dissertation research.</a:t>
            </a:r>
            <a:endParaRPr lang="en-GB" sz="1200" dirty="0">
              <a:cs typeface="Calibri"/>
            </a:endParaRPr>
          </a:p>
        </p:txBody>
      </p:sp>
      <p:sp>
        <p:nvSpPr>
          <p:cNvPr id="13" name="TextBox 12">
            <a:extLst>
              <a:ext uri="{FF2B5EF4-FFF2-40B4-BE49-F238E27FC236}">
                <a16:creationId xmlns:a16="http://schemas.microsoft.com/office/drawing/2014/main" id="{DC0A79E5-FF46-9B68-8AFD-7FE1100BC3B1}"/>
              </a:ext>
            </a:extLst>
          </p:cNvPr>
          <p:cNvSpPr txBox="1"/>
          <p:nvPr/>
        </p:nvSpPr>
        <p:spPr>
          <a:xfrm>
            <a:off x="6822869" y="523031"/>
            <a:ext cx="2683273" cy="5355312"/>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F</a:t>
            </a:r>
            <a:r>
              <a:rPr lang="en-GB" sz="1200" b="1" u="sng" dirty="0">
                <a:cs typeface="Calibri"/>
              </a:rPr>
              <a:t>indings:</a:t>
            </a:r>
          </a:p>
          <a:p>
            <a:pPr marL="171450" indent="-171450" algn="l">
              <a:buFont typeface="Wingdings" pitchFamily="2" charset="2"/>
              <a:buChar char="v"/>
            </a:pPr>
            <a:r>
              <a:rPr lang="en-GB" sz="1200" dirty="0">
                <a:cs typeface="Calibri"/>
              </a:rPr>
              <a:t>81% of responders agreed that further action was needed to improve the quality of care, while 13% believed it could be appropriate to take additional measures within residential care facilities and 6% disagreed.</a:t>
            </a:r>
          </a:p>
          <a:p>
            <a:pPr marL="171450" indent="-171450" algn="l">
              <a:buFont typeface="Wingdings" pitchFamily="2" charset="2"/>
              <a:buChar char="v"/>
            </a:pPr>
            <a:r>
              <a:rPr lang="en-GB" sz="1200" dirty="0">
                <a:cs typeface="Calibri"/>
              </a:rPr>
              <a:t>41% of respondents claimed that adequate staffing levels would boost the standard of service in residential care facilities.</a:t>
            </a:r>
          </a:p>
          <a:p>
            <a:pPr marL="171450" indent="-171450" algn="l">
              <a:buFont typeface="Wingdings" pitchFamily="2" charset="2"/>
              <a:buChar char="v"/>
            </a:pPr>
            <a:r>
              <a:rPr lang="en-GB" sz="1200" dirty="0">
                <a:cs typeface="Calibri"/>
              </a:rPr>
              <a:t>According to 68% of respondents, a staffing deficit is one of the main reasons for unsatisfactory care.</a:t>
            </a:r>
          </a:p>
          <a:p>
            <a:pPr marL="171450" indent="-171450" algn="l">
              <a:buFont typeface="Wingdings" pitchFamily="2" charset="2"/>
              <a:buChar char="v"/>
            </a:pPr>
            <a:r>
              <a:rPr lang="en-GB" sz="1200" dirty="0">
                <a:cs typeface="Calibri"/>
              </a:rPr>
              <a:t>If you asked if elderly people are getting the right kind of care, 53% of people said  no they aren't receiving the best care. </a:t>
            </a:r>
          </a:p>
          <a:p>
            <a:pPr marL="171450" indent="-171450" algn="l">
              <a:buFont typeface="Wingdings" pitchFamily="2" charset="2"/>
              <a:buChar char="v"/>
            </a:pPr>
            <a:r>
              <a:rPr lang="en-GB" sz="1200" dirty="0">
                <a:cs typeface="Calibri"/>
              </a:rPr>
              <a:t>94% of respondents believe that a staffing shortage has an impact on the treatment provided to elderly individuals.</a:t>
            </a:r>
          </a:p>
          <a:p>
            <a:pPr marL="171450" indent="-171450" algn="l">
              <a:buFont typeface="Wingdings" pitchFamily="2" charset="2"/>
              <a:buChar char="v"/>
            </a:pPr>
            <a:r>
              <a:rPr lang="en-GB" sz="1200" dirty="0">
                <a:cs typeface="Calibri"/>
              </a:rPr>
              <a:t>86% of individuals think that the shortage of staff as affected the quality of care</a:t>
            </a:r>
          </a:p>
          <a:p>
            <a:pPr marL="171450" indent="-171450" algn="l">
              <a:buFont typeface="Wingdings" pitchFamily="2" charset="2"/>
              <a:buChar char="v"/>
            </a:pPr>
            <a:endParaRPr lang="en-GB" sz="1200" dirty="0">
              <a:cs typeface="Calibri"/>
            </a:endParaRPr>
          </a:p>
          <a:p>
            <a:pPr algn="l"/>
            <a:endParaRPr lang="en-GB" sz="1200" dirty="0">
              <a:cs typeface="Calibri"/>
            </a:endParaRPr>
          </a:p>
        </p:txBody>
      </p:sp>
      <p:sp>
        <p:nvSpPr>
          <p:cNvPr id="17" name="TextBox 16">
            <a:extLst>
              <a:ext uri="{FF2B5EF4-FFF2-40B4-BE49-F238E27FC236}">
                <a16:creationId xmlns:a16="http://schemas.microsoft.com/office/drawing/2014/main" id="{F834118B-BCF0-2896-4F50-2FD67F1CEC8B}"/>
              </a:ext>
            </a:extLst>
          </p:cNvPr>
          <p:cNvSpPr txBox="1"/>
          <p:nvPr/>
        </p:nvSpPr>
        <p:spPr>
          <a:xfrm>
            <a:off x="9511156" y="477638"/>
            <a:ext cx="2694819" cy="2215991"/>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C</a:t>
            </a:r>
            <a:r>
              <a:rPr lang="en-GB" sz="1200" b="1" u="sng" dirty="0">
                <a:cs typeface="Calibri"/>
              </a:rPr>
              <a:t>onclusion :</a:t>
            </a:r>
          </a:p>
          <a:p>
            <a:r>
              <a:rPr lang="en-GB" sz="1200" dirty="0"/>
              <a:t>Based on my literature review and the results of my quantitative research method,  It is well known that the shortage of staff in residential care homes has a direct impact on the quality of care for elderly people. Therefore, we examined how the shortage of staff affects the quality of care in residential care homes.</a:t>
            </a:r>
          </a:p>
          <a:p>
            <a:endParaRPr lang="en-GB" sz="1200" b="1" u="sng" dirty="0">
              <a:cs typeface="Calibri"/>
            </a:endParaRPr>
          </a:p>
        </p:txBody>
      </p:sp>
      <p:sp>
        <p:nvSpPr>
          <p:cNvPr id="19" name="TextBox 18">
            <a:extLst>
              <a:ext uri="{FF2B5EF4-FFF2-40B4-BE49-F238E27FC236}">
                <a16:creationId xmlns:a16="http://schemas.microsoft.com/office/drawing/2014/main" id="{E323073D-EB74-F2AA-E2DD-02BF318F1292}"/>
              </a:ext>
            </a:extLst>
          </p:cNvPr>
          <p:cNvSpPr txBox="1"/>
          <p:nvPr/>
        </p:nvSpPr>
        <p:spPr>
          <a:xfrm>
            <a:off x="9478297" y="2610683"/>
            <a:ext cx="2694819" cy="4247317"/>
          </a:xfrm>
          <a:prstGeom prst="rect">
            <a:avLst/>
          </a:prstGeom>
          <a:solidFill>
            <a:srgbClr val="C3AB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R</a:t>
            </a:r>
            <a:r>
              <a:rPr lang="en-GB" sz="1200" b="1" u="sng" dirty="0">
                <a:cs typeface="Calibri"/>
              </a:rPr>
              <a:t>ecommendations:</a:t>
            </a:r>
          </a:p>
          <a:p>
            <a:pPr marL="228600" indent="-228600" algn="l">
              <a:buAutoNum type="arabicPeriod"/>
            </a:pPr>
            <a:r>
              <a:rPr lang="en-GB" sz="1200" dirty="0"/>
              <a:t>It is important for me to continue to raise awareness for elderly people. As a matter of fact, it is an important topic for investigation because every individual will age and will need care in different types of homes at some point in their lives. Those who work in residential care homes don't realize the importance of the job they do. </a:t>
            </a:r>
          </a:p>
          <a:p>
            <a:pPr marL="228600" indent="-228600" algn="l">
              <a:buAutoNum type="arabicPeriod"/>
            </a:pPr>
            <a:r>
              <a:rPr lang="en-GB" sz="1200" dirty="0"/>
              <a:t>If I were do do this again I would use both quantitative and qualitative research.</a:t>
            </a:r>
          </a:p>
          <a:p>
            <a:pPr marL="228600" indent="-228600" algn="l">
              <a:buAutoNum type="arabicPeriod"/>
            </a:pPr>
            <a:r>
              <a:rPr lang="en-GB" sz="1200" dirty="0"/>
              <a:t>To determine if there is a difference between residential and non-residential care homes and their staffing levels in the future, a comparison could be made between the different types of care homes available and how elderly individuals are treated within them.</a:t>
            </a:r>
          </a:p>
        </p:txBody>
      </p:sp>
      <p:sp>
        <p:nvSpPr>
          <p:cNvPr id="20" name="TextBox 19">
            <a:extLst>
              <a:ext uri="{FF2B5EF4-FFF2-40B4-BE49-F238E27FC236}">
                <a16:creationId xmlns:a16="http://schemas.microsoft.com/office/drawing/2014/main" id="{CF43662C-9031-2378-9D57-207F00882994}"/>
              </a:ext>
            </a:extLst>
          </p:cNvPr>
          <p:cNvSpPr txBox="1"/>
          <p:nvPr/>
        </p:nvSpPr>
        <p:spPr>
          <a:xfrm>
            <a:off x="-53001" y="5640481"/>
            <a:ext cx="9526283" cy="1494833"/>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b="1" u="sng" dirty="0">
                <a:cs typeface="Calibri"/>
              </a:rPr>
              <a:t>References:</a:t>
            </a:r>
          </a:p>
          <a:p>
            <a:pPr fontAlgn="base">
              <a:lnSpc>
                <a:spcPts val="1200"/>
              </a:lnSpc>
            </a:pPr>
            <a:r>
              <a:rPr lang="en-GB" sz="1200" b="0" dirty="0">
                <a:solidFill>
                  <a:srgbClr val="333333"/>
                </a:solidFill>
                <a:effectLst/>
                <a:ea typeface="Times New Roman" panose="02020603050405020304" pitchFamily="18" charset="0"/>
              </a:rPr>
              <a:t>Claire Kumar </a:t>
            </a:r>
            <a:r>
              <a:rPr lang="en-GB" sz="1200" b="0" i="1" dirty="0">
                <a:solidFill>
                  <a:srgbClr val="333333"/>
                </a:solidFill>
                <a:effectLst/>
                <a:ea typeface="Times New Roman" panose="02020603050405020304" pitchFamily="18" charset="0"/>
              </a:rPr>
              <a:t>et all </a:t>
            </a:r>
            <a:r>
              <a:rPr lang="en-GB" sz="1200" b="0" dirty="0">
                <a:solidFill>
                  <a:srgbClr val="333333"/>
                </a:solidFill>
                <a:effectLst/>
                <a:ea typeface="Times New Roman" panose="02020603050405020304" pitchFamily="18" charset="0"/>
              </a:rPr>
              <a:t>(November 2021) Staffing shortages in the UK’s care sector: a sign of things to come. Received from </a:t>
            </a:r>
            <a:r>
              <a:rPr lang="en-GB" sz="1200" b="0" u="sng" dirty="0">
                <a:solidFill>
                  <a:srgbClr val="0563C1"/>
                </a:solidFill>
                <a:effectLst/>
                <a:ea typeface="Times New Roman" panose="02020603050405020304" pitchFamily="18" charset="0"/>
                <a:hlinkClick r:id="rId3"/>
              </a:rPr>
              <a:t>https://odi.org/en/insights/staffing-shortages-in-the-uks-care-sector-a-sign-of-things-to-come/</a:t>
            </a:r>
            <a:r>
              <a:rPr lang="en-GB" sz="1200" b="0" dirty="0">
                <a:solidFill>
                  <a:srgbClr val="333333"/>
                </a:solidFill>
                <a:effectLst/>
                <a:ea typeface="Times New Roman" panose="02020603050405020304" pitchFamily="18" charset="0"/>
              </a:rPr>
              <a:t> </a:t>
            </a:r>
            <a:endParaRPr lang="en-GB" sz="1200" b="1" dirty="0">
              <a:effectLst/>
              <a:ea typeface="Times New Roman" panose="02020603050405020304" pitchFamily="18" charset="0"/>
            </a:endParaRPr>
          </a:p>
          <a:p>
            <a:pPr fontAlgn="base">
              <a:lnSpc>
                <a:spcPts val="1200"/>
              </a:lnSpc>
            </a:pPr>
            <a:r>
              <a:rPr lang="en-GB" sz="1200" b="0" dirty="0">
                <a:solidFill>
                  <a:srgbClr val="333333"/>
                </a:solidFill>
                <a:effectLst/>
                <a:ea typeface="Times New Roman" panose="02020603050405020304" pitchFamily="18" charset="0"/>
              </a:rPr>
              <a:t>Retrieved date 19/2/2023.</a:t>
            </a:r>
          </a:p>
          <a:p>
            <a:pPr fontAlgn="base">
              <a:lnSpc>
                <a:spcPts val="1200"/>
              </a:lnSpc>
            </a:pPr>
            <a:r>
              <a:rPr lang="en-GB" sz="1200" b="0" dirty="0">
                <a:effectLst/>
                <a:ea typeface="Times New Roman" panose="02020603050405020304" pitchFamily="18" charset="0"/>
              </a:rPr>
              <a:t>McKay, Linda (July 2011) </a:t>
            </a:r>
            <a:r>
              <a:rPr lang="en-GB" sz="1200" b="0" spc="-10" dirty="0">
                <a:solidFill>
                  <a:srgbClr val="000000"/>
                </a:solidFill>
                <a:effectLst/>
                <a:ea typeface="Times New Roman" panose="02020603050405020304" pitchFamily="18" charset="0"/>
              </a:rPr>
              <a:t>What can we do about my mother's crippling care home costs? Received from </a:t>
            </a:r>
            <a:r>
              <a:rPr lang="en-GB" sz="1200" b="0" u="sng" spc="-10" dirty="0">
                <a:solidFill>
                  <a:srgbClr val="0563C1"/>
                </a:solidFill>
                <a:effectLst/>
                <a:ea typeface="Times New Roman" panose="02020603050405020304" pitchFamily="18" charset="0"/>
                <a:hlinkClick r:id="rId4"/>
              </a:rPr>
              <a:t>https://www.thisismoney.co.uk/money/experts/article-2013522/My-mother-currently-care-home-cost-crippling.html</a:t>
            </a:r>
            <a:r>
              <a:rPr lang="en-GB" sz="1200" b="0" spc="-10" dirty="0">
                <a:solidFill>
                  <a:srgbClr val="000000"/>
                </a:solidFill>
                <a:effectLst/>
                <a:ea typeface="Times New Roman" panose="02020603050405020304" pitchFamily="18" charset="0"/>
              </a:rPr>
              <a:t> </a:t>
            </a:r>
            <a:endParaRPr lang="en-GB" sz="1200" b="1" dirty="0">
              <a:effectLst/>
              <a:ea typeface="Times New Roman" panose="02020603050405020304" pitchFamily="18" charset="0"/>
            </a:endParaRPr>
          </a:p>
          <a:p>
            <a:pPr fontAlgn="base">
              <a:lnSpc>
                <a:spcPts val="1200"/>
              </a:lnSpc>
            </a:pPr>
            <a:r>
              <a:rPr lang="en-GB" sz="1200" b="0" spc="-10" dirty="0">
                <a:solidFill>
                  <a:srgbClr val="000000"/>
                </a:solidFill>
                <a:effectLst/>
                <a:ea typeface="Times New Roman" panose="02020603050405020304" pitchFamily="18" charset="0"/>
              </a:rPr>
              <a:t>Retrieved date 4/2/2023.</a:t>
            </a:r>
          </a:p>
          <a:p>
            <a:pPr fontAlgn="base">
              <a:lnSpc>
                <a:spcPts val="1200"/>
              </a:lnSpc>
            </a:pPr>
            <a:r>
              <a:rPr lang="en-GB" sz="1200" b="0" dirty="0">
                <a:effectLst/>
                <a:ea typeface="Times New Roman" panose="02020603050405020304" pitchFamily="18" charset="0"/>
              </a:rPr>
              <a:t>Bristol Care Homes (April 2021) </a:t>
            </a:r>
            <a:r>
              <a:rPr lang="en-GB" sz="1200" b="0" dirty="0">
                <a:solidFill>
                  <a:srgbClr val="333333"/>
                </a:solidFill>
                <a:effectLst/>
                <a:ea typeface="Times New Roman" panose="02020603050405020304" pitchFamily="18" charset="0"/>
              </a:rPr>
              <a:t>The Difference Between Residential Care &amp; Nursing Care. Received from </a:t>
            </a:r>
            <a:r>
              <a:rPr lang="en-GB" sz="1200" b="0" u="sng" dirty="0">
                <a:solidFill>
                  <a:srgbClr val="0563C1"/>
                </a:solidFill>
                <a:effectLst/>
                <a:ea typeface="Times New Roman" panose="02020603050405020304" pitchFamily="18" charset="0"/>
                <a:hlinkClick r:id="rId5"/>
              </a:rPr>
              <a:t>https://www.bristolcarehomes.co.uk/residential-care-nursing-care/</a:t>
            </a:r>
            <a:r>
              <a:rPr lang="en-GB" sz="1200" b="0" dirty="0">
                <a:solidFill>
                  <a:srgbClr val="333333"/>
                </a:solidFill>
                <a:effectLst/>
                <a:ea typeface="Times New Roman" panose="02020603050405020304" pitchFamily="18" charset="0"/>
              </a:rPr>
              <a:t> Retrieved Date 3/2/2023.</a:t>
            </a:r>
            <a:endParaRPr lang="en-GB" sz="1200" b="1" dirty="0">
              <a:effectLst/>
              <a:ea typeface="Times New Roman" panose="02020603050405020304" pitchFamily="18" charset="0"/>
            </a:endParaRPr>
          </a:p>
        </p:txBody>
      </p:sp>
      <p:sp>
        <p:nvSpPr>
          <p:cNvPr id="3" name="TextBox 2">
            <a:extLst>
              <a:ext uri="{FF2B5EF4-FFF2-40B4-BE49-F238E27FC236}">
                <a16:creationId xmlns:a16="http://schemas.microsoft.com/office/drawing/2014/main" id="{E2FEC612-E75C-A99B-9584-4F417CB7CC1C}"/>
              </a:ext>
            </a:extLst>
          </p:cNvPr>
          <p:cNvSpPr txBox="1"/>
          <p:nvPr/>
        </p:nvSpPr>
        <p:spPr>
          <a:xfrm>
            <a:off x="10412730" y="-22697"/>
            <a:ext cx="1760386" cy="523220"/>
          </a:xfrm>
          <a:prstGeom prst="rect">
            <a:avLst/>
          </a:prstGeom>
          <a:noFill/>
          <a:ln>
            <a:noFill/>
          </a:ln>
        </p:spPr>
        <p:txBody>
          <a:bodyPr wrap="square" rtlCol="0">
            <a:spAutoFit/>
          </a:bodyPr>
          <a:lstStyle/>
          <a:p>
            <a:pPr algn="r"/>
            <a:r>
              <a:rPr lang="en-GB" sz="1400" dirty="0">
                <a:solidFill>
                  <a:schemeClr val="bg1">
                    <a:lumMod val="95000"/>
                  </a:schemeClr>
                </a:solidFill>
              </a:rPr>
              <a:t>Nia-Mai Hopcroft 2003405</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100</TotalTime>
  <Words>844</Words>
  <Application>Microsoft Macintosh PowerPoint</Application>
  <PresentationFormat>Widescreen</PresentationFormat>
  <Paragraphs>37</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-webkit-standard</vt:lpstr>
      <vt:lpstr>Arial</vt:lpstr>
      <vt:lpstr>Calibri</vt:lpstr>
      <vt:lpstr>Calibri Light</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dc:creator>
  <cp:lastModifiedBy>Nia-Mai Hopcroft (2003405)</cp:lastModifiedBy>
  <cp:revision>530</cp:revision>
  <dcterms:created xsi:type="dcterms:W3CDTF">2022-04-14T07:41:40Z</dcterms:created>
  <dcterms:modified xsi:type="dcterms:W3CDTF">2023-03-29T14:08:22Z</dcterms:modified>
</cp:coreProperties>
</file>