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sldIdLst>
    <p:sldId id="256" r:id="rId5"/>
    <p:sldId id="259" r:id="rId6"/>
    <p:sldId id="260" r:id="rId7"/>
    <p:sldId id="257" r:id="rId8"/>
    <p:sldId id="263" r:id="rId9"/>
    <p:sldId id="261" r:id="rId10"/>
    <p:sldId id="264" r:id="rId11"/>
    <p:sldId id="265" r:id="rId12"/>
    <p:sldId id="267" r:id="rId13"/>
    <p:sldId id="262" r:id="rId14"/>
    <p:sldId id="266" r:id="rId15"/>
    <p:sldId id="268" r:id="rId16"/>
    <p:sldId id="269" r:id="rId17"/>
    <p:sldId id="25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A22E"/>
    <a:srgbClr val="F5BE1B"/>
    <a:srgbClr val="455F5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2420DC-5F28-2F90-47A6-1975F4E2233A}" v="893" dt="2020-01-20T22:48:34.029"/>
    <p1510:client id="{6618843C-FDB9-4EEB-CB94-F9C71D50DC71}" v="2453" dt="2020-01-14T14:17:53.419"/>
    <p1510:client id="{6809C1BD-D26C-4D73-85DA-36DCBCC15851}" v="1271" dt="2020-01-14T12:09:45.444"/>
    <p1510:client id="{D3197E1D-0BE1-81FE-EFA7-B276F29274AD}" v="2017" dt="2020-01-18T11:35:42.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2B518B-C51E-4DCF-B977-82F458B348E3}" type="doc">
      <dgm:prSet loTypeId="urn:microsoft.com/office/officeart/2005/8/layout/vProcess5" loCatId="process" qsTypeId="urn:microsoft.com/office/officeart/2005/8/quickstyle/simple2" qsCatId="simple" csTypeId="urn:microsoft.com/office/officeart/2005/8/colors/accent1_2" csCatId="accent1" phldr="1"/>
      <dgm:spPr/>
      <dgm:t>
        <a:bodyPr/>
        <a:lstStyle/>
        <a:p>
          <a:endParaRPr lang="en-US"/>
        </a:p>
      </dgm:t>
    </dgm:pt>
    <dgm:pt modelId="{64F19EDA-574B-4B8B-A05E-0908918215A1}">
      <dgm:prSet/>
      <dgm:spPr/>
      <dgm:t>
        <a:bodyPr/>
        <a:lstStyle/>
        <a:p>
          <a:pPr>
            <a:defRPr cap="all"/>
          </a:pPr>
          <a:r>
            <a:rPr lang="en-GB"/>
            <a:t>General discussion to uncover client values, beliefs, and strengths. </a:t>
          </a:r>
          <a:endParaRPr lang="en-US"/>
        </a:p>
      </dgm:t>
    </dgm:pt>
    <dgm:pt modelId="{A959A790-0FC3-42FE-91F9-C029E7DCE9EC}" type="parTrans" cxnId="{D70C94CA-5BEF-4C66-AF15-A6905DB9A9DB}">
      <dgm:prSet/>
      <dgm:spPr/>
      <dgm:t>
        <a:bodyPr/>
        <a:lstStyle/>
        <a:p>
          <a:endParaRPr lang="en-US"/>
        </a:p>
      </dgm:t>
    </dgm:pt>
    <dgm:pt modelId="{9362C69A-B4D4-450A-85E1-86D8320D92C3}" type="sibTrans" cxnId="{D70C94CA-5BEF-4C66-AF15-A6905DB9A9DB}">
      <dgm:prSet/>
      <dgm:spPr/>
      <dgm:t>
        <a:bodyPr/>
        <a:lstStyle/>
        <a:p>
          <a:endParaRPr lang="en-US"/>
        </a:p>
      </dgm:t>
    </dgm:pt>
    <dgm:pt modelId="{A8CBCEB1-9969-441E-AF7A-0C3736C390DF}">
      <dgm:prSet/>
      <dgm:spPr/>
      <dgm:t>
        <a:bodyPr/>
        <a:lstStyle/>
        <a:p>
          <a:pPr>
            <a:defRPr cap="all"/>
          </a:pPr>
          <a:r>
            <a:rPr lang="en-GB"/>
            <a:t>Strengths from one part of the client's life can be transferred to another where new behaviour is desired. </a:t>
          </a:r>
          <a:endParaRPr lang="en-US"/>
        </a:p>
      </dgm:t>
    </dgm:pt>
    <dgm:pt modelId="{8A465817-4AFD-4293-9CD4-3096251610A7}" type="parTrans" cxnId="{DE945AFE-9964-42AF-9D90-EC0CC7322671}">
      <dgm:prSet/>
      <dgm:spPr/>
      <dgm:t>
        <a:bodyPr/>
        <a:lstStyle/>
        <a:p>
          <a:endParaRPr lang="en-US"/>
        </a:p>
      </dgm:t>
    </dgm:pt>
    <dgm:pt modelId="{A24F1211-73EE-49AF-A7B1-735371FF3EEE}" type="sibTrans" cxnId="{DE945AFE-9964-42AF-9D90-EC0CC7322671}">
      <dgm:prSet/>
      <dgm:spPr/>
      <dgm:t>
        <a:bodyPr/>
        <a:lstStyle/>
        <a:p>
          <a:endParaRPr lang="en-US"/>
        </a:p>
      </dgm:t>
    </dgm:pt>
    <dgm:pt modelId="{DCB6BCAA-10F8-4A9A-8FFE-67F973118478}">
      <dgm:prSet/>
      <dgm:spPr/>
      <dgm:t>
        <a:bodyPr/>
        <a:lstStyle/>
        <a:p>
          <a:pPr rtl="0">
            <a:defRPr cap="all"/>
          </a:pPr>
          <a:r>
            <a:rPr lang="en-GB">
              <a:latin typeface="Calibri Light" panose="020F0302020204030204"/>
            </a:rPr>
            <a:t>Through guidance in</a:t>
          </a:r>
          <a:r>
            <a:rPr lang="en-GB"/>
            <a:t> </a:t>
          </a:r>
          <a:r>
            <a:rPr lang="en-GB">
              <a:latin typeface="Calibri Light" panose="020F0302020204030204"/>
            </a:rPr>
            <a:t>identifying </a:t>
          </a:r>
          <a:r>
            <a:rPr lang="en-GB"/>
            <a:t>positive directions for change, clients of SFBT can construct a concrete vision of a preferred future.</a:t>
          </a:r>
          <a:endParaRPr lang="en-US">
            <a:latin typeface="Calibri Light" panose="020F0302020204030204"/>
          </a:endParaRPr>
        </a:p>
      </dgm:t>
    </dgm:pt>
    <dgm:pt modelId="{4484BF59-DCB7-426C-9B56-8FABEC7C227B}" type="parTrans" cxnId="{7455A02B-FBE3-4D09-A716-6EBE66659CD7}">
      <dgm:prSet/>
      <dgm:spPr/>
      <dgm:t>
        <a:bodyPr/>
        <a:lstStyle/>
        <a:p>
          <a:endParaRPr lang="en-US"/>
        </a:p>
      </dgm:t>
    </dgm:pt>
    <dgm:pt modelId="{AF5AADE9-18DD-49FF-B216-EBAEC8F83CC2}" type="sibTrans" cxnId="{7455A02B-FBE3-4D09-A716-6EBE66659CD7}">
      <dgm:prSet/>
      <dgm:spPr/>
      <dgm:t>
        <a:bodyPr/>
        <a:lstStyle/>
        <a:p>
          <a:endParaRPr lang="en-US"/>
        </a:p>
      </dgm:t>
    </dgm:pt>
    <dgm:pt modelId="{FE3F52B4-3684-4C86-AADF-8B9300591EE2}">
      <dgm:prSet/>
      <dgm:spPr/>
      <dgm:t>
        <a:bodyPr/>
        <a:lstStyle/>
        <a:p>
          <a:pPr>
            <a:defRPr cap="all"/>
          </a:pPr>
          <a:r>
            <a:rPr lang="en-GB"/>
            <a:t>Clients are told that the focus of the therapy is to find a solution to their problem in as little sessions as possible. </a:t>
          </a:r>
          <a:endParaRPr lang="en-US"/>
        </a:p>
      </dgm:t>
    </dgm:pt>
    <dgm:pt modelId="{11B777DA-835F-44CD-9236-EC377E048C47}" type="parTrans" cxnId="{6800AA60-9A06-44AE-8593-30E3D3601D2B}">
      <dgm:prSet/>
      <dgm:spPr/>
      <dgm:t>
        <a:bodyPr/>
        <a:lstStyle/>
        <a:p>
          <a:endParaRPr lang="en-US"/>
        </a:p>
      </dgm:t>
    </dgm:pt>
    <dgm:pt modelId="{ED235C45-6F72-4327-9F6D-75BA9D47E94F}" type="sibTrans" cxnId="{6800AA60-9A06-44AE-8593-30E3D3601D2B}">
      <dgm:prSet/>
      <dgm:spPr/>
      <dgm:t>
        <a:bodyPr/>
        <a:lstStyle/>
        <a:p>
          <a:endParaRPr lang="en-US"/>
        </a:p>
      </dgm:t>
    </dgm:pt>
    <dgm:pt modelId="{363B2170-A098-49D4-8F4F-7115D73B14AF}" type="pres">
      <dgm:prSet presAssocID="{572B518B-C51E-4DCF-B977-82F458B348E3}" presName="outerComposite" presStyleCnt="0">
        <dgm:presLayoutVars>
          <dgm:chMax val="5"/>
          <dgm:dir/>
          <dgm:resizeHandles val="exact"/>
        </dgm:presLayoutVars>
      </dgm:prSet>
      <dgm:spPr/>
    </dgm:pt>
    <dgm:pt modelId="{4E2E224F-9F36-4C88-BE7D-E46D8F9CE6EA}" type="pres">
      <dgm:prSet presAssocID="{572B518B-C51E-4DCF-B977-82F458B348E3}" presName="dummyMaxCanvas" presStyleCnt="0">
        <dgm:presLayoutVars/>
      </dgm:prSet>
      <dgm:spPr/>
    </dgm:pt>
    <dgm:pt modelId="{D57AA730-15D9-4AA0-A00F-89B625829FC6}" type="pres">
      <dgm:prSet presAssocID="{572B518B-C51E-4DCF-B977-82F458B348E3}" presName="FourNodes_1" presStyleLbl="node1" presStyleIdx="0" presStyleCnt="4">
        <dgm:presLayoutVars>
          <dgm:bulletEnabled val="1"/>
        </dgm:presLayoutVars>
      </dgm:prSet>
      <dgm:spPr/>
    </dgm:pt>
    <dgm:pt modelId="{22388042-3FAA-4B0B-BCF4-EBB6676803CB}" type="pres">
      <dgm:prSet presAssocID="{572B518B-C51E-4DCF-B977-82F458B348E3}" presName="FourNodes_2" presStyleLbl="node1" presStyleIdx="1" presStyleCnt="4">
        <dgm:presLayoutVars>
          <dgm:bulletEnabled val="1"/>
        </dgm:presLayoutVars>
      </dgm:prSet>
      <dgm:spPr/>
    </dgm:pt>
    <dgm:pt modelId="{0B4EC20B-D107-4F34-AA31-D7469C6E9A49}" type="pres">
      <dgm:prSet presAssocID="{572B518B-C51E-4DCF-B977-82F458B348E3}" presName="FourNodes_3" presStyleLbl="node1" presStyleIdx="2" presStyleCnt="4">
        <dgm:presLayoutVars>
          <dgm:bulletEnabled val="1"/>
        </dgm:presLayoutVars>
      </dgm:prSet>
      <dgm:spPr/>
    </dgm:pt>
    <dgm:pt modelId="{F3A19F62-6834-4FE6-B1B1-D9943C0D1D23}" type="pres">
      <dgm:prSet presAssocID="{572B518B-C51E-4DCF-B977-82F458B348E3}" presName="FourNodes_4" presStyleLbl="node1" presStyleIdx="3" presStyleCnt="4">
        <dgm:presLayoutVars>
          <dgm:bulletEnabled val="1"/>
        </dgm:presLayoutVars>
      </dgm:prSet>
      <dgm:spPr/>
    </dgm:pt>
    <dgm:pt modelId="{E7AE0E4E-4495-494D-B500-D55E2B96E812}" type="pres">
      <dgm:prSet presAssocID="{572B518B-C51E-4DCF-B977-82F458B348E3}" presName="FourConn_1-2" presStyleLbl="fgAccFollowNode1" presStyleIdx="0" presStyleCnt="3">
        <dgm:presLayoutVars>
          <dgm:bulletEnabled val="1"/>
        </dgm:presLayoutVars>
      </dgm:prSet>
      <dgm:spPr/>
    </dgm:pt>
    <dgm:pt modelId="{7B38548D-610B-4606-8AFF-8EA21FE4331C}" type="pres">
      <dgm:prSet presAssocID="{572B518B-C51E-4DCF-B977-82F458B348E3}" presName="FourConn_2-3" presStyleLbl="fgAccFollowNode1" presStyleIdx="1" presStyleCnt="3">
        <dgm:presLayoutVars>
          <dgm:bulletEnabled val="1"/>
        </dgm:presLayoutVars>
      </dgm:prSet>
      <dgm:spPr/>
    </dgm:pt>
    <dgm:pt modelId="{3704FB80-AB17-4169-AF73-2F106DABF618}" type="pres">
      <dgm:prSet presAssocID="{572B518B-C51E-4DCF-B977-82F458B348E3}" presName="FourConn_3-4" presStyleLbl="fgAccFollowNode1" presStyleIdx="2" presStyleCnt="3">
        <dgm:presLayoutVars>
          <dgm:bulletEnabled val="1"/>
        </dgm:presLayoutVars>
      </dgm:prSet>
      <dgm:spPr/>
    </dgm:pt>
    <dgm:pt modelId="{8AB9AEFD-580D-40DD-BA93-5FF7DC701C49}" type="pres">
      <dgm:prSet presAssocID="{572B518B-C51E-4DCF-B977-82F458B348E3}" presName="FourNodes_1_text" presStyleLbl="node1" presStyleIdx="3" presStyleCnt="4">
        <dgm:presLayoutVars>
          <dgm:bulletEnabled val="1"/>
        </dgm:presLayoutVars>
      </dgm:prSet>
      <dgm:spPr/>
    </dgm:pt>
    <dgm:pt modelId="{D07FAECB-C0B5-45B1-8A5E-CC0549A7A8C1}" type="pres">
      <dgm:prSet presAssocID="{572B518B-C51E-4DCF-B977-82F458B348E3}" presName="FourNodes_2_text" presStyleLbl="node1" presStyleIdx="3" presStyleCnt="4">
        <dgm:presLayoutVars>
          <dgm:bulletEnabled val="1"/>
        </dgm:presLayoutVars>
      </dgm:prSet>
      <dgm:spPr/>
    </dgm:pt>
    <dgm:pt modelId="{C878E865-3AEC-4ECD-89AD-B359130B7B12}" type="pres">
      <dgm:prSet presAssocID="{572B518B-C51E-4DCF-B977-82F458B348E3}" presName="FourNodes_3_text" presStyleLbl="node1" presStyleIdx="3" presStyleCnt="4">
        <dgm:presLayoutVars>
          <dgm:bulletEnabled val="1"/>
        </dgm:presLayoutVars>
      </dgm:prSet>
      <dgm:spPr/>
    </dgm:pt>
    <dgm:pt modelId="{1109890D-0586-41D5-80D9-67303402A13C}" type="pres">
      <dgm:prSet presAssocID="{572B518B-C51E-4DCF-B977-82F458B348E3}" presName="FourNodes_4_text" presStyleLbl="node1" presStyleIdx="3" presStyleCnt="4">
        <dgm:presLayoutVars>
          <dgm:bulletEnabled val="1"/>
        </dgm:presLayoutVars>
      </dgm:prSet>
      <dgm:spPr/>
    </dgm:pt>
  </dgm:ptLst>
  <dgm:cxnLst>
    <dgm:cxn modelId="{8346BB09-70E1-46D9-8CB4-4419F6A5C800}" type="presOf" srcId="{DCB6BCAA-10F8-4A9A-8FFE-67F973118478}" destId="{0B4EC20B-D107-4F34-AA31-D7469C6E9A49}" srcOrd="0" destOrd="0" presId="urn:microsoft.com/office/officeart/2005/8/layout/vProcess5"/>
    <dgm:cxn modelId="{26B8290D-73F7-4265-97C4-0F027626E937}" type="presOf" srcId="{A8CBCEB1-9969-441E-AF7A-0C3736C390DF}" destId="{D07FAECB-C0B5-45B1-8A5E-CC0549A7A8C1}" srcOrd="1" destOrd="0" presId="urn:microsoft.com/office/officeart/2005/8/layout/vProcess5"/>
    <dgm:cxn modelId="{7455A02B-FBE3-4D09-A716-6EBE66659CD7}" srcId="{572B518B-C51E-4DCF-B977-82F458B348E3}" destId="{DCB6BCAA-10F8-4A9A-8FFE-67F973118478}" srcOrd="2" destOrd="0" parTransId="{4484BF59-DCB7-426C-9B56-8FABEC7C227B}" sibTransId="{AF5AADE9-18DD-49FF-B216-EBAEC8F83CC2}"/>
    <dgm:cxn modelId="{6800AA60-9A06-44AE-8593-30E3D3601D2B}" srcId="{572B518B-C51E-4DCF-B977-82F458B348E3}" destId="{FE3F52B4-3684-4C86-AADF-8B9300591EE2}" srcOrd="3" destOrd="0" parTransId="{11B777DA-835F-44CD-9236-EC377E048C47}" sibTransId="{ED235C45-6F72-4327-9F6D-75BA9D47E94F}"/>
    <dgm:cxn modelId="{CC89C554-F705-4008-B90F-4EEE6128A64C}" type="presOf" srcId="{FE3F52B4-3684-4C86-AADF-8B9300591EE2}" destId="{F3A19F62-6834-4FE6-B1B1-D9943C0D1D23}" srcOrd="0" destOrd="0" presId="urn:microsoft.com/office/officeart/2005/8/layout/vProcess5"/>
    <dgm:cxn modelId="{A228335A-60FE-42E1-8168-6D46177AB5D4}" type="presOf" srcId="{9362C69A-B4D4-450A-85E1-86D8320D92C3}" destId="{E7AE0E4E-4495-494D-B500-D55E2B96E812}" srcOrd="0" destOrd="0" presId="urn:microsoft.com/office/officeart/2005/8/layout/vProcess5"/>
    <dgm:cxn modelId="{2A17AE80-E82F-4148-86B1-D3B8610A158B}" type="presOf" srcId="{DCB6BCAA-10F8-4A9A-8FFE-67F973118478}" destId="{C878E865-3AEC-4ECD-89AD-B359130B7B12}" srcOrd="1" destOrd="0" presId="urn:microsoft.com/office/officeart/2005/8/layout/vProcess5"/>
    <dgm:cxn modelId="{C4678C91-4594-4CDC-9AD3-55F77F69D582}" type="presOf" srcId="{64F19EDA-574B-4B8B-A05E-0908918215A1}" destId="{D57AA730-15D9-4AA0-A00F-89B625829FC6}" srcOrd="0" destOrd="0" presId="urn:microsoft.com/office/officeart/2005/8/layout/vProcess5"/>
    <dgm:cxn modelId="{F64CB4BC-C533-485C-8D8A-EEA9F45B6898}" type="presOf" srcId="{572B518B-C51E-4DCF-B977-82F458B348E3}" destId="{363B2170-A098-49D4-8F4F-7115D73B14AF}" srcOrd="0" destOrd="0" presId="urn:microsoft.com/office/officeart/2005/8/layout/vProcess5"/>
    <dgm:cxn modelId="{D70C94CA-5BEF-4C66-AF15-A6905DB9A9DB}" srcId="{572B518B-C51E-4DCF-B977-82F458B348E3}" destId="{64F19EDA-574B-4B8B-A05E-0908918215A1}" srcOrd="0" destOrd="0" parTransId="{A959A790-0FC3-42FE-91F9-C029E7DCE9EC}" sibTransId="{9362C69A-B4D4-450A-85E1-86D8320D92C3}"/>
    <dgm:cxn modelId="{4F51A2EB-DA96-46A2-97E2-EB008ABFAD74}" type="presOf" srcId="{64F19EDA-574B-4B8B-A05E-0908918215A1}" destId="{8AB9AEFD-580D-40DD-BA93-5FF7DC701C49}" srcOrd="1" destOrd="0" presId="urn:microsoft.com/office/officeart/2005/8/layout/vProcess5"/>
    <dgm:cxn modelId="{7E4EA5ED-B06A-46C0-8A18-9527ABF74850}" type="presOf" srcId="{A24F1211-73EE-49AF-A7B1-735371FF3EEE}" destId="{7B38548D-610B-4606-8AFF-8EA21FE4331C}" srcOrd="0" destOrd="0" presId="urn:microsoft.com/office/officeart/2005/8/layout/vProcess5"/>
    <dgm:cxn modelId="{ECE6D9ED-825B-44F0-8A71-AAF4D590AF06}" type="presOf" srcId="{A8CBCEB1-9969-441E-AF7A-0C3736C390DF}" destId="{22388042-3FAA-4B0B-BCF4-EBB6676803CB}" srcOrd="0" destOrd="0" presId="urn:microsoft.com/office/officeart/2005/8/layout/vProcess5"/>
    <dgm:cxn modelId="{83B6D6F0-4913-4E1F-B4D8-273ED7C1D34D}" type="presOf" srcId="{AF5AADE9-18DD-49FF-B216-EBAEC8F83CC2}" destId="{3704FB80-AB17-4169-AF73-2F106DABF618}" srcOrd="0" destOrd="0" presId="urn:microsoft.com/office/officeart/2005/8/layout/vProcess5"/>
    <dgm:cxn modelId="{6C090CF9-122E-43F3-AF9F-3EBAFC6F6674}" type="presOf" srcId="{FE3F52B4-3684-4C86-AADF-8B9300591EE2}" destId="{1109890D-0586-41D5-80D9-67303402A13C}" srcOrd="1" destOrd="0" presId="urn:microsoft.com/office/officeart/2005/8/layout/vProcess5"/>
    <dgm:cxn modelId="{DE945AFE-9964-42AF-9D90-EC0CC7322671}" srcId="{572B518B-C51E-4DCF-B977-82F458B348E3}" destId="{A8CBCEB1-9969-441E-AF7A-0C3736C390DF}" srcOrd="1" destOrd="0" parTransId="{8A465817-4AFD-4293-9CD4-3096251610A7}" sibTransId="{A24F1211-73EE-49AF-A7B1-735371FF3EEE}"/>
    <dgm:cxn modelId="{EB362396-B0B2-404D-81B6-6AE9E0DFFB53}" type="presParOf" srcId="{363B2170-A098-49D4-8F4F-7115D73B14AF}" destId="{4E2E224F-9F36-4C88-BE7D-E46D8F9CE6EA}" srcOrd="0" destOrd="0" presId="urn:microsoft.com/office/officeart/2005/8/layout/vProcess5"/>
    <dgm:cxn modelId="{78EC6F01-75B5-492B-BF1F-2503FC70AD95}" type="presParOf" srcId="{363B2170-A098-49D4-8F4F-7115D73B14AF}" destId="{D57AA730-15D9-4AA0-A00F-89B625829FC6}" srcOrd="1" destOrd="0" presId="urn:microsoft.com/office/officeart/2005/8/layout/vProcess5"/>
    <dgm:cxn modelId="{C0B5AF0C-605A-42C7-B023-BEFBEB2BE33D}" type="presParOf" srcId="{363B2170-A098-49D4-8F4F-7115D73B14AF}" destId="{22388042-3FAA-4B0B-BCF4-EBB6676803CB}" srcOrd="2" destOrd="0" presId="urn:microsoft.com/office/officeart/2005/8/layout/vProcess5"/>
    <dgm:cxn modelId="{FE106F34-39A2-4C63-9DC6-10DBFAF45AA2}" type="presParOf" srcId="{363B2170-A098-49D4-8F4F-7115D73B14AF}" destId="{0B4EC20B-D107-4F34-AA31-D7469C6E9A49}" srcOrd="3" destOrd="0" presId="urn:microsoft.com/office/officeart/2005/8/layout/vProcess5"/>
    <dgm:cxn modelId="{079BDED7-D97D-4F49-849C-885370F479DC}" type="presParOf" srcId="{363B2170-A098-49D4-8F4F-7115D73B14AF}" destId="{F3A19F62-6834-4FE6-B1B1-D9943C0D1D23}" srcOrd="4" destOrd="0" presId="urn:microsoft.com/office/officeart/2005/8/layout/vProcess5"/>
    <dgm:cxn modelId="{4D1522D0-B9AA-47FB-B218-38ED7C371184}" type="presParOf" srcId="{363B2170-A098-49D4-8F4F-7115D73B14AF}" destId="{E7AE0E4E-4495-494D-B500-D55E2B96E812}" srcOrd="5" destOrd="0" presId="urn:microsoft.com/office/officeart/2005/8/layout/vProcess5"/>
    <dgm:cxn modelId="{068AE6E0-E209-451D-8B9C-1138F6AE89A5}" type="presParOf" srcId="{363B2170-A098-49D4-8F4F-7115D73B14AF}" destId="{7B38548D-610B-4606-8AFF-8EA21FE4331C}" srcOrd="6" destOrd="0" presId="urn:microsoft.com/office/officeart/2005/8/layout/vProcess5"/>
    <dgm:cxn modelId="{C8820B52-8336-43F6-A697-952A967577D7}" type="presParOf" srcId="{363B2170-A098-49D4-8F4F-7115D73B14AF}" destId="{3704FB80-AB17-4169-AF73-2F106DABF618}" srcOrd="7" destOrd="0" presId="urn:microsoft.com/office/officeart/2005/8/layout/vProcess5"/>
    <dgm:cxn modelId="{E3FA0E55-282C-4640-AE7D-0CE9FAE4696F}" type="presParOf" srcId="{363B2170-A098-49D4-8F4F-7115D73B14AF}" destId="{8AB9AEFD-580D-40DD-BA93-5FF7DC701C49}" srcOrd="8" destOrd="0" presId="urn:microsoft.com/office/officeart/2005/8/layout/vProcess5"/>
    <dgm:cxn modelId="{1F75AD8D-F56F-4BCF-B588-33CD8FC082E3}" type="presParOf" srcId="{363B2170-A098-49D4-8F4F-7115D73B14AF}" destId="{D07FAECB-C0B5-45B1-8A5E-CC0549A7A8C1}" srcOrd="9" destOrd="0" presId="urn:microsoft.com/office/officeart/2005/8/layout/vProcess5"/>
    <dgm:cxn modelId="{E16DB395-AE4D-46F1-9526-057EA3B78ED1}" type="presParOf" srcId="{363B2170-A098-49D4-8F4F-7115D73B14AF}" destId="{C878E865-3AEC-4ECD-89AD-B359130B7B12}" srcOrd="10" destOrd="0" presId="urn:microsoft.com/office/officeart/2005/8/layout/vProcess5"/>
    <dgm:cxn modelId="{427DBC4D-7CC4-4A80-99D3-C7665B6D9EFA}" type="presParOf" srcId="{363B2170-A098-49D4-8F4F-7115D73B14AF}" destId="{1109890D-0586-41D5-80D9-67303402A13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AA730-15D9-4AA0-A00F-89B625829FC6}">
      <dsp:nvSpPr>
        <dsp:cNvPr id="0" name=""/>
        <dsp:cNvSpPr/>
      </dsp:nvSpPr>
      <dsp:spPr>
        <a:xfrm>
          <a:off x="0" y="0"/>
          <a:ext cx="8697806" cy="7702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General discussion to uncover client values, beliefs, and strengths. </a:t>
          </a:r>
          <a:endParaRPr lang="en-US" sz="1700" kern="1200"/>
        </a:p>
      </dsp:txBody>
      <dsp:txXfrm>
        <a:off x="22560" y="22560"/>
        <a:ext cx="7801535" cy="725152"/>
      </dsp:txXfrm>
    </dsp:sp>
    <dsp:sp modelId="{22388042-3FAA-4B0B-BCF4-EBB6676803CB}">
      <dsp:nvSpPr>
        <dsp:cNvPr id="0" name=""/>
        <dsp:cNvSpPr/>
      </dsp:nvSpPr>
      <dsp:spPr>
        <a:xfrm>
          <a:off x="728441" y="910321"/>
          <a:ext cx="8697806" cy="7702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Strengths from one part of the client's life can be transferred to another where new behaviour is desired. </a:t>
          </a:r>
          <a:endParaRPr lang="en-US" sz="1700" kern="1200"/>
        </a:p>
      </dsp:txBody>
      <dsp:txXfrm>
        <a:off x="751001" y="932881"/>
        <a:ext cx="7423568" cy="725152"/>
      </dsp:txXfrm>
    </dsp:sp>
    <dsp:sp modelId="{0B4EC20B-D107-4F34-AA31-D7469C6E9A49}">
      <dsp:nvSpPr>
        <dsp:cNvPr id="0" name=""/>
        <dsp:cNvSpPr/>
      </dsp:nvSpPr>
      <dsp:spPr>
        <a:xfrm>
          <a:off x="1446010" y="1820643"/>
          <a:ext cx="8697806" cy="7702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defRPr cap="all"/>
          </a:pPr>
          <a:r>
            <a:rPr lang="en-GB" sz="1700" kern="1200">
              <a:latin typeface="Calibri Light" panose="020F0302020204030204"/>
            </a:rPr>
            <a:t>Through guidance in</a:t>
          </a:r>
          <a:r>
            <a:rPr lang="en-GB" sz="1700" kern="1200"/>
            <a:t> </a:t>
          </a:r>
          <a:r>
            <a:rPr lang="en-GB" sz="1700" kern="1200">
              <a:latin typeface="Calibri Light" panose="020F0302020204030204"/>
            </a:rPr>
            <a:t>identifying </a:t>
          </a:r>
          <a:r>
            <a:rPr lang="en-GB" sz="1700" kern="1200"/>
            <a:t>positive directions for change, clients of SFBT can construct a concrete vision of a preferred future.</a:t>
          </a:r>
          <a:endParaRPr lang="en-US" sz="1700" kern="1200">
            <a:latin typeface="Calibri Light" panose="020F0302020204030204"/>
          </a:endParaRPr>
        </a:p>
      </dsp:txBody>
      <dsp:txXfrm>
        <a:off x="1468570" y="1843203"/>
        <a:ext cx="7434440" cy="725152"/>
      </dsp:txXfrm>
    </dsp:sp>
    <dsp:sp modelId="{F3A19F62-6834-4FE6-B1B1-D9943C0D1D23}">
      <dsp:nvSpPr>
        <dsp:cNvPr id="0" name=""/>
        <dsp:cNvSpPr/>
      </dsp:nvSpPr>
      <dsp:spPr>
        <a:xfrm>
          <a:off x="2174451" y="2730965"/>
          <a:ext cx="8697806" cy="7702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Clients are told that the focus of the therapy is to find a solution to their problem in as little sessions as possible. </a:t>
          </a:r>
          <a:endParaRPr lang="en-US" sz="1700" kern="1200"/>
        </a:p>
      </dsp:txBody>
      <dsp:txXfrm>
        <a:off x="2197011" y="2753525"/>
        <a:ext cx="7423568" cy="725152"/>
      </dsp:txXfrm>
    </dsp:sp>
    <dsp:sp modelId="{E7AE0E4E-4495-494D-B500-D55E2B96E812}">
      <dsp:nvSpPr>
        <dsp:cNvPr id="0" name=""/>
        <dsp:cNvSpPr/>
      </dsp:nvSpPr>
      <dsp:spPr>
        <a:xfrm>
          <a:off x="8197129" y="589958"/>
          <a:ext cx="500677" cy="5006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309781" y="589958"/>
        <a:ext cx="275373" cy="376759"/>
      </dsp:txXfrm>
    </dsp:sp>
    <dsp:sp modelId="{7B38548D-610B-4606-8AFF-8EA21FE4331C}">
      <dsp:nvSpPr>
        <dsp:cNvPr id="0" name=""/>
        <dsp:cNvSpPr/>
      </dsp:nvSpPr>
      <dsp:spPr>
        <a:xfrm>
          <a:off x="8925570" y="1500280"/>
          <a:ext cx="500677" cy="5006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38222" y="1500280"/>
        <a:ext cx="275373" cy="376759"/>
      </dsp:txXfrm>
    </dsp:sp>
    <dsp:sp modelId="{3704FB80-AB17-4169-AF73-2F106DABF618}">
      <dsp:nvSpPr>
        <dsp:cNvPr id="0" name=""/>
        <dsp:cNvSpPr/>
      </dsp:nvSpPr>
      <dsp:spPr>
        <a:xfrm>
          <a:off x="9643139" y="2410602"/>
          <a:ext cx="500677" cy="5006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55791" y="2410602"/>
        <a:ext cx="275373" cy="37675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1/20/2020</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240096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26014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740244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29398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18159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38068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10753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919814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1/20/2020</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51306275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54062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74538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1/20/2020</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74076046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A400DF6-35F3-445A-B335-3BCF6B86432F}"/>
              </a:ext>
            </a:extLst>
          </p:cNvPr>
          <p:cNvSpPr>
            <a:spLocks noGrp="1"/>
          </p:cNvSpPr>
          <p:nvPr>
            <p:ph type="subTitle" idx="1"/>
          </p:nvPr>
        </p:nvSpPr>
        <p:spPr>
          <a:xfrm>
            <a:off x="1286503" y="4064626"/>
            <a:ext cx="9607159" cy="1476235"/>
          </a:xfrm>
        </p:spPr>
        <p:txBody>
          <a:bodyPr vert="horz" lIns="91440" tIns="45720" rIns="91440" bIns="45720" rtlCol="0">
            <a:normAutofit/>
          </a:bodyPr>
          <a:lstStyle/>
          <a:p>
            <a:pPr algn="ctr"/>
            <a:r>
              <a:rPr lang="en-GB" sz="2800">
                <a:solidFill>
                  <a:srgbClr val="FFFFFF"/>
                </a:solidFill>
              </a:rPr>
              <a:t>Sara Rhiannon Jones</a:t>
            </a:r>
            <a:endParaRPr lang="en-GB" sz="2800">
              <a:solidFill>
                <a:srgbClr val="FFFFFF"/>
              </a:solidFill>
              <a:cs typeface="Calibri Light"/>
            </a:endParaRPr>
          </a:p>
          <a:p>
            <a:pPr algn="ctr"/>
            <a:r>
              <a:rPr lang="en-GB" sz="2800">
                <a:solidFill>
                  <a:srgbClr val="FFFFFF"/>
                </a:solidFill>
              </a:rPr>
              <a:t>1703134</a:t>
            </a:r>
            <a:endParaRPr lang="en-GB" sz="2800">
              <a:solidFill>
                <a:srgbClr val="FFFFFF"/>
              </a:solidFill>
              <a:cs typeface="Calibri Light"/>
            </a:endParaRPr>
          </a:p>
        </p:txBody>
      </p:sp>
      <p:sp>
        <p:nvSpPr>
          <p:cNvPr id="2" name="Title 1">
            <a:extLst>
              <a:ext uri="{FF2B5EF4-FFF2-40B4-BE49-F238E27FC236}">
                <a16:creationId xmlns:a16="http://schemas.microsoft.com/office/drawing/2014/main" id="{C370E007-94AF-4928-9840-F37A38E19B16}"/>
              </a:ext>
            </a:extLst>
          </p:cNvPr>
          <p:cNvSpPr>
            <a:spLocks noGrp="1"/>
          </p:cNvSpPr>
          <p:nvPr>
            <p:ph type="ctrTitle"/>
          </p:nvPr>
        </p:nvSpPr>
        <p:spPr>
          <a:xfrm>
            <a:off x="1286503" y="1285196"/>
            <a:ext cx="9607160" cy="2779429"/>
          </a:xfrm>
        </p:spPr>
        <p:txBody>
          <a:bodyPr>
            <a:normAutofit/>
          </a:bodyPr>
          <a:lstStyle/>
          <a:p>
            <a:pPr algn="ctr"/>
            <a:r>
              <a:rPr lang="en-GB" sz="7200"/>
              <a:t>Solution-Focused Brief </a:t>
            </a:r>
            <a:br>
              <a:rPr lang="en-GB" sz="7200"/>
            </a:br>
            <a:r>
              <a:rPr lang="en-GB" sz="7200"/>
              <a:t>Therapy</a:t>
            </a:r>
          </a:p>
        </p:txBody>
      </p:sp>
    </p:spTree>
    <p:extLst>
      <p:ext uri="{BB962C8B-B14F-4D97-AF65-F5344CB8AC3E}">
        <p14:creationId xmlns:p14="http://schemas.microsoft.com/office/powerpoint/2010/main" val="280914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985E1-433C-43B3-AED9-BEC5B0BA608F}"/>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Introduction</a:t>
            </a:r>
          </a:p>
        </p:txBody>
      </p:sp>
      <p:sp>
        <p:nvSpPr>
          <p:cNvPr id="3" name="Content Placeholder 2">
            <a:extLst>
              <a:ext uri="{FF2B5EF4-FFF2-40B4-BE49-F238E27FC236}">
                <a16:creationId xmlns:a16="http://schemas.microsoft.com/office/drawing/2014/main" id="{FF45BBB3-E82B-4143-8DB7-D042BC9AFEB5}"/>
              </a:ext>
            </a:extLst>
          </p:cNvPr>
          <p:cNvSpPr>
            <a:spLocks noGrp="1"/>
          </p:cNvSpPr>
          <p:nvPr>
            <p:ph idx="1"/>
          </p:nvPr>
        </p:nvSpPr>
        <p:spPr>
          <a:xfrm>
            <a:off x="4635124" y="1261570"/>
            <a:ext cx="6815992" cy="4984578"/>
          </a:xfrm>
        </p:spPr>
        <p:txBody>
          <a:bodyPr vert="horz" lIns="91440" tIns="45720" rIns="91440" bIns="45720" rtlCol="0" anchor="ctr">
            <a:normAutofit fontScale="92500"/>
          </a:bodyPr>
          <a:lstStyle/>
          <a:p>
            <a:pPr marL="383540" indent="-383540"/>
            <a:r>
              <a:rPr lang="en-GB" sz="2000"/>
              <a:t>The aim of solution-focused brief therapy is to engage the client in therapeutic dialogue that is conducive to a solution-building process. </a:t>
            </a:r>
            <a:endParaRPr lang="en-US" sz="2000"/>
          </a:p>
          <a:p>
            <a:pPr marL="383540" indent="-383540"/>
            <a:r>
              <a:rPr lang="en-GB" sz="2000"/>
              <a:t>“Causes of problems may be extremely complex, their </a:t>
            </a:r>
            <a:r>
              <a:rPr lang="en-GB" sz="2000">
                <a:solidFill>
                  <a:schemeClr val="tx1"/>
                </a:solidFill>
              </a:rPr>
              <a:t>solutions</a:t>
            </a:r>
            <a:r>
              <a:rPr lang="en-GB" sz="2000"/>
              <a:t> do not necessarily need to be” (de Shazer &amp; Berg, 2012).</a:t>
            </a:r>
            <a:endParaRPr lang="en-GB" sz="2000">
              <a:cs typeface="Calibri Light"/>
            </a:endParaRPr>
          </a:p>
          <a:p>
            <a:pPr marL="383540" indent="-383540"/>
            <a:r>
              <a:rPr lang="en-GB" sz="2000"/>
              <a:t>The shift from mental ‘illness’ to mental ‘health’ was proposed by Seligman, who founded the </a:t>
            </a:r>
            <a:r>
              <a:rPr lang="en-GB" sz="2000" i="1"/>
              <a:t>positive psychology </a:t>
            </a:r>
            <a:r>
              <a:rPr lang="en-GB" sz="2000"/>
              <a:t>movement, and</a:t>
            </a:r>
            <a:r>
              <a:rPr lang="en-GB" sz="2000" i="1"/>
              <a:t> </a:t>
            </a:r>
            <a:r>
              <a:rPr lang="en-GB" sz="2000"/>
              <a:t>who introduced the term ‘learned optimism’. </a:t>
            </a:r>
            <a:endParaRPr lang="en-GB" sz="2000">
              <a:cs typeface="Calibri Light"/>
            </a:endParaRPr>
          </a:p>
          <a:p>
            <a:pPr marL="383540" indent="-383540"/>
            <a:r>
              <a:rPr lang="en-GB" sz="2000"/>
              <a:t>Clinicians of SFBT deliberately refrain from making interpretations; instead, the focus is solely on asking questions and giving compliments. </a:t>
            </a:r>
            <a:endParaRPr lang="en-GB" sz="2000">
              <a:cs typeface="Calibri Light" panose="020F0302020204030204"/>
            </a:endParaRPr>
          </a:p>
          <a:p>
            <a:pPr marL="383540" indent="-383540"/>
            <a:r>
              <a:rPr lang="en-GB" sz="2000"/>
              <a:t>“Change is a continuous process; stability is an illusion”. The question is not </a:t>
            </a:r>
            <a:r>
              <a:rPr lang="en-GB" sz="2000" i="1"/>
              <a:t>whether, </a:t>
            </a:r>
            <a:r>
              <a:rPr lang="en-GB" sz="2000"/>
              <a:t>but </a:t>
            </a:r>
            <a:r>
              <a:rPr lang="en-GB" sz="2000" i="1"/>
              <a:t>when </a:t>
            </a:r>
            <a:r>
              <a:rPr lang="en-GB" sz="2000"/>
              <a:t>change will occur (</a:t>
            </a:r>
            <a:r>
              <a:rPr lang="en-GB" sz="2000" err="1"/>
              <a:t>Bannink</a:t>
            </a:r>
            <a:r>
              <a:rPr lang="en-GB" sz="2000"/>
              <a:t>, 2007). </a:t>
            </a:r>
            <a:endParaRPr lang="en-GB" sz="2000">
              <a:cs typeface="Calibri Light"/>
            </a:endParaRPr>
          </a:p>
          <a:p>
            <a:pPr marL="383540" indent="-383540"/>
            <a:r>
              <a:rPr lang="en-GB" sz="2000">
                <a:cs typeface="Calibri Light"/>
              </a:rPr>
              <a:t>SFBT is considered a postmodern approach because of the emphasis it puts on the client's values. </a:t>
            </a:r>
          </a:p>
          <a:p>
            <a:pPr marL="383540" indent="-383540"/>
            <a:endParaRPr lang="en-GB" sz="2000" i="1">
              <a:cs typeface="Calibri Light" panose="020F0302020204030204"/>
            </a:endParaRPr>
          </a:p>
          <a:p>
            <a:pPr marL="383540" indent="-383540"/>
            <a:endParaRPr lang="en-GB" sz="2000">
              <a:cs typeface="Calibri Light" panose="020F0302020204030204"/>
            </a:endParaRPr>
          </a:p>
        </p:txBody>
      </p:sp>
    </p:spTree>
    <p:extLst>
      <p:ext uri="{BB962C8B-B14F-4D97-AF65-F5344CB8AC3E}">
        <p14:creationId xmlns:p14="http://schemas.microsoft.com/office/powerpoint/2010/main" val="407565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05DD5C-E35F-4B88-923A-2D243CCE7755}"/>
              </a:ext>
            </a:extLst>
          </p:cNvPr>
          <p:cNvSpPr txBox="1"/>
          <p:nvPr/>
        </p:nvSpPr>
        <p:spPr>
          <a:xfrm>
            <a:off x="1003065" y="354991"/>
            <a:ext cx="10194757"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nchor="t">
            <a:spAutoFit/>
          </a:bodyPr>
          <a:lstStyle/>
          <a:p>
            <a:pPr algn="ctr"/>
            <a:r>
              <a:rPr lang="en-GB" sz="5400">
                <a:solidFill>
                  <a:schemeClr val="bg1"/>
                </a:solidFill>
              </a:rPr>
              <a:t>Solution Focused Brief Therapy</a:t>
            </a:r>
            <a:endParaRPr lang="en-US">
              <a:solidFill>
                <a:schemeClr val="bg1"/>
              </a:solidFill>
              <a:cs typeface="Calibri Light" panose="020F0302020204030204"/>
            </a:endParaRPr>
          </a:p>
        </p:txBody>
      </p:sp>
      <p:sp>
        <p:nvSpPr>
          <p:cNvPr id="6" name="TextBox 5">
            <a:extLst>
              <a:ext uri="{FF2B5EF4-FFF2-40B4-BE49-F238E27FC236}">
                <a16:creationId xmlns:a16="http://schemas.microsoft.com/office/drawing/2014/main" id="{BBC2FEAA-1910-464F-A21F-2DAF97EBD2DF}"/>
              </a:ext>
            </a:extLst>
          </p:cNvPr>
          <p:cNvSpPr txBox="1"/>
          <p:nvPr/>
        </p:nvSpPr>
        <p:spPr>
          <a:xfrm>
            <a:off x="4983133" y="1699483"/>
            <a:ext cx="2229853" cy="2008242"/>
          </a:xfrm>
          <a:prstGeom prst="rect">
            <a:avLst/>
          </a:prstGeom>
          <a:noFill/>
        </p:spPr>
        <p:txBody>
          <a:bodyPr wrap="square" rtlCol="0" anchor="t">
            <a:spAutoFit/>
          </a:bodyPr>
          <a:lstStyle/>
          <a:p>
            <a:pPr algn="ctr"/>
            <a:r>
              <a:rPr lang="en-GB" sz="2400" b="1">
                <a:solidFill>
                  <a:srgbClr val="F0A22E"/>
                </a:solidFill>
              </a:rPr>
              <a:t>Future Focused</a:t>
            </a:r>
            <a:endParaRPr lang="en-GB" sz="2400" b="1">
              <a:solidFill>
                <a:srgbClr val="F0A22E"/>
              </a:solidFill>
              <a:cs typeface="Calibri Light"/>
            </a:endParaRPr>
          </a:p>
          <a:p>
            <a:pPr algn="ctr"/>
            <a:endParaRPr lang="en-GB" sz="1050" b="1">
              <a:solidFill>
                <a:srgbClr val="F0A22E"/>
              </a:solidFill>
              <a:cs typeface="Calibri Light"/>
            </a:endParaRPr>
          </a:p>
          <a:p>
            <a:pPr algn="ctr"/>
            <a:r>
              <a:rPr lang="en-GB">
                <a:solidFill>
                  <a:schemeClr val="tx1">
                    <a:lumMod val="65000"/>
                    <a:lumOff val="35000"/>
                  </a:schemeClr>
                </a:solidFill>
              </a:rPr>
              <a:t>Encourages self-awareness and self-realisation for preferred future behaviours.</a:t>
            </a:r>
            <a:endParaRPr lang="en-GB">
              <a:solidFill>
                <a:schemeClr val="tx1">
                  <a:lumMod val="65000"/>
                  <a:lumOff val="35000"/>
                </a:schemeClr>
              </a:solidFill>
              <a:cs typeface="Calibri Light"/>
            </a:endParaRPr>
          </a:p>
        </p:txBody>
      </p:sp>
      <p:sp>
        <p:nvSpPr>
          <p:cNvPr id="7" name="TextBox 6">
            <a:extLst>
              <a:ext uri="{FF2B5EF4-FFF2-40B4-BE49-F238E27FC236}">
                <a16:creationId xmlns:a16="http://schemas.microsoft.com/office/drawing/2014/main" id="{7C8DEB92-D923-42A4-99FF-06D7C86ADEBB}"/>
              </a:ext>
            </a:extLst>
          </p:cNvPr>
          <p:cNvSpPr txBox="1"/>
          <p:nvPr/>
        </p:nvSpPr>
        <p:spPr>
          <a:xfrm>
            <a:off x="8499389" y="1709780"/>
            <a:ext cx="2390274" cy="1454244"/>
          </a:xfrm>
          <a:prstGeom prst="rect">
            <a:avLst/>
          </a:prstGeom>
          <a:noFill/>
        </p:spPr>
        <p:txBody>
          <a:bodyPr wrap="square" rtlCol="0" anchor="t">
            <a:spAutoFit/>
          </a:bodyPr>
          <a:lstStyle/>
          <a:p>
            <a:pPr algn="ctr"/>
            <a:r>
              <a:rPr lang="en-GB" sz="2400" b="1">
                <a:solidFill>
                  <a:srgbClr val="F0A22E"/>
                </a:solidFill>
              </a:rPr>
              <a:t>Goal Directed</a:t>
            </a:r>
            <a:endParaRPr lang="en-GB" sz="2400" b="1">
              <a:solidFill>
                <a:srgbClr val="F0A22E"/>
              </a:solidFill>
              <a:cs typeface="Calibri Light"/>
            </a:endParaRPr>
          </a:p>
          <a:p>
            <a:pPr algn="ctr"/>
            <a:endParaRPr lang="en-GB" sz="1050" b="1">
              <a:solidFill>
                <a:srgbClr val="FFC000"/>
              </a:solidFill>
              <a:cs typeface="Calibri Light"/>
            </a:endParaRPr>
          </a:p>
          <a:p>
            <a:pPr algn="ctr"/>
            <a:r>
              <a:rPr lang="en-GB">
                <a:solidFill>
                  <a:schemeClr val="tx1">
                    <a:lumMod val="65000"/>
                    <a:lumOff val="35000"/>
                  </a:schemeClr>
                </a:solidFill>
              </a:rPr>
              <a:t>Focuses on collaborative solution-building. </a:t>
            </a:r>
            <a:endParaRPr lang="en-GB">
              <a:solidFill>
                <a:schemeClr val="tx1">
                  <a:lumMod val="65000"/>
                  <a:lumOff val="35000"/>
                </a:schemeClr>
              </a:solidFill>
              <a:cs typeface="Calibri Light"/>
            </a:endParaRPr>
          </a:p>
        </p:txBody>
      </p:sp>
      <p:sp>
        <p:nvSpPr>
          <p:cNvPr id="8" name="TextBox 7">
            <a:extLst>
              <a:ext uri="{FF2B5EF4-FFF2-40B4-BE49-F238E27FC236}">
                <a16:creationId xmlns:a16="http://schemas.microsoft.com/office/drawing/2014/main" id="{8DC7CB87-B717-4ABD-BA1E-451D26F5EC57}"/>
              </a:ext>
            </a:extLst>
          </p:cNvPr>
          <p:cNvSpPr txBox="1"/>
          <p:nvPr/>
        </p:nvSpPr>
        <p:spPr>
          <a:xfrm>
            <a:off x="8144626" y="4018262"/>
            <a:ext cx="3096126" cy="2008242"/>
          </a:xfrm>
          <a:prstGeom prst="rect">
            <a:avLst/>
          </a:prstGeom>
          <a:noFill/>
        </p:spPr>
        <p:txBody>
          <a:bodyPr wrap="square" rtlCol="0" anchor="t">
            <a:spAutoFit/>
          </a:bodyPr>
          <a:lstStyle/>
          <a:p>
            <a:pPr algn="ctr"/>
            <a:r>
              <a:rPr lang="en-GB" sz="2400" b="1">
                <a:solidFill>
                  <a:srgbClr val="F0A22E"/>
                </a:solidFill>
              </a:rPr>
              <a:t>Desired Achievements</a:t>
            </a:r>
            <a:endParaRPr lang="en-GB" sz="2400" b="1">
              <a:solidFill>
                <a:srgbClr val="F0A22E"/>
              </a:solidFill>
              <a:cs typeface="Calibri Light"/>
            </a:endParaRPr>
          </a:p>
          <a:p>
            <a:pPr algn="ctr"/>
            <a:endParaRPr lang="en-GB" sz="1050" b="1">
              <a:solidFill>
                <a:srgbClr val="455F51"/>
              </a:solidFill>
            </a:endParaRPr>
          </a:p>
          <a:p>
            <a:pPr algn="ctr"/>
            <a:r>
              <a:rPr lang="en-GB">
                <a:solidFill>
                  <a:schemeClr val="tx1">
                    <a:lumMod val="65000"/>
                    <a:lumOff val="35000"/>
                  </a:schemeClr>
                </a:solidFill>
              </a:rPr>
              <a:t>Focuses on what the client wants to achieve at the end of the treatment, without exploring history of the problem. </a:t>
            </a:r>
            <a:endParaRPr lang="en-GB">
              <a:solidFill>
                <a:schemeClr val="tx1">
                  <a:lumMod val="65000"/>
                  <a:lumOff val="35000"/>
                </a:schemeClr>
              </a:solidFill>
              <a:cs typeface="Calibri Light"/>
            </a:endParaRPr>
          </a:p>
        </p:txBody>
      </p:sp>
      <p:sp>
        <p:nvSpPr>
          <p:cNvPr id="9" name="TextBox 8">
            <a:extLst>
              <a:ext uri="{FF2B5EF4-FFF2-40B4-BE49-F238E27FC236}">
                <a16:creationId xmlns:a16="http://schemas.microsoft.com/office/drawing/2014/main" id="{FDBD43DC-96E2-4853-8CEF-AEA13069E26E}"/>
              </a:ext>
            </a:extLst>
          </p:cNvPr>
          <p:cNvSpPr txBox="1"/>
          <p:nvPr/>
        </p:nvSpPr>
        <p:spPr>
          <a:xfrm>
            <a:off x="4978742" y="4101769"/>
            <a:ext cx="2362202" cy="2008242"/>
          </a:xfrm>
          <a:prstGeom prst="rect">
            <a:avLst/>
          </a:prstGeom>
          <a:noFill/>
        </p:spPr>
        <p:txBody>
          <a:bodyPr wrap="square" rtlCol="0" anchor="t">
            <a:spAutoFit/>
          </a:bodyPr>
          <a:lstStyle/>
          <a:p>
            <a:pPr algn="ctr"/>
            <a:r>
              <a:rPr lang="en-GB" sz="2400" b="1">
                <a:solidFill>
                  <a:srgbClr val="F0A22E"/>
                </a:solidFill>
              </a:rPr>
              <a:t>Client Lead</a:t>
            </a:r>
          </a:p>
          <a:p>
            <a:pPr algn="ctr"/>
            <a:endParaRPr lang="en-GB" sz="1050" b="1">
              <a:solidFill>
                <a:srgbClr val="455F51"/>
              </a:solidFill>
            </a:endParaRPr>
          </a:p>
          <a:p>
            <a:pPr algn="ctr"/>
            <a:r>
              <a:rPr lang="en-GB">
                <a:solidFill>
                  <a:schemeClr val="tx1">
                    <a:lumMod val="65000"/>
                    <a:lumOff val="35000"/>
                  </a:schemeClr>
                </a:solidFill>
              </a:rPr>
              <a:t>Main aspect of SFBT is to ask questions conducive of positive responses for improvement.</a:t>
            </a:r>
            <a:endParaRPr lang="en-GB">
              <a:solidFill>
                <a:schemeClr val="tx1">
                  <a:lumMod val="65000"/>
                  <a:lumOff val="35000"/>
                </a:schemeClr>
              </a:solidFill>
              <a:cs typeface="Calibri Light"/>
            </a:endParaRPr>
          </a:p>
        </p:txBody>
      </p:sp>
      <p:sp>
        <p:nvSpPr>
          <p:cNvPr id="10" name="TextBox 9">
            <a:extLst>
              <a:ext uri="{FF2B5EF4-FFF2-40B4-BE49-F238E27FC236}">
                <a16:creationId xmlns:a16="http://schemas.microsoft.com/office/drawing/2014/main" id="{7F79FDE7-7DB4-4BFE-B8A5-83C7DA08EFEB}"/>
              </a:ext>
            </a:extLst>
          </p:cNvPr>
          <p:cNvSpPr txBox="1"/>
          <p:nvPr/>
        </p:nvSpPr>
        <p:spPr>
          <a:xfrm>
            <a:off x="1003066" y="1699608"/>
            <a:ext cx="2975810" cy="1731243"/>
          </a:xfrm>
          <a:prstGeom prst="rect">
            <a:avLst/>
          </a:prstGeom>
          <a:noFill/>
        </p:spPr>
        <p:txBody>
          <a:bodyPr wrap="square" rtlCol="0" anchor="t">
            <a:spAutoFit/>
          </a:bodyPr>
          <a:lstStyle/>
          <a:p>
            <a:pPr algn="ctr"/>
            <a:r>
              <a:rPr lang="en-GB" sz="2400" b="1">
                <a:solidFill>
                  <a:srgbClr val="F0A22E"/>
                </a:solidFill>
              </a:rPr>
              <a:t>Humanistic Approach</a:t>
            </a:r>
            <a:endParaRPr lang="en-GB" sz="2400" b="1">
              <a:solidFill>
                <a:srgbClr val="FFC000"/>
              </a:solidFill>
              <a:cs typeface="Calibri Light"/>
            </a:endParaRPr>
          </a:p>
          <a:p>
            <a:pPr algn="ctr"/>
            <a:endParaRPr lang="en-GB" sz="1050" b="1">
              <a:solidFill>
                <a:srgbClr val="FFC000"/>
              </a:solidFill>
              <a:cs typeface="Calibri Light"/>
            </a:endParaRPr>
          </a:p>
          <a:p>
            <a:pPr algn="ctr"/>
            <a:r>
              <a:rPr lang="en-GB">
                <a:solidFill>
                  <a:schemeClr val="tx1">
                    <a:lumMod val="65000"/>
                    <a:lumOff val="35000"/>
                  </a:schemeClr>
                </a:solidFill>
              </a:rPr>
              <a:t>Focus on the individual’s unique, personal potential for growth, and psychological understanding. </a:t>
            </a:r>
            <a:endParaRPr lang="en-GB">
              <a:solidFill>
                <a:schemeClr val="tx1">
                  <a:lumMod val="65000"/>
                  <a:lumOff val="35000"/>
                </a:schemeClr>
              </a:solidFill>
              <a:cs typeface="Calibri Light"/>
            </a:endParaRPr>
          </a:p>
        </p:txBody>
      </p:sp>
      <p:sp>
        <p:nvSpPr>
          <p:cNvPr id="11" name="TextBox 10">
            <a:extLst>
              <a:ext uri="{FF2B5EF4-FFF2-40B4-BE49-F238E27FC236}">
                <a16:creationId xmlns:a16="http://schemas.microsoft.com/office/drawing/2014/main" id="{D193455E-F5AD-4995-B698-8A54A4BDDE80}"/>
              </a:ext>
            </a:extLst>
          </p:cNvPr>
          <p:cNvSpPr txBox="1"/>
          <p:nvPr/>
        </p:nvSpPr>
        <p:spPr>
          <a:xfrm>
            <a:off x="1002628" y="4101769"/>
            <a:ext cx="3264568" cy="1454244"/>
          </a:xfrm>
          <a:prstGeom prst="rect">
            <a:avLst/>
          </a:prstGeom>
          <a:noFill/>
        </p:spPr>
        <p:txBody>
          <a:bodyPr wrap="square" rtlCol="0" anchor="t">
            <a:spAutoFit/>
          </a:bodyPr>
          <a:lstStyle/>
          <a:p>
            <a:pPr algn="ctr"/>
            <a:r>
              <a:rPr lang="en-GB" sz="2400" b="1">
                <a:solidFill>
                  <a:srgbClr val="F0A22E"/>
                </a:solidFill>
              </a:rPr>
              <a:t>Disregarding of the past</a:t>
            </a:r>
            <a:endParaRPr lang="en-GB" sz="2400" b="1">
              <a:solidFill>
                <a:srgbClr val="F0A22E"/>
              </a:solidFill>
              <a:cs typeface="Calibri Light"/>
            </a:endParaRPr>
          </a:p>
          <a:p>
            <a:pPr algn="ctr"/>
            <a:endParaRPr lang="en-GB" sz="1050" b="1">
              <a:solidFill>
                <a:schemeClr val="tx1">
                  <a:lumMod val="65000"/>
                  <a:lumOff val="35000"/>
                </a:schemeClr>
              </a:solidFill>
              <a:cs typeface="Calibri Light"/>
            </a:endParaRPr>
          </a:p>
          <a:p>
            <a:pPr algn="ctr"/>
            <a:r>
              <a:rPr lang="en-GB">
                <a:solidFill>
                  <a:schemeClr val="tx1">
                    <a:lumMod val="65000"/>
                    <a:lumOff val="35000"/>
                  </a:schemeClr>
                </a:solidFill>
              </a:rPr>
              <a:t>Focuses on present and future, and only acknowledges the past to communicate empathy.</a:t>
            </a:r>
            <a:r>
              <a:rPr lang="en-GB">
                <a:solidFill>
                  <a:schemeClr val="bg1">
                    <a:lumMod val="50000"/>
                  </a:schemeClr>
                </a:solidFill>
              </a:rPr>
              <a:t> </a:t>
            </a:r>
            <a:endParaRPr lang="en-GB">
              <a:solidFill>
                <a:schemeClr val="bg1">
                  <a:lumMod val="50000"/>
                </a:schemeClr>
              </a:solidFill>
              <a:cs typeface="Calibri Light"/>
            </a:endParaRPr>
          </a:p>
        </p:txBody>
      </p:sp>
    </p:spTree>
    <p:extLst>
      <p:ext uri="{BB962C8B-B14F-4D97-AF65-F5344CB8AC3E}">
        <p14:creationId xmlns:p14="http://schemas.microsoft.com/office/powerpoint/2010/main" val="320403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2B571-AA50-4BFB-87B3-2EA8A609208D}"/>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History</a:t>
            </a:r>
          </a:p>
        </p:txBody>
      </p:sp>
      <p:sp>
        <p:nvSpPr>
          <p:cNvPr id="3" name="Content Placeholder 2">
            <a:extLst>
              <a:ext uri="{FF2B5EF4-FFF2-40B4-BE49-F238E27FC236}">
                <a16:creationId xmlns:a16="http://schemas.microsoft.com/office/drawing/2014/main" id="{0AE0AF21-E353-468F-95C6-F24B9AB66698}"/>
              </a:ext>
            </a:extLst>
          </p:cNvPr>
          <p:cNvSpPr>
            <a:spLocks noGrp="1"/>
          </p:cNvSpPr>
          <p:nvPr>
            <p:ph idx="1"/>
          </p:nvPr>
        </p:nvSpPr>
        <p:spPr>
          <a:xfrm>
            <a:off x="4614389" y="936711"/>
            <a:ext cx="6815992" cy="4984578"/>
          </a:xfrm>
        </p:spPr>
        <p:txBody>
          <a:bodyPr vert="horz" lIns="91440" tIns="45720" rIns="91440" bIns="45720" rtlCol="0" anchor="ctr">
            <a:normAutofit/>
          </a:bodyPr>
          <a:lstStyle/>
          <a:p>
            <a:pPr marL="383540" indent="-383540"/>
            <a:r>
              <a:rPr lang="en-GB"/>
              <a:t>SFBT originally developed from family approaches known as </a:t>
            </a:r>
            <a:r>
              <a:rPr lang="en-GB" i="1"/>
              <a:t>system therapies. </a:t>
            </a:r>
            <a:endParaRPr lang="en-GB" i="1">
              <a:cs typeface="Calibri Light"/>
            </a:endParaRPr>
          </a:p>
          <a:p>
            <a:pPr marL="383540" indent="-383540"/>
            <a:r>
              <a:rPr lang="en-GB"/>
              <a:t>SFBT was developed  during the 1980’s by American social workers Steve de Shazer and </a:t>
            </a:r>
            <a:r>
              <a:rPr lang="en-GB" err="1"/>
              <a:t>Insoo</a:t>
            </a:r>
            <a:r>
              <a:rPr lang="en-GB"/>
              <a:t> Kim Berg in Milwaukee, Wisconsin. </a:t>
            </a:r>
            <a:endParaRPr lang="en-GB">
              <a:cs typeface="Calibri Light"/>
            </a:endParaRPr>
          </a:p>
          <a:p>
            <a:pPr marL="383540" indent="-383540"/>
            <a:r>
              <a:rPr lang="en-GB"/>
              <a:t>The SFBT approach was developed inductively, in the way that developers spent hundreds of hours observing therapy sessions over several years and noted the questions, comments, and behaviours of the therapist which lead to client progress. </a:t>
            </a:r>
            <a:endParaRPr lang="en-GB">
              <a:cs typeface="Calibri Light"/>
            </a:endParaRPr>
          </a:p>
          <a:p>
            <a:pPr marL="383540" indent="-383540"/>
            <a:r>
              <a:rPr lang="en-GB"/>
              <a:t>“If it’s not broken, don’t fix it; if something works, continue with it; if something does not work, do something else” (de Shazer, 1985).</a:t>
            </a:r>
            <a:endParaRPr lang="en-GB">
              <a:cs typeface="Calibri Light"/>
            </a:endParaRPr>
          </a:p>
        </p:txBody>
      </p:sp>
    </p:spTree>
    <p:extLst>
      <p:ext uri="{BB962C8B-B14F-4D97-AF65-F5344CB8AC3E}">
        <p14:creationId xmlns:p14="http://schemas.microsoft.com/office/powerpoint/2010/main" val="1792273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9">
            <a:extLst>
              <a:ext uri="{FF2B5EF4-FFF2-40B4-BE49-F238E27FC236}">
                <a16:creationId xmlns:a16="http://schemas.microsoft.com/office/drawing/2014/main" id="{C86A5D6F-86BB-48BA-8208-ADF1D1D953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B8C67-952C-4EC0-AA2F-6AB5E60B009C}"/>
              </a:ext>
            </a:extLst>
          </p:cNvPr>
          <p:cNvSpPr>
            <a:spLocks noGrp="1"/>
          </p:cNvSpPr>
          <p:nvPr>
            <p:ph type="title"/>
          </p:nvPr>
        </p:nvSpPr>
        <p:spPr>
          <a:xfrm>
            <a:off x="657224" y="4772508"/>
            <a:ext cx="10772775" cy="1658198"/>
          </a:xfrm>
        </p:spPr>
        <p:txBody>
          <a:bodyPr>
            <a:normAutofit/>
          </a:bodyPr>
          <a:lstStyle/>
          <a:p>
            <a:pPr algn="r"/>
            <a:r>
              <a:rPr lang="en-GB">
                <a:solidFill>
                  <a:srgbClr val="FFFFFF"/>
                </a:solidFill>
              </a:rPr>
              <a:t>Problem-Free Talk</a:t>
            </a:r>
            <a:endParaRPr lang="en-US"/>
          </a:p>
        </p:txBody>
      </p:sp>
      <p:graphicFrame>
        <p:nvGraphicFramePr>
          <p:cNvPr id="5" name="Content Placeholder 2">
            <a:extLst>
              <a:ext uri="{FF2B5EF4-FFF2-40B4-BE49-F238E27FC236}">
                <a16:creationId xmlns:a16="http://schemas.microsoft.com/office/drawing/2014/main" id="{F88A9FD4-9D58-4C81-B2FA-8C1565B0AC3F}"/>
              </a:ext>
            </a:extLst>
          </p:cNvPr>
          <p:cNvGraphicFramePr>
            <a:graphicFrameLocks noGrp="1"/>
          </p:cNvGraphicFramePr>
          <p:nvPr>
            <p:ph idx="1"/>
            <p:extLst>
              <p:ext uri="{D42A27DB-BD31-4B8C-83A1-F6EECF244321}">
                <p14:modId xmlns:p14="http://schemas.microsoft.com/office/powerpoint/2010/main" val="471562153"/>
              </p:ext>
            </p:extLst>
          </p:nvPr>
        </p:nvGraphicFramePr>
        <p:xfrm>
          <a:off x="676275" y="643468"/>
          <a:ext cx="10872258" cy="3501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8705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F4CE-EAA5-4D71-9080-44C9B0D10B9C}"/>
              </a:ext>
            </a:extLst>
          </p:cNvPr>
          <p:cNvSpPr>
            <a:spLocks noGrp="1"/>
          </p:cNvSpPr>
          <p:nvPr>
            <p:ph type="title"/>
          </p:nvPr>
        </p:nvSpPr>
        <p:spPr>
          <a:xfrm>
            <a:off x="1371600" y="455762"/>
            <a:ext cx="2889337" cy="1007508"/>
          </a:xfrm>
        </p:spPr>
        <p:style>
          <a:lnRef idx="3">
            <a:schemeClr val="lt1"/>
          </a:lnRef>
          <a:fillRef idx="1">
            <a:schemeClr val="accent1"/>
          </a:fillRef>
          <a:effectRef idx="1">
            <a:schemeClr val="accent1"/>
          </a:effectRef>
          <a:fontRef idx="minor">
            <a:schemeClr val="lt1"/>
          </a:fontRef>
        </p:style>
        <p:txBody>
          <a:bodyPr>
            <a:normAutofit/>
          </a:bodyPr>
          <a:lstStyle/>
          <a:p>
            <a:pPr algn="ctr"/>
            <a:r>
              <a:rPr lang="en-GB" sz="4800"/>
              <a:t>Questions </a:t>
            </a:r>
            <a:endParaRPr lang="en-US"/>
          </a:p>
        </p:txBody>
      </p:sp>
      <p:sp>
        <p:nvSpPr>
          <p:cNvPr id="3" name="Content Placeholder 2">
            <a:extLst>
              <a:ext uri="{FF2B5EF4-FFF2-40B4-BE49-F238E27FC236}">
                <a16:creationId xmlns:a16="http://schemas.microsoft.com/office/drawing/2014/main" id="{4756F038-440D-4B26-B53C-2411D9A03354}"/>
              </a:ext>
            </a:extLst>
          </p:cNvPr>
          <p:cNvSpPr>
            <a:spLocks noGrp="1"/>
          </p:cNvSpPr>
          <p:nvPr>
            <p:ph idx="1"/>
          </p:nvPr>
        </p:nvSpPr>
        <p:spPr>
          <a:xfrm>
            <a:off x="1371600" y="1710906"/>
            <a:ext cx="3375804" cy="3940833"/>
          </a:xfrm>
        </p:spPr>
        <p:txBody>
          <a:bodyPr vert="horz" lIns="91440" tIns="45720" rIns="91440" bIns="45720" rtlCol="0" anchor="t">
            <a:normAutofit fontScale="92500" lnSpcReduction="10000"/>
          </a:bodyPr>
          <a:lstStyle/>
          <a:p>
            <a:pPr marL="383540" indent="-383540"/>
            <a:endParaRPr lang="en-GB" sz="2800" b="1"/>
          </a:p>
          <a:p>
            <a:pPr marL="383540" indent="-383540"/>
            <a:r>
              <a:rPr lang="en-GB" sz="2800" b="1"/>
              <a:t> M</a:t>
            </a:r>
            <a:r>
              <a:rPr lang="en-GB" sz="2800">
                <a:solidFill>
                  <a:schemeClr val="bg1">
                    <a:lumMod val="50000"/>
                  </a:schemeClr>
                </a:solidFill>
              </a:rPr>
              <a:t>iracle question</a:t>
            </a:r>
            <a:endParaRPr lang="en-GB" sz="2800">
              <a:solidFill>
                <a:schemeClr val="bg1">
                  <a:lumMod val="50000"/>
                </a:schemeClr>
              </a:solidFill>
              <a:cs typeface="Calibri Light"/>
            </a:endParaRPr>
          </a:p>
          <a:p>
            <a:pPr marL="383540" indent="-383540"/>
            <a:r>
              <a:rPr lang="en-GB" sz="2800" b="1"/>
              <a:t> E</a:t>
            </a:r>
            <a:r>
              <a:rPr lang="en-GB" sz="2800">
                <a:solidFill>
                  <a:schemeClr val="bg1">
                    <a:lumMod val="50000"/>
                  </a:schemeClr>
                </a:solidFill>
              </a:rPr>
              <a:t>xception question</a:t>
            </a:r>
            <a:endParaRPr lang="en-GB" sz="2800">
              <a:solidFill>
                <a:schemeClr val="bg1">
                  <a:lumMod val="50000"/>
                </a:schemeClr>
              </a:solidFill>
              <a:cs typeface="Calibri Light"/>
            </a:endParaRPr>
          </a:p>
          <a:p>
            <a:pPr marL="383540" indent="-383540"/>
            <a:r>
              <a:rPr lang="en-GB" sz="2800" b="1"/>
              <a:t> C</a:t>
            </a:r>
            <a:r>
              <a:rPr lang="en-GB" sz="2800">
                <a:solidFill>
                  <a:schemeClr val="bg1">
                    <a:lumMod val="50000"/>
                  </a:schemeClr>
                </a:solidFill>
              </a:rPr>
              <a:t>oping questions</a:t>
            </a:r>
            <a:endParaRPr lang="en-GB" sz="2800">
              <a:solidFill>
                <a:schemeClr val="bg1">
                  <a:lumMod val="50000"/>
                </a:schemeClr>
              </a:solidFill>
              <a:cs typeface="Calibri Light"/>
            </a:endParaRPr>
          </a:p>
          <a:p>
            <a:pPr marL="383540" indent="-383540"/>
            <a:r>
              <a:rPr lang="en-GB" sz="2800" b="1"/>
              <a:t> S</a:t>
            </a:r>
            <a:r>
              <a:rPr lang="en-GB" sz="2800">
                <a:solidFill>
                  <a:schemeClr val="bg1">
                    <a:lumMod val="50000"/>
                  </a:schemeClr>
                </a:solidFill>
              </a:rPr>
              <a:t>caling questions</a:t>
            </a:r>
            <a:endParaRPr lang="en-GB" sz="2800">
              <a:solidFill>
                <a:schemeClr val="bg1">
                  <a:lumMod val="50000"/>
                </a:schemeClr>
              </a:solidFill>
              <a:cs typeface="Calibri Light"/>
            </a:endParaRPr>
          </a:p>
          <a:p>
            <a:pPr marL="383540" indent="-383540"/>
            <a:r>
              <a:rPr lang="en-GB" sz="2800" b="1"/>
              <a:t> T</a:t>
            </a:r>
            <a:r>
              <a:rPr lang="en-GB" sz="2800">
                <a:solidFill>
                  <a:schemeClr val="bg1">
                    <a:lumMod val="50000"/>
                  </a:schemeClr>
                </a:solidFill>
              </a:rPr>
              <a:t>ime-out</a:t>
            </a:r>
            <a:endParaRPr lang="en-GB" sz="2800">
              <a:solidFill>
                <a:schemeClr val="bg1">
                  <a:lumMod val="50000"/>
                </a:schemeClr>
              </a:solidFill>
              <a:cs typeface="Calibri Light"/>
            </a:endParaRPr>
          </a:p>
          <a:p>
            <a:pPr marL="383540" indent="-383540"/>
            <a:r>
              <a:rPr lang="en-GB" sz="2800" b="1"/>
              <a:t> A</a:t>
            </a:r>
            <a:r>
              <a:rPr lang="en-GB" sz="2800">
                <a:solidFill>
                  <a:schemeClr val="bg1">
                    <a:lumMod val="50000"/>
                  </a:schemeClr>
                </a:solidFill>
              </a:rPr>
              <a:t>ccolades</a:t>
            </a:r>
            <a:endParaRPr lang="en-GB" sz="2800">
              <a:solidFill>
                <a:schemeClr val="bg1">
                  <a:lumMod val="50000"/>
                </a:schemeClr>
              </a:solidFill>
              <a:cs typeface="Calibri Light"/>
            </a:endParaRPr>
          </a:p>
          <a:p>
            <a:pPr marL="383540" indent="-383540"/>
            <a:r>
              <a:rPr lang="en-GB" sz="2800" b="1"/>
              <a:t> T</a:t>
            </a:r>
            <a:r>
              <a:rPr lang="en-GB" sz="2800">
                <a:solidFill>
                  <a:schemeClr val="bg1">
                    <a:lumMod val="50000"/>
                  </a:schemeClr>
                </a:solidFill>
              </a:rPr>
              <a:t>ask</a:t>
            </a:r>
            <a:endParaRPr lang="en-GB" sz="2800">
              <a:solidFill>
                <a:schemeClr val="bg1">
                  <a:lumMod val="50000"/>
                </a:schemeClr>
              </a:solidFill>
              <a:cs typeface="Calibri Light"/>
            </a:endParaRPr>
          </a:p>
          <a:p>
            <a:pPr marL="0" indent="0">
              <a:buNone/>
            </a:pPr>
            <a:endParaRPr lang="en-GB" sz="2800" b="1"/>
          </a:p>
        </p:txBody>
      </p:sp>
      <p:sp>
        <p:nvSpPr>
          <p:cNvPr id="4" name="TextBox 3">
            <a:extLst>
              <a:ext uri="{FF2B5EF4-FFF2-40B4-BE49-F238E27FC236}">
                <a16:creationId xmlns:a16="http://schemas.microsoft.com/office/drawing/2014/main" id="{81B2339F-6CAA-49BD-B4DD-85D39B92B435}"/>
              </a:ext>
            </a:extLst>
          </p:cNvPr>
          <p:cNvSpPr txBox="1"/>
          <p:nvPr/>
        </p:nvSpPr>
        <p:spPr>
          <a:xfrm>
            <a:off x="6219647" y="1834550"/>
            <a:ext cx="577682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Finding a previous situation where the problem could have occurred but didn't. </a:t>
            </a:r>
            <a:endParaRPr lang="en-US"/>
          </a:p>
        </p:txBody>
      </p:sp>
      <p:sp>
        <p:nvSpPr>
          <p:cNvPr id="5" name="TextBox 4">
            <a:extLst>
              <a:ext uri="{FF2B5EF4-FFF2-40B4-BE49-F238E27FC236}">
                <a16:creationId xmlns:a16="http://schemas.microsoft.com/office/drawing/2014/main" id="{EF9CC627-D7EF-43BD-ACC8-DFA457B42D44}"/>
              </a:ext>
            </a:extLst>
          </p:cNvPr>
          <p:cNvSpPr txBox="1"/>
          <p:nvPr/>
        </p:nvSpPr>
        <p:spPr>
          <a:xfrm>
            <a:off x="5860212" y="2654060"/>
            <a:ext cx="61506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Powerful reminders that the client keeps going even though the problem persists.</a:t>
            </a:r>
          </a:p>
        </p:txBody>
      </p:sp>
      <p:sp>
        <p:nvSpPr>
          <p:cNvPr id="6" name="TextBox 5">
            <a:extLst>
              <a:ext uri="{FF2B5EF4-FFF2-40B4-BE49-F238E27FC236}">
                <a16:creationId xmlns:a16="http://schemas.microsoft.com/office/drawing/2014/main" id="{8E0039AC-D535-4AB1-B325-6E66F23A9428}"/>
              </a:ext>
            </a:extLst>
          </p:cNvPr>
          <p:cNvSpPr txBox="1"/>
          <p:nvPr/>
        </p:nvSpPr>
        <p:spPr>
          <a:xfrm>
            <a:off x="6521572" y="3430437"/>
            <a:ext cx="51729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Therapy process to assess client's progress.</a:t>
            </a:r>
          </a:p>
        </p:txBody>
      </p:sp>
      <p:sp>
        <p:nvSpPr>
          <p:cNvPr id="7" name="TextBox 6">
            <a:extLst>
              <a:ext uri="{FF2B5EF4-FFF2-40B4-BE49-F238E27FC236}">
                <a16:creationId xmlns:a16="http://schemas.microsoft.com/office/drawing/2014/main" id="{2E5D1578-7744-40BB-AF91-3ACE5EE71D76}"/>
              </a:ext>
            </a:extLst>
          </p:cNvPr>
          <p:cNvSpPr txBox="1"/>
          <p:nvPr/>
        </p:nvSpPr>
        <p:spPr>
          <a:xfrm>
            <a:off x="6794741" y="4005532"/>
            <a:ext cx="46266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A break during therapy session to reflect on discussions.</a:t>
            </a:r>
          </a:p>
        </p:txBody>
      </p:sp>
      <p:sp>
        <p:nvSpPr>
          <p:cNvPr id="8" name="TextBox 7">
            <a:extLst>
              <a:ext uri="{FF2B5EF4-FFF2-40B4-BE49-F238E27FC236}">
                <a16:creationId xmlns:a16="http://schemas.microsoft.com/office/drawing/2014/main" id="{8100F4B1-8F39-40F9-B74A-2DC7D257DBB6}"/>
              </a:ext>
            </a:extLst>
          </p:cNvPr>
          <p:cNvSpPr txBox="1"/>
          <p:nvPr/>
        </p:nvSpPr>
        <p:spPr>
          <a:xfrm>
            <a:off x="5874590" y="5644551"/>
            <a:ext cx="6136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Assignments are used to assist the client in noticing when the problem is less severe, or non-existent.</a:t>
            </a:r>
          </a:p>
        </p:txBody>
      </p:sp>
      <p:sp>
        <p:nvSpPr>
          <p:cNvPr id="9" name="TextBox 8">
            <a:extLst>
              <a:ext uri="{FF2B5EF4-FFF2-40B4-BE49-F238E27FC236}">
                <a16:creationId xmlns:a16="http://schemas.microsoft.com/office/drawing/2014/main" id="{9EA67A87-DCC4-4FB6-B7BB-A30515303E04}"/>
              </a:ext>
            </a:extLst>
          </p:cNvPr>
          <p:cNvSpPr txBox="1"/>
          <p:nvPr/>
        </p:nvSpPr>
        <p:spPr>
          <a:xfrm>
            <a:off x="6809118" y="4810664"/>
            <a:ext cx="4612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Acknowledging client's difficulties and complimenting their progress. </a:t>
            </a:r>
          </a:p>
        </p:txBody>
      </p:sp>
      <p:sp>
        <p:nvSpPr>
          <p:cNvPr id="10" name="TextBox 9">
            <a:extLst>
              <a:ext uri="{FF2B5EF4-FFF2-40B4-BE49-F238E27FC236}">
                <a16:creationId xmlns:a16="http://schemas.microsoft.com/office/drawing/2014/main" id="{C5C17F15-B7B1-4A17-8FFE-42D54E3A5427}"/>
              </a:ext>
            </a:extLst>
          </p:cNvPr>
          <p:cNvSpPr txBox="1"/>
          <p:nvPr/>
        </p:nvSpPr>
        <p:spPr>
          <a:xfrm>
            <a:off x="6579079" y="1259457"/>
            <a:ext cx="471289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455F51"/>
                </a:solidFill>
              </a:rPr>
              <a:t>Visualise a future without the problem.</a:t>
            </a:r>
            <a:r>
              <a:rPr lang="en-GB" sz="2000"/>
              <a:t> </a:t>
            </a:r>
            <a:endParaRPr lang="en-US"/>
          </a:p>
        </p:txBody>
      </p:sp>
    </p:spTree>
    <p:extLst>
      <p:ext uri="{BB962C8B-B14F-4D97-AF65-F5344CB8AC3E}">
        <p14:creationId xmlns:p14="http://schemas.microsoft.com/office/powerpoint/2010/main" val="311241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E0E06-8F24-4F11-A243-7F0D731092D9}"/>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Cultural Diversity of SFBT</a:t>
            </a:r>
          </a:p>
        </p:txBody>
      </p:sp>
      <p:sp>
        <p:nvSpPr>
          <p:cNvPr id="3" name="Content Placeholder 2">
            <a:extLst>
              <a:ext uri="{FF2B5EF4-FFF2-40B4-BE49-F238E27FC236}">
                <a16:creationId xmlns:a16="http://schemas.microsoft.com/office/drawing/2014/main" id="{C116DB65-BD6C-4162-814D-9C70E7F08D22}"/>
              </a:ext>
            </a:extLst>
          </p:cNvPr>
          <p:cNvSpPr>
            <a:spLocks noGrp="1"/>
          </p:cNvSpPr>
          <p:nvPr>
            <p:ph idx="1"/>
          </p:nvPr>
        </p:nvSpPr>
        <p:spPr>
          <a:xfrm>
            <a:off x="4718773" y="1416876"/>
            <a:ext cx="6815992" cy="5088961"/>
          </a:xfrm>
        </p:spPr>
        <p:txBody>
          <a:bodyPr vert="horz" lIns="91440" tIns="45720" rIns="91440" bIns="45720" rtlCol="0" anchor="ctr">
            <a:normAutofit/>
          </a:bodyPr>
          <a:lstStyle/>
          <a:p>
            <a:pPr marL="0" indent="0">
              <a:buNone/>
            </a:pPr>
            <a:r>
              <a:rPr lang="en-GB"/>
              <a:t>Somatization is to experience and communicate psychological suffering through the form of somatic (physical) symptoms. </a:t>
            </a:r>
            <a:endParaRPr lang="en-GB">
              <a:cs typeface="Calibri Light"/>
            </a:endParaRPr>
          </a:p>
          <a:p>
            <a:pPr marL="0" indent="0">
              <a:buNone/>
            </a:pPr>
            <a:r>
              <a:rPr lang="en-GB"/>
              <a:t>Explanations of somatization can include the suppression of negative emotions, social acceptance of physical complaints rather than emotional complaints.</a:t>
            </a:r>
            <a:endParaRPr lang="en-GB">
              <a:cs typeface="Calibri Light"/>
            </a:endParaRPr>
          </a:p>
          <a:p>
            <a:pPr marL="0" indent="0">
              <a:buNone/>
            </a:pPr>
            <a:r>
              <a:rPr lang="en-GB"/>
              <a:t>Mo Yee Lee (2003) explains that some cultures run on strict belief and values that a traditional individual may not break from. </a:t>
            </a:r>
            <a:endParaRPr lang="en-GB">
              <a:cs typeface="Calibri Light"/>
            </a:endParaRPr>
          </a:p>
          <a:p>
            <a:pPr marL="0" indent="0">
              <a:buNone/>
            </a:pPr>
            <a:r>
              <a:rPr lang="en-GB"/>
              <a:t>For example: some behaviours are deemed unacceptable in Asian cultures, meaning that Westernised solutions to some problems would not be an option for some. </a:t>
            </a:r>
            <a:endParaRPr lang="en-GB">
              <a:cs typeface="Calibri Light"/>
            </a:endParaRPr>
          </a:p>
          <a:p>
            <a:pPr marL="0" indent="0">
              <a:buNone/>
            </a:pPr>
            <a:endParaRPr lang="en-GB"/>
          </a:p>
          <a:p>
            <a:pPr marL="0" indent="0">
              <a:buNone/>
            </a:pPr>
            <a:endParaRPr lang="en-GB"/>
          </a:p>
        </p:txBody>
      </p:sp>
    </p:spTree>
    <p:extLst>
      <p:ext uri="{BB962C8B-B14F-4D97-AF65-F5344CB8AC3E}">
        <p14:creationId xmlns:p14="http://schemas.microsoft.com/office/powerpoint/2010/main" val="1773039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2B05-3F07-4445-9DCF-F651D5A986F7}"/>
              </a:ext>
            </a:extLst>
          </p:cNvPr>
          <p:cNvSpPr>
            <a:spLocks noGrp="1"/>
          </p:cNvSpPr>
          <p:nvPr>
            <p:ph type="title"/>
          </p:nvPr>
        </p:nvSpPr>
        <p:spPr>
          <a:xfrm>
            <a:off x="1357223" y="311989"/>
            <a:ext cx="9601200" cy="1485900"/>
          </a:xfrm>
        </p:spPr>
        <p:style>
          <a:lnRef idx="3">
            <a:schemeClr val="lt1"/>
          </a:lnRef>
          <a:fillRef idx="1">
            <a:schemeClr val="accent1"/>
          </a:fillRef>
          <a:effectRef idx="1">
            <a:schemeClr val="accent1"/>
          </a:effectRef>
          <a:fontRef idx="minor">
            <a:schemeClr val="lt1"/>
          </a:fontRef>
        </p:style>
        <p:txBody>
          <a:bodyPr/>
          <a:lstStyle/>
          <a:p>
            <a:pPr algn="ctr"/>
            <a:r>
              <a:rPr lang="en-GB"/>
              <a:t>Examples of Cultural Differences</a:t>
            </a:r>
            <a:endParaRPr lang="en-US"/>
          </a:p>
        </p:txBody>
      </p:sp>
      <p:sp>
        <p:nvSpPr>
          <p:cNvPr id="3" name="Content Placeholder 2">
            <a:extLst>
              <a:ext uri="{FF2B5EF4-FFF2-40B4-BE49-F238E27FC236}">
                <a16:creationId xmlns:a16="http://schemas.microsoft.com/office/drawing/2014/main" id="{F4331521-535D-4866-887B-702B5DEA2823}"/>
              </a:ext>
            </a:extLst>
          </p:cNvPr>
          <p:cNvSpPr>
            <a:spLocks noGrp="1"/>
          </p:cNvSpPr>
          <p:nvPr>
            <p:ph sz="half" idx="1"/>
          </p:nvPr>
        </p:nvSpPr>
        <p:spPr>
          <a:xfrm>
            <a:off x="981301" y="1358466"/>
            <a:ext cx="4834005" cy="5496149"/>
          </a:xfrm>
        </p:spPr>
        <p:txBody>
          <a:bodyPr vert="horz" lIns="91440" tIns="45720" rIns="91440" bIns="45720" rtlCol="0" anchor="t">
            <a:noAutofit/>
          </a:bodyPr>
          <a:lstStyle/>
          <a:p>
            <a:pPr marL="383540" indent="-383540"/>
            <a:endParaRPr lang="en-GB" sz="1400">
              <a:ea typeface="+mn-lt"/>
              <a:cs typeface="+mn-lt"/>
            </a:endParaRPr>
          </a:p>
          <a:p>
            <a:pPr marL="383540" indent="-383540"/>
            <a:endParaRPr lang="en-GB" sz="1400">
              <a:ea typeface="+mn-lt"/>
              <a:cs typeface="+mn-lt"/>
            </a:endParaRPr>
          </a:p>
          <a:p>
            <a:pPr marL="383540" indent="-383540"/>
            <a:endParaRPr lang="en-GB" sz="1400">
              <a:ea typeface="+mn-lt"/>
              <a:cs typeface="+mn-lt"/>
            </a:endParaRPr>
          </a:p>
          <a:p>
            <a:pPr marL="0" indent="0">
              <a:buNone/>
            </a:pPr>
            <a:r>
              <a:rPr lang="en-GB" sz="1400">
                <a:ea typeface="+mn-lt"/>
                <a:cs typeface="+mn-lt"/>
              </a:rPr>
              <a:t>"A was a Japanese woman in her mid-50s.  A complained of physical symptoms that included indigestion, poor appetite, constipation, heart palpitations, nightmares, and difficulty sleeping. The physician did not find any medical causes and referred A for therapy. A came to the United States when she was 22 and later entered an interracial marriage. Several years ago she found out about her husband’s ongoing affair. Her strong cultural values regarding marriage and family harmony did not allow her to contemplate divorce. With therapy, she learned to communicate better, express her emotion, and assert herself with her husband. She also told this author that her cultural beliefs of </a:t>
            </a:r>
            <a:r>
              <a:rPr lang="en-GB" sz="1400" err="1">
                <a:ea typeface="+mn-lt"/>
                <a:cs typeface="+mn-lt"/>
              </a:rPr>
              <a:t>gaman</a:t>
            </a:r>
            <a:r>
              <a:rPr lang="en-GB" sz="1400">
                <a:ea typeface="+mn-lt"/>
                <a:cs typeface="+mn-lt"/>
              </a:rPr>
              <a:t> (to endure) and </a:t>
            </a:r>
            <a:r>
              <a:rPr lang="en-GB" sz="1400" err="1">
                <a:ea typeface="+mn-lt"/>
                <a:cs typeface="+mn-lt"/>
              </a:rPr>
              <a:t>shikata</a:t>
            </a:r>
            <a:r>
              <a:rPr lang="en-GB" sz="1400">
                <a:ea typeface="+mn-lt"/>
                <a:cs typeface="+mn-lt"/>
              </a:rPr>
              <a:t> </a:t>
            </a:r>
            <a:r>
              <a:rPr lang="en-GB" sz="1400" err="1">
                <a:ea typeface="+mn-lt"/>
                <a:cs typeface="+mn-lt"/>
              </a:rPr>
              <a:t>ga</a:t>
            </a:r>
            <a:r>
              <a:rPr lang="en-GB" sz="1400">
                <a:ea typeface="+mn-lt"/>
                <a:cs typeface="+mn-lt"/>
              </a:rPr>
              <a:t> </a:t>
            </a:r>
            <a:r>
              <a:rPr lang="en-GB" sz="1400" err="1">
                <a:ea typeface="+mn-lt"/>
                <a:cs typeface="+mn-lt"/>
              </a:rPr>
              <a:t>nai</a:t>
            </a:r>
            <a:r>
              <a:rPr lang="en-GB" sz="1400">
                <a:ea typeface="+mn-lt"/>
                <a:cs typeface="+mn-lt"/>
              </a:rPr>
              <a:t> (whatever has happened cannot be changed) have helped her to maintain “a stance of discipline” despite difficult times. Meanwhile, she also used herbal treatment to cleanse her body system. Her physical symptoms had subsided with treatment. She decided to stay in the marriage. We spent time exploring how her cultural beliefs have helped her to maintain being disciplined and how being disciplined has made a positive difference in her life and in her relationships with her husband, children, and friends."</a:t>
            </a:r>
            <a:endParaRPr lang="en-GB" sz="1400">
              <a:cs typeface="Calibri Light"/>
            </a:endParaRPr>
          </a:p>
        </p:txBody>
      </p:sp>
      <p:sp>
        <p:nvSpPr>
          <p:cNvPr id="4" name="Content Placeholder 3">
            <a:extLst>
              <a:ext uri="{FF2B5EF4-FFF2-40B4-BE49-F238E27FC236}">
                <a16:creationId xmlns:a16="http://schemas.microsoft.com/office/drawing/2014/main" id="{95EB1E41-6037-4F97-B014-87A06D46CEAC}"/>
              </a:ext>
            </a:extLst>
          </p:cNvPr>
          <p:cNvSpPr>
            <a:spLocks noGrp="1"/>
          </p:cNvSpPr>
          <p:nvPr>
            <p:ph sz="half" idx="2"/>
          </p:nvPr>
        </p:nvSpPr>
        <p:spPr>
          <a:xfrm>
            <a:off x="6400002" y="1336233"/>
            <a:ext cx="5029182" cy="5302361"/>
          </a:xfrm>
        </p:spPr>
        <p:txBody>
          <a:bodyPr vert="horz" lIns="91440" tIns="45720" rIns="91440" bIns="45720" rtlCol="0" anchor="t">
            <a:noAutofit/>
          </a:bodyPr>
          <a:lstStyle/>
          <a:p>
            <a:pPr marL="383540" indent="-383540"/>
            <a:endParaRPr lang="en-GB" sz="1400">
              <a:ea typeface="+mn-lt"/>
              <a:cs typeface="+mn-lt"/>
            </a:endParaRPr>
          </a:p>
          <a:p>
            <a:pPr marL="383540" indent="-383540"/>
            <a:endParaRPr lang="en-GB" sz="1400">
              <a:ea typeface="+mn-lt"/>
              <a:cs typeface="+mn-lt"/>
            </a:endParaRPr>
          </a:p>
          <a:p>
            <a:pPr marL="383540" indent="-383540"/>
            <a:endParaRPr lang="en-GB" sz="1400">
              <a:ea typeface="+mn-lt"/>
              <a:cs typeface="+mn-lt"/>
            </a:endParaRPr>
          </a:p>
          <a:p>
            <a:pPr marL="383540" indent="-383540"/>
            <a:r>
              <a:rPr lang="en-GB" sz="1400">
                <a:ea typeface="+mn-lt"/>
                <a:cs typeface="+mn-lt"/>
              </a:rPr>
              <a:t>"M sought treatment because of anxiety-related symptoms. An attractive Hispanic woman in her early 30s, she was involved romantically with a man who served in the U.S. Army. The romance lasted for 2 months before the first episode of physical violence. Her boyfriend hit her after a fairly heated argument. She initiated the termination of the relationship. At the beginning, the man attempted to stalk and follow her. She developed anxiety-related symptoms as a result of the fear of further assault. With treatment, she learned to take protective measures and has negotiated positively with the man regarding terminating the relationship. There were no more stalking incidents, although M was still fearful. The clinician asked M to think about “What would be some good advice that a trusted person in your community would have for you to help you feel safe?” M came back the next session feeling a lot more relaxed and cheerful. She shared with the clinician that she had put a candle of Saint Peter on top of a photo of her ex-boyfriend. As a devoted Catholic, she believed that Saint Peter would keep her ex-boyfriend calm so that he would not be angry with her anymore."</a:t>
            </a:r>
            <a:endParaRPr lang="en-GB">
              <a:cs typeface="Calibri Light"/>
            </a:endParaRPr>
          </a:p>
        </p:txBody>
      </p:sp>
      <p:sp>
        <p:nvSpPr>
          <p:cNvPr id="5" name="TextBox 4">
            <a:extLst>
              <a:ext uri="{FF2B5EF4-FFF2-40B4-BE49-F238E27FC236}">
                <a16:creationId xmlns:a16="http://schemas.microsoft.com/office/drawing/2014/main" id="{0A6D6FF2-AC1D-4F44-9F93-E3FC826D74D9}"/>
              </a:ext>
            </a:extLst>
          </p:cNvPr>
          <p:cNvSpPr txBox="1"/>
          <p:nvPr/>
        </p:nvSpPr>
        <p:spPr>
          <a:xfrm>
            <a:off x="7356764" y="6369627"/>
            <a:ext cx="48386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rgbClr val="F0A22E"/>
                </a:solidFill>
              </a:rPr>
              <a:t>Both examples taken from Mo Yee Lee (2003)</a:t>
            </a:r>
            <a:endParaRPr lang="en-US">
              <a:solidFill>
                <a:srgbClr val="F0A22E"/>
              </a:solidFill>
              <a:cs typeface="Calibri Light"/>
            </a:endParaRPr>
          </a:p>
        </p:txBody>
      </p:sp>
    </p:spTree>
    <p:extLst>
      <p:ext uri="{BB962C8B-B14F-4D97-AF65-F5344CB8AC3E}">
        <p14:creationId xmlns:p14="http://schemas.microsoft.com/office/powerpoint/2010/main" val="3317156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E6FA-5E6B-4663-9671-C304F830470F}"/>
              </a:ext>
            </a:extLst>
          </p:cNvPr>
          <p:cNvSpPr>
            <a:spLocks noGrp="1"/>
          </p:cNvSpPr>
          <p:nvPr>
            <p:ph type="title"/>
          </p:nvPr>
        </p:nvSpPr>
        <p:spPr>
          <a:xfrm>
            <a:off x="352168" y="170936"/>
            <a:ext cx="4050957" cy="6500683"/>
          </a:xfrm>
        </p:spPr>
        <p:style>
          <a:lnRef idx="3">
            <a:schemeClr val="lt1"/>
          </a:lnRef>
          <a:fillRef idx="1">
            <a:schemeClr val="accent1"/>
          </a:fillRef>
          <a:effectRef idx="1">
            <a:schemeClr val="accent1"/>
          </a:effectRef>
          <a:fontRef idx="minor">
            <a:schemeClr val="lt1"/>
          </a:fontRef>
        </p:style>
        <p:txBody>
          <a:bodyPr>
            <a:normAutofit/>
          </a:bodyPr>
          <a:lstStyle/>
          <a:p>
            <a:pPr algn="ctr"/>
            <a:r>
              <a:rPr lang="en-US"/>
              <a:t>Evidence</a:t>
            </a:r>
          </a:p>
        </p:txBody>
      </p:sp>
      <p:sp>
        <p:nvSpPr>
          <p:cNvPr id="3" name="Content Placeholder 2">
            <a:extLst>
              <a:ext uri="{FF2B5EF4-FFF2-40B4-BE49-F238E27FC236}">
                <a16:creationId xmlns:a16="http://schemas.microsoft.com/office/drawing/2014/main" id="{A6EE3D46-1A5E-46EE-ADA0-18FEE5422981}"/>
              </a:ext>
            </a:extLst>
          </p:cNvPr>
          <p:cNvSpPr>
            <a:spLocks noGrp="1"/>
          </p:cNvSpPr>
          <p:nvPr>
            <p:ph idx="1"/>
          </p:nvPr>
        </p:nvSpPr>
        <p:spPr>
          <a:xfrm>
            <a:off x="4646140" y="175054"/>
            <a:ext cx="6409038" cy="3200399"/>
          </a:xfrm>
        </p:spPr>
        <p:txBody>
          <a:bodyPr vert="horz" lIns="91440" tIns="45720" rIns="91440" bIns="45720" rtlCol="0" anchor="t">
            <a:normAutofit/>
          </a:bodyPr>
          <a:lstStyle/>
          <a:p>
            <a:pPr marL="0" indent="0">
              <a:buNone/>
            </a:pPr>
            <a:r>
              <a:rPr lang="en-US">
                <a:solidFill>
                  <a:schemeClr val="tx1">
                    <a:lumMod val="65000"/>
                    <a:lumOff val="35000"/>
                  </a:schemeClr>
                </a:solidFill>
              </a:rPr>
              <a:t>Interest in investigating whether there was an effective therapy for serious criminals in a Swedish prison.</a:t>
            </a:r>
            <a:endParaRPr lang="en-US">
              <a:solidFill>
                <a:schemeClr val="tx1">
                  <a:lumMod val="65000"/>
                  <a:lumOff val="35000"/>
                </a:schemeClr>
              </a:solidFill>
              <a:cs typeface="Calibri Light"/>
            </a:endParaRPr>
          </a:p>
          <a:p>
            <a:pPr marL="0" indent="0">
              <a:buNone/>
            </a:pPr>
            <a:r>
              <a:rPr lang="en-US">
                <a:solidFill>
                  <a:schemeClr val="tx1">
                    <a:lumMod val="65000"/>
                    <a:lumOff val="35000"/>
                  </a:schemeClr>
                </a:solidFill>
              </a:rPr>
              <a:t>59 participants who had longer than two months to serve. </a:t>
            </a:r>
            <a:endParaRPr lang="en-US">
              <a:solidFill>
                <a:schemeClr val="tx1">
                  <a:lumMod val="65000"/>
                  <a:lumOff val="35000"/>
                </a:schemeClr>
              </a:solidFill>
              <a:cs typeface="Calibri Light"/>
            </a:endParaRPr>
          </a:p>
          <a:p>
            <a:pPr marL="0" indent="0">
              <a:buNone/>
            </a:pPr>
            <a:r>
              <a:rPr lang="en-US">
                <a:solidFill>
                  <a:schemeClr val="tx1">
                    <a:lumMod val="65000"/>
                    <a:lumOff val="35000"/>
                  </a:schemeClr>
                </a:solidFill>
              </a:rPr>
              <a:t>Split up into two groups: Solution-Focused Brief Therapy, control group who received no treatment. </a:t>
            </a:r>
            <a:endParaRPr lang="en-US">
              <a:solidFill>
                <a:schemeClr val="tx1">
                  <a:lumMod val="65000"/>
                  <a:lumOff val="35000"/>
                </a:schemeClr>
              </a:solidFill>
              <a:cs typeface="Calibri Light"/>
            </a:endParaRPr>
          </a:p>
        </p:txBody>
      </p:sp>
      <p:sp>
        <p:nvSpPr>
          <p:cNvPr id="4" name="TextBox 3">
            <a:extLst>
              <a:ext uri="{FF2B5EF4-FFF2-40B4-BE49-F238E27FC236}">
                <a16:creationId xmlns:a16="http://schemas.microsoft.com/office/drawing/2014/main" id="{99C01597-1162-40C1-96F7-F39115F014CC}"/>
              </a:ext>
            </a:extLst>
          </p:cNvPr>
          <p:cNvSpPr txBox="1"/>
          <p:nvPr/>
        </p:nvSpPr>
        <p:spPr>
          <a:xfrm>
            <a:off x="8287264" y="6423453"/>
            <a:ext cx="3350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b="1" err="1">
                <a:solidFill>
                  <a:srgbClr val="F0A22E"/>
                </a:solidFill>
              </a:rPr>
              <a:t>Lindforss</a:t>
            </a:r>
            <a:r>
              <a:rPr lang="en-US" b="1">
                <a:solidFill>
                  <a:srgbClr val="F0A22E"/>
                </a:solidFill>
              </a:rPr>
              <a:t> &amp; Magnusson (1997)</a:t>
            </a:r>
            <a:endParaRPr lang="en-US" b="1">
              <a:solidFill>
                <a:srgbClr val="F0A22E"/>
              </a:solidFill>
              <a:cs typeface="Calibri Light"/>
            </a:endParaRPr>
          </a:p>
        </p:txBody>
      </p:sp>
      <p:sp>
        <p:nvSpPr>
          <p:cNvPr id="5" name="TextBox 4">
            <a:extLst>
              <a:ext uri="{FF2B5EF4-FFF2-40B4-BE49-F238E27FC236}">
                <a16:creationId xmlns:a16="http://schemas.microsoft.com/office/drawing/2014/main" id="{CF5759AF-01F5-4B45-861E-90FC04029998}"/>
              </a:ext>
            </a:extLst>
          </p:cNvPr>
          <p:cNvSpPr txBox="1"/>
          <p:nvPr/>
        </p:nvSpPr>
        <p:spPr>
          <a:xfrm>
            <a:off x="4651033" y="3127032"/>
            <a:ext cx="61824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0A22E"/>
                </a:solidFill>
              </a:rPr>
              <a:t>12 months:</a:t>
            </a:r>
            <a:endParaRPr lang="en-US" b="1">
              <a:solidFill>
                <a:srgbClr val="F0A22E"/>
              </a:solidFill>
              <a:cs typeface="Calibri Light"/>
            </a:endParaRPr>
          </a:p>
          <a:p>
            <a:endParaRPr lang="en-US" b="1">
              <a:solidFill>
                <a:srgbClr val="455F51"/>
              </a:solidFill>
            </a:endParaRPr>
          </a:p>
          <a:p>
            <a:r>
              <a:rPr lang="en-US">
                <a:solidFill>
                  <a:schemeClr val="bg1">
                    <a:lumMod val="50000"/>
                  </a:schemeClr>
                </a:solidFill>
              </a:rPr>
              <a:t>• </a:t>
            </a:r>
            <a:r>
              <a:rPr lang="en-US">
                <a:solidFill>
                  <a:schemeClr val="tx1">
                    <a:lumMod val="65000"/>
                    <a:lumOff val="35000"/>
                  </a:schemeClr>
                </a:solidFill>
              </a:rPr>
              <a:t>53% of participants of the SFBT group had committed a new offence leading to re-imprisonment. </a:t>
            </a:r>
            <a:endParaRPr lang="en-US">
              <a:solidFill>
                <a:schemeClr val="tx1">
                  <a:lumMod val="65000"/>
                  <a:lumOff val="35000"/>
                </a:schemeClr>
              </a:solidFill>
              <a:cs typeface="Calibri Light"/>
            </a:endParaRPr>
          </a:p>
          <a:p>
            <a:endParaRPr lang="en-US">
              <a:solidFill>
                <a:schemeClr val="tx1">
                  <a:lumMod val="65000"/>
                  <a:lumOff val="35000"/>
                </a:schemeClr>
              </a:solidFill>
              <a:cs typeface="Calibri Light"/>
            </a:endParaRPr>
          </a:p>
          <a:p>
            <a:r>
              <a:rPr lang="en-US">
                <a:solidFill>
                  <a:schemeClr val="bg1">
                    <a:lumMod val="50000"/>
                  </a:schemeClr>
                </a:solidFill>
              </a:rPr>
              <a:t>• </a:t>
            </a:r>
            <a:r>
              <a:rPr lang="en-US">
                <a:solidFill>
                  <a:schemeClr val="tx1">
                    <a:lumMod val="65000"/>
                    <a:lumOff val="35000"/>
                  </a:schemeClr>
                </a:solidFill>
              </a:rPr>
              <a:t>76% of participants of the control group.</a:t>
            </a:r>
            <a:endParaRPr lang="en-US">
              <a:solidFill>
                <a:schemeClr val="tx1">
                  <a:lumMod val="65000"/>
                  <a:lumOff val="35000"/>
                </a:schemeClr>
              </a:solidFill>
              <a:cs typeface="Calibri Light"/>
            </a:endParaRPr>
          </a:p>
        </p:txBody>
      </p:sp>
      <p:sp>
        <p:nvSpPr>
          <p:cNvPr id="6" name="TextBox 5">
            <a:extLst>
              <a:ext uri="{FF2B5EF4-FFF2-40B4-BE49-F238E27FC236}">
                <a16:creationId xmlns:a16="http://schemas.microsoft.com/office/drawing/2014/main" id="{F5E9803D-9052-4C8C-A25D-A045C3C8450C}"/>
              </a:ext>
            </a:extLst>
          </p:cNvPr>
          <p:cNvSpPr txBox="1"/>
          <p:nvPr/>
        </p:nvSpPr>
        <p:spPr>
          <a:xfrm>
            <a:off x="4649745" y="4948366"/>
            <a:ext cx="58529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0A22E"/>
                </a:solidFill>
              </a:rPr>
              <a:t>16 months:</a:t>
            </a:r>
            <a:endParaRPr lang="en-US" b="1">
              <a:solidFill>
                <a:srgbClr val="F0A22E"/>
              </a:solidFill>
              <a:cs typeface="Calibri Light"/>
            </a:endParaRPr>
          </a:p>
          <a:p>
            <a:endParaRPr lang="en-US" b="1">
              <a:solidFill>
                <a:srgbClr val="455F51"/>
              </a:solidFill>
            </a:endParaRPr>
          </a:p>
          <a:p>
            <a:r>
              <a:rPr lang="en-US">
                <a:solidFill>
                  <a:schemeClr val="bg1">
                    <a:lumMod val="50000"/>
                  </a:schemeClr>
                </a:solidFill>
              </a:rPr>
              <a:t>•</a:t>
            </a:r>
            <a:r>
              <a:rPr lang="en-US">
                <a:solidFill>
                  <a:schemeClr val="tx1">
                    <a:lumMod val="65000"/>
                    <a:lumOff val="35000"/>
                  </a:schemeClr>
                </a:solidFill>
              </a:rPr>
              <a:t> 60% recidivism in the SFBT group.</a:t>
            </a:r>
            <a:endParaRPr lang="en-US">
              <a:solidFill>
                <a:schemeClr val="tx1">
                  <a:lumMod val="65000"/>
                  <a:lumOff val="35000"/>
                </a:schemeClr>
              </a:solidFill>
              <a:cs typeface="Calibri Light"/>
            </a:endParaRPr>
          </a:p>
          <a:p>
            <a:endParaRPr lang="en-US">
              <a:solidFill>
                <a:schemeClr val="tx1">
                  <a:lumMod val="65000"/>
                  <a:lumOff val="35000"/>
                </a:schemeClr>
              </a:solidFill>
              <a:cs typeface="Calibri Light"/>
            </a:endParaRPr>
          </a:p>
          <a:p>
            <a:r>
              <a:rPr lang="en-US">
                <a:solidFill>
                  <a:schemeClr val="bg1">
                    <a:lumMod val="50000"/>
                  </a:schemeClr>
                </a:solidFill>
              </a:rPr>
              <a:t>•</a:t>
            </a:r>
            <a:r>
              <a:rPr lang="en-US">
                <a:solidFill>
                  <a:schemeClr val="tx1">
                    <a:lumMod val="65000"/>
                    <a:lumOff val="35000"/>
                  </a:schemeClr>
                </a:solidFill>
              </a:rPr>
              <a:t> 86% recidivism in the control group.</a:t>
            </a:r>
            <a:endParaRPr lang="en-US">
              <a:solidFill>
                <a:schemeClr val="tx1">
                  <a:lumMod val="65000"/>
                  <a:lumOff val="35000"/>
                </a:schemeClr>
              </a:solidFill>
              <a:cs typeface="Calibri Light"/>
            </a:endParaRPr>
          </a:p>
        </p:txBody>
      </p:sp>
    </p:spTree>
    <p:extLst>
      <p:ext uri="{BB962C8B-B14F-4D97-AF65-F5344CB8AC3E}">
        <p14:creationId xmlns:p14="http://schemas.microsoft.com/office/powerpoint/2010/main" val="99458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A3344-BCA7-4A17-BC8A-24079EDE8565}"/>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Evaluation</a:t>
            </a:r>
          </a:p>
        </p:txBody>
      </p:sp>
      <p:sp>
        <p:nvSpPr>
          <p:cNvPr id="3" name="Content Placeholder 2">
            <a:extLst>
              <a:ext uri="{FF2B5EF4-FFF2-40B4-BE49-F238E27FC236}">
                <a16:creationId xmlns:a16="http://schemas.microsoft.com/office/drawing/2014/main" id="{16205154-700F-440B-BD11-BA5F1F97C1A7}"/>
              </a:ext>
            </a:extLst>
          </p:cNvPr>
          <p:cNvSpPr>
            <a:spLocks noGrp="1"/>
          </p:cNvSpPr>
          <p:nvPr>
            <p:ph idx="1"/>
          </p:nvPr>
        </p:nvSpPr>
        <p:spPr>
          <a:xfrm>
            <a:off x="4614389" y="936711"/>
            <a:ext cx="6815992" cy="4984578"/>
          </a:xfrm>
        </p:spPr>
        <p:txBody>
          <a:bodyPr vert="horz" lIns="91440" tIns="45720" rIns="91440" bIns="45720" rtlCol="0" anchor="ctr">
            <a:normAutofit/>
          </a:bodyPr>
          <a:lstStyle/>
          <a:p>
            <a:pPr marL="0" indent="0">
              <a:buNone/>
            </a:pPr>
            <a:r>
              <a:rPr lang="en-GB" sz="1900" b="1">
                <a:solidFill>
                  <a:schemeClr val="tx1"/>
                </a:solidFill>
              </a:rPr>
              <a:t>Gingerich &amp; </a:t>
            </a:r>
            <a:r>
              <a:rPr lang="en-GB" sz="1900" b="1" err="1">
                <a:solidFill>
                  <a:schemeClr val="tx1"/>
                </a:solidFill>
              </a:rPr>
              <a:t>Eistengart</a:t>
            </a:r>
            <a:r>
              <a:rPr lang="en-GB" sz="1900" b="1">
                <a:solidFill>
                  <a:schemeClr val="tx1"/>
                </a:solidFill>
              </a:rPr>
              <a:t> (2000) </a:t>
            </a:r>
            <a:endParaRPr lang="en-US" sz="1900" b="1">
              <a:solidFill>
                <a:schemeClr val="tx1"/>
              </a:solidFill>
              <a:cs typeface="Calibri Light"/>
            </a:endParaRPr>
          </a:p>
          <a:p>
            <a:pPr marL="0" indent="0">
              <a:buNone/>
            </a:pPr>
            <a:r>
              <a:rPr lang="en-GB" sz="1900"/>
              <a:t>Of the five studies were considered well-controlled, four were found to be admirable over no treatment or standard institutional services. </a:t>
            </a:r>
            <a:endParaRPr lang="en-GB" sz="1900">
              <a:cs typeface="Calibri Light"/>
            </a:endParaRPr>
          </a:p>
          <a:p>
            <a:pPr marL="0" indent="0">
              <a:buNone/>
            </a:pPr>
            <a:r>
              <a:rPr lang="en-GB" sz="1900"/>
              <a:t>The fifth was considered just as effective as another intervention, Interpersonal Psychotherapy for Depression. </a:t>
            </a:r>
            <a:endParaRPr lang="en-GB" sz="1900">
              <a:cs typeface="Calibri Light"/>
            </a:endParaRPr>
          </a:p>
          <a:p>
            <a:pPr marL="0" indent="0">
              <a:buNone/>
            </a:pPr>
            <a:r>
              <a:rPr lang="en-GB" sz="1900"/>
              <a:t>The remaining ten were considered poorly controlled, however maintained the hypothesis for SFBT's effectiveness. </a:t>
            </a:r>
            <a:endParaRPr lang="en-GB" sz="1900">
              <a:cs typeface="Calibri Light"/>
            </a:endParaRPr>
          </a:p>
          <a:p>
            <a:pPr marL="0" indent="0">
              <a:buNone/>
            </a:pPr>
            <a:r>
              <a:rPr lang="en-GB" sz="1900" b="1">
                <a:solidFill>
                  <a:schemeClr val="tx1"/>
                </a:solidFill>
              </a:rPr>
              <a:t>Kim (2008)</a:t>
            </a:r>
            <a:endParaRPr lang="en-GB" sz="1900" b="1">
              <a:solidFill>
                <a:schemeClr val="tx1"/>
              </a:solidFill>
              <a:cs typeface="Calibri Light"/>
            </a:endParaRPr>
          </a:p>
          <a:p>
            <a:pPr marL="0" indent="0">
              <a:buNone/>
            </a:pPr>
            <a:r>
              <a:rPr lang="en-GB" sz="1900"/>
              <a:t>SFBT has been found to be effective for internalizing behaviour issues such as depression, anxiety, self-concept, and self-esteem. </a:t>
            </a:r>
            <a:endParaRPr lang="en-GB" sz="1900">
              <a:cs typeface="Calibri Light"/>
            </a:endParaRPr>
          </a:p>
          <a:p>
            <a:pPr marL="0" indent="0">
              <a:buNone/>
            </a:pPr>
            <a:r>
              <a:rPr lang="en-GB" sz="1900"/>
              <a:t>Has less effect when dealing with externalizing behaviours such as hyperactivity, aggression, or family and relationship problems. </a:t>
            </a:r>
            <a:endParaRPr lang="en-GB" sz="1900">
              <a:cs typeface="Calibri Light"/>
            </a:endParaRPr>
          </a:p>
          <a:p>
            <a:pPr marL="0" indent="0">
              <a:buNone/>
            </a:pPr>
            <a:r>
              <a:rPr lang="en-GB" sz="1900"/>
              <a:t>Effect size for SFBT are almost on par with effect sizes for psychotherapy.</a:t>
            </a:r>
            <a:endParaRPr lang="en-GB" sz="1900">
              <a:cs typeface="Calibri Light"/>
            </a:endParaRPr>
          </a:p>
        </p:txBody>
      </p:sp>
    </p:spTree>
    <p:extLst>
      <p:ext uri="{BB962C8B-B14F-4D97-AF65-F5344CB8AC3E}">
        <p14:creationId xmlns:p14="http://schemas.microsoft.com/office/powerpoint/2010/main" val="1256915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86B7B-FBCF-40B4-94AA-097669D91A37}"/>
              </a:ext>
            </a:extLst>
          </p:cNvPr>
          <p:cNvSpPr>
            <a:spLocks noGrp="1"/>
          </p:cNvSpPr>
          <p:nvPr>
            <p:ph idx="1"/>
          </p:nvPr>
        </p:nvSpPr>
        <p:spPr>
          <a:xfrm>
            <a:off x="676656" y="643467"/>
            <a:ext cx="6235869" cy="5584295"/>
          </a:xfrm>
        </p:spPr>
        <p:txBody>
          <a:bodyPr vert="horz" lIns="91440" tIns="45720" rIns="91440" bIns="45720" rtlCol="0" anchor="ctr">
            <a:normAutofit/>
          </a:bodyPr>
          <a:lstStyle/>
          <a:p>
            <a:pPr marL="0" indent="0">
              <a:buNone/>
            </a:pPr>
            <a:r>
              <a:rPr lang="en-GB" sz="1900" b="1"/>
              <a:t>Piercy, </a:t>
            </a:r>
            <a:r>
              <a:rPr lang="en-GB" sz="1900" b="1" err="1"/>
              <a:t>Lipchik</a:t>
            </a:r>
            <a:r>
              <a:rPr lang="en-GB" sz="1900" b="1"/>
              <a:t>, &amp; Kiser (2000)</a:t>
            </a:r>
            <a:endParaRPr lang="en-GB" sz="1900" b="1">
              <a:cs typeface="Calibri Light"/>
            </a:endParaRPr>
          </a:p>
          <a:p>
            <a:pPr marL="0" indent="0">
              <a:buNone/>
            </a:pPr>
            <a:r>
              <a:rPr lang="en-GB" sz="1900"/>
              <a:t>Solution-focused therapists fail to acknowledge emotions by focusing on clients' beliefs and behaviours. They state that by asking questions surrounding behaviours associated with positive emotions, the clients' attention shifts away from the emotional feeling of being happy towards the non-emotional activities surrounding the positive feelings. </a:t>
            </a:r>
            <a:endParaRPr lang="en-GB" sz="1900">
              <a:cs typeface="Calibri Light"/>
            </a:endParaRPr>
          </a:p>
          <a:p>
            <a:pPr marL="0" indent="0">
              <a:buNone/>
            </a:pPr>
            <a:endParaRPr lang="en-GB" sz="1900">
              <a:cs typeface="Calibri Light"/>
            </a:endParaRPr>
          </a:p>
          <a:p>
            <a:pPr marL="0" indent="0">
              <a:buNone/>
            </a:pPr>
            <a:r>
              <a:rPr lang="en-GB" sz="1900" b="1"/>
              <a:t>Gingerich &amp; </a:t>
            </a:r>
            <a:r>
              <a:rPr lang="en-GB" sz="1900" b="1" err="1"/>
              <a:t>Eisengart</a:t>
            </a:r>
            <a:r>
              <a:rPr lang="en-GB" sz="1900" b="1"/>
              <a:t> (2000)</a:t>
            </a:r>
            <a:endParaRPr lang="en-GB" sz="1900" b="1">
              <a:cs typeface="Calibri Light"/>
            </a:endParaRPr>
          </a:p>
          <a:p>
            <a:pPr marL="0" indent="0">
              <a:buNone/>
            </a:pPr>
            <a:r>
              <a:rPr lang="en-GB" sz="1900"/>
              <a:t>Point out many implications to SFBT including non-empirical control groups, procedural errors, researcher influence, and sampling issues. </a:t>
            </a:r>
            <a:endParaRPr lang="en-GB" sz="1900">
              <a:cs typeface="Calibri Light"/>
            </a:endParaRPr>
          </a:p>
          <a:p>
            <a:pPr marL="0" indent="0">
              <a:buNone/>
            </a:pPr>
            <a:r>
              <a:rPr lang="en-GB" sz="1900"/>
              <a:t>They believe that more empirical evidence needs to be conducted on SFBT, that meet basic criteria of efficacy studies including highly controlled settings. </a:t>
            </a:r>
            <a:endParaRPr lang="en-GB" sz="1900">
              <a:cs typeface="Calibri Light"/>
            </a:endParaRPr>
          </a:p>
          <a:p>
            <a:pPr marL="0" indent="0">
              <a:buNone/>
            </a:pPr>
            <a:r>
              <a:rPr lang="en-GB" sz="1900"/>
              <a:t>However, they do acknowledge that SFBT is beneficial to clients and point out that SFBT are no longer in the "open trial" stage but in the "efficacy phase". </a:t>
            </a:r>
            <a:endParaRPr lang="en-GB" sz="1900">
              <a:cs typeface="Calibri Light"/>
            </a:endParaRPr>
          </a:p>
        </p:txBody>
      </p:sp>
      <p:sp>
        <p:nvSpPr>
          <p:cNvPr id="6" name="Rectangle 7">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6F5E1-3B0A-4618-90FB-ACEBD469F78F}"/>
              </a:ext>
            </a:extLst>
          </p:cNvPr>
          <p:cNvSpPr>
            <a:spLocks noGrp="1"/>
          </p:cNvSpPr>
          <p:nvPr>
            <p:ph type="title"/>
          </p:nvPr>
        </p:nvSpPr>
        <p:spPr>
          <a:xfrm>
            <a:off x="8199458" y="643467"/>
            <a:ext cx="3349075" cy="5584296"/>
          </a:xfrm>
        </p:spPr>
        <p:txBody>
          <a:bodyPr anchor="ctr">
            <a:normAutofit/>
          </a:bodyPr>
          <a:lstStyle/>
          <a:p>
            <a:r>
              <a:rPr lang="en-GB" sz="4000">
                <a:solidFill>
                  <a:srgbClr val="FFFFFF"/>
                </a:solidFill>
              </a:rPr>
              <a:t>Evaluation continued</a:t>
            </a:r>
          </a:p>
        </p:txBody>
      </p:sp>
    </p:spTree>
    <p:extLst>
      <p:ext uri="{BB962C8B-B14F-4D97-AF65-F5344CB8AC3E}">
        <p14:creationId xmlns:p14="http://schemas.microsoft.com/office/powerpoint/2010/main" val="2829706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4DCC7-82D2-4628-8F07-89A65503A7D6}"/>
              </a:ext>
            </a:extLst>
          </p:cNvPr>
          <p:cNvSpPr>
            <a:spLocks noGrp="1"/>
          </p:cNvSpPr>
          <p:nvPr>
            <p:ph type="title"/>
          </p:nvPr>
        </p:nvSpPr>
        <p:spPr>
          <a:xfrm>
            <a:off x="961292" y="1031634"/>
            <a:ext cx="3368431" cy="4844777"/>
          </a:xfrm>
        </p:spPr>
        <p:txBody>
          <a:bodyPr>
            <a:normAutofit/>
          </a:bodyPr>
          <a:lstStyle/>
          <a:p>
            <a:r>
              <a:rPr lang="en-US">
                <a:solidFill>
                  <a:srgbClr val="FFFFFF"/>
                </a:solidFill>
              </a:rPr>
              <a:t>Conclusion</a:t>
            </a:r>
          </a:p>
        </p:txBody>
      </p:sp>
      <p:sp>
        <p:nvSpPr>
          <p:cNvPr id="3" name="Content Placeholder 2">
            <a:extLst>
              <a:ext uri="{FF2B5EF4-FFF2-40B4-BE49-F238E27FC236}">
                <a16:creationId xmlns:a16="http://schemas.microsoft.com/office/drawing/2014/main" id="{7A9AB97F-585A-4A07-A793-291C4A6E00DA}"/>
              </a:ext>
            </a:extLst>
          </p:cNvPr>
          <p:cNvSpPr>
            <a:spLocks noGrp="1"/>
          </p:cNvSpPr>
          <p:nvPr>
            <p:ph idx="1"/>
          </p:nvPr>
        </p:nvSpPr>
        <p:spPr>
          <a:xfrm>
            <a:off x="5289791" y="1031634"/>
            <a:ext cx="6140590" cy="4746232"/>
          </a:xfrm>
        </p:spPr>
        <p:txBody>
          <a:bodyPr vert="horz" lIns="91440" tIns="45720" rIns="91440" bIns="45720" rtlCol="0" anchor="ctr">
            <a:normAutofit/>
          </a:bodyPr>
          <a:lstStyle/>
          <a:p>
            <a:pPr marL="0" indent="0">
              <a:buNone/>
            </a:pPr>
            <a:r>
              <a:rPr lang="en-US" sz="2200"/>
              <a:t>It is argued that the theoretical foundations of Solution-Focused Brief Therapy are considered to be intertwined with philosophy because it is based on understandings of language and dialogue as a creative process. </a:t>
            </a:r>
            <a:endParaRPr lang="en-US" sz="2200">
              <a:cs typeface="Calibri Light"/>
            </a:endParaRPr>
          </a:p>
          <a:p>
            <a:pPr marL="0" indent="0">
              <a:buNone/>
            </a:pPr>
            <a:r>
              <a:rPr lang="en-US" sz="2200"/>
              <a:t>However, lack of diagnostic structure in SFBT creates problems for the measurement of its efficacy. Thus, the use of SFBT is continuously being argued as an effective intervention for </a:t>
            </a:r>
            <a:r>
              <a:rPr lang="en-US" sz="2200" err="1"/>
              <a:t>behaviour</a:t>
            </a:r>
            <a:r>
              <a:rPr lang="en-US" sz="2200"/>
              <a:t> and mindset change. </a:t>
            </a:r>
            <a:endParaRPr lang="en-US" sz="2200">
              <a:cs typeface="Calibri Light"/>
            </a:endParaRPr>
          </a:p>
        </p:txBody>
      </p:sp>
    </p:spTree>
    <p:extLst>
      <p:ext uri="{BB962C8B-B14F-4D97-AF65-F5344CB8AC3E}">
        <p14:creationId xmlns:p14="http://schemas.microsoft.com/office/powerpoint/2010/main" val="4133264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F365137-23F7-40ED-B9B3-94FE3D10D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33C94-FC4B-4849-A3AB-DB5071FDE6CA}"/>
              </a:ext>
            </a:extLst>
          </p:cNvPr>
          <p:cNvSpPr>
            <a:spLocks noGrp="1"/>
          </p:cNvSpPr>
          <p:nvPr>
            <p:ph type="ctrTitle"/>
          </p:nvPr>
        </p:nvSpPr>
        <p:spPr>
          <a:xfrm>
            <a:off x="1297294" y="1178052"/>
            <a:ext cx="5777316" cy="4501896"/>
          </a:xfrm>
        </p:spPr>
        <p:txBody>
          <a:bodyPr anchor="ctr">
            <a:normAutofit/>
          </a:bodyPr>
          <a:lstStyle/>
          <a:p>
            <a:pPr algn="r"/>
            <a:r>
              <a:rPr lang="en-US" sz="8000">
                <a:solidFill>
                  <a:schemeClr val="bg1"/>
                </a:solidFill>
              </a:rPr>
              <a:t>Thank you for listening.</a:t>
            </a:r>
          </a:p>
        </p:txBody>
      </p:sp>
      <p:cxnSp>
        <p:nvCxnSpPr>
          <p:cNvPr id="18" name="Straight Connector 17">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71116"/>
            <a:ext cx="0" cy="2715768"/>
          </a:xfrm>
          <a:prstGeom prst="line">
            <a:avLst/>
          </a:prstGeom>
          <a:ln>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200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88FA52F-675E-4661-BA16-455C9394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73E0B-AB1B-43D2-B12E-EF5D3A364D08}"/>
              </a:ext>
            </a:extLst>
          </p:cNvPr>
          <p:cNvSpPr>
            <a:spLocks noGrp="1"/>
          </p:cNvSpPr>
          <p:nvPr>
            <p:ph type="title"/>
          </p:nvPr>
        </p:nvSpPr>
        <p:spPr>
          <a:xfrm>
            <a:off x="1362456" y="896684"/>
            <a:ext cx="2979252" cy="4979728"/>
          </a:xfrm>
        </p:spPr>
        <p:txBody>
          <a:bodyPr anchor="ctr">
            <a:normAutofit/>
          </a:bodyPr>
          <a:lstStyle/>
          <a:p>
            <a:pPr algn="r"/>
            <a:r>
              <a:rPr lang="en-GB" sz="4000"/>
              <a:t>References</a:t>
            </a:r>
          </a:p>
        </p:txBody>
      </p:sp>
      <p:cxnSp>
        <p:nvCxnSpPr>
          <p:cNvPr id="10" name="Straight Connector 9">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440" y="2071116"/>
            <a:ext cx="0" cy="2715768"/>
          </a:xfrm>
          <a:prstGeom prst="line">
            <a:avLst/>
          </a:prstGeom>
          <a:ln>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BB07DB-3884-4F8A-B598-B50A7EE2A474}"/>
              </a:ext>
            </a:extLst>
          </p:cNvPr>
          <p:cNvSpPr>
            <a:spLocks noGrp="1"/>
          </p:cNvSpPr>
          <p:nvPr>
            <p:ph idx="1"/>
          </p:nvPr>
        </p:nvSpPr>
        <p:spPr>
          <a:xfrm>
            <a:off x="4985172" y="896684"/>
            <a:ext cx="5484707" cy="5064633"/>
          </a:xfrm>
        </p:spPr>
        <p:txBody>
          <a:bodyPr vert="horz" lIns="91440" tIns="45720" rIns="91440" bIns="45720" rtlCol="0" anchor="ctr">
            <a:normAutofit/>
          </a:bodyPr>
          <a:lstStyle/>
          <a:p>
            <a:pPr marL="383540" indent="-383540"/>
            <a:r>
              <a:rPr lang="en-GB" sz="700"/>
              <a:t>De Shazer, S., &amp; Dolan, Y. (2012). More than miracles: The state of the art of solution-focused brief therapy. Routledge.</a:t>
            </a:r>
            <a:endParaRPr lang="en-GB" sz="700">
              <a:cs typeface="Calibri Light"/>
            </a:endParaRPr>
          </a:p>
          <a:p>
            <a:pPr marL="383540" indent="-383540"/>
            <a:r>
              <a:rPr lang="en-GB" sz="700"/>
              <a:t> Berg, I. K. &amp; Dolan, Y. (2002). Tale of Solution. New York: WW Norton. </a:t>
            </a:r>
            <a:endParaRPr lang="en-GB" sz="700">
              <a:cs typeface="Calibri Light"/>
            </a:endParaRPr>
          </a:p>
          <a:p>
            <a:pPr marL="383540" indent="-383540"/>
            <a:r>
              <a:rPr lang="en-GB" sz="700"/>
              <a:t>Trepper, T. S., Dolan, Y., McCollum, E. E., &amp; Nelson, T. (2006). Steve De Shazer and the future of solution‐focused therapy. Journal of marital and family therapy, 32(2), 133-139.</a:t>
            </a:r>
            <a:endParaRPr lang="en-GB" sz="700">
              <a:cs typeface="Calibri Light"/>
            </a:endParaRPr>
          </a:p>
          <a:p>
            <a:pPr marL="383540" indent="-383540"/>
            <a:r>
              <a:rPr lang="en-GB" sz="700"/>
              <a:t>Pichot, T., &amp; Dolan, Y. M. (2014). Solution-focused brief therapy: Its effective use in agency settings. Routledge.</a:t>
            </a:r>
            <a:endParaRPr lang="en-GB" sz="700">
              <a:cs typeface="Calibri Light"/>
            </a:endParaRPr>
          </a:p>
          <a:p>
            <a:pPr marL="383540" indent="-383540"/>
            <a:r>
              <a:rPr lang="en-GB" sz="700"/>
              <a:t>Lutz, A. B. (2013). Learning solution-focused therapy: An illustrated guide. American Psychiatric Pub.</a:t>
            </a:r>
            <a:endParaRPr lang="en-GB" sz="700">
              <a:cs typeface="Calibri Light"/>
            </a:endParaRPr>
          </a:p>
          <a:p>
            <a:pPr marL="383540" indent="-383540"/>
            <a:r>
              <a:rPr lang="en-GB" sz="700"/>
              <a:t>Greenberg, G., Ganshorn, K., &amp; Danilkewich, A. (2001). Solution-focused therapy. Counseling model for busy family physicians. Canadian Family Physician, 47(11), 2289-2295.</a:t>
            </a:r>
            <a:endParaRPr lang="en-GB" sz="700">
              <a:cs typeface="Calibri Light"/>
            </a:endParaRPr>
          </a:p>
          <a:p>
            <a:pPr marL="383540" indent="-383540"/>
            <a:r>
              <a:rPr lang="en-GB" sz="700"/>
              <a:t>Berg, I. K., &amp; Dolan, Y. (2001). Tales of solutions: A collection of hope-inspiring stories. WW Norton &amp; Co.</a:t>
            </a:r>
            <a:endParaRPr lang="en-GB" sz="700">
              <a:cs typeface="Calibri Light"/>
            </a:endParaRPr>
          </a:p>
          <a:p>
            <a:pPr marL="383540" indent="-383540"/>
            <a:r>
              <a:rPr lang="en-GB" sz="700"/>
              <a:t>Kim, J. S. (2008). Examining the effectiveness of solution-focused brief therapy: A meta-analysis. Research on Social Work Practice, 18(2), 107-116.</a:t>
            </a:r>
            <a:endParaRPr lang="en-GB" sz="700">
              <a:cs typeface="Calibri Light"/>
            </a:endParaRPr>
          </a:p>
          <a:p>
            <a:pPr marL="383540" indent="-383540"/>
            <a:r>
              <a:rPr lang="en-GB" sz="700"/>
              <a:t>Lee, M. Y. (2003). A Solution-Focused Approach to Cross-Cultural Clinical Social Work Practice Utilizing Cultural Strengths. Families in Society, 84(3), 385-395.</a:t>
            </a:r>
            <a:endParaRPr lang="en-GB" sz="700">
              <a:cs typeface="Calibri Light"/>
            </a:endParaRPr>
          </a:p>
          <a:p>
            <a:pPr marL="383540" indent="-383540"/>
            <a:r>
              <a:rPr lang="en-GB" sz="700"/>
              <a:t>Pang, K. Y. C. (2000). Symptom expression and somatization among elderly Korean immigrants. Journal of Clinical Geropsychology, 6(3), 199-212.</a:t>
            </a:r>
            <a:endParaRPr lang="en-GB" sz="700">
              <a:cs typeface="Calibri Light"/>
            </a:endParaRPr>
          </a:p>
          <a:p>
            <a:pPr marL="383540" indent="-383540"/>
            <a:r>
              <a:rPr lang="en-GB" sz="700"/>
              <a:t>De Shazer, S. (1985). Keys to solution in brief therapy. Ww Norton.</a:t>
            </a:r>
            <a:endParaRPr lang="en-GB" sz="700">
              <a:cs typeface="Calibri Light"/>
            </a:endParaRPr>
          </a:p>
          <a:p>
            <a:pPr marL="383540" indent="-383540"/>
            <a:r>
              <a:rPr lang="en-GB" sz="700"/>
              <a:t>Seligman, M. E. P. (2002). Authentic happiness. New York: Free Press.</a:t>
            </a:r>
            <a:endParaRPr lang="en-GB" sz="700">
              <a:cs typeface="Calibri Light"/>
            </a:endParaRPr>
          </a:p>
          <a:p>
            <a:pPr marL="383540" indent="-383540"/>
            <a:r>
              <a:rPr lang="en-GB" sz="700"/>
              <a:t>Bannink, F. P. (2007). Solution-focused brief therapy. Journal of contemporary psychotherapy, 37(2), 87-94.</a:t>
            </a:r>
            <a:endParaRPr lang="en-GB" sz="700">
              <a:cs typeface="Calibri Light"/>
            </a:endParaRPr>
          </a:p>
          <a:p>
            <a:pPr marL="383540" indent="-383540"/>
            <a:r>
              <a:rPr lang="en-GB" sz="700">
                <a:ea typeface="+mn-lt"/>
                <a:cs typeface="+mn-lt"/>
              </a:rPr>
              <a:t>Gingerich, W. J., &amp; Eisengart, S. (2000). Solution‐focused brief therapy: A review of the outcome research. </a:t>
            </a:r>
            <a:r>
              <a:rPr lang="en-GB" sz="700" i="1">
                <a:ea typeface="+mn-lt"/>
                <a:cs typeface="+mn-lt"/>
              </a:rPr>
              <a:t>Family process</a:t>
            </a:r>
            <a:r>
              <a:rPr lang="en-GB" sz="700">
                <a:ea typeface="+mn-lt"/>
                <a:cs typeface="+mn-lt"/>
              </a:rPr>
              <a:t>, </a:t>
            </a:r>
            <a:r>
              <a:rPr lang="en-GB" sz="700" i="1">
                <a:ea typeface="+mn-lt"/>
                <a:cs typeface="+mn-lt"/>
              </a:rPr>
              <a:t>39</a:t>
            </a:r>
            <a:r>
              <a:rPr lang="en-GB" sz="700">
                <a:ea typeface="+mn-lt"/>
                <a:cs typeface="+mn-lt"/>
              </a:rPr>
              <a:t>(4), 477-498.</a:t>
            </a:r>
            <a:endParaRPr lang="en-GB" sz="700">
              <a:cs typeface="Calibri Light"/>
            </a:endParaRPr>
          </a:p>
          <a:p>
            <a:pPr marL="383540" indent="-383540"/>
            <a:r>
              <a:rPr lang="en-GB" sz="700">
                <a:ea typeface="+mn-lt"/>
                <a:cs typeface="+mn-lt"/>
              </a:rPr>
              <a:t>Piercy, F. P., Lipchik, E., &amp; Kiser, D. (2000). Miller and de Shazer's Article on “Emotions in Solution‐Focused Therapy”. </a:t>
            </a:r>
            <a:r>
              <a:rPr lang="en-GB" sz="700" i="1">
                <a:ea typeface="+mn-lt"/>
                <a:cs typeface="+mn-lt"/>
              </a:rPr>
              <a:t>Family Process</a:t>
            </a:r>
            <a:r>
              <a:rPr lang="en-GB" sz="700">
                <a:ea typeface="+mn-lt"/>
                <a:cs typeface="+mn-lt"/>
              </a:rPr>
              <a:t>, </a:t>
            </a:r>
            <a:r>
              <a:rPr lang="en-GB" sz="700" i="1">
                <a:ea typeface="+mn-lt"/>
                <a:cs typeface="+mn-lt"/>
              </a:rPr>
              <a:t>39</a:t>
            </a:r>
            <a:r>
              <a:rPr lang="en-GB" sz="700">
                <a:ea typeface="+mn-lt"/>
                <a:cs typeface="+mn-lt"/>
              </a:rPr>
              <a:t>(1), 25-28.</a:t>
            </a:r>
            <a:endParaRPr lang="en-GB" sz="700">
              <a:cs typeface="Calibri Light"/>
            </a:endParaRPr>
          </a:p>
          <a:p>
            <a:pPr marL="383540" indent="-383540"/>
            <a:r>
              <a:rPr lang="en-GB" sz="700">
                <a:ea typeface="+mn-lt"/>
                <a:cs typeface="+mn-lt"/>
              </a:rPr>
              <a:t>Gingerich, W. J., &amp; Peterson, L. T. (2013). Effectiveness of solution-focused brief therapy: A systematic qualitative review of controlled outcome studies. </a:t>
            </a:r>
            <a:r>
              <a:rPr lang="en-GB" sz="700" i="1">
                <a:ea typeface="+mn-lt"/>
                <a:cs typeface="+mn-lt"/>
              </a:rPr>
              <a:t>Research on Social Work Practice</a:t>
            </a:r>
            <a:r>
              <a:rPr lang="en-GB" sz="700">
                <a:ea typeface="+mn-lt"/>
                <a:cs typeface="+mn-lt"/>
              </a:rPr>
              <a:t>, </a:t>
            </a:r>
            <a:r>
              <a:rPr lang="en-GB" sz="700" i="1">
                <a:ea typeface="+mn-lt"/>
                <a:cs typeface="+mn-lt"/>
              </a:rPr>
              <a:t>23</a:t>
            </a:r>
            <a:r>
              <a:rPr lang="en-GB" sz="700">
                <a:ea typeface="+mn-lt"/>
                <a:cs typeface="+mn-lt"/>
              </a:rPr>
              <a:t>(3), 266-283.</a:t>
            </a:r>
            <a:endParaRPr lang="en-GB" sz="700">
              <a:cs typeface="Calibri Light"/>
            </a:endParaRPr>
          </a:p>
          <a:p>
            <a:pPr marL="383540" indent="-383540"/>
            <a:r>
              <a:rPr lang="en-GB" sz="700">
                <a:ea typeface="+mn-lt"/>
                <a:cs typeface="+mn-lt"/>
              </a:rPr>
              <a:t>Lindforss, L., &amp; Magnusson, D. (1997). Solution-focused therapy in prison. </a:t>
            </a:r>
            <a:r>
              <a:rPr lang="en-GB" sz="700" i="1">
                <a:ea typeface="+mn-lt"/>
                <a:cs typeface="+mn-lt"/>
              </a:rPr>
              <a:t>Contemporary Family Therapy</a:t>
            </a:r>
            <a:r>
              <a:rPr lang="en-GB" sz="700">
                <a:ea typeface="+mn-lt"/>
                <a:cs typeface="+mn-lt"/>
              </a:rPr>
              <a:t>, </a:t>
            </a:r>
            <a:r>
              <a:rPr lang="en-GB" sz="700" i="1">
                <a:ea typeface="+mn-lt"/>
                <a:cs typeface="+mn-lt"/>
              </a:rPr>
              <a:t>19</a:t>
            </a:r>
            <a:r>
              <a:rPr lang="en-GB" sz="700">
                <a:ea typeface="+mn-lt"/>
                <a:cs typeface="+mn-lt"/>
              </a:rPr>
              <a:t>(1), 89-103.</a:t>
            </a:r>
            <a:endParaRPr lang="en-GB" sz="700">
              <a:cs typeface="Calibri Light"/>
            </a:endParaRPr>
          </a:p>
          <a:p>
            <a:pPr marL="383540" indent="-383540"/>
            <a:endParaRPr lang="en-GB" sz="700">
              <a:cs typeface="Calibri Light"/>
            </a:endParaRPr>
          </a:p>
        </p:txBody>
      </p:sp>
    </p:spTree>
    <p:extLst>
      <p:ext uri="{BB962C8B-B14F-4D97-AF65-F5344CB8AC3E}">
        <p14:creationId xmlns:p14="http://schemas.microsoft.com/office/powerpoint/2010/main" val="409012777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2B428575DA40243AF564D85770AF54A" ma:contentTypeVersion="5" ma:contentTypeDescription="Create a new document." ma:contentTypeScope="" ma:versionID="dfbb680ae997e4e519afdc574ca0727e">
  <xsd:schema xmlns:xsd="http://www.w3.org/2001/XMLSchema" xmlns:xs="http://www.w3.org/2001/XMLSchema" xmlns:p="http://schemas.microsoft.com/office/2006/metadata/properties" xmlns:ns3="759019c2-801f-4a8d-8b31-c78641550411" xmlns:ns4="f8a19ec0-dc81-4987-a929-8e93d70c8233" targetNamespace="http://schemas.microsoft.com/office/2006/metadata/properties" ma:root="true" ma:fieldsID="3282d550d15e7b22050a1322c1635fcc" ns3:_="" ns4:_="">
    <xsd:import namespace="759019c2-801f-4a8d-8b31-c78641550411"/>
    <xsd:import namespace="f8a19ec0-dc81-4987-a929-8e93d70c823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9019c2-801f-4a8d-8b31-c786415504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8a19ec0-dc81-4987-a929-8e93d70c823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DEBC95-4309-4CE6-ADC0-C2358ED417A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B5C4A38-A589-445A-9C8E-ACC42515A5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9019c2-801f-4a8d-8b31-c78641550411"/>
    <ds:schemaRef ds:uri="f8a19ec0-dc81-4987-a929-8e93d70c82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076C49-EB07-474D-AC51-B207F2BBF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TM10001105[[fn=Crop]]</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Metropolitan</vt:lpstr>
      <vt:lpstr>Solution-Focused Brief  Therapy</vt:lpstr>
      <vt:lpstr>Introduction</vt:lpstr>
      <vt:lpstr>PowerPoint Presentation</vt:lpstr>
      <vt:lpstr>History</vt:lpstr>
      <vt:lpstr>Problem-Free Talk</vt:lpstr>
      <vt:lpstr>Questions </vt:lpstr>
      <vt:lpstr>Cultural Diversity of SFBT</vt:lpstr>
      <vt:lpstr>Examples of Cultural Differences</vt:lpstr>
      <vt:lpstr>Evidence</vt:lpstr>
      <vt:lpstr>Evaluation</vt:lpstr>
      <vt:lpstr>Evaluation continued</vt:lpstr>
      <vt:lpstr>Conclusion</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Solution-focused brief therapy</dc:title>
  <dc:creator>Sara Jones (1703134)</dc:creator>
  <cp:revision>2</cp:revision>
  <dcterms:created xsi:type="dcterms:W3CDTF">2020-01-12T12:22:09Z</dcterms:created>
  <dcterms:modified xsi:type="dcterms:W3CDTF">2020-01-20T22:50:24Z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0x010100D2B428575DA40243AF564D85770AF54A</vt:lpwstr>
  </property>
</Properties>
</file>