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1" dt="2026-09-26T15:09:11.2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8" d="100"/>
          <a:sy n="58" d="100"/>
        </p:scale>
        <p:origin x="96" y="102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0000000-0000-0000-0000-000000000000}"/>
    <pc:docChg chg="modSld">
      <pc:chgData name="" userId="" providerId="" clId="Web-{00000000-0000-0000-0000-000000000000}" dt="2026-09-26T15:02:12.785" v="10" actId="20577"/>
      <pc:docMkLst>
        <pc:docMk/>
      </pc:docMkLst>
      <pc:sldChg chg="modSp">
        <pc:chgData name="" userId="" providerId="" clId="Web-{00000000-0000-0000-0000-000000000000}" dt="2026-09-26T15:02:12.785" v="10" actId="20577"/>
        <pc:sldMkLst>
          <pc:docMk/>
          <pc:sldMk cId="1479464186" sldId="257"/>
        </pc:sldMkLst>
        <pc:spChg chg="mod">
          <ac:chgData name="" userId="" providerId="" clId="Web-{00000000-0000-0000-0000-000000000000}" dt="2026-09-26T15:02:12.785" v="10" actId="20577"/>
          <ac:spMkLst>
            <pc:docMk/>
            <pc:sldMk cId="1479464186" sldId="257"/>
            <ac:spMk id="7" creationId="{FAC94C40-FC58-11D3-B784-2D610CF944DB}"/>
          </ac:spMkLst>
        </pc:spChg>
      </pc:sldChg>
    </pc:docChg>
  </pc:docChgLst>
  <pc:docChgLst>
    <pc:chgData name="Ioan Surdu (2333638)" userId="S::2333638@student.uwtsd.ac.uk::cdb0d33e-6a2c-4e85-9d37-cee76f91ea21" providerId="AD" clId="Web-{00000000-0000-0000-0000-000000000000}"/>
    <pc:docChg chg="modSld">
      <pc:chgData name="Ioan Surdu (2333638)" userId="S::2333638@student.uwtsd.ac.uk::cdb0d33e-6a2c-4e85-9d37-cee76f91ea21" providerId="AD" clId="Web-{00000000-0000-0000-0000-000000000000}" dt="2026-09-26T15:09:11.280" v="38" actId="20577"/>
      <pc:docMkLst>
        <pc:docMk/>
      </pc:docMkLst>
      <pc:sldChg chg="addSp delSp modSp">
        <pc:chgData name="Ioan Surdu (2333638)" userId="S::2333638@student.uwtsd.ac.uk::cdb0d33e-6a2c-4e85-9d37-cee76f91ea21" providerId="AD" clId="Web-{00000000-0000-0000-0000-000000000000}" dt="2026-09-26T15:09:11.280" v="38" actId="20577"/>
        <pc:sldMkLst>
          <pc:docMk/>
          <pc:sldMk cId="251621724" sldId="256"/>
        </pc:sldMkLst>
        <pc:spChg chg="mod">
          <ac:chgData name="Ioan Surdu (2333638)" userId="S::2333638@student.uwtsd.ac.uk::cdb0d33e-6a2c-4e85-9d37-cee76f91ea21" providerId="AD" clId="Web-{00000000-0000-0000-0000-000000000000}" dt="2026-09-26T15:09:11.280" v="38" actId="20577"/>
          <ac:spMkLst>
            <pc:docMk/>
            <pc:sldMk cId="251621724" sldId="256"/>
            <ac:spMk id="4" creationId="{930EBB7A-B6F2-BC3D-A3A2-A69F56721AF6}"/>
          </ac:spMkLst>
        </pc:spChg>
        <pc:spChg chg="mod">
          <ac:chgData name="Ioan Surdu (2333638)" userId="S::2333638@student.uwtsd.ac.uk::cdb0d33e-6a2c-4e85-9d37-cee76f91ea21" providerId="AD" clId="Web-{00000000-0000-0000-0000-000000000000}" dt="2026-09-26T15:08:57.389" v="37" actId="20577"/>
          <ac:spMkLst>
            <pc:docMk/>
            <pc:sldMk cId="251621724" sldId="256"/>
            <ac:spMk id="16" creationId="{A98E5413-CA6B-4511-7F6B-FAE5304BD3D6}"/>
          </ac:spMkLst>
        </pc:spChg>
        <pc:spChg chg="mod">
          <ac:chgData name="Ioan Surdu (2333638)" userId="S::2333638@student.uwtsd.ac.uk::cdb0d33e-6a2c-4e85-9d37-cee76f91ea21" providerId="AD" clId="Web-{00000000-0000-0000-0000-000000000000}" dt="2026-09-26T15:08:34.998" v="35" actId="20577"/>
          <ac:spMkLst>
            <pc:docMk/>
            <pc:sldMk cId="251621724" sldId="256"/>
            <ac:spMk id="19" creationId="{795070E1-507E-91F5-40A3-F5AB4694A5DA}"/>
          </ac:spMkLst>
        </pc:spChg>
        <pc:spChg chg="mod">
          <ac:chgData name="Ioan Surdu (2333638)" userId="S::2333638@student.uwtsd.ac.uk::cdb0d33e-6a2c-4e85-9d37-cee76f91ea21" providerId="AD" clId="Web-{00000000-0000-0000-0000-000000000000}" dt="2026-09-26T15:08:45.076" v="36" actId="20577"/>
          <ac:spMkLst>
            <pc:docMk/>
            <pc:sldMk cId="251621724" sldId="256"/>
            <ac:spMk id="21" creationId="{74EEC248-20B5-B5F1-FD7C-B0BA70C2A99F}"/>
          </ac:spMkLst>
        </pc:spChg>
        <pc:graphicFrameChg chg="mod modGraphic">
          <ac:chgData name="Ioan Surdu (2333638)" userId="S::2333638@student.uwtsd.ac.uk::cdb0d33e-6a2c-4e85-9d37-cee76f91ea21" providerId="AD" clId="Web-{00000000-0000-0000-0000-000000000000}" dt="2026-09-26T15:07:08.965" v="22"/>
          <ac:graphicFrameMkLst>
            <pc:docMk/>
            <pc:sldMk cId="251621724" sldId="256"/>
            <ac:graphicFrameMk id="22" creationId="{A732007A-C1AF-C7F4-3F5A-B6426786813D}"/>
          </ac:graphicFrameMkLst>
        </pc:graphicFrameChg>
        <pc:graphicFrameChg chg="mod modGraphic">
          <ac:chgData name="Ioan Surdu (2333638)" userId="S::2333638@student.uwtsd.ac.uk::cdb0d33e-6a2c-4e85-9d37-cee76f91ea21" providerId="AD" clId="Web-{00000000-0000-0000-0000-000000000000}" dt="2026-09-26T15:07:48.028" v="27"/>
          <ac:graphicFrameMkLst>
            <pc:docMk/>
            <pc:sldMk cId="251621724" sldId="256"/>
            <ac:graphicFrameMk id="23" creationId="{014CCC79-DE11-DC3F-1877-35C9911B2A8C}"/>
          </ac:graphicFrameMkLst>
        </pc:graphicFrameChg>
        <pc:graphicFrameChg chg="mod modGraphic">
          <ac:chgData name="Ioan Surdu (2333638)" userId="S::2333638@student.uwtsd.ac.uk::cdb0d33e-6a2c-4e85-9d37-cee76f91ea21" providerId="AD" clId="Web-{00000000-0000-0000-0000-000000000000}" dt="2026-09-26T15:08:10.638" v="32"/>
          <ac:graphicFrameMkLst>
            <pc:docMk/>
            <pc:sldMk cId="251621724" sldId="256"/>
            <ac:graphicFrameMk id="24" creationId="{EA34BA5F-6812-30D2-5ED6-20C47C734C7A}"/>
          </ac:graphicFrameMkLst>
        </pc:graphicFrameChg>
        <pc:graphicFrameChg chg="mod modGraphic">
          <ac:chgData name="Ioan Surdu (2333638)" userId="S::2333638@student.uwtsd.ac.uk::cdb0d33e-6a2c-4e85-9d37-cee76f91ea21" providerId="AD" clId="Web-{00000000-0000-0000-0000-000000000000}" dt="2026-09-26T15:07:36.278" v="25"/>
          <ac:graphicFrameMkLst>
            <pc:docMk/>
            <pc:sldMk cId="251621724" sldId="256"/>
            <ac:graphicFrameMk id="25" creationId="{6531B509-DBFB-A26C-698B-1211852B990D}"/>
          </ac:graphicFrameMkLst>
        </pc:graphicFrameChg>
        <pc:graphicFrameChg chg="mod modGraphic">
          <ac:chgData name="Ioan Surdu (2333638)" userId="S::2333638@student.uwtsd.ac.uk::cdb0d33e-6a2c-4e85-9d37-cee76f91ea21" providerId="AD" clId="Web-{00000000-0000-0000-0000-000000000000}" dt="2026-09-26T15:07:59.732" v="30"/>
          <ac:graphicFrameMkLst>
            <pc:docMk/>
            <pc:sldMk cId="251621724" sldId="256"/>
            <ac:graphicFrameMk id="26" creationId="{1EC5F9CC-1280-1C25-2CD9-9A72A83ACC19}"/>
          </ac:graphicFrameMkLst>
        </pc:graphicFrameChg>
        <pc:graphicFrameChg chg="mod modGraphic">
          <ac:chgData name="Ioan Surdu (2333638)" userId="S::2333638@student.uwtsd.ac.uk::cdb0d33e-6a2c-4e85-9d37-cee76f91ea21" providerId="AD" clId="Web-{00000000-0000-0000-0000-000000000000}" dt="2026-09-26T15:08:24.263" v="34"/>
          <ac:graphicFrameMkLst>
            <pc:docMk/>
            <pc:sldMk cId="251621724" sldId="256"/>
            <ac:graphicFrameMk id="27" creationId="{B0BC5727-C440-4B38-2F27-C9C92B1BB165}"/>
          </ac:graphicFrameMkLst>
        </pc:graphicFrameChg>
        <pc:picChg chg="add del mod">
          <ac:chgData name="Ioan Surdu (2333638)" userId="S::2333638@student.uwtsd.ac.uk::cdb0d33e-6a2c-4e85-9d37-cee76f91ea21" providerId="AD" clId="Web-{00000000-0000-0000-0000-000000000000}" dt="2026-09-26T15:04:32.601" v="6"/>
          <ac:picMkLst>
            <pc:docMk/>
            <pc:sldMk cId="251621724" sldId="256"/>
            <ac:picMk id="2" creationId="{215EF6AE-38E7-126B-0555-48472375656B}"/>
          </ac:picMkLst>
        </pc:picChg>
      </pc:sldChg>
      <pc:sldChg chg="modSp">
        <pc:chgData name="Ioan Surdu (2333638)" userId="S::2333638@student.uwtsd.ac.uk::cdb0d33e-6a2c-4e85-9d37-cee76f91ea21" providerId="AD" clId="Web-{00000000-0000-0000-0000-000000000000}" dt="2026-09-26T15:02:58.537" v="4"/>
        <pc:sldMkLst>
          <pc:docMk/>
          <pc:sldMk cId="1479464186" sldId="257"/>
        </pc:sldMkLst>
        <pc:spChg chg="mod">
          <ac:chgData name="Ioan Surdu (2333638)" userId="S::2333638@student.uwtsd.ac.uk::cdb0d33e-6a2c-4e85-9d37-cee76f91ea21" providerId="AD" clId="Web-{00000000-0000-0000-0000-000000000000}" dt="2026-09-26T15:02:57.349" v="3"/>
          <ac:spMkLst>
            <pc:docMk/>
            <pc:sldMk cId="1479464186" sldId="257"/>
            <ac:spMk id="6" creationId="{F47C0C98-9DB3-D0C5-DF62-1C5B7F625AEF}"/>
          </ac:spMkLst>
        </pc:spChg>
        <pc:spChg chg="mod">
          <ac:chgData name="Ioan Surdu (2333638)" userId="S::2333638@student.uwtsd.ac.uk::cdb0d33e-6a2c-4e85-9d37-cee76f91ea21" providerId="AD" clId="Web-{00000000-0000-0000-0000-000000000000}" dt="2026-09-26T15:02:35.255" v="1"/>
          <ac:spMkLst>
            <pc:docMk/>
            <pc:sldMk cId="1479464186" sldId="257"/>
            <ac:spMk id="7" creationId="{FAC94C40-FC58-11D3-B784-2D610CF944DB}"/>
          </ac:spMkLst>
        </pc:spChg>
        <pc:spChg chg="mod">
          <ac:chgData name="Ioan Surdu (2333638)" userId="S::2333638@student.uwtsd.ac.uk::cdb0d33e-6a2c-4e85-9d37-cee76f91ea21" providerId="AD" clId="Web-{00000000-0000-0000-0000-000000000000}" dt="2026-09-26T15:02:52.193" v="2"/>
          <ac:spMkLst>
            <pc:docMk/>
            <pc:sldMk cId="1479464186" sldId="257"/>
            <ac:spMk id="8" creationId="{7688054F-F214-F309-B403-27096C412965}"/>
          </ac:spMkLst>
        </pc:spChg>
        <pc:spChg chg="mod">
          <ac:chgData name="Ioan Surdu (2333638)" userId="S::2333638@student.uwtsd.ac.uk::cdb0d33e-6a2c-4e85-9d37-cee76f91ea21" providerId="AD" clId="Web-{00000000-0000-0000-0000-000000000000}" dt="2026-09-26T15:02:58.537" v="4"/>
          <ac:spMkLst>
            <pc:docMk/>
            <pc:sldMk cId="1479464186" sldId="257"/>
            <ac:spMk id="9" creationId="{6E88BE97-5180-972C-808D-40C2D1F954D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758617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746078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6131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755488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26/09/2026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1973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26/09/2026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66583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26/09/2026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5292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86986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4628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26/09/2026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63575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85564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7597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7537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577198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52976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3552853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26/09/2026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53422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277553-F296-4DFB-BD15-770B47FF2CCF}" type="datetimeFigureOut">
              <a:rPr lang="en-GB" smtClean="0"/>
              <a:t>26/09/2026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87627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sz="1400">
                <a:latin typeface="Arial"/>
              </a:rPr>
              <a:t>Student Name: Ioan Surdu</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rgbClr val="ED7D31"/>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sz="1400" dirty="0">
                <a:latin typeface="Arial"/>
              </a:rPr>
              <a:t>Student Number: </a:t>
            </a:r>
            <a:r>
              <a:rPr lang="en-US" sz="1400" dirty="0">
                <a:latin typeface="Arial"/>
              </a:rPr>
              <a:t>2333638</a:t>
            </a:r>
            <a:endParaRPr lang="en-US" sz="1400" dirty="0">
              <a:latin typeface="Arial"/>
              <a:cs typeface="Arial"/>
            </a:endParaRP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sz="1800">
                <a:latin typeface="Arial"/>
              </a:rPr>
              <a:t>BMHP6029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sz="1800">
                <a:latin typeface="Arial"/>
              </a:rPr>
              <a:t>Title of Poster: Schizophrenia - From Confinement to Recovery-Oriented Care</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0320940-5225-E2BE-8E86-2F988184812F}"/>
              </a:ext>
            </a:extLst>
          </p:cNvPr>
          <p:cNvGrpSpPr/>
          <p:nvPr/>
        </p:nvGrpSpPr>
        <p:grpSpPr>
          <a:xfrm>
            <a:off x="266701" y="282574"/>
            <a:ext cx="11658600" cy="6292852"/>
            <a:chOff x="266701" y="282574"/>
            <a:chExt cx="11658600" cy="6292852"/>
          </a:xfrm>
          <a:solidFill>
            <a:schemeClr val="bg2"/>
          </a:solidFill>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282574"/>
              <a:ext cx="9705975" cy="581025"/>
            </a:xfrm>
            <a:prstGeom prst="roundRect">
              <a:avLst/>
            </a:prstGeom>
            <a:grpFill/>
            <a:ln w="38100">
              <a:solidFill>
                <a:schemeClr val="accent5"/>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sz="2100" b="1" dirty="0">
                  <a:solidFill>
                    <a:schemeClr val="tx1"/>
                  </a:solidFill>
                  <a:latin typeface="Arial"/>
                </a:rPr>
                <a:t>Schizophrenia: From Confinement to Recovery-Oriented Care</a:t>
              </a:r>
              <a:endParaRPr lang="en-US" sz="2100" b="1" dirty="0">
                <a:solidFill>
                  <a:schemeClr val="tx1"/>
                </a:solidFill>
                <a:latin typeface="Arial"/>
                <a:cs typeface="Arial"/>
              </a:endParaRPr>
            </a:p>
          </p:txBody>
        </p:sp>
        <p:grpSp>
          <p:nvGrpSpPr>
            <p:cNvPr id="28" name="Group 27">
              <a:extLst>
                <a:ext uri="{FF2B5EF4-FFF2-40B4-BE49-F238E27FC236}">
                  <a16:creationId xmlns:a16="http://schemas.microsoft.com/office/drawing/2014/main" id="{A899E3C8-FBC0-BA67-C236-5C1405EA8FAF}"/>
                </a:ext>
              </a:extLst>
            </p:cNvPr>
            <p:cNvGrpSpPr/>
            <p:nvPr/>
          </p:nvGrpSpPr>
          <p:grpSpPr>
            <a:xfrm>
              <a:off x="266701" y="1246909"/>
              <a:ext cx="3623656" cy="5328517"/>
              <a:chOff x="266701" y="1246909"/>
              <a:chExt cx="3623656" cy="5328517"/>
            </a:xfrm>
            <a:grpFill/>
          </p:grpSpPr>
          <p:sp>
            <p:nvSpPr>
              <p:cNvPr id="5" name="Rectangle 4">
                <a:extLst>
                  <a:ext uri="{FF2B5EF4-FFF2-40B4-BE49-F238E27FC236}">
                    <a16:creationId xmlns:a16="http://schemas.microsoft.com/office/drawing/2014/main" id="{4A3A58DC-499D-5885-0006-D9F2BFD2F81C}"/>
                  </a:ext>
                </a:extLst>
              </p:cNvPr>
              <p:cNvSpPr/>
              <p:nvPr/>
            </p:nvSpPr>
            <p:spPr>
              <a:xfrm>
                <a:off x="266701"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a:p>
            </p:txBody>
          </p:sp>
          <p:sp>
            <p:nvSpPr>
              <p:cNvPr id="16" name="Rectangle: Rounded Corners 15">
                <a:extLst>
                  <a:ext uri="{FF2B5EF4-FFF2-40B4-BE49-F238E27FC236}">
                    <a16:creationId xmlns:a16="http://schemas.microsoft.com/office/drawing/2014/main" id="{A98E5413-CA6B-4511-7F6B-FAE5304BD3D6}"/>
                  </a:ext>
                </a:extLst>
              </p:cNvPr>
              <p:cNvSpPr/>
              <p:nvPr/>
            </p:nvSpPr>
            <p:spPr>
              <a:xfrm>
                <a:off x="266701"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sz="1400" b="1" dirty="0">
                    <a:solidFill>
                      <a:schemeClr val="tx1"/>
                    </a:solidFill>
                    <a:latin typeface="Arial"/>
                  </a:rPr>
                  <a:t>Historical context</a:t>
                </a:r>
                <a:endParaRPr lang="en-US" sz="1400" b="1" dirty="0">
                  <a:solidFill>
                    <a:schemeClr val="tx1"/>
                  </a:solidFill>
                  <a:latin typeface="Arial"/>
                  <a:cs typeface="Arial"/>
                </a:endParaRPr>
              </a:p>
            </p:txBody>
          </p:sp>
        </p:grpSp>
        <p:grpSp>
          <p:nvGrpSpPr>
            <p:cNvPr id="29" name="Group 28">
              <a:extLst>
                <a:ext uri="{FF2B5EF4-FFF2-40B4-BE49-F238E27FC236}">
                  <a16:creationId xmlns:a16="http://schemas.microsoft.com/office/drawing/2014/main" id="{DCAB7B23-2205-4D26-AA83-08E69303A0E7}"/>
                </a:ext>
              </a:extLst>
            </p:cNvPr>
            <p:cNvGrpSpPr/>
            <p:nvPr/>
          </p:nvGrpSpPr>
          <p:grpSpPr>
            <a:xfrm>
              <a:off x="4284171" y="1246908"/>
              <a:ext cx="3623658" cy="5328517"/>
              <a:chOff x="4284171" y="1246908"/>
              <a:chExt cx="3623658" cy="5328517"/>
            </a:xfrm>
            <a:grpFill/>
          </p:grpSpPr>
          <p:sp>
            <p:nvSpPr>
              <p:cNvPr id="18" name="Rectangle 17">
                <a:extLst>
                  <a:ext uri="{FF2B5EF4-FFF2-40B4-BE49-F238E27FC236}">
                    <a16:creationId xmlns:a16="http://schemas.microsoft.com/office/drawing/2014/main" id="{4A028C44-DEF5-CF7C-425B-72E17CF2FE44}"/>
                  </a:ext>
                </a:extLst>
              </p:cNvPr>
              <p:cNvSpPr/>
              <p:nvPr/>
            </p:nvSpPr>
            <p:spPr>
              <a:xfrm>
                <a:off x="4284173" y="1845424"/>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a:p>
            </p:txBody>
          </p:sp>
          <p:sp>
            <p:nvSpPr>
              <p:cNvPr id="19" name="Rectangle: Rounded Corners 18">
                <a:extLst>
                  <a:ext uri="{FF2B5EF4-FFF2-40B4-BE49-F238E27FC236}">
                    <a16:creationId xmlns:a16="http://schemas.microsoft.com/office/drawing/2014/main" id="{795070E1-507E-91F5-40A3-F5AB4694A5DA}"/>
                  </a:ext>
                </a:extLst>
              </p:cNvPr>
              <p:cNvSpPr/>
              <p:nvPr/>
            </p:nvSpPr>
            <p:spPr>
              <a:xfrm>
                <a:off x="4284171" y="1246908"/>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sz="1400" b="1" dirty="0">
                    <a:solidFill>
                      <a:schemeClr val="tx1"/>
                    </a:solidFill>
                    <a:latin typeface="Arial"/>
                  </a:rPr>
                  <a:t>Contemporary care</a:t>
                </a:r>
                <a:endParaRPr lang="en-US" sz="1400" b="1" dirty="0">
                  <a:solidFill>
                    <a:schemeClr val="tx1"/>
                  </a:solidFill>
                  <a:latin typeface="Arial"/>
                  <a:cs typeface="Arial"/>
                </a:endParaRPr>
              </a:p>
            </p:txBody>
          </p:sp>
        </p:grpSp>
        <p:grpSp>
          <p:nvGrpSpPr>
            <p:cNvPr id="30" name="Group 29">
              <a:extLst>
                <a:ext uri="{FF2B5EF4-FFF2-40B4-BE49-F238E27FC236}">
                  <a16:creationId xmlns:a16="http://schemas.microsoft.com/office/drawing/2014/main" id="{21F412CF-CF89-D823-2DCC-93133C9E1EA7}"/>
                </a:ext>
              </a:extLst>
            </p:cNvPr>
            <p:cNvGrpSpPr/>
            <p:nvPr/>
          </p:nvGrpSpPr>
          <p:grpSpPr>
            <a:xfrm>
              <a:off x="8301645" y="1246909"/>
              <a:ext cx="3623656" cy="5328517"/>
              <a:chOff x="8301645" y="1246909"/>
              <a:chExt cx="3623656" cy="5328517"/>
            </a:xfrm>
            <a:grpFill/>
          </p:grpSpPr>
          <p:sp>
            <p:nvSpPr>
              <p:cNvPr id="20" name="Rectangle 19">
                <a:extLst>
                  <a:ext uri="{FF2B5EF4-FFF2-40B4-BE49-F238E27FC236}">
                    <a16:creationId xmlns:a16="http://schemas.microsoft.com/office/drawing/2014/main" id="{C5E5F9FD-F4F2-83B8-96E7-53E103EA5B97}"/>
                  </a:ext>
                </a:extLst>
              </p:cNvPr>
              <p:cNvSpPr/>
              <p:nvPr/>
            </p:nvSpPr>
            <p:spPr>
              <a:xfrm>
                <a:off x="8301645" y="1845425"/>
                <a:ext cx="3623656" cy="4730001"/>
              </a:xfrm>
              <a:prstGeom prst="rect">
                <a:avLst/>
              </a:prstGeom>
              <a:grpFill/>
              <a:ln w="57150">
                <a:solidFill>
                  <a:schemeClr val="accent5"/>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a:p>
            </p:txBody>
          </p:sp>
          <p:sp>
            <p:nvSpPr>
              <p:cNvPr id="21" name="Rectangle: Rounded Corners 20">
                <a:extLst>
                  <a:ext uri="{FF2B5EF4-FFF2-40B4-BE49-F238E27FC236}">
                    <a16:creationId xmlns:a16="http://schemas.microsoft.com/office/drawing/2014/main" id="{74EEC248-20B5-B5F1-FD7C-B0BA70C2A99F}"/>
                  </a:ext>
                </a:extLst>
              </p:cNvPr>
              <p:cNvSpPr/>
              <p:nvPr/>
            </p:nvSpPr>
            <p:spPr>
              <a:xfrm>
                <a:off x="8301645" y="1246909"/>
                <a:ext cx="3623656" cy="897775"/>
              </a:xfrm>
              <a:prstGeom prst="roundRect">
                <a:avLst/>
              </a:prstGeom>
              <a:grp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sz="1400" b="1" dirty="0">
                    <a:solidFill>
                      <a:schemeClr val="tx1"/>
                    </a:solidFill>
                    <a:latin typeface="Arial"/>
                  </a:rPr>
                  <a:t>Critical issues and future</a:t>
                </a:r>
                <a:endParaRPr lang="en-US" sz="1400" b="1" dirty="0">
                  <a:solidFill>
                    <a:schemeClr val="tx1"/>
                  </a:solidFill>
                  <a:latin typeface="Arial"/>
                  <a:cs typeface="Arial"/>
                </a:endParaRPr>
              </a:p>
            </p:txBody>
          </p:sp>
        </p:grpSp>
      </p:grpSp>
      <p:graphicFrame>
        <p:nvGraphicFramePr>
          <p:cNvPr id="22" name="Table 21">
            <a:extLst>
              <a:ext uri="{FF2B5EF4-FFF2-40B4-BE49-F238E27FC236}">
                <a16:creationId xmlns:a16="http://schemas.microsoft.com/office/drawing/2014/main" id="{A732007A-C1AF-C7F4-3F5A-B6426786813D}"/>
              </a:ext>
            </a:extLst>
          </p:cNvPr>
          <p:cNvGraphicFramePr>
            <a:graphicFrameLocks noGrp="1"/>
          </p:cNvGraphicFramePr>
          <p:nvPr>
            <p:extLst>
              <p:ext uri="{D42A27DB-BD31-4B8C-83A1-F6EECF244321}">
                <p14:modId xmlns:p14="http://schemas.microsoft.com/office/powerpoint/2010/main" val="2782053740"/>
              </p:ext>
            </p:extLst>
          </p:nvPr>
        </p:nvGraphicFramePr>
        <p:xfrm>
          <a:off x="373811" y="2185358"/>
          <a:ext cx="3427764" cy="1646044"/>
        </p:xfrm>
        <a:graphic>
          <a:graphicData uri="http://schemas.openxmlformats.org/drawingml/2006/table">
            <a:tbl>
              <a:tblPr firstRow="1" bandRow="1">
                <a:tableStyleId>{5C22544A-7EE6-4342-B048-85BDC9FD1C3A}</a:tableStyleId>
              </a:tblPr>
              <a:tblGrid>
                <a:gridCol w="3427764">
                  <a:extLst>
                    <a:ext uri="{9D8B030D-6E8A-4147-A177-3AD203B41FA5}">
                      <a16:colId xmlns:a16="http://schemas.microsoft.com/office/drawing/2014/main" val="2281987782"/>
                    </a:ext>
                  </a:extLst>
                </a:gridCol>
              </a:tblGrid>
              <a:tr h="1646044">
                <a:tc>
                  <a:txBody>
                    <a:bodyPr/>
                    <a:lstStyle/>
                    <a:p>
                      <a:r>
                        <a:rPr sz="1200" b="0" dirty="0">
                          <a:solidFill>
                            <a:schemeClr val="tx1"/>
                          </a:solidFill>
                          <a:latin typeface="Arial"/>
                        </a:rPr>
                        <a:t>How understanding changed</a:t>
                      </a:r>
                    </a:p>
                    <a:p>
                      <a:pPr algn="l">
                        <a:spcBef>
                          <a:spcPts val="200"/>
                        </a:spcBef>
                        <a:spcAft>
                          <a:spcPts val="0"/>
                        </a:spcAft>
                      </a:pPr>
                      <a:r>
                        <a:rPr sz="800" b="0" dirty="0">
                          <a:solidFill>
                            <a:schemeClr val="tx1"/>
                          </a:solidFill>
                          <a:latin typeface="Arial"/>
                        </a:rPr>
                        <a:t>Earlier responses to severe mental disturbance were dominated by confinement, moral judgement and institutional control. Nineteenth-century asylums offered protection for some people but also produced segregation and loss of autonomy (Scull, 2015). Schizophrenia became a formal diagnostic concept in the early twentieth century, although its boundaries and explanations have continued to change.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3" name="Table 22">
            <a:extLst>
              <a:ext uri="{FF2B5EF4-FFF2-40B4-BE49-F238E27FC236}">
                <a16:creationId xmlns:a16="http://schemas.microsoft.com/office/drawing/2014/main" id="{014CCC79-DE11-DC3F-1877-35C9911B2A8C}"/>
              </a:ext>
            </a:extLst>
          </p:cNvPr>
          <p:cNvGraphicFramePr>
            <a:graphicFrameLocks noGrp="1"/>
          </p:cNvGraphicFramePr>
          <p:nvPr>
            <p:extLst>
              <p:ext uri="{D42A27DB-BD31-4B8C-83A1-F6EECF244321}">
                <p14:modId xmlns:p14="http://schemas.microsoft.com/office/powerpoint/2010/main" val="30174734"/>
              </p:ext>
            </p:extLst>
          </p:nvPr>
        </p:nvGraphicFramePr>
        <p:xfrm>
          <a:off x="4374342" y="2176272"/>
          <a:ext cx="3443317" cy="151892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37707">
                <a:tc>
                  <a:txBody>
                    <a:bodyPr/>
                    <a:lstStyle/>
                    <a:p>
                      <a:r>
                        <a:rPr sz="1200" b="1" dirty="0">
                          <a:solidFill>
                            <a:schemeClr val="tx1"/>
                          </a:solidFill>
                          <a:latin typeface="Arial"/>
                        </a:rPr>
                        <a:t>ICD-11 and current understanding</a:t>
                      </a:r>
                    </a:p>
                    <a:p>
                      <a:pPr algn="l">
                        <a:spcBef>
                          <a:spcPts val="200"/>
                        </a:spcBef>
                        <a:spcAft>
                          <a:spcPts val="0"/>
                        </a:spcAft>
                      </a:pPr>
                      <a:r>
                        <a:rPr sz="1000" b="0" dirty="0">
                          <a:solidFill>
                            <a:schemeClr val="tx1"/>
                          </a:solidFill>
                          <a:latin typeface="Arial"/>
                        </a:rPr>
                        <a:t>ICD-11 classifies schizophrenia within primary psychotic disorders (6A20). Diagnosis is based on characteristic disturbances in thinking, perception, self-experience, cognition and </a:t>
                      </a:r>
                      <a:r>
                        <a:rPr sz="1000" b="0" dirty="0" err="1">
                          <a:solidFill>
                            <a:schemeClr val="tx1"/>
                          </a:solidFill>
                          <a:latin typeface="Arial"/>
                        </a:rPr>
                        <a:t>behaviour</a:t>
                      </a:r>
                      <a:r>
                        <a:rPr sz="1000" b="0" dirty="0">
                          <a:solidFill>
                            <a:schemeClr val="tx1"/>
                          </a:solidFill>
                          <a:latin typeface="Arial"/>
                        </a:rPr>
                        <a:t>, assessed over time and after excluding other causes (WHO, 2024). Modern accounts </a:t>
                      </a:r>
                      <a:r>
                        <a:rPr sz="1000" b="0" dirty="0" err="1">
                          <a:solidFill>
                            <a:schemeClr val="tx1"/>
                          </a:solidFill>
                          <a:latin typeface="Arial"/>
                        </a:rPr>
                        <a:t>recognise</a:t>
                      </a:r>
                      <a:r>
                        <a:rPr sz="1000" b="0" dirty="0">
                          <a:solidFill>
                            <a:schemeClr val="tx1"/>
                          </a:solidFill>
                          <a:latin typeface="Arial"/>
                        </a:rPr>
                        <a:t> interacting biological, psychological and social influences rather than one single cause (Jauhar, Johnstone and McKenna, 2022).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4" name="Table 23">
            <a:extLst>
              <a:ext uri="{FF2B5EF4-FFF2-40B4-BE49-F238E27FC236}">
                <a16:creationId xmlns:a16="http://schemas.microsoft.com/office/drawing/2014/main" id="{EA34BA5F-6812-30D2-5ED6-20C47C734C7A}"/>
              </a:ext>
            </a:extLst>
          </p:cNvPr>
          <p:cNvGraphicFramePr>
            <a:graphicFrameLocks noGrp="1"/>
          </p:cNvGraphicFramePr>
          <p:nvPr>
            <p:extLst>
              <p:ext uri="{D42A27DB-BD31-4B8C-83A1-F6EECF244321}">
                <p14:modId xmlns:p14="http://schemas.microsoft.com/office/powerpoint/2010/main" val="3612138774"/>
              </p:ext>
            </p:extLst>
          </p:nvPr>
        </p:nvGraphicFramePr>
        <p:xfrm>
          <a:off x="8384770" y="2176272"/>
          <a:ext cx="3443317" cy="136652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37707">
                <a:tc>
                  <a:txBody>
                    <a:bodyPr/>
                    <a:lstStyle/>
                    <a:p>
                      <a:r>
                        <a:rPr sz="1200" b="1" dirty="0">
                          <a:solidFill>
                            <a:schemeClr val="tx1"/>
                          </a:solidFill>
                          <a:latin typeface="Arial"/>
                        </a:rPr>
                        <a:t>Stigma, inequality and power</a:t>
                      </a:r>
                    </a:p>
                    <a:p>
                      <a:pPr algn="l">
                        <a:spcBef>
                          <a:spcPts val="200"/>
                        </a:spcBef>
                        <a:spcAft>
                          <a:spcPts val="0"/>
                        </a:spcAft>
                      </a:pPr>
                      <a:r>
                        <a:rPr sz="1000" b="0" dirty="0">
                          <a:solidFill>
                            <a:schemeClr val="tx1"/>
                          </a:solidFill>
                          <a:latin typeface="Arial"/>
                        </a:rPr>
                        <a:t>Schizophrenia remains highly </a:t>
                      </a:r>
                      <a:r>
                        <a:rPr sz="1000" b="0" dirty="0" err="1">
                          <a:solidFill>
                            <a:schemeClr val="tx1"/>
                          </a:solidFill>
                          <a:latin typeface="Arial"/>
                        </a:rPr>
                        <a:t>stigmatised</a:t>
                      </a:r>
                      <a:r>
                        <a:rPr sz="1000" b="0" dirty="0">
                          <a:solidFill>
                            <a:schemeClr val="tx1"/>
                          </a:solidFill>
                          <a:latin typeface="Arial"/>
                        </a:rPr>
                        <a:t>. Stigma can affect employment, relationships, help-seeking and self-esteem; reducing discrimination requires social contact and involvement of people with lived experience (Thornicroft et al., 2022). UK evidence also identifies persistent ethnic inequalities in pathways into psychosis care, particularly for Black groups (</a:t>
                      </a:r>
                      <a:r>
                        <a:rPr sz="1000" b="0" dirty="0" err="1">
                          <a:solidFill>
                            <a:schemeClr val="tx1"/>
                          </a:solidFill>
                          <a:latin typeface="Arial"/>
                        </a:rPr>
                        <a:t>Bhui</a:t>
                      </a:r>
                      <a:r>
                        <a:rPr sz="1000" b="0" dirty="0">
                          <a:solidFill>
                            <a:schemeClr val="tx1"/>
                          </a:solidFill>
                          <a:latin typeface="Arial"/>
                        </a:rPr>
                        <a:t> et al., 2018).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graphicFrame>
        <p:nvGraphicFramePr>
          <p:cNvPr id="25" name="Table 24">
            <a:extLst>
              <a:ext uri="{FF2B5EF4-FFF2-40B4-BE49-F238E27FC236}">
                <a16:creationId xmlns:a16="http://schemas.microsoft.com/office/drawing/2014/main" id="{6531B509-DBFB-A26C-698B-1211852B990D}"/>
              </a:ext>
            </a:extLst>
          </p:cNvPr>
          <p:cNvGraphicFramePr>
            <a:graphicFrameLocks noGrp="1"/>
          </p:cNvGraphicFramePr>
          <p:nvPr>
            <p:extLst>
              <p:ext uri="{D42A27DB-BD31-4B8C-83A1-F6EECF244321}">
                <p14:modId xmlns:p14="http://schemas.microsoft.com/office/powerpoint/2010/main" val="3181249424"/>
              </p:ext>
            </p:extLst>
          </p:nvPr>
        </p:nvGraphicFramePr>
        <p:xfrm>
          <a:off x="359433" y="4413849"/>
          <a:ext cx="3443317" cy="168108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681080">
                <a:tc>
                  <a:txBody>
                    <a:bodyPr/>
                    <a:lstStyle/>
                    <a:p>
                      <a:r>
                        <a:rPr sz="1200" b="1" dirty="0">
                          <a:solidFill>
                            <a:schemeClr val="tx1"/>
                          </a:solidFill>
                          <a:latin typeface="Arial"/>
                        </a:rPr>
                        <a:t>A treatment turning point</a:t>
                      </a:r>
                    </a:p>
                    <a:p>
                      <a:pPr algn="l">
                        <a:spcBef>
                          <a:spcPts val="200"/>
                        </a:spcBef>
                        <a:spcAft>
                          <a:spcPts val="0"/>
                        </a:spcAft>
                      </a:pPr>
                      <a:r>
                        <a:rPr sz="1000" b="0" dirty="0">
                          <a:solidFill>
                            <a:schemeClr val="tx1"/>
                          </a:solidFill>
                          <a:latin typeface="Arial"/>
                        </a:rPr>
                        <a:t>The introduction of chlorpromazine in the 1950s transformed treatment by reducing acute psychotic symptoms and made discharge from long-stay hospitals more possible (Ban, 2007). </a:t>
                      </a:r>
                      <a:r>
                        <a:rPr sz="1000" b="0" dirty="0" err="1">
                          <a:solidFill>
                            <a:schemeClr val="tx1"/>
                          </a:solidFill>
                          <a:latin typeface="Arial"/>
                        </a:rPr>
                        <a:t>Deinstitutionalisation</a:t>
                      </a:r>
                      <a:r>
                        <a:rPr sz="1000" b="0" dirty="0">
                          <a:solidFill>
                            <a:schemeClr val="tx1"/>
                          </a:solidFill>
                          <a:latin typeface="Arial"/>
                        </a:rPr>
                        <a:t> then moved care towards community settings. This was not automatically progressive: without adequate housing, social care and continuity, closing institutions could transfer risk rather than remove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6" name="Table 25">
            <a:extLst>
              <a:ext uri="{FF2B5EF4-FFF2-40B4-BE49-F238E27FC236}">
                <a16:creationId xmlns:a16="http://schemas.microsoft.com/office/drawing/2014/main" id="{1EC5F9CC-1280-1C25-2CD9-9A72A83ACC19}"/>
              </a:ext>
            </a:extLst>
          </p:cNvPr>
          <p:cNvGraphicFramePr>
            <a:graphicFrameLocks noGrp="1"/>
          </p:cNvGraphicFramePr>
          <p:nvPr>
            <p:extLst>
              <p:ext uri="{D42A27DB-BD31-4B8C-83A1-F6EECF244321}">
                <p14:modId xmlns:p14="http://schemas.microsoft.com/office/powerpoint/2010/main" val="3561232973"/>
              </p:ext>
            </p:extLst>
          </p:nvPr>
        </p:nvGraphicFramePr>
        <p:xfrm>
          <a:off x="4374342" y="4407408"/>
          <a:ext cx="3443317" cy="151892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415142">
                <a:tc>
                  <a:txBody>
                    <a:bodyPr/>
                    <a:lstStyle/>
                    <a:p>
                      <a:r>
                        <a:rPr sz="1200" b="1" dirty="0">
                          <a:solidFill>
                            <a:schemeClr val="tx1"/>
                          </a:solidFill>
                          <a:latin typeface="Arial"/>
                        </a:rPr>
                        <a:t>Evidence-based care</a:t>
                      </a:r>
                    </a:p>
                    <a:p>
                      <a:pPr algn="l">
                        <a:spcBef>
                          <a:spcPts val="200"/>
                        </a:spcBef>
                        <a:spcAft>
                          <a:spcPts val="0"/>
                        </a:spcAft>
                      </a:pPr>
                      <a:r>
                        <a:rPr sz="1000" b="0" dirty="0">
                          <a:solidFill>
                            <a:schemeClr val="tx1"/>
                          </a:solidFill>
                          <a:latin typeface="Arial"/>
                        </a:rPr>
                        <a:t>Antipsychotic medication remains central for acute symptoms and relapse prevention, but drugs differ in efficacy and adverse effects, so treatment should be </a:t>
                      </a:r>
                      <a:r>
                        <a:rPr sz="1000" b="0" dirty="0" err="1">
                          <a:solidFill>
                            <a:schemeClr val="tx1"/>
                          </a:solidFill>
                          <a:latin typeface="Arial"/>
                        </a:rPr>
                        <a:t>individualised</a:t>
                      </a:r>
                      <a:r>
                        <a:rPr sz="1000" b="0" dirty="0">
                          <a:solidFill>
                            <a:schemeClr val="tx1"/>
                          </a:solidFill>
                          <a:latin typeface="Arial"/>
                        </a:rPr>
                        <a:t> (Huhn et al., 2019). NICE also recommends psychological interventions, family work, physical-health monitoring and recovery-focused support. Family interventions, CBT and psychoeducation can reduce relapse (Bighelli et al., 2021)</a:t>
                      </a:r>
                      <a:r>
                        <a:rPr sz="1000" b="0" dirty="0">
                          <a:latin typeface="Arial"/>
                        </a:rPr>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354415950"/>
                  </a:ext>
                </a:extLst>
              </a:tr>
            </a:tbl>
          </a:graphicData>
        </a:graphic>
      </p:graphicFrame>
      <p:graphicFrame>
        <p:nvGraphicFramePr>
          <p:cNvPr id="27" name="Table 26">
            <a:extLst>
              <a:ext uri="{FF2B5EF4-FFF2-40B4-BE49-F238E27FC236}">
                <a16:creationId xmlns:a16="http://schemas.microsoft.com/office/drawing/2014/main" id="{B0BC5727-C440-4B38-2F27-C9C92B1BB165}"/>
              </a:ext>
            </a:extLst>
          </p:cNvPr>
          <p:cNvGraphicFramePr>
            <a:graphicFrameLocks noGrp="1"/>
          </p:cNvGraphicFramePr>
          <p:nvPr>
            <p:extLst>
              <p:ext uri="{D42A27DB-BD31-4B8C-83A1-F6EECF244321}">
                <p14:modId xmlns:p14="http://schemas.microsoft.com/office/powerpoint/2010/main" val="4043945599"/>
              </p:ext>
            </p:extLst>
          </p:nvPr>
        </p:nvGraphicFramePr>
        <p:xfrm>
          <a:off x="8391814" y="4407408"/>
          <a:ext cx="3443317" cy="1671320"/>
        </p:xfrm>
        <a:graphic>
          <a:graphicData uri="http://schemas.openxmlformats.org/drawingml/2006/table">
            <a:tbl>
              <a:tblPr firstRow="1" bandRow="1">
                <a:tableStyleId>{5C22544A-7EE6-4342-B048-85BDC9FD1C3A}</a:tableStyleId>
              </a:tblPr>
              <a:tblGrid>
                <a:gridCol w="3443317">
                  <a:extLst>
                    <a:ext uri="{9D8B030D-6E8A-4147-A177-3AD203B41FA5}">
                      <a16:colId xmlns:a16="http://schemas.microsoft.com/office/drawing/2014/main" val="2281987782"/>
                    </a:ext>
                  </a:extLst>
                </a:gridCol>
              </a:tblGrid>
              <a:tr h="1337707">
                <a:tc>
                  <a:txBody>
                    <a:bodyPr/>
                    <a:lstStyle/>
                    <a:p>
                      <a:r>
                        <a:rPr sz="1200" b="1" dirty="0">
                          <a:solidFill>
                            <a:schemeClr val="tx1"/>
                          </a:solidFill>
                          <a:latin typeface="Arial"/>
                        </a:rPr>
                        <a:t>Critical evaluation and recommendations</a:t>
                      </a:r>
                    </a:p>
                    <a:p>
                      <a:pPr algn="l">
                        <a:spcBef>
                          <a:spcPts val="200"/>
                        </a:spcBef>
                        <a:spcAft>
                          <a:spcPts val="0"/>
                        </a:spcAft>
                      </a:pPr>
                      <a:r>
                        <a:rPr sz="1000" b="0" dirty="0">
                          <a:solidFill>
                            <a:schemeClr val="tx1"/>
                          </a:solidFill>
                          <a:latin typeface="Arial"/>
                        </a:rPr>
                        <a:t>Progress from custodial care to community treatment is substantial, but modern services still face coercion, medication side effects, fragmented support and unequal access. Future practice should strengthen early intervention, shared decision-making, culturally responsive services, supported housing/employment and physical-health care. Rights-based community provision should give service users meaningful control over care (WHO, 2021).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54415950"/>
                  </a:ext>
                </a:extLst>
              </a:tr>
            </a:tbl>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sz="2800" b="1">
                <a:latin typeface="Arial"/>
              </a:rPr>
              <a:t>Reference List</a:t>
            </a:r>
          </a:p>
        </p:txBody>
      </p:sp>
      <p:sp>
        <p:nvSpPr>
          <p:cNvPr id="4" name="TextBox 3"/>
          <p:cNvSpPr txBox="1"/>
          <p:nvPr/>
        </p:nvSpPr>
        <p:spPr>
          <a:xfrm>
            <a:off x="1463040" y="1874519"/>
            <a:ext cx="4709160" cy="4389120"/>
          </a:xfrm>
          <a:prstGeom prst="rect">
            <a:avLst/>
          </a:prstGeom>
          <a:noFill/>
        </p:spPr>
        <p:txBody>
          <a:bodyPr wrap="square" lIns="45720" rIns="45720">
            <a:spAutoFit/>
          </a:bodyPr>
          <a:lstStyle/>
          <a:p>
            <a:pPr algn="l">
              <a:spcAft>
                <a:spcPts val="1000"/>
              </a:spcAft>
            </a:pPr>
            <a:r>
              <a:rPr sz="1120" b="0">
                <a:latin typeface="Arial"/>
              </a:rPr>
              <a:t>Ban, T.A. (2007) 'Fifty years chlorpromazine: a historical perspective', Neuropsychiatric Disease and Treatment, 3(4), pp. 495-500.</a:t>
            </a:r>
          </a:p>
          <a:p>
            <a:pPr algn="l">
              <a:spcAft>
                <a:spcPts val="1000"/>
              </a:spcAft>
            </a:pPr>
            <a:r>
              <a:rPr sz="1120" b="0">
                <a:latin typeface="Arial"/>
              </a:rPr>
              <a:t>Bhui, K. et al. (2018) 'Ethnic inequalities and pathways to care in psychosis in England: a systematic review and meta-analysis', BMC Medicine, 16, 223.</a:t>
            </a:r>
          </a:p>
          <a:p>
            <a:pPr algn="l">
              <a:spcAft>
                <a:spcPts val="1000"/>
              </a:spcAft>
            </a:pPr>
            <a:r>
              <a:rPr sz="1120" b="0">
                <a:latin typeface="Arial"/>
              </a:rPr>
              <a:t>Bighelli, I. et al. (2021) 'Psychosocial and psychological interventions for relapse prevention in schizophrenia', The Lancet Psychiatry, 8(11), pp. 969-980.</a:t>
            </a:r>
          </a:p>
          <a:p>
            <a:pPr algn="l">
              <a:spcAft>
                <a:spcPts val="1000"/>
              </a:spcAft>
            </a:pPr>
            <a:r>
              <a:rPr sz="1120" b="0">
                <a:latin typeface="Arial"/>
              </a:rPr>
              <a:t>Huhn, M. et al. (2019) 'Comparative efficacy and tolerability of 32 oral antipsychotics for acute treatment of adults with multi-episode schizophrenia', The Lancet, 394, pp. 939-951.</a:t>
            </a:r>
          </a:p>
          <a:p>
            <a:pPr algn="l">
              <a:spcAft>
                <a:spcPts val="1000"/>
              </a:spcAft>
            </a:pPr>
            <a:r>
              <a:rPr sz="1120" b="0">
                <a:latin typeface="Arial"/>
              </a:rPr>
              <a:t>Jauhar, S., Johnstone, M. and McKenna, P.J. (2022) 'Schizophrenia', The Lancet, 399(10323), pp. 473-486.</a:t>
            </a:r>
          </a:p>
        </p:txBody>
      </p:sp>
      <p:sp>
        <p:nvSpPr>
          <p:cNvPr id="5" name="TextBox 4"/>
          <p:cNvSpPr txBox="1"/>
          <p:nvPr/>
        </p:nvSpPr>
        <p:spPr>
          <a:xfrm>
            <a:off x="6492240" y="1874519"/>
            <a:ext cx="4709160" cy="4389120"/>
          </a:xfrm>
          <a:prstGeom prst="rect">
            <a:avLst/>
          </a:prstGeom>
          <a:noFill/>
        </p:spPr>
        <p:txBody>
          <a:bodyPr wrap="square" lIns="45720" rIns="45720">
            <a:spAutoFit/>
          </a:bodyPr>
          <a:lstStyle/>
          <a:p>
            <a:pPr algn="l">
              <a:spcAft>
                <a:spcPts val="1000"/>
              </a:spcAft>
            </a:pPr>
            <a:r>
              <a:rPr sz="1120" b="0">
                <a:latin typeface="Arial"/>
              </a:rPr>
              <a:t>National Institute for Health and Care Excellence (2014) Psychosis and schizophrenia in adults: prevention and management. CG178. London: NICE. Reviewed 2025.</a:t>
            </a:r>
          </a:p>
          <a:p>
            <a:pPr algn="l">
              <a:spcAft>
                <a:spcPts val="1000"/>
              </a:spcAft>
            </a:pPr>
            <a:r>
              <a:rPr sz="1120" b="0">
                <a:latin typeface="Arial"/>
              </a:rPr>
              <a:t>Scull, A. (2015) Madness in Civilization. Princeton, NJ: Princeton University Press.</a:t>
            </a:r>
          </a:p>
          <a:p>
            <a:pPr algn="l">
              <a:spcAft>
                <a:spcPts val="1000"/>
              </a:spcAft>
            </a:pPr>
            <a:r>
              <a:rPr sz="1120" b="0">
                <a:latin typeface="Arial"/>
              </a:rPr>
              <a:t>Thornicroft, G. et al. (2022) 'The Lancet Commission on ending stigma and discrimination in mental health', The Lancet, 400(10361), pp. 1438-1480.</a:t>
            </a:r>
          </a:p>
          <a:p>
            <a:pPr algn="l">
              <a:spcAft>
                <a:spcPts val="1000"/>
              </a:spcAft>
            </a:pPr>
            <a:r>
              <a:rPr sz="1120" b="0">
                <a:latin typeface="Arial"/>
              </a:rPr>
              <a:t>World Health Organization (2021) Guidance on community mental health services: promoting person-centred and rights-based approaches. Geneva: WHO.</a:t>
            </a:r>
          </a:p>
          <a:p>
            <a:pPr algn="l">
              <a:spcAft>
                <a:spcPts val="1000"/>
              </a:spcAft>
            </a:pPr>
            <a:r>
              <a:rPr sz="1120" b="0">
                <a:latin typeface="Arial"/>
              </a:rPr>
              <a:t>World Health Organization (2024) Clinical descriptions and diagnostic requirements for ICD-11 mental, behavioural and neurodevelopmental disorders. Geneva: WHO.</a:t>
            </a:r>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1150</TotalTime>
  <Words>82</Words>
  <Application>Microsoft Office PowerPoint</Application>
  <PresentationFormat>Widescreen</PresentationFormat>
  <Paragraphs>21</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Parallax</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Beau Academic</dc:creator>
  <cp:lastModifiedBy>Ioan Surdu (2333638)</cp:lastModifiedBy>
  <cp:revision>37</cp:revision>
  <dcterms:created xsi:type="dcterms:W3CDTF">2024-12-04T18:07:56Z</dcterms:created>
  <dcterms:modified xsi:type="dcterms:W3CDTF">2026-09-26T15:09:18Z</dcterms:modified>
</cp:coreProperties>
</file>