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7" r:id="rId11"/>
    <p:sldId id="265" r:id="rId12"/>
    <p:sldId id="280" r:id="rId13"/>
    <p:sldId id="266" r:id="rId14"/>
    <p:sldId id="281" r:id="rId15"/>
    <p:sldId id="282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84" r:id="rId28"/>
    <p:sldId id="279" r:id="rId29"/>
    <p:sldId id="286" r:id="rId30"/>
    <p:sldId id="287" r:id="rId31"/>
    <p:sldId id="285" r:id="rId32"/>
    <p:sldId id="283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</a:defRPr>
            </a:lvl1pPr>
          </a:lstStyle>
          <a:p>
            <a:pPr>
              <a:defRPr/>
            </a:pPr>
            <a:fld id="{653E0806-D844-494D-9AE6-E0AA317C170D}" type="datetimeFigureOut">
              <a:rPr lang="zh-CN" altLang="en-US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</a:defRPr>
            </a:lvl1pPr>
          </a:lstStyle>
          <a:p>
            <a:pPr>
              <a:defRPr/>
            </a:pPr>
            <a:fld id="{38258BDD-6294-476C-A8C5-A064F3469C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34819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F495ED6-0560-495E-83CB-6C3227347BE8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37891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989D06-FB52-48BB-981A-E04B14516E91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CA9912-3855-4324-89A7-49F522717D1D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pPr>
              <a:defRPr/>
            </a:pPr>
            <a:fld id="{38B3E3FF-D4B7-4694-8D67-81540E9F5187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025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1D631E-B16D-45CC-A057-2DEDC48BA1BC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8249C6-DD56-48EE-8CD5-66EA30DFDAF1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431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EB8417-BB71-48B8-ABAD-5DE27613A782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9AF159-BBD4-42DB-94AE-E8EFE7D5550C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8158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E23440-A1E9-472C-857A-2DDA48E44A21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FC6230-2800-4084-A260-3780260D7BB4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776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1BCAB5-4941-4A1C-B2DA-3081CB16BEB6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6D7331-E2F2-4612-BB0E-7543D5F7BC94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209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70AE79-7E4B-449C-A88E-C561072497A2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0F021E-933A-40CA-8B5F-33386CCDAF22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0262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1080-7DDB-4B22-A058-3AF219C6A5B5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5B92F6-CDDA-460A-B8CD-DB29E1636D11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6435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46EA4E-E59D-4968-BC4C-9BC41476F820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DE6A4C-59C7-4E8E-989D-FA3074C9A20F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769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15E55528-54C9-4F28-8544-68A8DB30B8D8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B641B0-9BEB-47AE-8657-B7ECF3F5465D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48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CD79D3-4EDC-44B9-9357-AB5C091354B2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146842-8962-49EA-A626-1613A6E1543E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54811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17EB42-6E59-4A77-BA43-DF81E395D27B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7CF519-CE69-491B-B810-264DB829714E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7620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417EB42-6E59-4A77-BA43-DF81E395D27B}" type="datetimeFigureOut">
              <a:rPr lang="zh-CN" altLang="en-US" smtClean="0"/>
              <a:pPr>
                <a:defRPr/>
              </a:pPr>
              <a:t>2019/10/27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97CF519-CE69-491B-B810-264DB829714E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2361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baike.baidu.com/view/1209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baike.baidu.com/subview/8261/11233800.htm" TargetMode="External"/><Relationship Id="rId2" Type="http://schemas.openxmlformats.org/officeDocument/2006/relationships/hyperlink" Target="http://baike.baidu.com/subview/10614/11101789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aike.baidu.com/subview/5747/6487610.htm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dic.net/z/pyjs/?py=jia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第</a:t>
            </a:r>
            <a:r>
              <a:rPr lang="en-US" altLang="zh-CN"/>
              <a:t>3</a:t>
            </a:r>
            <a:r>
              <a:rPr lang="zh-CN" altLang="en-US"/>
              <a:t>课咱们去爬山吧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zh-CN" altLang="en-US" dirty="0"/>
              <a:t>编辑：孟凡辉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生词</a:t>
            </a:r>
          </a:p>
        </p:txBody>
      </p:sp>
      <p:sp>
        <p:nvSpPr>
          <p:cNvPr id="1536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1.</a:t>
            </a:r>
            <a:r>
              <a:rPr lang="zh-CN" altLang="en-US" b="1"/>
              <a:t>越来越</a:t>
            </a:r>
            <a:r>
              <a:rPr lang="en-US" altLang="zh-CN" b="1"/>
              <a:t>yuè lái yuè </a:t>
            </a:r>
            <a:r>
              <a:rPr lang="zh-CN" altLang="en-US" b="1"/>
              <a:t>：是同一事物不同时期或不同条件的比较。</a:t>
            </a:r>
            <a:endParaRPr lang="en-US" altLang="zh-CN" b="1"/>
          </a:p>
          <a:p>
            <a:r>
              <a:rPr lang="zh-CN" altLang="en-US" b="1">
                <a:hlinkClick r:id="rId2"/>
              </a:rPr>
              <a:t>主语</a:t>
            </a:r>
            <a:r>
              <a:rPr lang="en-US" altLang="zh-CN" b="1"/>
              <a:t>+</a:t>
            </a:r>
            <a:r>
              <a:rPr lang="zh-CN" altLang="en-US" b="1"/>
              <a:t>越来越</a:t>
            </a:r>
            <a:r>
              <a:rPr lang="en-US" altLang="zh-CN" b="1"/>
              <a:t>+</a:t>
            </a:r>
            <a:r>
              <a:rPr lang="zh-CN" altLang="en-US" b="1"/>
              <a:t>谓语（形容词表示心理活动的动词）</a:t>
            </a:r>
            <a:r>
              <a:rPr lang="en-US" altLang="zh-CN" b="1"/>
              <a:t>+</a:t>
            </a:r>
            <a:r>
              <a:rPr lang="zh-CN" altLang="en-US" b="1"/>
              <a:t>（了）</a:t>
            </a:r>
            <a:endParaRPr lang="en-US" altLang="zh-CN" b="1"/>
          </a:p>
          <a:p>
            <a:r>
              <a:rPr lang="zh-CN" altLang="en-US" b="1"/>
              <a:t>天气越来越热了。</a:t>
            </a:r>
            <a:endParaRPr lang="en-US" altLang="zh-CN" b="1"/>
          </a:p>
          <a:p>
            <a:r>
              <a:rPr lang="en-US" altLang="zh-CN" b="1"/>
              <a:t>2.</a:t>
            </a:r>
            <a:r>
              <a:rPr lang="zh-CN" altLang="en-US" b="1"/>
              <a:t>暖和</a:t>
            </a:r>
            <a:r>
              <a:rPr lang="en-US" altLang="zh-CN" b="1"/>
              <a:t>nuǎn huo</a:t>
            </a:r>
            <a:r>
              <a:rPr lang="zh-CN" altLang="en-US" b="1"/>
              <a:t>：温暖。</a:t>
            </a:r>
            <a:endParaRPr lang="en-US" altLang="zh-CN" b="1"/>
          </a:p>
          <a:p>
            <a:r>
              <a:rPr lang="zh-CN" altLang="en-US" b="1"/>
              <a:t>春天天气暖和。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3.</a:t>
            </a:r>
            <a:r>
              <a:rPr lang="zh-CN" altLang="en-US" b="1"/>
              <a:t>哎</a:t>
            </a:r>
            <a:endParaRPr lang="en-US" altLang="zh-CN" b="1"/>
          </a:p>
          <a:p>
            <a:r>
              <a:rPr lang="en-US" altLang="zh-CN" b="1"/>
              <a:t>4.</a:t>
            </a:r>
            <a:r>
              <a:rPr lang="zh-CN" altLang="en-US" b="1"/>
              <a:t>出去</a:t>
            </a:r>
            <a:r>
              <a:rPr lang="en-US" altLang="zh-CN" b="1"/>
              <a:t>chūqù</a:t>
            </a:r>
          </a:p>
          <a:p>
            <a:r>
              <a:rPr lang="en-US" altLang="zh-CN" b="1"/>
              <a:t>5.</a:t>
            </a:r>
            <a:r>
              <a:rPr lang="zh-CN" altLang="en-US" b="1"/>
              <a:t>开学</a:t>
            </a:r>
            <a:r>
              <a:rPr lang="en-US" altLang="zh-CN" b="1"/>
              <a:t>kāi xué </a:t>
            </a:r>
            <a:r>
              <a:rPr lang="zh-CN" altLang="en-US" b="1"/>
              <a:t>：学期开始。</a:t>
            </a:r>
            <a:endParaRPr lang="en-US" altLang="zh-CN" b="1"/>
          </a:p>
          <a:p>
            <a:r>
              <a:rPr lang="zh-CN" altLang="en-US" b="1"/>
              <a:t>这学期是</a:t>
            </a:r>
            <a:r>
              <a:rPr lang="en-US" altLang="zh-CN" b="1"/>
              <a:t>8</a:t>
            </a:r>
            <a:r>
              <a:rPr lang="zh-CN" altLang="en-US" b="1"/>
              <a:t>月</a:t>
            </a:r>
            <a:r>
              <a:rPr lang="en-US" altLang="zh-CN" b="1"/>
              <a:t>29</a:t>
            </a:r>
            <a:r>
              <a:rPr lang="zh-CN" altLang="en-US" b="1"/>
              <a:t>日开学。</a:t>
            </a:r>
            <a:endParaRPr lang="en-US" altLang="zh-CN" b="1"/>
          </a:p>
          <a:p>
            <a:r>
              <a:rPr lang="en-US" altLang="zh-CN" b="1"/>
              <a:t>6.</a:t>
            </a:r>
            <a:r>
              <a:rPr lang="zh-CN" altLang="en-US" b="1"/>
              <a:t>紧张</a:t>
            </a:r>
            <a:r>
              <a:rPr lang="en-US" altLang="zh-CN" b="1"/>
              <a:t>jǐn zhāng</a:t>
            </a:r>
            <a:r>
              <a:rPr lang="zh-CN" altLang="en-US" b="1"/>
              <a:t>：</a:t>
            </a:r>
            <a:r>
              <a:rPr lang="en-US" altLang="zh-CN" b="1"/>
              <a:t>tense</a:t>
            </a:r>
            <a:r>
              <a:rPr lang="zh-CN" altLang="en-US" b="1"/>
              <a:t>精神处于高度准备状态，思想上感到不安。</a:t>
            </a:r>
            <a:endParaRPr lang="en-US" altLang="zh-CN" b="1"/>
          </a:p>
          <a:p>
            <a:r>
              <a:rPr lang="zh-CN" altLang="en-US" b="1"/>
              <a:t>第一次说汉语，心理很紧张。</a:t>
            </a:r>
          </a:p>
        </p:txBody>
      </p:sp>
      <p:pic>
        <p:nvPicPr>
          <p:cNvPr id="16387" name="图片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00" y="267895"/>
            <a:ext cx="230505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7.</a:t>
            </a:r>
            <a:r>
              <a:rPr lang="zh-CN" altLang="en-US" b="1"/>
              <a:t>复习</a:t>
            </a:r>
            <a:r>
              <a:rPr lang="en-US" altLang="zh-CN" b="1"/>
              <a:t>fù xí </a:t>
            </a:r>
            <a:r>
              <a:rPr lang="zh-CN" altLang="en-US" b="1"/>
              <a:t>：</a:t>
            </a:r>
            <a:r>
              <a:rPr lang="en-US" altLang="zh-CN" b="1"/>
              <a:t>review</a:t>
            </a:r>
            <a:r>
              <a:rPr lang="zh-CN" altLang="en-US" b="1"/>
              <a:t>把学过的东西再学习，使之巩固。</a:t>
            </a:r>
            <a:endParaRPr lang="en-US" altLang="zh-CN" b="1"/>
          </a:p>
          <a:p>
            <a:r>
              <a:rPr lang="zh-CN" altLang="en-US" b="1"/>
              <a:t>预习</a:t>
            </a:r>
            <a:endParaRPr lang="en-US" altLang="zh-CN" b="1"/>
          </a:p>
          <a:p>
            <a:r>
              <a:rPr lang="zh-CN" altLang="en-US" b="1"/>
              <a:t>课前预习，课后复习，才能学好汉语。</a:t>
            </a:r>
            <a:endParaRPr lang="en-US" altLang="zh-CN" b="1"/>
          </a:p>
          <a:p>
            <a:r>
              <a:rPr lang="en-US" altLang="zh-CN" b="1"/>
              <a:t>8.</a:t>
            </a:r>
            <a:r>
              <a:rPr lang="zh-CN" altLang="en-US" b="1"/>
              <a:t>努力</a:t>
            </a:r>
            <a:r>
              <a:rPr lang="en-US" altLang="zh-CN" b="1"/>
              <a:t>nǔ lì</a:t>
            </a:r>
            <a:r>
              <a:rPr lang="zh-CN" altLang="en-US" b="1"/>
              <a:t>：指用尽力气去做事情，后来指一种做事情的积极态度。</a:t>
            </a:r>
            <a:endParaRPr lang="en-US" altLang="zh-CN" b="1"/>
          </a:p>
          <a:p>
            <a:r>
              <a:rPr lang="en-US" altLang="zh-CN" b="1"/>
              <a:t>1</a:t>
            </a:r>
            <a:r>
              <a:rPr lang="zh-CN" altLang="en-US" b="1"/>
              <a:t>、努力</a:t>
            </a:r>
            <a:r>
              <a:rPr lang="zh-CN" altLang="en-US" b="1">
                <a:hlinkClick r:id="rId2"/>
              </a:rPr>
              <a:t>工作</a:t>
            </a:r>
            <a:r>
              <a:rPr lang="zh-CN" altLang="en-US" b="1"/>
              <a:t>。 </a:t>
            </a:r>
            <a:r>
              <a:rPr lang="en-US" altLang="zh-CN" b="1"/>
              <a:t>2</a:t>
            </a:r>
            <a:r>
              <a:rPr lang="zh-CN" altLang="en-US" b="1"/>
              <a:t>、努力</a:t>
            </a:r>
            <a:r>
              <a:rPr lang="zh-CN" altLang="en-US" b="1">
                <a:hlinkClick r:id="rId3"/>
              </a:rPr>
              <a:t>学习</a:t>
            </a:r>
            <a:r>
              <a:rPr lang="zh-CN" altLang="en-US" b="1"/>
              <a:t>。 </a:t>
            </a:r>
            <a:r>
              <a:rPr lang="en-US" altLang="zh-CN" b="1"/>
              <a:t>3</a:t>
            </a:r>
            <a:r>
              <a:rPr lang="zh-CN" altLang="en-US" b="1"/>
              <a:t>、大家再努一把力。</a:t>
            </a:r>
            <a:r>
              <a:rPr lang="en-US" altLang="zh-CN" b="1"/>
              <a:t>4</a:t>
            </a:r>
            <a:r>
              <a:rPr lang="zh-CN" altLang="en-US" b="1"/>
              <a:t>、努力</a:t>
            </a:r>
            <a:r>
              <a:rPr lang="zh-CN" altLang="en-US" b="1">
                <a:hlinkClick r:id="rId4"/>
              </a:rPr>
              <a:t>生活</a:t>
            </a:r>
            <a:endParaRPr lang="zh-CN" altLang="en-US" b="1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434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9.</a:t>
            </a:r>
            <a:r>
              <a:rPr lang="zh-CN" altLang="en-US" b="1"/>
              <a:t>如果</a:t>
            </a:r>
            <a:r>
              <a:rPr lang="en-US" altLang="zh-CN" b="1"/>
              <a:t>rú guǒ </a:t>
            </a:r>
            <a:r>
              <a:rPr lang="zh-CN" altLang="en-US" b="1"/>
              <a:t>：假如</a:t>
            </a:r>
            <a:endParaRPr lang="en-US" altLang="zh-CN" b="1"/>
          </a:p>
          <a:p>
            <a:r>
              <a:rPr lang="zh-CN" altLang="en-US" b="1"/>
              <a:t>如果你有困难，我可以帮助你。</a:t>
            </a:r>
            <a:endParaRPr lang="en-US" altLang="zh-CN" b="1"/>
          </a:p>
          <a:p>
            <a:r>
              <a:rPr lang="zh-CN" altLang="en-US" b="1"/>
              <a:t>如果</a:t>
            </a:r>
            <a:r>
              <a:rPr lang="en-US" altLang="zh-CN" b="1"/>
              <a:t>……..</a:t>
            </a:r>
            <a:r>
              <a:rPr lang="zh-CN" altLang="en-US" b="1"/>
              <a:t>那么</a:t>
            </a:r>
            <a:r>
              <a:rPr lang="en-US" altLang="zh-CN" b="1"/>
              <a:t>……..</a:t>
            </a:r>
            <a:endParaRPr lang="zh-CN" altLang="en-US" b="1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9458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10.</a:t>
            </a:r>
            <a:r>
              <a:rPr lang="zh-CN" altLang="en-US" b="1"/>
              <a:t>爬</a:t>
            </a:r>
            <a:r>
              <a:rPr lang="en-US" altLang="zh-CN" b="1"/>
              <a:t>pá</a:t>
            </a:r>
          </a:p>
          <a:p>
            <a:endParaRPr lang="zh-CN" altLang="en-US"/>
          </a:p>
        </p:txBody>
      </p:sp>
      <p:pic>
        <p:nvPicPr>
          <p:cNvPr id="19459" name="图片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6712" y="19590"/>
            <a:ext cx="2759757" cy="183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图片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29452" y="443123"/>
            <a:ext cx="283845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图片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2613" y="3157243"/>
            <a:ext cx="2946549" cy="2110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图片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29452" y="2953392"/>
            <a:ext cx="3055938" cy="229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048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11</a:t>
            </a:r>
            <a:r>
              <a:rPr lang="en-US" altLang="zh-CN" b="1"/>
              <a:t>.</a:t>
            </a:r>
            <a:r>
              <a:rPr lang="zh-CN" altLang="en-US" b="1"/>
              <a:t>山</a:t>
            </a:r>
            <a:r>
              <a:rPr lang="en-US" altLang="zh-CN" b="1"/>
              <a:t>shān</a:t>
            </a:r>
            <a:r>
              <a:rPr lang="zh-CN" altLang="en-US" b="1"/>
              <a:t>：爬山</a:t>
            </a:r>
          </a:p>
        </p:txBody>
      </p:sp>
      <p:pic>
        <p:nvPicPr>
          <p:cNvPr id="20483" name="图片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7000" y="2636838"/>
            <a:ext cx="6350000" cy="35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1506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12.</a:t>
            </a:r>
            <a:r>
              <a:rPr lang="zh-CN" altLang="en-US" b="1"/>
              <a:t>热</a:t>
            </a:r>
            <a:r>
              <a:rPr lang="en-US" altLang="zh-CN" b="1"/>
              <a:t>rè</a:t>
            </a:r>
            <a:r>
              <a:rPr lang="zh-CN" altLang="en-US" b="1"/>
              <a:t>：</a:t>
            </a:r>
            <a:endParaRPr lang="en-US" altLang="zh-CN" b="1"/>
          </a:p>
          <a:p>
            <a:r>
              <a:rPr lang="zh-CN" altLang="en-US" b="1"/>
              <a:t>春</a:t>
            </a:r>
            <a:r>
              <a:rPr lang="en-US" altLang="zh-CN" b="1"/>
              <a:t>-</a:t>
            </a:r>
            <a:r>
              <a:rPr lang="zh-CN" altLang="en-US" b="1"/>
              <a:t>暖 </a:t>
            </a:r>
            <a:endParaRPr lang="en-US" altLang="zh-CN" b="1"/>
          </a:p>
          <a:p>
            <a:r>
              <a:rPr lang="zh-CN" altLang="en-US" b="1"/>
              <a:t> 夏</a:t>
            </a:r>
            <a:r>
              <a:rPr lang="en-US" altLang="zh-CN" b="1"/>
              <a:t>—</a:t>
            </a:r>
            <a:r>
              <a:rPr lang="zh-CN" altLang="en-US" b="1"/>
              <a:t>热 </a:t>
            </a:r>
            <a:endParaRPr lang="en-US" altLang="zh-CN" b="1"/>
          </a:p>
          <a:p>
            <a:r>
              <a:rPr lang="zh-CN" altLang="en-US" b="1"/>
              <a:t>秋</a:t>
            </a:r>
            <a:r>
              <a:rPr lang="en-US" altLang="zh-CN" b="1"/>
              <a:t>—</a:t>
            </a:r>
            <a:r>
              <a:rPr lang="zh-CN" altLang="en-US" b="1"/>
              <a:t>凉</a:t>
            </a:r>
            <a:endParaRPr lang="en-US" altLang="zh-CN" b="1"/>
          </a:p>
          <a:p>
            <a:r>
              <a:rPr lang="zh-CN" altLang="en-US" b="1"/>
              <a:t> 冬</a:t>
            </a:r>
            <a:r>
              <a:rPr lang="en-US" altLang="zh-CN" b="1"/>
              <a:t>—</a:t>
            </a:r>
            <a:r>
              <a:rPr lang="zh-CN" altLang="en-US" b="1"/>
              <a:t>冷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253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13.</a:t>
            </a:r>
            <a:r>
              <a:rPr lang="zh-CN" altLang="en-US" b="1"/>
              <a:t>正</a:t>
            </a:r>
            <a:r>
              <a:rPr lang="en-US" altLang="zh-CN" b="1"/>
              <a:t>zhèng</a:t>
            </a:r>
            <a:r>
              <a:rPr lang="zh-CN" altLang="en-US" b="1"/>
              <a:t>：恰好。</a:t>
            </a:r>
            <a:endParaRPr lang="en-US" altLang="zh-CN" b="1"/>
          </a:p>
          <a:p>
            <a:r>
              <a:rPr lang="zh-CN" altLang="en-US" b="1"/>
              <a:t>现在</a:t>
            </a:r>
            <a:r>
              <a:rPr lang="en-US" altLang="zh-CN" b="1"/>
              <a:t>12</a:t>
            </a:r>
            <a:r>
              <a:rPr lang="zh-CN" altLang="en-US" b="1"/>
              <a:t>点，正好吃饭。</a:t>
            </a:r>
            <a:endParaRPr lang="en-US" altLang="zh-CN" b="1"/>
          </a:p>
          <a:p>
            <a:r>
              <a:rPr lang="en-US" altLang="zh-CN" b="1"/>
              <a:t>14.</a:t>
            </a:r>
            <a:r>
              <a:rPr lang="zh-CN" altLang="en-US" b="1"/>
              <a:t>合适</a:t>
            </a:r>
            <a:r>
              <a:rPr lang="en-US" altLang="zh-CN" b="1"/>
              <a:t>hé shì</a:t>
            </a:r>
            <a:r>
              <a:rPr lang="zh-CN" altLang="en-US" b="1"/>
              <a:t>：适合实际情况或客观要求。</a:t>
            </a:r>
            <a:endParaRPr lang="en-US" altLang="zh-CN" b="1"/>
          </a:p>
          <a:p>
            <a:r>
              <a:rPr lang="zh-CN" altLang="en-US" b="1"/>
              <a:t>这鞋合适吗？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标题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3554" name="内容占位符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zh-CN" sz="3200" b="1"/>
              <a:t>1.</a:t>
            </a:r>
            <a:r>
              <a:rPr lang="zh-CN" altLang="en-US" sz="3200" b="1"/>
              <a:t>越来</a:t>
            </a:r>
            <a:r>
              <a:rPr lang="zh-CN" altLang="en-US" sz="3200" b="1" i="1"/>
              <a:t>越</a:t>
            </a:r>
            <a:r>
              <a:rPr lang="zh-CN" altLang="en-US" sz="3200" b="1"/>
              <a:t>   </a:t>
            </a:r>
            <a:endParaRPr lang="en-US" altLang="zh-CN" sz="3200" b="1"/>
          </a:p>
          <a:p>
            <a:r>
              <a:rPr lang="en-US" altLang="zh-CN" sz="3200" b="1"/>
              <a:t>2.</a:t>
            </a:r>
            <a:r>
              <a:rPr lang="zh-CN" altLang="en-US" sz="3200" b="1"/>
              <a:t>暖和</a:t>
            </a:r>
            <a:endParaRPr lang="en-US" altLang="zh-CN" sz="3200" b="1"/>
          </a:p>
          <a:p>
            <a:r>
              <a:rPr lang="zh-CN" altLang="en-US" sz="3200" b="1"/>
              <a:t>  </a:t>
            </a:r>
            <a:r>
              <a:rPr lang="en-US" altLang="zh-CN" sz="3200" b="1"/>
              <a:t>3.</a:t>
            </a:r>
            <a:r>
              <a:rPr lang="zh-CN" altLang="en-US" sz="3200" b="1"/>
              <a:t>哎</a:t>
            </a:r>
            <a:endParaRPr lang="en-US" altLang="zh-CN" sz="3200" b="1"/>
          </a:p>
          <a:p>
            <a:r>
              <a:rPr lang="en-US" altLang="zh-CN" sz="3200" b="1"/>
              <a:t>4.</a:t>
            </a:r>
            <a:r>
              <a:rPr lang="zh-CN" altLang="en-US" sz="3200" b="1"/>
              <a:t>出去</a:t>
            </a:r>
            <a:endParaRPr lang="en-US" altLang="zh-CN" sz="3200" b="1"/>
          </a:p>
          <a:p>
            <a:r>
              <a:rPr lang="en-US" altLang="zh-CN" sz="3200" b="1"/>
              <a:t>5.</a:t>
            </a:r>
            <a:r>
              <a:rPr lang="zh-CN" altLang="en-US" sz="3200" b="1"/>
              <a:t>开学</a:t>
            </a:r>
            <a:endParaRPr lang="en-US" altLang="zh-CN" sz="3200" b="1"/>
          </a:p>
          <a:p>
            <a:r>
              <a:rPr lang="en-US" altLang="zh-CN" sz="3200" b="1"/>
              <a:t>6.</a:t>
            </a:r>
            <a:r>
              <a:rPr lang="zh-CN" altLang="en-US" sz="3200" b="1"/>
              <a:t>紧张</a:t>
            </a:r>
            <a:endParaRPr lang="en-US" altLang="zh-CN" sz="3200" b="1"/>
          </a:p>
          <a:p>
            <a:r>
              <a:rPr lang="en-US" altLang="zh-CN" sz="3200" b="1"/>
              <a:t>7.</a:t>
            </a:r>
            <a:r>
              <a:rPr lang="zh-CN" altLang="en-US" sz="3200" b="1"/>
              <a:t>复习</a:t>
            </a:r>
          </a:p>
        </p:txBody>
      </p:sp>
      <p:sp>
        <p:nvSpPr>
          <p:cNvPr id="23555" name="内容占位符 8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zh-CN" sz="3200" b="1"/>
              <a:t>8.</a:t>
            </a:r>
            <a:r>
              <a:rPr lang="zh-CN" altLang="en-US" sz="3200" b="1"/>
              <a:t>努力</a:t>
            </a:r>
            <a:endParaRPr lang="en-US" altLang="zh-CN" sz="3200" b="1"/>
          </a:p>
          <a:p>
            <a:r>
              <a:rPr lang="en-US" altLang="zh-CN" sz="3200" b="1"/>
              <a:t>9.</a:t>
            </a:r>
            <a:r>
              <a:rPr lang="zh-CN" altLang="en-US" sz="3200" b="1"/>
              <a:t>如果</a:t>
            </a:r>
            <a:br>
              <a:rPr lang="en-US" altLang="zh-CN" sz="3200" b="1"/>
            </a:br>
            <a:r>
              <a:rPr lang="en-US" altLang="zh-CN" sz="3200" b="1"/>
              <a:t>10.</a:t>
            </a:r>
            <a:r>
              <a:rPr lang="zh-CN" altLang="en-US" sz="3200" b="1"/>
              <a:t>爬</a:t>
            </a:r>
            <a:endParaRPr lang="en-US" altLang="zh-CN" sz="3200" b="1"/>
          </a:p>
          <a:p>
            <a:r>
              <a:rPr lang="en-US" altLang="zh-CN" sz="3200" b="1"/>
              <a:t>11.</a:t>
            </a:r>
            <a:r>
              <a:rPr lang="zh-CN" altLang="en-US" sz="3200" b="1"/>
              <a:t>山</a:t>
            </a:r>
            <a:endParaRPr lang="en-US" altLang="zh-CN" sz="3200" b="1"/>
          </a:p>
          <a:p>
            <a:r>
              <a:rPr lang="en-US" altLang="zh-CN" sz="3200" b="1"/>
              <a:t>12.</a:t>
            </a:r>
            <a:r>
              <a:rPr lang="zh-CN" altLang="en-US" sz="3200" b="1"/>
              <a:t>热</a:t>
            </a:r>
            <a:endParaRPr lang="en-US" altLang="zh-CN" sz="3200" b="1"/>
          </a:p>
          <a:p>
            <a:r>
              <a:rPr lang="en-US" altLang="zh-CN" sz="3200" b="1"/>
              <a:t>13.</a:t>
            </a:r>
            <a:r>
              <a:rPr lang="zh-CN" altLang="en-US" sz="3200" b="1"/>
              <a:t>正</a:t>
            </a:r>
            <a:endParaRPr lang="en-US" altLang="zh-CN" sz="3200" b="1"/>
          </a:p>
          <a:p>
            <a:r>
              <a:rPr lang="en-US" altLang="zh-CN" sz="3200" b="1"/>
              <a:t>14.</a:t>
            </a:r>
            <a:r>
              <a:rPr lang="zh-CN" altLang="en-US" sz="3200" b="1"/>
              <a:t>合适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dirty="0"/>
              <a:t>课文一（春天快到了，天气越来越暖和了，友美她们想去爬山）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友美：天气越来越暖和了。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汉娜：是啊，春天快到了。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友美：哎，明天周末，没有课，咱们出去玩儿，好不好？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汉娜：刚开学，学习挺紧张的。别处去了，在家复习吧。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友美：咱们每天都很努力，周末应该休息休息了。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汉娜：好吧，咱们去哪儿呢？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友美：如果天气好，咱们就去爬山；如果天气不好，咱们就去看展览。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汉娜：我刚才看电视了，天气预报说，明天是晴天，最高气温</a:t>
            </a:r>
            <a:r>
              <a:rPr lang="en-US" altLang="zh-CN" b="1" dirty="0"/>
              <a:t>15</a:t>
            </a:r>
            <a:r>
              <a:rPr lang="zh-CN" altLang="en-US" b="1" dirty="0"/>
              <a:t>度。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友美：太好了，不冷也不热，爬山正合适。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汉娜：哎，我们也问问别的同学吧，看谁想去，我们大家一起去。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友美：好主意。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05C192-0856-4C36-A4E9-AF1C8F2CC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重点词，大声读一读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F7B1243-23A2-45DE-9DCB-4A38E72E2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越来越</a:t>
            </a:r>
            <a:endParaRPr lang="en-US" altLang="zh-CN" dirty="0"/>
          </a:p>
          <a:p>
            <a:r>
              <a:rPr lang="zh-CN" altLang="en-US" dirty="0"/>
              <a:t>如果。。。（就）。。。</a:t>
            </a:r>
            <a:endParaRPr lang="en-US" altLang="zh-CN" dirty="0"/>
          </a:p>
          <a:p>
            <a:r>
              <a:rPr lang="zh-CN" altLang="en-US" dirty="0"/>
              <a:t>不。。。也不。。。</a:t>
            </a:r>
            <a:endParaRPr lang="en-US" altLang="zh-CN" dirty="0"/>
          </a:p>
          <a:p>
            <a:r>
              <a:rPr lang="zh-CN" altLang="en-US" dirty="0"/>
              <a:t>哎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938679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边学边练一</a:t>
            </a:r>
          </a:p>
        </p:txBody>
      </p:sp>
      <p:sp>
        <p:nvSpPr>
          <p:cNvPr id="2560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1.</a:t>
            </a:r>
            <a:r>
              <a:rPr lang="zh-CN" altLang="en-US" b="1"/>
              <a:t>最近天气怎么样？</a:t>
            </a:r>
            <a:endParaRPr lang="en-US" altLang="zh-CN" b="1"/>
          </a:p>
          <a:p>
            <a:r>
              <a:rPr lang="en-US" altLang="zh-CN" b="1"/>
              <a:t>2.</a:t>
            </a:r>
            <a:r>
              <a:rPr lang="zh-CN" altLang="en-US" b="1"/>
              <a:t>友美周末想干什么？</a:t>
            </a:r>
            <a:endParaRPr lang="en-US" altLang="zh-CN" b="1"/>
          </a:p>
          <a:p>
            <a:r>
              <a:rPr lang="en-US" altLang="zh-CN" b="1"/>
              <a:t>3.</a:t>
            </a:r>
            <a:r>
              <a:rPr lang="zh-CN" altLang="en-US" b="1"/>
              <a:t>汉娜为什么不想去？</a:t>
            </a:r>
            <a:endParaRPr lang="en-US" altLang="zh-CN" b="1"/>
          </a:p>
          <a:p>
            <a:r>
              <a:rPr lang="en-US" altLang="zh-CN" b="1"/>
              <a:t>4.</a:t>
            </a:r>
            <a:r>
              <a:rPr lang="zh-CN" altLang="en-US" b="1"/>
              <a:t>汉娜为什么又愿意出去玩儿了？</a:t>
            </a:r>
            <a:endParaRPr lang="en-US" altLang="zh-CN" b="1"/>
          </a:p>
          <a:p>
            <a:r>
              <a:rPr lang="en-US" altLang="zh-CN" b="1"/>
              <a:t>5.</a:t>
            </a:r>
            <a:r>
              <a:rPr lang="zh-CN" altLang="en-US" b="1"/>
              <a:t>周末天气怎么样？干什么好？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AB43D1E-3AD7-4312-A6C4-DF447B413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B5B4141-D863-40EE-814B-7A317AB47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zh-CN" altLang="en-US" dirty="0"/>
              <a:t>替换词语说句子</a:t>
            </a:r>
          </a:p>
        </p:txBody>
      </p:sp>
    </p:spTree>
    <p:extLst>
      <p:ext uri="{BB962C8B-B14F-4D97-AF65-F5344CB8AC3E}">
        <p14:creationId xmlns:p14="http://schemas.microsoft.com/office/powerpoint/2010/main" val="1871981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C88A9AD-E5C1-4482-AA52-C7F9DA0DC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练一练，完成对话</a:t>
            </a:r>
            <a:br>
              <a:rPr lang="zh-CN" altLang="en-US" dirty="0"/>
            </a:b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BDA61D-81D4-4089-857A-D1F62EA29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364551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zh-CN" dirty="0"/>
              <a:t>1.</a:t>
            </a:r>
            <a:r>
              <a:rPr lang="zh-CN" altLang="en-US" dirty="0"/>
              <a:t>冬天快来</a:t>
            </a:r>
            <a:r>
              <a:rPr lang="en-US" altLang="zh-CN" dirty="0"/>
              <a:t>/</a:t>
            </a:r>
            <a:r>
              <a:rPr lang="zh-CN" altLang="en-US" dirty="0"/>
              <a:t>冬天到了    那咱们一起去买吧</a:t>
            </a:r>
          </a:p>
          <a:p>
            <a:pPr>
              <a:lnSpc>
                <a:spcPct val="90000"/>
              </a:lnSpc>
            </a:pPr>
            <a:r>
              <a:rPr lang="en-US" altLang="zh-CN" dirty="0"/>
              <a:t>2.</a:t>
            </a:r>
            <a:r>
              <a:rPr lang="zh-CN" altLang="en-US" dirty="0"/>
              <a:t>最近好累    学习太紧张了</a:t>
            </a:r>
          </a:p>
          <a:p>
            <a:pPr>
              <a:lnSpc>
                <a:spcPct val="90000"/>
              </a:lnSpc>
            </a:pPr>
            <a:r>
              <a:rPr lang="en-US" altLang="zh-CN" dirty="0"/>
              <a:t>3.</a:t>
            </a:r>
            <a:r>
              <a:rPr lang="zh-CN" altLang="en-US" dirty="0"/>
              <a:t>风景优美    </a:t>
            </a:r>
          </a:p>
          <a:p>
            <a:pPr>
              <a:lnSpc>
                <a:spcPct val="90000"/>
              </a:lnSpc>
            </a:pPr>
            <a:r>
              <a:rPr lang="zh-CN" altLang="en-US" dirty="0"/>
              <a:t>看谁想去，大家一起去</a:t>
            </a:r>
          </a:p>
          <a:p>
            <a:pPr>
              <a:lnSpc>
                <a:spcPct val="90000"/>
              </a:lnSpc>
            </a:pPr>
            <a:r>
              <a:rPr lang="en-US" altLang="zh-CN" dirty="0"/>
              <a:t>4.</a:t>
            </a:r>
            <a:r>
              <a:rPr lang="zh-CN" altLang="en-US" dirty="0"/>
              <a:t>如果不下雨的话，我们就去爬山。</a:t>
            </a:r>
          </a:p>
          <a:p>
            <a:pPr>
              <a:lnSpc>
                <a:spcPct val="90000"/>
              </a:lnSpc>
            </a:pPr>
            <a:r>
              <a:rPr lang="zh-CN" altLang="en-US" dirty="0"/>
              <a:t>我们就去看展览</a:t>
            </a:r>
          </a:p>
          <a:p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90A4B6B-36F8-401C-BA80-99EF16AEDCAC}"/>
              </a:ext>
            </a:extLst>
          </p:cNvPr>
          <p:cNvSpPr txBox="1"/>
          <p:nvPr/>
        </p:nvSpPr>
        <p:spPr>
          <a:xfrm>
            <a:off x="1619672" y="328498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547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生词二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b="1" dirty="0"/>
              <a:t>1.</a:t>
            </a:r>
            <a:r>
              <a:rPr lang="zh-CN" altLang="en-US" b="1" dirty="0"/>
              <a:t>门口</a:t>
            </a:r>
            <a:r>
              <a:rPr lang="en-US" altLang="zh-CN" b="1" dirty="0" err="1"/>
              <a:t>mén</a:t>
            </a:r>
            <a:r>
              <a:rPr lang="en-US" altLang="zh-CN" b="1" dirty="0"/>
              <a:t> </a:t>
            </a:r>
            <a:r>
              <a:rPr lang="en-US" altLang="zh-CN" b="1" dirty="0" err="1"/>
              <a:t>kǒu</a:t>
            </a:r>
            <a:r>
              <a:rPr lang="zh-CN" altLang="en-US" b="1" dirty="0"/>
              <a:t>：进出房间的地区或通道口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学校门口                                       家门口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zh-CN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zh-CN" altLang="en-US" b="1" dirty="0"/>
              <a:t>宿舍门口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</p:txBody>
      </p:sp>
      <p:pic>
        <p:nvPicPr>
          <p:cNvPr id="26627" name="图片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9729" y="2424405"/>
            <a:ext cx="28194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图片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4762500"/>
            <a:ext cx="31623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图片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3175" y="3573463"/>
            <a:ext cx="279082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标题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7650" name="内容占位符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zh-CN" b="1"/>
              <a:t>2.</a:t>
            </a:r>
            <a:r>
              <a:rPr lang="zh-CN" altLang="en-US" b="1"/>
              <a:t>风景</a:t>
            </a:r>
            <a:r>
              <a:rPr lang="en-US" altLang="zh-CN" b="1"/>
              <a:t>fēng jǐng </a:t>
            </a:r>
            <a:r>
              <a:rPr lang="zh-CN" altLang="en-US" b="1"/>
              <a:t>：供观赏的自然风光、景物。</a:t>
            </a:r>
            <a:endParaRPr lang="en-US" altLang="zh-CN" b="1"/>
          </a:p>
          <a:p>
            <a:endParaRPr lang="zh-CN" altLang="en-US"/>
          </a:p>
        </p:txBody>
      </p:sp>
      <p:sp>
        <p:nvSpPr>
          <p:cNvPr id="27651" name="内容占位符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7652" name="图片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504" y="3184456"/>
            <a:ext cx="5076826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图片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54876" y="0"/>
            <a:ext cx="4272023" cy="23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8674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3.</a:t>
            </a:r>
            <a:r>
              <a:rPr lang="zh-CN" altLang="en-US" b="1"/>
              <a:t>空气</a:t>
            </a:r>
            <a:r>
              <a:rPr lang="en-US" altLang="zh-CN" b="1"/>
              <a:t>kōng qì </a:t>
            </a:r>
            <a:r>
              <a:rPr lang="zh-CN" altLang="en-US" b="1"/>
              <a:t>：</a:t>
            </a:r>
            <a:r>
              <a:rPr lang="en-US" altLang="zh-CN" b="1"/>
              <a:t>air</a:t>
            </a:r>
          </a:p>
          <a:p>
            <a:r>
              <a:rPr lang="zh-CN" altLang="en-US" b="1"/>
              <a:t>地球上的大气</a:t>
            </a:r>
            <a:r>
              <a:rPr lang="en-US" altLang="zh-CN" b="1"/>
              <a:t>,</a:t>
            </a:r>
            <a:r>
              <a:rPr lang="zh-CN" altLang="en-US" b="1"/>
              <a:t>主要由氮气和氧气组成。</a:t>
            </a:r>
            <a:endParaRPr lang="en-US" altLang="zh-CN" b="1"/>
          </a:p>
          <a:p>
            <a:r>
              <a:rPr lang="zh-CN" altLang="en-US" b="1"/>
              <a:t>早上的空气好。</a:t>
            </a:r>
            <a:endParaRPr lang="en-US" altLang="zh-CN" b="1"/>
          </a:p>
          <a:p>
            <a:r>
              <a:rPr lang="zh-CN" altLang="en-US" b="1"/>
              <a:t>雨后的空气清新。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b="1" dirty="0"/>
              <a:t>4.</a:t>
            </a:r>
            <a:r>
              <a:rPr lang="zh-CN" altLang="en-US" b="1" dirty="0"/>
              <a:t>愿意</a:t>
            </a:r>
            <a:r>
              <a:rPr lang="en-US" altLang="zh-CN" b="1" dirty="0" err="1"/>
              <a:t>yuànyì</a:t>
            </a:r>
            <a:r>
              <a:rPr lang="zh-CN" altLang="en-US" b="1" dirty="0"/>
              <a:t>：心里想要、倾向于。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不管你愿不愿意，每天都要去上课。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你愿意叫它是什么就叫它什么。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b="1" dirty="0"/>
              <a:t>5.</a:t>
            </a:r>
            <a:r>
              <a:rPr lang="zh-CN" altLang="en-US" b="1" dirty="0"/>
              <a:t>上</a:t>
            </a:r>
            <a:r>
              <a:rPr lang="en-US" altLang="zh-CN" b="1" dirty="0" err="1"/>
              <a:t>shàng</a:t>
            </a:r>
            <a:r>
              <a:rPr lang="en-US" altLang="zh-CN" b="1" dirty="0"/>
              <a:t> </a:t>
            </a:r>
            <a:r>
              <a:rPr lang="zh-CN" altLang="en-US" b="1" dirty="0"/>
              <a:t>：用在动词后边，表示开始、继续、趋向、完成。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爬上来。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锁上。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带上书。吃上饭。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072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6.</a:t>
            </a:r>
            <a:r>
              <a:rPr lang="zh-CN" altLang="en-US" b="1"/>
              <a:t>野餐</a:t>
            </a:r>
            <a:r>
              <a:rPr lang="en-US" altLang="zh-CN" b="1"/>
              <a:t>yě cān</a:t>
            </a:r>
            <a:r>
              <a:rPr lang="zh-CN" altLang="en-US" b="1"/>
              <a:t>：自带食物并在露天聚餐的远足或出游。</a:t>
            </a:r>
            <a:endParaRPr lang="en-US" altLang="zh-CN" b="1"/>
          </a:p>
          <a:p>
            <a:endParaRPr lang="zh-CN" altLang="en-US"/>
          </a:p>
        </p:txBody>
      </p:sp>
      <p:pic>
        <p:nvPicPr>
          <p:cNvPr id="30723" name="图片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981200" y="2924175"/>
            <a:ext cx="5346700" cy="356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图片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49650" y="2409825"/>
            <a:ext cx="5284788" cy="396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1746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7.</a:t>
            </a:r>
            <a:r>
              <a:rPr lang="zh-CN" altLang="en-US" b="1"/>
              <a:t>读</a:t>
            </a:r>
            <a:r>
              <a:rPr lang="en-US" altLang="zh-CN" b="1"/>
              <a:t>dú</a:t>
            </a:r>
            <a:r>
              <a:rPr lang="zh-CN" altLang="en-US" b="1"/>
              <a:t>：读书。</a:t>
            </a:r>
            <a:endParaRPr lang="en-US" altLang="zh-CN" b="1"/>
          </a:p>
          <a:p>
            <a:r>
              <a:rPr lang="zh-CN" altLang="en-US" b="1"/>
              <a:t>阅读</a:t>
            </a:r>
            <a:r>
              <a:rPr lang="en-US" altLang="zh-CN" b="1"/>
              <a:t>reading</a:t>
            </a:r>
          </a:p>
          <a:p>
            <a:r>
              <a:rPr lang="en-US" altLang="zh-CN" b="1"/>
              <a:t>8.</a:t>
            </a:r>
            <a:r>
              <a:rPr lang="zh-CN" altLang="en-US" b="1"/>
              <a:t>郊外</a:t>
            </a:r>
            <a:r>
              <a:rPr lang="en-US" altLang="zh-CN" b="1"/>
              <a:t>jiāo wài </a:t>
            </a:r>
            <a:r>
              <a:rPr lang="zh-CN" altLang="en-US" b="1"/>
              <a:t>：城市以外或乡村。</a:t>
            </a:r>
            <a:endParaRPr lang="en-US" altLang="zh-CN" b="1"/>
          </a:p>
          <a:p>
            <a:r>
              <a:rPr lang="en-US" altLang="zh-CN" b="1"/>
              <a:t>9.</a:t>
            </a:r>
            <a:r>
              <a:rPr lang="zh-CN" altLang="en-US" b="1"/>
              <a:t>新鲜</a:t>
            </a:r>
            <a:r>
              <a:rPr lang="en-US" altLang="zh-CN" b="1"/>
              <a:t>xīnxiān</a:t>
            </a:r>
            <a:r>
              <a:rPr lang="zh-CN" altLang="en-US" b="1"/>
              <a:t>：</a:t>
            </a:r>
            <a:r>
              <a:rPr lang="en-US" altLang="zh-CN" b="1"/>
              <a:t>fresh</a:t>
            </a:r>
            <a:r>
              <a:rPr lang="zh-CN" altLang="en-US" b="1"/>
              <a:t>刚生产、刚收集或刚制成的。</a:t>
            </a:r>
            <a:endParaRPr lang="en-US" altLang="zh-CN" b="1"/>
          </a:p>
          <a:p>
            <a:r>
              <a:rPr lang="zh-CN" altLang="en-US" b="1"/>
              <a:t>新鲜面包。</a:t>
            </a:r>
            <a:endParaRPr lang="en-US" altLang="zh-CN" b="1"/>
          </a:p>
          <a:p>
            <a:r>
              <a:rPr lang="zh-CN" altLang="en-US" b="1"/>
              <a:t>新鲜空气。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277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10.</a:t>
            </a:r>
            <a:r>
              <a:rPr lang="zh-CN" altLang="en-US" b="1"/>
              <a:t>优美</a:t>
            </a:r>
            <a:r>
              <a:rPr lang="en-US" altLang="zh-CN" b="1"/>
              <a:t>yōuměi</a:t>
            </a:r>
            <a:r>
              <a:rPr lang="zh-CN" altLang="en-US" b="1"/>
              <a:t>：</a:t>
            </a:r>
            <a:r>
              <a:rPr lang="en-US" altLang="zh-CN" b="1"/>
              <a:t> graceful;fine</a:t>
            </a:r>
            <a:r>
              <a:rPr lang="zh-CN" altLang="en-US" b="1"/>
              <a:t>。美好</a:t>
            </a:r>
            <a:r>
              <a:rPr lang="en-US" altLang="zh-CN" b="1"/>
              <a:t>;</a:t>
            </a:r>
            <a:r>
              <a:rPr lang="zh-CN" altLang="en-US" b="1"/>
              <a:t>美妙</a:t>
            </a:r>
            <a:endParaRPr lang="en-US" altLang="zh-CN" b="1"/>
          </a:p>
          <a:p>
            <a:r>
              <a:rPr lang="zh-CN" altLang="en-US" b="1"/>
              <a:t>环境优美。</a:t>
            </a:r>
            <a:r>
              <a:rPr lang="en-US" altLang="zh-CN" b="1"/>
              <a:t> Environment</a:t>
            </a:r>
          </a:p>
          <a:p>
            <a:r>
              <a:rPr lang="zh-CN" altLang="en-US" b="1"/>
              <a:t>动作优美</a:t>
            </a:r>
            <a:endParaRPr lang="en-US" altLang="zh-CN" b="1"/>
          </a:p>
          <a:p>
            <a:r>
              <a:rPr lang="en-US" altLang="zh-CN" b="1"/>
              <a:t>11.</a:t>
            </a:r>
            <a:r>
              <a:rPr lang="zh-CN" altLang="en-US" b="1"/>
              <a:t>地点</a:t>
            </a:r>
            <a:r>
              <a:rPr lang="en-US" altLang="zh-CN" b="1"/>
              <a:t>dì diǎn</a:t>
            </a:r>
            <a:r>
              <a:rPr lang="zh-CN" altLang="en-US" b="1"/>
              <a:t>：所在的地方。</a:t>
            </a:r>
            <a:endParaRPr lang="en-US" altLang="zh-CN" b="1"/>
          </a:p>
          <a:p>
            <a:r>
              <a:rPr lang="zh-CN" altLang="en-US" b="1"/>
              <a:t>活动地点。</a:t>
            </a:r>
            <a:endParaRPr lang="en-US" altLang="zh-CN" b="1"/>
          </a:p>
          <a:p>
            <a:r>
              <a:rPr lang="zh-CN" altLang="en-US" b="1"/>
              <a:t>玩的地点。</a:t>
            </a:r>
            <a:endParaRPr lang="en-US" altLang="zh-CN" b="1"/>
          </a:p>
          <a:p>
            <a:r>
              <a:rPr lang="zh-CN" altLang="en-US" b="1"/>
              <a:t>这个地点不错。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3794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b="1"/>
              <a:t>12.</a:t>
            </a:r>
            <a:r>
              <a:rPr lang="zh-CN" altLang="en-US" b="1"/>
              <a:t>加</a:t>
            </a:r>
            <a:r>
              <a:rPr lang="en-US" altLang="zh-CN" b="1">
                <a:hlinkClick r:id="rId3"/>
              </a:rPr>
              <a:t>jiā</a:t>
            </a:r>
            <a:r>
              <a:rPr lang="zh-CN" altLang="en-US" b="1"/>
              <a:t>：把本来没有的添上去。</a:t>
            </a:r>
            <a:endParaRPr lang="en-US" altLang="zh-CN" b="1"/>
          </a:p>
          <a:p>
            <a:r>
              <a:rPr lang="zh-CN" altLang="en-US" b="1"/>
              <a:t>把名字加在电话号码后面</a:t>
            </a:r>
            <a:r>
              <a:rPr lang="en-US" altLang="zh-CN" b="1"/>
              <a:t>.</a:t>
            </a:r>
            <a:endParaRPr lang="zh-CN" altLang="en-US" b="1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生词</a:t>
            </a:r>
          </a:p>
        </p:txBody>
      </p:sp>
      <p:sp>
        <p:nvSpPr>
          <p:cNvPr id="35842" name="内容占位符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zh-CN" sz="4000" b="1"/>
              <a:t>1.</a:t>
            </a:r>
            <a:r>
              <a:rPr lang="zh-CN" altLang="en-US" sz="4000" b="1"/>
              <a:t>门口</a:t>
            </a:r>
            <a:endParaRPr lang="en-US" altLang="zh-CN" sz="4000" b="1"/>
          </a:p>
          <a:p>
            <a:r>
              <a:rPr lang="en-US" altLang="zh-CN" sz="4000" b="1"/>
              <a:t>2.</a:t>
            </a:r>
            <a:r>
              <a:rPr lang="zh-CN" altLang="en-US" sz="4000" b="1"/>
              <a:t>风景</a:t>
            </a:r>
            <a:endParaRPr lang="en-US" altLang="zh-CN" sz="4000" b="1"/>
          </a:p>
          <a:p>
            <a:r>
              <a:rPr lang="en-US" altLang="zh-CN" sz="4000" b="1"/>
              <a:t>3.</a:t>
            </a:r>
            <a:r>
              <a:rPr lang="zh-CN" altLang="en-US" sz="4000" b="1"/>
              <a:t>空气</a:t>
            </a:r>
            <a:endParaRPr lang="en-US" altLang="zh-CN" sz="4000" b="1"/>
          </a:p>
          <a:p>
            <a:r>
              <a:rPr lang="en-US" altLang="zh-CN" sz="4000" b="1"/>
              <a:t>4.</a:t>
            </a:r>
            <a:r>
              <a:rPr lang="zh-CN" altLang="en-US" sz="4000" b="1"/>
              <a:t>愿意</a:t>
            </a:r>
            <a:endParaRPr lang="en-US" altLang="zh-CN" sz="4000" b="1"/>
          </a:p>
          <a:p>
            <a:r>
              <a:rPr lang="en-US" altLang="zh-CN" sz="4000" b="1"/>
              <a:t>5.</a:t>
            </a:r>
            <a:r>
              <a:rPr lang="zh-CN" altLang="en-US" sz="4000" b="1"/>
              <a:t>上</a:t>
            </a:r>
            <a:endParaRPr lang="en-US" altLang="zh-CN" sz="4000" b="1"/>
          </a:p>
          <a:p>
            <a:r>
              <a:rPr lang="en-US" altLang="zh-CN" sz="4000" b="1"/>
              <a:t>6.</a:t>
            </a:r>
            <a:r>
              <a:rPr lang="zh-CN" altLang="en-US" sz="4000" b="1"/>
              <a:t>野餐</a:t>
            </a:r>
            <a:endParaRPr lang="en-US" altLang="zh-CN" sz="4000" b="1"/>
          </a:p>
          <a:p>
            <a:endParaRPr lang="zh-CN" altLang="en-US" sz="4000" b="1"/>
          </a:p>
        </p:txBody>
      </p:sp>
      <p:sp>
        <p:nvSpPr>
          <p:cNvPr id="6" name="内容占位符 5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sz="4000" b="1" dirty="0"/>
              <a:t>7.</a:t>
            </a:r>
            <a:r>
              <a:rPr lang="zh-CN" altLang="en-US" sz="4000" b="1" dirty="0"/>
              <a:t>读</a:t>
            </a:r>
            <a:endParaRPr lang="en-US" altLang="zh-CN" sz="4000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sz="4000" b="1" dirty="0"/>
              <a:t>8.</a:t>
            </a:r>
            <a:r>
              <a:rPr lang="zh-CN" altLang="en-US" sz="4000" b="1" dirty="0"/>
              <a:t>郊外</a:t>
            </a:r>
            <a:endParaRPr lang="en-US" altLang="zh-CN" sz="4000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sz="4000" b="1" dirty="0"/>
              <a:t>9.</a:t>
            </a:r>
            <a:r>
              <a:rPr lang="zh-CN" altLang="en-US" sz="4000" b="1" dirty="0"/>
              <a:t>新鲜</a:t>
            </a:r>
            <a:endParaRPr lang="en-US" altLang="zh-CN" sz="4000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zh-CN" sz="4000" b="1" dirty="0"/>
              <a:t>10.</a:t>
            </a:r>
            <a:r>
              <a:rPr lang="zh-CN" altLang="en-US" sz="4000" b="1" dirty="0"/>
              <a:t>优美</a:t>
            </a:r>
            <a:endParaRPr lang="en-US" altLang="zh-CN" sz="4000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zh-CN" sz="4000" b="1" dirty="0"/>
              <a:t>11.</a:t>
            </a:r>
            <a:r>
              <a:rPr lang="zh-CN" altLang="en-US" sz="4000" b="1" dirty="0"/>
              <a:t>地点</a:t>
            </a:r>
            <a:endParaRPr lang="en-US" altLang="zh-CN" sz="4000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zh-CN" sz="4000" b="1" dirty="0"/>
              <a:t>12.</a:t>
            </a:r>
            <a:r>
              <a:rPr lang="zh-CN" altLang="en-US" sz="4000" b="1" dirty="0"/>
              <a:t>加</a:t>
            </a:r>
            <a:endParaRPr lang="en-US" altLang="zh-CN" sz="4000" b="1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课文二</a:t>
            </a:r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友美：我们怎么联系大家呢？打电话？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汉娜：哎，咱们写个通知，贴在宿舍楼门口，怎么样？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友美：行，贴在那儿大家都能看见。不过，怎么写呢？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汉娜：就写：周末天气不错，我们打算去爬山，那里风景漂亮，空气好。如果谁愿意参加，请和我们联系。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友美：我们再买一些吃的带上，就可以在那儿野餐了。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汉娜：好，一定有好多同学想去。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友美：对了，还得写上</a:t>
            </a:r>
            <a:r>
              <a:rPr lang="en-US" altLang="zh-CN" b="1" dirty="0"/>
              <a:t>7</a:t>
            </a:r>
            <a:r>
              <a:rPr lang="zh-CN" altLang="en-US" b="1" dirty="0"/>
              <a:t>点在学校门口集合，我们要早一点儿走。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汉娜：写好了，你看，行吗？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友美：你的字越来越漂亮了。我来读一下：“通知：大家好，周末我们打算去郊外爬山、野餐，那里有山有水，空气新鲜，风景优美。有愿意参加的朋友，请和我们联系。周末天气：晴，气温</a:t>
            </a:r>
            <a:r>
              <a:rPr lang="en-US" altLang="zh-CN" b="1" dirty="0"/>
              <a:t>15</a:t>
            </a:r>
            <a:r>
              <a:rPr lang="zh-CN" altLang="en-US" b="1" dirty="0"/>
              <a:t>度左右。集合时间：周六早上</a:t>
            </a:r>
            <a:r>
              <a:rPr lang="en-US" altLang="zh-CN" b="1" dirty="0"/>
              <a:t>7</a:t>
            </a:r>
            <a:r>
              <a:rPr lang="zh-CN" altLang="en-US" b="1" dirty="0"/>
              <a:t>点。集合地点：学生公寓门口。”太棒了！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汉娜：我忘了写联系人和电话了。</a:t>
            </a:r>
            <a:endParaRPr lang="en-US" altLang="zh-CN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b="1" dirty="0"/>
              <a:t>友美：没关系，加在后边就可以了。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边学边练</a:t>
            </a:r>
          </a:p>
        </p:txBody>
      </p:sp>
      <p:sp>
        <p:nvSpPr>
          <p:cNvPr id="38914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1.</a:t>
            </a:r>
            <a:r>
              <a:rPr lang="zh-CN" altLang="en-US"/>
              <a:t>她们准备怎么联系大家？</a:t>
            </a:r>
            <a:endParaRPr lang="en-US" altLang="zh-CN"/>
          </a:p>
          <a:p>
            <a:r>
              <a:rPr lang="en-US" altLang="zh-CN"/>
              <a:t>2.</a:t>
            </a:r>
            <a:r>
              <a:rPr lang="zh-CN" altLang="en-US"/>
              <a:t>她们想把通知贴在哪儿？</a:t>
            </a:r>
            <a:endParaRPr lang="en-US" altLang="zh-CN"/>
          </a:p>
          <a:p>
            <a:r>
              <a:rPr lang="en-US" altLang="zh-CN"/>
              <a:t>3.</a:t>
            </a:r>
            <a:r>
              <a:rPr lang="zh-CN" altLang="en-US"/>
              <a:t>通知的主要内容是什么？</a:t>
            </a:r>
            <a:endParaRPr lang="en-US" altLang="zh-CN"/>
          </a:p>
          <a:p>
            <a:r>
              <a:rPr lang="en-US" altLang="zh-CN"/>
              <a:t>4.</a:t>
            </a:r>
            <a:r>
              <a:rPr lang="zh-CN" altLang="en-US"/>
              <a:t>汉娜忘了写什么？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1F9423-97B5-4709-8BAE-81DD1991F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重点词，大声读一读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006F7C-5679-4B53-8A80-099901748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愿意</a:t>
            </a:r>
            <a:endParaRPr lang="en-US" altLang="zh-CN" dirty="0"/>
          </a:p>
          <a:p>
            <a:r>
              <a:rPr lang="zh-CN" altLang="en-US" dirty="0"/>
              <a:t>些</a:t>
            </a:r>
          </a:p>
        </p:txBody>
      </p:sp>
    </p:spTree>
    <p:extLst>
      <p:ext uri="{BB962C8B-B14F-4D97-AF65-F5344CB8AC3E}">
        <p14:creationId xmlns:p14="http://schemas.microsoft.com/office/powerpoint/2010/main" val="11914611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四：练一练完成对话</a:t>
            </a:r>
          </a:p>
        </p:txBody>
      </p:sp>
      <p:sp>
        <p:nvSpPr>
          <p:cNvPr id="39939" name="Rectangle 3"/>
          <p:cNvSpPr>
            <a:spLocks noGrp="1"/>
          </p:cNvSpPr>
          <p:nvPr>
            <p:ph idx="1"/>
          </p:nvPr>
        </p:nvSpPr>
        <p:spPr>
          <a:xfrm>
            <a:off x="1443491" y="2015733"/>
            <a:ext cx="6872925" cy="34506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zh-CN" sz="2800" dirty="0"/>
              <a:t>5.</a:t>
            </a:r>
            <a:r>
              <a:rPr lang="zh-CN" altLang="en-US" sz="2800" dirty="0"/>
              <a:t>联系你呢      有电子邮件吗       当然有</a:t>
            </a:r>
          </a:p>
          <a:p>
            <a:pPr>
              <a:lnSpc>
                <a:spcPct val="90000"/>
              </a:lnSpc>
            </a:pPr>
            <a:r>
              <a:rPr lang="en-US" altLang="zh-CN" sz="2800" dirty="0"/>
              <a:t>6.</a:t>
            </a:r>
            <a:r>
              <a:rPr lang="zh-CN" altLang="en-US" sz="2800" dirty="0"/>
              <a:t>通知说   贴在楼下门口       好好儿看看</a:t>
            </a:r>
          </a:p>
          <a:p>
            <a:pPr>
              <a:lnSpc>
                <a:spcPct val="90000"/>
              </a:lnSpc>
            </a:pPr>
            <a:r>
              <a:rPr lang="en-US" altLang="zh-CN" sz="2800" dirty="0"/>
              <a:t>7.</a:t>
            </a:r>
            <a:r>
              <a:rPr lang="zh-CN" altLang="en-US" sz="2800" dirty="0"/>
              <a:t>不冷也不热     正合适         地点是学校门口吗</a:t>
            </a:r>
          </a:p>
          <a:p>
            <a:pPr>
              <a:lnSpc>
                <a:spcPct val="90000"/>
              </a:lnSpc>
            </a:pPr>
            <a:endParaRPr lang="zh-CN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D74CF45-54D7-4CB2-957F-ADE82F8C6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小组活动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A9AD1AC-06AA-4561-ABC6-89F57C374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10391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3EB51E8-EF77-4E44-8F7E-EE63F61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课堂展示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4C1708D-FB09-4C68-875B-58C763D94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35550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72D1CF1-36F2-4C65-B5F6-5E10AA122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替换词语说句子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3F8F62B-5189-4167-B8F7-49F0B931A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2743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CB68AAE-3F3A-4596-B347-C19F15705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作业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75F5888-20D0-49F0-BD20-A52C70883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交际任务</a:t>
            </a:r>
            <a:r>
              <a:rPr lang="en-US" altLang="zh-CN" dirty="0"/>
              <a:t>P36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678099084"/>
      </p:ext>
    </p:extLst>
  </p:cSld>
  <p:clrMapOvr>
    <a:masterClrMapping/>
  </p:clrMapOvr>
</p:sld>
</file>

<file path=ppt/theme/theme1.xml><?xml version="1.0" encoding="utf-8"?>
<a:theme xmlns:a="http://schemas.openxmlformats.org/drawingml/2006/main" name="画廊">
  <a:themeElements>
    <a:clrScheme name="画廊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画廊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画廊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201</TotalTime>
  <Words>1258</Words>
  <Application>Microsoft Office PowerPoint</Application>
  <PresentationFormat>全屏显示(4:3)</PresentationFormat>
  <Paragraphs>161</Paragraphs>
  <Slides>32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36" baseType="lpstr">
      <vt:lpstr>Arial</vt:lpstr>
      <vt:lpstr>Calibri</vt:lpstr>
      <vt:lpstr>Gill Sans MT</vt:lpstr>
      <vt:lpstr>画廊</vt:lpstr>
      <vt:lpstr>第3课咱们去爬山吧</vt:lpstr>
      <vt:lpstr>生词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课文一（春天快到了，天气越来越暖和了，友美她们想去爬山）</vt:lpstr>
      <vt:lpstr>重点词，大声读一读</vt:lpstr>
      <vt:lpstr>边学边练一</vt:lpstr>
      <vt:lpstr>PowerPoint 演示文稿</vt:lpstr>
      <vt:lpstr>练一练，完成对话 </vt:lpstr>
      <vt:lpstr>生词二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生词</vt:lpstr>
      <vt:lpstr>课文二</vt:lpstr>
      <vt:lpstr>边学边练</vt:lpstr>
      <vt:lpstr>重点词，大声读一读</vt:lpstr>
      <vt:lpstr>四：练一练完成对话</vt:lpstr>
      <vt:lpstr>小组活动</vt:lpstr>
      <vt:lpstr>课堂展示</vt:lpstr>
      <vt:lpstr>替换词语说句子</vt:lpstr>
      <vt:lpstr>作业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凡辉 孟</cp:lastModifiedBy>
  <cp:revision>45</cp:revision>
  <dcterms:created xsi:type="dcterms:W3CDTF">2016-03-20T02:13:09Z</dcterms:created>
  <dcterms:modified xsi:type="dcterms:W3CDTF">2019-10-27T22:05:14Z</dcterms:modified>
</cp:coreProperties>
</file>