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382" autoAdjust="0"/>
  </p:normalViewPr>
  <p:slideViewPr>
    <p:cSldViewPr snapToGrid="0">
      <p:cViewPr varScale="1">
        <p:scale>
          <a:sx n="100" d="100"/>
          <a:sy n="100" d="100"/>
        </p:scale>
        <p:origin x="25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D7A45A-4869-4EED-835E-67C70371AC78}" type="datetimeFigureOut">
              <a:rPr lang="en-GB" smtClean="0"/>
              <a:t>04/08/2023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32785C-6FCA-4510-9E43-AB0D2D5FB7FB}" type="slidenum">
              <a:rPr lang="en-GB" smtClean="0"/>
              <a:t>‹#›</a:t>
            </a:fld>
            <a:endParaRPr lang="en-GB"/>
          </a:p>
        </p:txBody>
      </p:sp>
    </p:spTree>
    <p:extLst>
      <p:ext uri="{BB962C8B-B14F-4D97-AF65-F5344CB8AC3E}">
        <p14:creationId xmlns:p14="http://schemas.microsoft.com/office/powerpoint/2010/main" val="2639201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Introduction</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According to Middlewood and Bush (2013), Managing people is the process of coordinating, motivating and directing people in an organisation to achieve target goals. Managing people in the organisation is a very significant part because effective management can foster the growth of the organisation and can increase the productivity of the organisation. In this module, we will discuss various talent acquisition strategies to attract candidates to work in the organisation and we will also discuss different incentive methods to attract candidates to work in the organisation. </a:t>
            </a:r>
          </a:p>
          <a:p>
            <a:endParaRPr lang="en-GB" dirty="0"/>
          </a:p>
        </p:txBody>
      </p:sp>
      <p:sp>
        <p:nvSpPr>
          <p:cNvPr id="4" name="Slide Number Placeholder 3"/>
          <p:cNvSpPr>
            <a:spLocks noGrp="1"/>
          </p:cNvSpPr>
          <p:nvPr>
            <p:ph type="sldNum" sz="quarter" idx="5"/>
          </p:nvPr>
        </p:nvSpPr>
        <p:spPr/>
        <p:txBody>
          <a:bodyPr/>
          <a:lstStyle/>
          <a:p>
            <a:fld id="{1D32785C-6FCA-4510-9E43-AB0D2D5FB7FB}" type="slidenum">
              <a:rPr lang="en-GB" smtClean="0"/>
              <a:t>2</a:t>
            </a:fld>
            <a:endParaRPr lang="en-GB"/>
          </a:p>
        </p:txBody>
      </p:sp>
    </p:spTree>
    <p:extLst>
      <p:ext uri="{BB962C8B-B14F-4D97-AF65-F5344CB8AC3E}">
        <p14:creationId xmlns:p14="http://schemas.microsoft.com/office/powerpoint/2010/main" val="2297978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Company Overview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selected organisation is “Doisy and Dam” which is situated in Notting Hill, London. The company was founded by Edward Smith &amp; Richard Wilkinson and about 100 employees work in this company. The mission of this company is to bring a bit of healthy indulgence into our lives and the vision of the company is to achieve a higher competitive position in the market. </a:t>
            </a:r>
          </a:p>
          <a:p>
            <a:endParaRPr lang="en-GB" dirty="0"/>
          </a:p>
        </p:txBody>
      </p:sp>
      <p:sp>
        <p:nvSpPr>
          <p:cNvPr id="4" name="Slide Number Placeholder 3"/>
          <p:cNvSpPr>
            <a:spLocks noGrp="1"/>
          </p:cNvSpPr>
          <p:nvPr>
            <p:ph type="sldNum" sz="quarter" idx="5"/>
          </p:nvPr>
        </p:nvSpPr>
        <p:spPr/>
        <p:txBody>
          <a:bodyPr/>
          <a:lstStyle/>
          <a:p>
            <a:fld id="{1D32785C-6FCA-4510-9E43-AB0D2D5FB7FB}" type="slidenum">
              <a:rPr lang="en-GB" smtClean="0"/>
              <a:t>3</a:t>
            </a:fld>
            <a:endParaRPr lang="en-GB"/>
          </a:p>
        </p:txBody>
      </p:sp>
    </p:spTree>
    <p:extLst>
      <p:ext uri="{BB962C8B-B14F-4D97-AF65-F5344CB8AC3E}">
        <p14:creationId xmlns:p14="http://schemas.microsoft.com/office/powerpoint/2010/main" val="1163242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Talent acquisition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process of attracting, identifying and recruiting qualified and skilled employers for the organisation in a specific job position is known as talent acquisition (Albert, 2019). Talent acquisition is part of human resource management which plays a significant role in the success of the business. Steps of talent acquisition: </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Workforce Planning: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It is the process of understanding current talents need by the organisation and creating a plan by analysing business goals and objectives. This way helps the organisation to acquire appropriate talent for the organisation.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Job Analysis and Description: To identify the essential duties, qualification and key responsibilities it is needed to conduct a throughout job analysis which help organisation to find appropriate talent for the organisation.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Sourcing Candidates: It is a significant part of talent acquisition which include finding various channels to source potential candidates which can be online job platform, employee referrals, professional job platform and recruitment agencies.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Screening and Selection: Screening and selection is another significant step of talent acquisition which includes reviewing resumes and supplication to make a shortlist of candidates.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Interviewing: The interview is the most significant part of talent acquisition where an organisation can evaluate the candidate's experience, qualifications and cultural fit to cope with the organisation.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Offer Negotiation: It is the process of negotiation to extend a job offer to the selected candidates which includes terms of employment, key responsibilities of the job, negotiate salary and benefits.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Onboarding: Onboarding is the process of a smooth transition of the selected candidates into the organisation which include training, orientation and various necessary resources to help candidates to successfully enter the company. </a:t>
            </a:r>
          </a:p>
          <a:p>
            <a:endParaRPr lang="en-GB" dirty="0"/>
          </a:p>
        </p:txBody>
      </p:sp>
      <p:sp>
        <p:nvSpPr>
          <p:cNvPr id="4" name="Slide Number Placeholder 3"/>
          <p:cNvSpPr>
            <a:spLocks noGrp="1"/>
          </p:cNvSpPr>
          <p:nvPr>
            <p:ph type="sldNum" sz="quarter" idx="5"/>
          </p:nvPr>
        </p:nvSpPr>
        <p:spPr/>
        <p:txBody>
          <a:bodyPr/>
          <a:lstStyle/>
          <a:p>
            <a:fld id="{1D32785C-6FCA-4510-9E43-AB0D2D5FB7FB}" type="slidenum">
              <a:rPr lang="en-GB" smtClean="0"/>
              <a:t>4</a:t>
            </a:fld>
            <a:endParaRPr lang="en-GB"/>
          </a:p>
        </p:txBody>
      </p:sp>
    </p:spTree>
    <p:extLst>
      <p:ext uri="{BB962C8B-B14F-4D97-AF65-F5344CB8AC3E}">
        <p14:creationId xmlns:p14="http://schemas.microsoft.com/office/powerpoint/2010/main" val="2837313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Talent acquisition strategies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While recruiting employees in the organisation it is needed to implement some strategies which make this process smooth and can help to attract target talents for the organisation (Pillai and Sivathanu, 2020). Some of the strategies are mentioned below: </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Short-term talent acquisition strategies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Social Media Sourcing: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engage with potential candidates “Doisy and Dam” company can leverage social media platforms like Twitter, LinkedIn, Facebook etc. In this way “Doisy and Dam” company can reach out to passive candidates even those who are not active in job searching but are still interested in job opportunities. </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Employee Referral Program: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Employee referral program is another significant which helps to attract potential candidates. “Doisy and Dam” company can arrange an employee referral program to refer qualified candidates. This process will help the organisation to tap into the network and reach potential candidates (Bugg, 2015)</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Job Fair and Networking Events: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connect with a large pool of candidates quickly “Doisy and Dam” company can arrange job fairs and networking events. Through this process “Doisy and Dam” company can showcase their company culture and their diverse opportunities and benefits. </a:t>
            </a:r>
          </a:p>
          <a:p>
            <a:endParaRPr lang="en-GB" dirty="0"/>
          </a:p>
        </p:txBody>
      </p:sp>
      <p:sp>
        <p:nvSpPr>
          <p:cNvPr id="4" name="Slide Number Placeholder 3"/>
          <p:cNvSpPr>
            <a:spLocks noGrp="1"/>
          </p:cNvSpPr>
          <p:nvPr>
            <p:ph type="sldNum" sz="quarter" idx="5"/>
          </p:nvPr>
        </p:nvSpPr>
        <p:spPr/>
        <p:txBody>
          <a:bodyPr/>
          <a:lstStyle/>
          <a:p>
            <a:fld id="{1D32785C-6FCA-4510-9E43-AB0D2D5FB7FB}" type="slidenum">
              <a:rPr lang="en-GB" smtClean="0"/>
              <a:t>5</a:t>
            </a:fld>
            <a:endParaRPr lang="en-GB"/>
          </a:p>
        </p:txBody>
      </p:sp>
    </p:spTree>
    <p:extLst>
      <p:ext uri="{BB962C8B-B14F-4D97-AF65-F5344CB8AC3E}">
        <p14:creationId xmlns:p14="http://schemas.microsoft.com/office/powerpoint/2010/main" val="3933278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Long-term talent acquisition strategies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meet the organisation’s future needs and to achieve a competitive advantage in the market long-term talent acquisition strategies are implemented. These types of strategies' main focus is on building a sustainable and competitive talent pool to create a proactive working environment in the organisation (Parthasarathy and Pingle, 2014). There are various long-term talent acquisition strategies some of them are: </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Workforce Planning: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Workforce planning is a significant part of long-term talent acquisition in the organisation. In this way, organisation need to develop a comprehensive workforce plan which align with the organisation’s long-term vision. For making proper long-term workforce planning “Doisy and Dam” company need to analyse future talent needs, potential growth and skills gaps while recruiting new candidates. </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Talent Forecasting: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Talent forecasting means the evaluation of employee data to predict future talent demand in the organisation (Srivastava and Bhatnagar, 2010). Talent forecasting includes evaluating employees’ turnover rates, hiring pattern and analysing historical data of employees. “Doisy and Dam” company need to evaluate the employees’ turnover rate and historical pattern of hiring to anticipate future hiring needs of the company. </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Employer Branding and Employee Value Proposition (EVP):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For long-term talent acquisition organisations need to build a strong employer brand to connect with potential employees (Leekha and Sharma, 2014). “Doisy and Dam” company need to build a brand employers group that will communicate with the company’s values and culture and attract potential customers to the organisation. </a:t>
            </a:r>
          </a:p>
          <a:p>
            <a:endParaRPr lang="en-GB" dirty="0"/>
          </a:p>
        </p:txBody>
      </p:sp>
      <p:sp>
        <p:nvSpPr>
          <p:cNvPr id="4" name="Slide Number Placeholder 3"/>
          <p:cNvSpPr>
            <a:spLocks noGrp="1"/>
          </p:cNvSpPr>
          <p:nvPr>
            <p:ph type="sldNum" sz="quarter" idx="5"/>
          </p:nvPr>
        </p:nvSpPr>
        <p:spPr/>
        <p:txBody>
          <a:bodyPr/>
          <a:lstStyle/>
          <a:p>
            <a:fld id="{1D32785C-6FCA-4510-9E43-AB0D2D5FB7FB}" type="slidenum">
              <a:rPr lang="en-GB" smtClean="0"/>
              <a:t>6</a:t>
            </a:fld>
            <a:endParaRPr lang="en-GB"/>
          </a:p>
        </p:txBody>
      </p:sp>
    </p:spTree>
    <p:extLst>
      <p:ext uri="{BB962C8B-B14F-4D97-AF65-F5344CB8AC3E}">
        <p14:creationId xmlns:p14="http://schemas.microsoft.com/office/powerpoint/2010/main" val="41271233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Incentives monetary methods to attract potential candidates to work in the organisation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Business organisations offer various benefits and facilities to their candidates to attract their organisation and to motivate them to increase productivity (Zhang and others, 2015). There can be monetary incentives and non-monetary incentives. For instance: </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Monetary incentives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Performance-Based Bonuses: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“Doisy and Dam” companies can give performance-based bonuses to their employers to motivate them to increase their productivity and to stay with the organisation. These monetary incentives can be tied to specific goals for example, meeting revenue targets, achieving high customer satisfaction and can improve operational efficiency. By providing these incentives “Doisy and Dam” company can attract candidates to their company and can motivate them to take part in the company's success. These incentives can make employees more productive and can engage them in and be excited about the company's longevity (Singer and Ye, 2013). </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Tip Sharing Program: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As “Doisy and Dam” is a restaurant they can enable tips sharing process in their restaurant so that employees can earn extra money which will motivate them to stay with the organisation and to increase the growth of the organisation. In this way “Doisy and Dam” can attract their candidates to their organisation as they can see the opportunity for extra earnings. In casual and dining restaurant operations organisations can attract talented candidates to their organisation by providing performance-based bonuses and tip-sharing programs. These strategies not only attract potential customers but also increase the productivity of the organisation. </a:t>
            </a:r>
          </a:p>
          <a:p>
            <a:endParaRPr lang="en-GB" dirty="0"/>
          </a:p>
        </p:txBody>
      </p:sp>
      <p:sp>
        <p:nvSpPr>
          <p:cNvPr id="4" name="Slide Number Placeholder 3"/>
          <p:cNvSpPr>
            <a:spLocks noGrp="1"/>
          </p:cNvSpPr>
          <p:nvPr>
            <p:ph type="sldNum" sz="quarter" idx="5"/>
          </p:nvPr>
        </p:nvSpPr>
        <p:spPr/>
        <p:txBody>
          <a:bodyPr/>
          <a:lstStyle/>
          <a:p>
            <a:fld id="{1D32785C-6FCA-4510-9E43-AB0D2D5FB7FB}" type="slidenum">
              <a:rPr lang="en-GB" smtClean="0"/>
              <a:t>7</a:t>
            </a:fld>
            <a:endParaRPr lang="en-GB"/>
          </a:p>
        </p:txBody>
      </p:sp>
    </p:spTree>
    <p:extLst>
      <p:ext uri="{BB962C8B-B14F-4D97-AF65-F5344CB8AC3E}">
        <p14:creationId xmlns:p14="http://schemas.microsoft.com/office/powerpoint/2010/main" val="4192037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Non-Monetary incentives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reward of benefits which are not directly involved with financial compensation or cash payments is known as non-monetary incentives (Sierzchula and others, 2014). Without increasing their monetary compensation business organisation use non-monetary incentives to engage their employees and potential candidates in the organisation. There are various non-monetary incentives: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Work-Life Balance: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Work-life balance means the balance between professional commitments and personal life which includes personal interests, families, leisure etc. Providing a flexible working environment in the organisation motivate employees to become dedicated to the organisation and when they get the opportunity to create a good work-life balance their productivity increase and they are committed to engaging with the organisation (Gneezy and others, 2011). “Doisy and Dam” need to allow their employees to make a suitable work-life balance it will help to engage employees with the organisation and they will satisfy with the company. In addition, candidates who are especially looking for a better balance between work and personal life will be attracted to the company. </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Professional Development and Growth Opportunities: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Business organisations provide various opportunities for professional development for example, training, internship, Educational Reimbursement, Mentorship and Coaching, Internal Job Postings and so on. These opportunities are provided by the organisation to increase the knowledge, skills and capabilities of their employees so that they can contribute to the organisation by providing higher performance (Zepeda, 2019). These non-monetary incentives not only benefit individuals but also increase the productivity of the organisation. For instance: when employees see that their employers investing in them, they feel valued and motivated to be more dedicated to the organisation. </a:t>
            </a:r>
          </a:p>
          <a:p>
            <a:endParaRPr lang="en-GB" dirty="0"/>
          </a:p>
        </p:txBody>
      </p:sp>
      <p:sp>
        <p:nvSpPr>
          <p:cNvPr id="4" name="Slide Number Placeholder 3"/>
          <p:cNvSpPr>
            <a:spLocks noGrp="1"/>
          </p:cNvSpPr>
          <p:nvPr>
            <p:ph type="sldNum" sz="quarter" idx="5"/>
          </p:nvPr>
        </p:nvSpPr>
        <p:spPr/>
        <p:txBody>
          <a:bodyPr/>
          <a:lstStyle/>
          <a:p>
            <a:fld id="{1D32785C-6FCA-4510-9E43-AB0D2D5FB7FB}" type="slidenum">
              <a:rPr lang="en-GB" smtClean="0"/>
              <a:t>8</a:t>
            </a:fld>
            <a:endParaRPr lang="en-GB"/>
          </a:p>
        </p:txBody>
      </p:sp>
    </p:spTree>
    <p:extLst>
      <p:ext uri="{BB962C8B-B14F-4D97-AF65-F5344CB8AC3E}">
        <p14:creationId xmlns:p14="http://schemas.microsoft.com/office/powerpoint/2010/main" val="2316363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Managing people in an organization is a critical component because competent management may stimulate organizational growth and boost organizational productivity. To increase the productivity of the organisation they need to follow various talent acquisition strategies and they also need to give various incentives to motivate their employees and to engage them with the organisation. </a:t>
            </a:r>
          </a:p>
          <a:p>
            <a:endParaRPr lang="en-GB" dirty="0"/>
          </a:p>
        </p:txBody>
      </p:sp>
      <p:sp>
        <p:nvSpPr>
          <p:cNvPr id="4" name="Slide Number Placeholder 3"/>
          <p:cNvSpPr>
            <a:spLocks noGrp="1"/>
          </p:cNvSpPr>
          <p:nvPr>
            <p:ph type="sldNum" sz="quarter" idx="5"/>
          </p:nvPr>
        </p:nvSpPr>
        <p:spPr/>
        <p:txBody>
          <a:bodyPr/>
          <a:lstStyle/>
          <a:p>
            <a:fld id="{1D32785C-6FCA-4510-9E43-AB0D2D5FB7FB}" type="slidenum">
              <a:rPr lang="en-GB" smtClean="0"/>
              <a:t>9</a:t>
            </a:fld>
            <a:endParaRPr lang="en-GB"/>
          </a:p>
        </p:txBody>
      </p:sp>
    </p:spTree>
    <p:extLst>
      <p:ext uri="{BB962C8B-B14F-4D97-AF65-F5344CB8AC3E}">
        <p14:creationId xmlns:p14="http://schemas.microsoft.com/office/powerpoint/2010/main" val="441657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Albert, E.T., 2019. AI in talent acquisition: a review of AI-applications used in recruitment and selection. Strategic HR Review, 18(5), pp.215-221.</a:t>
            </a:r>
          </a:p>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Bugg, K., 2015. Best practices for talent acquisition in 21st-century academic libraries. Library Leadership &amp; Management, 29(4).</a:t>
            </a:r>
          </a:p>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Gneezy, U., Meier, S. and Rey-Biel, P., 2011. When and why incentives (don't) work to modify behaviour. Journal of economic perspectives, 25(4), pp.191-210.</a:t>
            </a:r>
          </a:p>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Leekha, N. and Sharma, S., 2014. Employer branding: strategy for improving employer attractiveness. International Journal of Organizational Analysis, 22(1), pp.48-60.</a:t>
            </a:r>
          </a:p>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Middlewood, D. and Bush, T., 2013. Leading and managing people in education. Leading and Managing People in Education, pp.1-288.</a:t>
            </a:r>
          </a:p>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Parthasarathy, M. and Pingle, S., 2014. Study of talent acquisition practices—A review on global perspective. International Journal of Emerging Research in Management &amp; Technology, 3(11), pp.80-85.</a:t>
            </a:r>
          </a:p>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Pillai, R. and Sivathanu, B., 2020. Adoption of artificial intelligence (AI) for talent acquisition in IT/ITeS organizations. Benchmarking: An International Journal, 27(9), pp.2599-2629.</a:t>
            </a:r>
          </a:p>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Sierzchula, W., Bakker, S., Maat, K. and Van Wee, B., 2014. The influence of financial incentives and other socio-economic factors on electric vehicle adoption. Energy policy, 68, pp.183-194.</a:t>
            </a:r>
          </a:p>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Singer, E. and Ye, C., 2013. The use and effects of incentives in surveys. The ANNALS of the American Academy of Political and Social Science, 645(1), pp.112-141.</a:t>
            </a:r>
          </a:p>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Srivastava, P. and Bhatnagar, J., 2010. Employer brand for talent acquisition: an exploration towards its measurement. Vision, 14(1-2), pp.25-34.</a:t>
            </a:r>
          </a:p>
          <a:p>
            <a:pPr marL="342900" lvl="0" indent="-342900" algn="l">
              <a:lnSpc>
                <a:spcPct val="150000"/>
              </a:lnSpc>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Zepeda, S.J., 2019. Professional development: What works. Routledge.</a:t>
            </a:r>
          </a:p>
          <a:p>
            <a:pPr marL="342900" lvl="0" indent="-342900" algn="l">
              <a:lnSpc>
                <a:spcPct val="150000"/>
              </a:lnSpc>
              <a:spcAft>
                <a:spcPts val="80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Zhang, X., Yang, Z., Sun, W., Liu, Y., Tang, S., Xing, K. and Mao, X., 2015. Incentives for mobile crowd sensing: A survey. IEEE Communications Surveys &amp; Tutorials, 18(1), pp.54-67.</a:t>
            </a:r>
          </a:p>
          <a:p>
            <a:endParaRPr lang="en-GB" dirty="0"/>
          </a:p>
          <a:p>
            <a:endParaRPr lang="en-US" dirty="0"/>
          </a:p>
        </p:txBody>
      </p:sp>
      <p:sp>
        <p:nvSpPr>
          <p:cNvPr id="4" name="Slide Number Placeholder 3"/>
          <p:cNvSpPr>
            <a:spLocks noGrp="1"/>
          </p:cNvSpPr>
          <p:nvPr>
            <p:ph type="sldNum" sz="quarter" idx="5"/>
          </p:nvPr>
        </p:nvSpPr>
        <p:spPr/>
        <p:txBody>
          <a:bodyPr/>
          <a:lstStyle/>
          <a:p>
            <a:fld id="{1D32785C-6FCA-4510-9E43-AB0D2D5FB7FB}" type="slidenum">
              <a:rPr lang="en-GB" smtClean="0"/>
              <a:t>10</a:t>
            </a:fld>
            <a:endParaRPr lang="en-GB"/>
          </a:p>
        </p:txBody>
      </p:sp>
    </p:spTree>
    <p:extLst>
      <p:ext uri="{BB962C8B-B14F-4D97-AF65-F5344CB8AC3E}">
        <p14:creationId xmlns:p14="http://schemas.microsoft.com/office/powerpoint/2010/main" val="4222471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8/4/2023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8/4/2023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8/4/2023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7D0B1-3A1B-AFC6-D868-EE4D25CDD719}"/>
              </a:ext>
            </a:extLst>
          </p:cNvPr>
          <p:cNvSpPr>
            <a:spLocks noGrp="1"/>
          </p:cNvSpPr>
          <p:nvPr>
            <p:ph type="ctrTitle"/>
          </p:nvPr>
        </p:nvSpPr>
        <p:spPr/>
        <p:txBody>
          <a:bodyPr/>
          <a:lstStyle/>
          <a:p>
            <a:r>
              <a:rPr lang="en-GB" dirty="0"/>
              <a:t>Welcome to my presentation</a:t>
            </a:r>
          </a:p>
        </p:txBody>
      </p:sp>
      <p:sp>
        <p:nvSpPr>
          <p:cNvPr id="3" name="Subtitle 2">
            <a:extLst>
              <a:ext uri="{FF2B5EF4-FFF2-40B4-BE49-F238E27FC236}">
                <a16:creationId xmlns:a16="http://schemas.microsoft.com/office/drawing/2014/main" id="{3E7CB85E-2BFD-FB1C-D388-A8E9608E298B}"/>
              </a:ext>
            </a:extLst>
          </p:cNvPr>
          <p:cNvSpPr>
            <a:spLocks noGrp="1"/>
          </p:cNvSpPr>
          <p:nvPr>
            <p:ph type="subTitle" idx="1"/>
          </p:nvPr>
        </p:nvSpPr>
        <p:spPr/>
        <p:txBody>
          <a:bodyPr/>
          <a:lstStyle/>
          <a:p>
            <a:r>
              <a:rPr lang="en-GB" dirty="0"/>
              <a:t>Individual Presentation </a:t>
            </a:r>
          </a:p>
        </p:txBody>
      </p:sp>
    </p:spTree>
    <p:extLst>
      <p:ext uri="{BB962C8B-B14F-4D97-AF65-F5344CB8AC3E}">
        <p14:creationId xmlns:p14="http://schemas.microsoft.com/office/powerpoint/2010/main" val="3728968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6DA20-C8D5-6C9C-C008-B915B7C954ED}"/>
              </a:ext>
            </a:extLst>
          </p:cNvPr>
          <p:cNvSpPr>
            <a:spLocks noGrp="1"/>
          </p:cNvSpPr>
          <p:nvPr>
            <p:ph type="title"/>
          </p:nvPr>
        </p:nvSpPr>
        <p:spPr>
          <a:xfrm>
            <a:off x="677334" y="755372"/>
            <a:ext cx="8596668" cy="866951"/>
          </a:xfrm>
        </p:spPr>
        <p:txBody>
          <a:bodyPr/>
          <a:lstStyle/>
          <a:p>
            <a:r>
              <a:rPr lang="en-GB" dirty="0"/>
              <a:t>Introduction</a:t>
            </a:r>
          </a:p>
        </p:txBody>
      </p:sp>
      <p:sp>
        <p:nvSpPr>
          <p:cNvPr id="3" name="Content Placeholder 2">
            <a:extLst>
              <a:ext uri="{FF2B5EF4-FFF2-40B4-BE49-F238E27FC236}">
                <a16:creationId xmlns:a16="http://schemas.microsoft.com/office/drawing/2014/main" id="{CFCC9CDC-1B57-701C-43F1-DE9FCDCBB2EC}"/>
              </a:ext>
            </a:extLst>
          </p:cNvPr>
          <p:cNvSpPr>
            <a:spLocks noGrp="1"/>
          </p:cNvSpPr>
          <p:nvPr>
            <p:ph idx="1"/>
          </p:nvPr>
        </p:nvSpPr>
        <p:spPr>
          <a:xfrm>
            <a:off x="677334" y="1644401"/>
            <a:ext cx="8596668" cy="3880773"/>
          </a:xfrm>
        </p:spPr>
        <p:txBody>
          <a:bodyPr/>
          <a:lstStyle/>
          <a:p>
            <a:pPr algn="just"/>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According to Middlewood and Bush (2013), Managing people is the process of coordinating, motivating and directing people in an organisation to achieve target goals. Managing people in the organisation is a very significant part because effective management can foster the growth of the organisation and can increase the productivity of the organisation. In this module, we will discuss various talent acquisition strategies to attract candidates to work in the organisation and we will also discuss different incentive methods to attract candidates to work in the organisation. </a:t>
            </a:r>
          </a:p>
          <a:p>
            <a:endParaRPr lang="en-GB" dirty="0"/>
          </a:p>
        </p:txBody>
      </p:sp>
    </p:spTree>
    <p:extLst>
      <p:ext uri="{BB962C8B-B14F-4D97-AF65-F5344CB8AC3E}">
        <p14:creationId xmlns:p14="http://schemas.microsoft.com/office/powerpoint/2010/main" val="2562965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0A624-87C4-F656-DC12-7A7CC41F42D8}"/>
              </a:ext>
            </a:extLst>
          </p:cNvPr>
          <p:cNvSpPr>
            <a:spLocks noGrp="1"/>
          </p:cNvSpPr>
          <p:nvPr>
            <p:ph type="title"/>
          </p:nvPr>
        </p:nvSpPr>
        <p:spPr/>
        <p:txBody>
          <a:bodyPr/>
          <a:lstStyle/>
          <a:p>
            <a:r>
              <a:rPr lang="en-GB" dirty="0"/>
              <a:t>Company Overview</a:t>
            </a:r>
          </a:p>
        </p:txBody>
      </p:sp>
      <p:sp>
        <p:nvSpPr>
          <p:cNvPr id="3" name="Content Placeholder 2">
            <a:extLst>
              <a:ext uri="{FF2B5EF4-FFF2-40B4-BE49-F238E27FC236}">
                <a16:creationId xmlns:a16="http://schemas.microsoft.com/office/drawing/2014/main" id="{49D3A086-0CD6-16D2-3247-171CA8C793A8}"/>
              </a:ext>
            </a:extLst>
          </p:cNvPr>
          <p:cNvSpPr>
            <a:spLocks noGrp="1"/>
          </p:cNvSpPr>
          <p:nvPr>
            <p:ph idx="1"/>
          </p:nvPr>
        </p:nvSpPr>
        <p:spPr>
          <a:xfrm>
            <a:off x="677334" y="4148419"/>
            <a:ext cx="8596668" cy="1735550"/>
          </a:xfrm>
        </p:spPr>
        <p:txBody>
          <a:bodyPr/>
          <a:lstStyle/>
          <a:p>
            <a:pPr algn="just"/>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selected organisation is “Doisy and Dam” which is situated in Notting Hill, London. The company was founded by Edward Smith &amp; Richard Wilkinson and about 100 employees work in this company. The mission of this company is to bring a bit of healthy indulgence into our lives and the vision of the company is to achieve a higher competitive position in the market. </a:t>
            </a:r>
          </a:p>
          <a:p>
            <a:endParaRPr lang="en-GB" dirty="0"/>
          </a:p>
        </p:txBody>
      </p:sp>
      <p:pic>
        <p:nvPicPr>
          <p:cNvPr id="4" name="Picture 3">
            <a:extLst>
              <a:ext uri="{FF2B5EF4-FFF2-40B4-BE49-F238E27FC236}">
                <a16:creationId xmlns:a16="http://schemas.microsoft.com/office/drawing/2014/main" id="{5D13D304-2523-D5AA-8C43-7F8E65FAC93E}"/>
              </a:ext>
            </a:extLst>
          </p:cNvPr>
          <p:cNvPicPr>
            <a:picLocks noChangeAspect="1"/>
          </p:cNvPicPr>
          <p:nvPr/>
        </p:nvPicPr>
        <p:blipFill>
          <a:blip r:embed="rId3"/>
          <a:stretch>
            <a:fillRect/>
          </a:stretch>
        </p:blipFill>
        <p:spPr>
          <a:xfrm>
            <a:off x="2499362" y="1411636"/>
            <a:ext cx="4988116" cy="2701475"/>
          </a:xfrm>
          <a:prstGeom prst="rect">
            <a:avLst/>
          </a:prstGeom>
        </p:spPr>
      </p:pic>
    </p:spTree>
    <p:extLst>
      <p:ext uri="{BB962C8B-B14F-4D97-AF65-F5344CB8AC3E}">
        <p14:creationId xmlns:p14="http://schemas.microsoft.com/office/powerpoint/2010/main" val="1985550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D9E3-6829-3554-A72D-33D10B396AA9}"/>
              </a:ext>
            </a:extLst>
          </p:cNvPr>
          <p:cNvSpPr>
            <a:spLocks noGrp="1"/>
          </p:cNvSpPr>
          <p:nvPr>
            <p:ph type="title"/>
          </p:nvPr>
        </p:nvSpPr>
        <p:spPr>
          <a:xfrm>
            <a:off x="677334" y="521112"/>
            <a:ext cx="8596668" cy="693873"/>
          </a:xfrm>
        </p:spPr>
        <p:txBody>
          <a:bodyPr>
            <a:normAutofit fontScale="90000"/>
          </a:bodyPr>
          <a:lstStyle/>
          <a:p>
            <a:r>
              <a:rPr lang="en-GB" b="1" dirty="0">
                <a:effectLst/>
                <a:latin typeface="Times New Roman" panose="02020603050405020304" pitchFamily="18" charset="0"/>
                <a:ea typeface="Calibri" panose="020F0502020204030204" pitchFamily="34" charset="0"/>
                <a:cs typeface="Times New Roman" panose="02020603050405020304" pitchFamily="18" charset="0"/>
              </a:rPr>
              <a:t>Talent acquisition</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86D285F-7621-90D0-DE61-619863A7D7DD}"/>
              </a:ext>
            </a:extLst>
          </p:cNvPr>
          <p:cNvSpPr>
            <a:spLocks noGrp="1"/>
          </p:cNvSpPr>
          <p:nvPr>
            <p:ph idx="1"/>
          </p:nvPr>
        </p:nvSpPr>
        <p:spPr>
          <a:xfrm>
            <a:off x="677334" y="1214985"/>
            <a:ext cx="8596668" cy="1444002"/>
          </a:xfrm>
        </p:spPr>
        <p:txBody>
          <a:bodyPr>
            <a:normAutofit fontScale="92500" lnSpcReduction="20000"/>
          </a:bodyPr>
          <a:lstStyle/>
          <a:p>
            <a:pPr algn="just"/>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 process of attracting, identifying and recruiting qualified and skilled employers for the organisation in a specific job position is known as talent acquisition (Albert, 2019). Talent acquisition is part of human resource management which plays a significant role in the success of the business. Steps of talent acquisition: </a:t>
            </a:r>
          </a:p>
          <a:p>
            <a:endParaRPr lang="en-GB" dirty="0"/>
          </a:p>
        </p:txBody>
      </p:sp>
      <p:sp>
        <p:nvSpPr>
          <p:cNvPr id="5" name="TextBox 4">
            <a:extLst>
              <a:ext uri="{FF2B5EF4-FFF2-40B4-BE49-F238E27FC236}">
                <a16:creationId xmlns:a16="http://schemas.microsoft.com/office/drawing/2014/main" id="{6B0FB568-8D36-E3EB-54C9-F971881891CA}"/>
              </a:ext>
            </a:extLst>
          </p:cNvPr>
          <p:cNvSpPr txBox="1"/>
          <p:nvPr/>
        </p:nvSpPr>
        <p:spPr>
          <a:xfrm>
            <a:off x="3177711" y="2746106"/>
            <a:ext cx="3119850" cy="369332"/>
          </a:xfrm>
          <a:prstGeom prst="rect">
            <a:avLst/>
          </a:prstGeom>
          <a:noFill/>
        </p:spPr>
        <p:txBody>
          <a:bodyPr wrap="square">
            <a:spAutoFit/>
          </a:bodyPr>
          <a:lstStyle/>
          <a:p>
            <a:r>
              <a:rPr lang="en-GB" dirty="0"/>
              <a:t> </a:t>
            </a:r>
          </a:p>
        </p:txBody>
      </p:sp>
      <p:pic>
        <p:nvPicPr>
          <p:cNvPr id="13" name="Picture 12">
            <a:extLst>
              <a:ext uri="{FF2B5EF4-FFF2-40B4-BE49-F238E27FC236}">
                <a16:creationId xmlns:a16="http://schemas.microsoft.com/office/drawing/2014/main" id="{FBD41A1C-22DB-E8DE-56DE-6491E85F02DC}"/>
              </a:ext>
            </a:extLst>
          </p:cNvPr>
          <p:cNvPicPr>
            <a:picLocks noChangeAspect="1"/>
          </p:cNvPicPr>
          <p:nvPr/>
        </p:nvPicPr>
        <p:blipFill>
          <a:blip r:embed="rId3"/>
          <a:stretch>
            <a:fillRect/>
          </a:stretch>
        </p:blipFill>
        <p:spPr>
          <a:xfrm>
            <a:off x="2917998" y="2642193"/>
            <a:ext cx="3659783" cy="4227681"/>
          </a:xfrm>
          <a:prstGeom prst="rect">
            <a:avLst/>
          </a:prstGeom>
        </p:spPr>
      </p:pic>
    </p:spTree>
    <p:extLst>
      <p:ext uri="{BB962C8B-B14F-4D97-AF65-F5344CB8AC3E}">
        <p14:creationId xmlns:p14="http://schemas.microsoft.com/office/powerpoint/2010/main" val="3888684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9F997-8564-6653-2DFA-C99B902F5959}"/>
              </a:ext>
            </a:extLst>
          </p:cNvPr>
          <p:cNvSpPr>
            <a:spLocks noGrp="1"/>
          </p:cNvSpPr>
          <p:nvPr>
            <p:ph type="title"/>
          </p:nvPr>
        </p:nvSpPr>
        <p:spPr/>
        <p:txBody>
          <a:bodyPr/>
          <a:lstStyle/>
          <a:p>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Talent acquisition strategies</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872ABE5-CA2E-2FB0-CCD4-F27993AB154D}"/>
              </a:ext>
            </a:extLst>
          </p:cNvPr>
          <p:cNvSpPr>
            <a:spLocks noGrp="1"/>
          </p:cNvSpPr>
          <p:nvPr>
            <p:ph idx="1"/>
          </p:nvPr>
        </p:nvSpPr>
        <p:spPr>
          <a:xfrm>
            <a:off x="677334" y="1246189"/>
            <a:ext cx="5418666" cy="5110366"/>
          </a:xfrm>
        </p:spPr>
        <p:txBody>
          <a:bodyPr>
            <a:normAutofit/>
          </a:bodyPr>
          <a:lstStyle/>
          <a:p>
            <a:pPr algn="just"/>
            <a:r>
              <a:rPr lang="en-GB" sz="2400" dirty="0">
                <a:effectLst/>
                <a:latin typeface="Times New Roman" panose="02020603050405020304" pitchFamily="18" charset="0"/>
                <a:ea typeface="Calibri" panose="020F0502020204030204" pitchFamily="34" charset="0"/>
                <a:cs typeface="Times New Roman" panose="02020603050405020304" pitchFamily="18" charset="0"/>
              </a:rPr>
              <a:t>While recruiting employees in the organisation it is needed to implement some strategies which make this process smooth and can help to attract target talents for the organisation (Pillai and Sivathanu, 2020). Some of the strategies are mentioned below:</a:t>
            </a:r>
          </a:p>
          <a:p>
            <a:pPr marL="0" indent="0" algn="just">
              <a:buNone/>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 Short-term talent acquisition strategies</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2400" b="1" kern="0" dirty="0">
                <a:effectLst/>
                <a:latin typeface="Times New Roman" panose="02020603050405020304" pitchFamily="18" charset="0"/>
                <a:ea typeface="Calibri" panose="020F0502020204030204" pitchFamily="34" charset="0"/>
              </a:rPr>
              <a:t> Social Media Sourcing</a:t>
            </a:r>
          </a:p>
          <a:p>
            <a:r>
              <a:rPr lang="en-GB" sz="2400" b="1" kern="0" dirty="0">
                <a:effectLst/>
                <a:latin typeface="Times New Roman" panose="02020603050405020304" pitchFamily="18" charset="0"/>
                <a:ea typeface="Calibri" panose="020F0502020204030204" pitchFamily="34" charset="0"/>
              </a:rPr>
              <a:t> Employee Referral Program</a:t>
            </a:r>
          </a:p>
          <a:p>
            <a:r>
              <a:rPr lang="en-GB" sz="2400" b="1" kern="0" dirty="0">
                <a:effectLst/>
                <a:latin typeface="Times New Roman" panose="02020603050405020304" pitchFamily="18" charset="0"/>
                <a:ea typeface="Calibri" panose="020F0502020204030204" pitchFamily="34" charset="0"/>
              </a:rPr>
              <a:t> Job Fair and Networking Events</a:t>
            </a:r>
            <a:endParaRPr lang="en-GB" sz="2400" dirty="0"/>
          </a:p>
        </p:txBody>
      </p:sp>
      <p:pic>
        <p:nvPicPr>
          <p:cNvPr id="4" name="Picture 3">
            <a:extLst>
              <a:ext uri="{FF2B5EF4-FFF2-40B4-BE49-F238E27FC236}">
                <a16:creationId xmlns:a16="http://schemas.microsoft.com/office/drawing/2014/main" id="{26E1F882-EE3E-1402-A5F4-F81E8D4757D3}"/>
              </a:ext>
            </a:extLst>
          </p:cNvPr>
          <p:cNvPicPr>
            <a:picLocks noChangeAspect="1"/>
          </p:cNvPicPr>
          <p:nvPr/>
        </p:nvPicPr>
        <p:blipFill>
          <a:blip r:embed="rId3"/>
          <a:stretch>
            <a:fillRect/>
          </a:stretch>
        </p:blipFill>
        <p:spPr>
          <a:xfrm>
            <a:off x="6199237" y="1401099"/>
            <a:ext cx="3475705" cy="3908322"/>
          </a:xfrm>
          <a:prstGeom prst="rect">
            <a:avLst/>
          </a:prstGeom>
        </p:spPr>
      </p:pic>
    </p:spTree>
    <p:extLst>
      <p:ext uri="{BB962C8B-B14F-4D97-AF65-F5344CB8AC3E}">
        <p14:creationId xmlns:p14="http://schemas.microsoft.com/office/powerpoint/2010/main" val="3050356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A0DC1-2215-0DE4-C52C-49E14D4D12AF}"/>
              </a:ext>
            </a:extLst>
          </p:cNvPr>
          <p:cNvSpPr>
            <a:spLocks noGrp="1"/>
          </p:cNvSpPr>
          <p:nvPr>
            <p:ph type="title"/>
          </p:nvPr>
        </p:nvSpPr>
        <p:spPr>
          <a:xfrm>
            <a:off x="677334" y="609600"/>
            <a:ext cx="8596668" cy="900208"/>
          </a:xfrm>
        </p:spPr>
        <p:txBody>
          <a:bodyPr>
            <a:normAutofit fontScale="90000"/>
          </a:bodyPr>
          <a:lstStyle/>
          <a:p>
            <a:r>
              <a:rPr lang="en-GB" sz="3100" b="1" dirty="0">
                <a:effectLst/>
                <a:latin typeface="Times New Roman" panose="02020603050405020304" pitchFamily="18" charset="0"/>
                <a:ea typeface="Calibri" panose="020F0502020204030204" pitchFamily="34" charset="0"/>
                <a:cs typeface="Times New Roman" panose="02020603050405020304" pitchFamily="18" charset="0"/>
              </a:rPr>
              <a:t>Long-term talent acquisition strategies</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F00E070-DA1C-2D2B-B00E-B98AE34CC860}"/>
              </a:ext>
            </a:extLst>
          </p:cNvPr>
          <p:cNvSpPr>
            <a:spLocks noGrp="1"/>
          </p:cNvSpPr>
          <p:nvPr>
            <p:ph idx="1"/>
          </p:nvPr>
        </p:nvSpPr>
        <p:spPr>
          <a:xfrm>
            <a:off x="677334" y="1393679"/>
            <a:ext cx="8596668" cy="4343444"/>
          </a:xfrm>
        </p:spPr>
        <p:txBody>
          <a:bodyPr>
            <a:normAutofit/>
          </a:bodyPr>
          <a:lstStyle/>
          <a:p>
            <a:pPr algn="just"/>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To meet the organisation’s future needs and to achieve a competitive advantage in the market long-term talent acquisition strategies are implemented. These types of strategies' main focus is on building a sustainable and competitive talent pool to create a proactive working environment in the organisation (Parthasarathy and Pingle, 2014). There are various long-term talent acquisition strategies some of them are: </a:t>
            </a:r>
          </a:p>
          <a:p>
            <a:r>
              <a:rPr lang="en-GB" sz="2400" b="1" kern="0" dirty="0">
                <a:effectLst/>
                <a:latin typeface="Times New Roman" panose="02020603050405020304" pitchFamily="18" charset="0"/>
                <a:ea typeface="Calibri" panose="020F0502020204030204" pitchFamily="34" charset="0"/>
              </a:rPr>
              <a:t>Workforce Planning</a:t>
            </a:r>
          </a:p>
          <a:p>
            <a:r>
              <a:rPr lang="en-GB" sz="2400" b="1" kern="0" dirty="0">
                <a:effectLst/>
                <a:latin typeface="Times New Roman" panose="02020603050405020304" pitchFamily="18" charset="0"/>
                <a:ea typeface="Calibri" panose="020F0502020204030204" pitchFamily="34" charset="0"/>
              </a:rPr>
              <a:t>Talent Forecasting</a:t>
            </a:r>
            <a:endParaRPr lang="en-GB" sz="2400" b="1" kern="0" dirty="0">
              <a:latin typeface="Times New Roman" panose="02020603050405020304" pitchFamily="18" charset="0"/>
              <a:ea typeface="Calibri" panose="020F0502020204030204" pitchFamily="34" charset="0"/>
            </a:endParaRPr>
          </a:p>
          <a:p>
            <a:r>
              <a:rPr lang="en-GB" sz="2400" b="1" kern="0" dirty="0">
                <a:effectLst/>
                <a:latin typeface="Times New Roman" panose="02020603050405020304" pitchFamily="18" charset="0"/>
                <a:ea typeface="Calibri" panose="020F0502020204030204" pitchFamily="34" charset="0"/>
              </a:rPr>
              <a:t>Employer Branding and Employee Value Proposition (EVP)</a:t>
            </a:r>
            <a:endParaRPr lang="en-GB" sz="2400" dirty="0"/>
          </a:p>
        </p:txBody>
      </p:sp>
    </p:spTree>
    <p:extLst>
      <p:ext uri="{BB962C8B-B14F-4D97-AF65-F5344CB8AC3E}">
        <p14:creationId xmlns:p14="http://schemas.microsoft.com/office/powerpoint/2010/main" val="3738635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81E07-A39B-6390-7CCE-0CB34AF92AC6}"/>
              </a:ext>
            </a:extLst>
          </p:cNvPr>
          <p:cNvSpPr>
            <a:spLocks noGrp="1"/>
          </p:cNvSpPr>
          <p:nvPr>
            <p:ph type="title"/>
          </p:nvPr>
        </p:nvSpPr>
        <p:spPr>
          <a:xfrm>
            <a:off x="677334" y="609600"/>
            <a:ext cx="8596668" cy="879987"/>
          </a:xfrm>
        </p:spPr>
        <p:txBody>
          <a:bodyPr>
            <a:normAutofit fontScale="90000"/>
          </a:bodyPr>
          <a:lstStyle/>
          <a:p>
            <a:r>
              <a:rPr lang="en-GB" sz="2700" b="1" dirty="0">
                <a:effectLst/>
                <a:latin typeface="Times New Roman" panose="02020603050405020304" pitchFamily="18" charset="0"/>
                <a:ea typeface="Calibri" panose="020F0502020204030204" pitchFamily="34" charset="0"/>
                <a:cs typeface="Times New Roman" panose="02020603050405020304" pitchFamily="18" charset="0"/>
              </a:rPr>
              <a:t>Incentives monetary methods to attract potential candidates to work in the organisation</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9FDBBFF-6D90-FAFD-2835-5F90E2331EC8}"/>
              </a:ext>
            </a:extLst>
          </p:cNvPr>
          <p:cNvSpPr>
            <a:spLocks noGrp="1"/>
          </p:cNvSpPr>
          <p:nvPr>
            <p:ph idx="1"/>
          </p:nvPr>
        </p:nvSpPr>
        <p:spPr>
          <a:xfrm>
            <a:off x="677334" y="1511665"/>
            <a:ext cx="4189634" cy="3880773"/>
          </a:xfrm>
        </p:spPr>
        <p:txBody>
          <a:bodyPr>
            <a:normAutofit fontScale="92500" lnSpcReduction="10000"/>
          </a:bodyPr>
          <a:lstStyle/>
          <a:p>
            <a:pPr algn="just"/>
            <a:r>
              <a:rPr lang="en-GB" sz="2400" dirty="0">
                <a:effectLst/>
                <a:latin typeface="Times New Roman" panose="02020603050405020304" pitchFamily="18" charset="0"/>
                <a:ea typeface="Calibri" panose="020F0502020204030204" pitchFamily="34" charset="0"/>
                <a:cs typeface="Times New Roman" panose="02020603050405020304" pitchFamily="18" charset="0"/>
              </a:rPr>
              <a:t>Business organisations offer various benefits and facilities to their candidates to attract their organisation and to motivate them to increase productivity (Zhang and others, 2015). There can be monetary incentives and non-monetary incentives. For instance: </a:t>
            </a:r>
          </a:p>
          <a:p>
            <a:pPr algn="just"/>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Monetary incentives</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b="1" kern="0" dirty="0">
                <a:effectLst/>
                <a:latin typeface="Times New Roman" panose="02020603050405020304" pitchFamily="18" charset="0"/>
                <a:ea typeface="Calibri" panose="020F0502020204030204" pitchFamily="34" charset="0"/>
              </a:rPr>
              <a:t>Tip Sharing Program</a:t>
            </a:r>
            <a:endParaRPr lang="en-GB" sz="2400" dirty="0"/>
          </a:p>
        </p:txBody>
      </p:sp>
      <p:pic>
        <p:nvPicPr>
          <p:cNvPr id="4" name="Picture 3">
            <a:extLst>
              <a:ext uri="{FF2B5EF4-FFF2-40B4-BE49-F238E27FC236}">
                <a16:creationId xmlns:a16="http://schemas.microsoft.com/office/drawing/2014/main" id="{B923ABE4-29DC-3A8B-9BB1-7C28868EB00D}"/>
              </a:ext>
            </a:extLst>
          </p:cNvPr>
          <p:cNvPicPr>
            <a:picLocks noChangeAspect="1"/>
          </p:cNvPicPr>
          <p:nvPr/>
        </p:nvPicPr>
        <p:blipFill>
          <a:blip r:embed="rId3"/>
          <a:stretch>
            <a:fillRect/>
          </a:stretch>
        </p:blipFill>
        <p:spPr>
          <a:xfrm>
            <a:off x="5152103" y="1622324"/>
            <a:ext cx="4335925" cy="3097160"/>
          </a:xfrm>
          <a:prstGeom prst="rect">
            <a:avLst/>
          </a:prstGeom>
        </p:spPr>
      </p:pic>
    </p:spTree>
    <p:extLst>
      <p:ext uri="{BB962C8B-B14F-4D97-AF65-F5344CB8AC3E}">
        <p14:creationId xmlns:p14="http://schemas.microsoft.com/office/powerpoint/2010/main" val="1861651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3053-1823-FCDF-4535-31365D5B9DAD}"/>
              </a:ext>
            </a:extLst>
          </p:cNvPr>
          <p:cNvSpPr>
            <a:spLocks noGrp="1"/>
          </p:cNvSpPr>
          <p:nvPr>
            <p:ph type="title"/>
          </p:nvPr>
        </p:nvSpPr>
        <p:spPr/>
        <p:txBody>
          <a:bodyPr/>
          <a:lstStyle/>
          <a:p>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Non-Monetary incentives</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DD08835-4922-95A1-665B-BA3A76B810A0}"/>
              </a:ext>
            </a:extLst>
          </p:cNvPr>
          <p:cNvSpPr>
            <a:spLocks noGrp="1"/>
          </p:cNvSpPr>
          <p:nvPr>
            <p:ph idx="1"/>
          </p:nvPr>
        </p:nvSpPr>
        <p:spPr>
          <a:xfrm>
            <a:off x="677333" y="1216693"/>
            <a:ext cx="5176393" cy="5302094"/>
          </a:xfrm>
        </p:spPr>
        <p:txBody>
          <a:bodyPr>
            <a:normAutofit fontScale="92500" lnSpcReduction="10000"/>
          </a:bodyPr>
          <a:lstStyle/>
          <a:p>
            <a:pPr algn="just"/>
            <a:r>
              <a:rPr lang="en-GB" sz="2600" dirty="0">
                <a:effectLst/>
                <a:latin typeface="Times New Roman" panose="02020603050405020304" pitchFamily="18" charset="0"/>
                <a:ea typeface="Calibri" panose="020F0502020204030204" pitchFamily="34" charset="0"/>
                <a:cs typeface="Times New Roman" panose="02020603050405020304" pitchFamily="18" charset="0"/>
              </a:rPr>
              <a:t>The reward of benefits which are not directly involved with financial compensation or cash payments is known as non-monetary incentives (Sierzchula and others, 2014). Without increasing their monetary compensation business organisation use non-monetary incentives to engage their employees and potential candidates in the organisation. There are various non-monetary incentives:</a:t>
            </a:r>
          </a:p>
          <a:p>
            <a:r>
              <a:rPr lang="en-GB" sz="2300" b="1" kern="0" dirty="0">
                <a:effectLst/>
                <a:latin typeface="Times New Roman" panose="02020603050405020304" pitchFamily="18" charset="0"/>
                <a:ea typeface="Calibri" panose="020F0502020204030204" pitchFamily="34" charset="0"/>
              </a:rPr>
              <a:t>Work-Life Balance</a:t>
            </a:r>
          </a:p>
          <a:p>
            <a:r>
              <a:rPr lang="en-GB" sz="2300" b="1" kern="0" dirty="0">
                <a:effectLst/>
                <a:latin typeface="Times New Roman" panose="02020603050405020304" pitchFamily="18" charset="0"/>
                <a:ea typeface="Calibri" panose="020F0502020204030204" pitchFamily="34" charset="0"/>
              </a:rPr>
              <a:t>Professional Development and Growth Opportunities</a:t>
            </a:r>
            <a:endParaRPr lang="en-GB" sz="2300" dirty="0"/>
          </a:p>
        </p:txBody>
      </p:sp>
      <p:pic>
        <p:nvPicPr>
          <p:cNvPr id="4" name="Picture 3">
            <a:extLst>
              <a:ext uri="{FF2B5EF4-FFF2-40B4-BE49-F238E27FC236}">
                <a16:creationId xmlns:a16="http://schemas.microsoft.com/office/drawing/2014/main" id="{26745F50-76C4-45B0-359F-19877EC807DF}"/>
              </a:ext>
            </a:extLst>
          </p:cNvPr>
          <p:cNvPicPr>
            <a:picLocks noChangeAspect="1"/>
          </p:cNvPicPr>
          <p:nvPr/>
        </p:nvPicPr>
        <p:blipFill>
          <a:blip r:embed="rId3"/>
          <a:stretch>
            <a:fillRect/>
          </a:stretch>
        </p:blipFill>
        <p:spPr>
          <a:xfrm>
            <a:off x="6096000" y="1369091"/>
            <a:ext cx="3446206" cy="3124926"/>
          </a:xfrm>
          <a:prstGeom prst="rect">
            <a:avLst/>
          </a:prstGeom>
        </p:spPr>
      </p:pic>
    </p:spTree>
    <p:extLst>
      <p:ext uri="{BB962C8B-B14F-4D97-AF65-F5344CB8AC3E}">
        <p14:creationId xmlns:p14="http://schemas.microsoft.com/office/powerpoint/2010/main" val="518297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EB334-B3C1-89F5-1B7F-20BF3FCAE2F5}"/>
              </a:ext>
            </a:extLst>
          </p:cNvPr>
          <p:cNvSpPr>
            <a:spLocks noGrp="1"/>
          </p:cNvSpPr>
          <p:nvPr>
            <p:ph type="title"/>
          </p:nvPr>
        </p:nvSpPr>
        <p:spPr/>
        <p:txBody>
          <a:bodyPr/>
          <a:lstStyle/>
          <a:p>
            <a:r>
              <a:rPr lang="en-GB" sz="3200" dirty="0">
                <a:effectLst/>
                <a:latin typeface="Times New Roman" panose="02020603050405020304" pitchFamily="18" charset="0"/>
                <a:ea typeface="Calibri" panose="020F0502020204030204" pitchFamily="34" charset="0"/>
                <a:cs typeface="Times New Roman" panose="02020603050405020304" pitchFamily="18" charset="0"/>
              </a:rPr>
              <a:t>Conclusion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3E9552A-698C-0209-B0AA-69E6173000C6}"/>
              </a:ext>
            </a:extLst>
          </p:cNvPr>
          <p:cNvSpPr>
            <a:spLocks noGrp="1"/>
          </p:cNvSpPr>
          <p:nvPr>
            <p:ph idx="1"/>
          </p:nvPr>
        </p:nvSpPr>
        <p:spPr>
          <a:xfrm>
            <a:off x="677334" y="1275689"/>
            <a:ext cx="8596668" cy="3880773"/>
          </a:xfrm>
        </p:spPr>
        <p:txBody>
          <a:bodyPr/>
          <a:lstStyle/>
          <a:p>
            <a:pPr algn="just"/>
            <a:r>
              <a:rPr lang="en-GB" sz="2400" dirty="0">
                <a:effectLst/>
                <a:latin typeface="Times New Roman" panose="02020603050405020304" pitchFamily="18" charset="0"/>
                <a:ea typeface="Calibri" panose="020F0502020204030204" pitchFamily="34" charset="0"/>
                <a:cs typeface="Times New Roman" panose="02020603050405020304" pitchFamily="18" charset="0"/>
              </a:rPr>
              <a:t>Managing people in an organization is a critical component because competent management may stimulate organizational growth and boost organizational productivity. To increase the productivity of the organisation they need to follow various talent acquisition strategies and they also need to give various incentives to motivate their employees and to engage them with the organisation. </a:t>
            </a:r>
          </a:p>
          <a:p>
            <a:endParaRPr lang="en-GB" dirty="0"/>
          </a:p>
        </p:txBody>
      </p:sp>
    </p:spTree>
    <p:extLst>
      <p:ext uri="{BB962C8B-B14F-4D97-AF65-F5344CB8AC3E}">
        <p14:creationId xmlns:p14="http://schemas.microsoft.com/office/powerpoint/2010/main" val="3644515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BF5B1-073E-E04B-FD40-1A932B7A7987}"/>
              </a:ext>
            </a:extLst>
          </p:cNvPr>
          <p:cNvSpPr>
            <a:spLocks noGrp="1"/>
          </p:cNvSpPr>
          <p:nvPr>
            <p:ph type="title"/>
          </p:nvPr>
        </p:nvSpPr>
        <p:spPr>
          <a:xfrm>
            <a:off x="677334" y="323851"/>
            <a:ext cx="8596668" cy="516808"/>
          </a:xfrm>
        </p:spPr>
        <p:txBody>
          <a:bodyPr>
            <a:normAutofit fontScale="90000"/>
          </a:bodyPr>
          <a:lstStyle/>
          <a:p>
            <a:r>
              <a:rPr lang="en-GB" dirty="0"/>
              <a:t>References</a:t>
            </a:r>
          </a:p>
        </p:txBody>
      </p:sp>
      <p:pic>
        <p:nvPicPr>
          <p:cNvPr id="6" name="Content Placeholder 5">
            <a:extLst>
              <a:ext uri="{FF2B5EF4-FFF2-40B4-BE49-F238E27FC236}">
                <a16:creationId xmlns:a16="http://schemas.microsoft.com/office/drawing/2014/main" id="{9360BBC4-3BDC-580D-79A4-C4BB9CDD899D}"/>
              </a:ext>
            </a:extLst>
          </p:cNvPr>
          <p:cNvPicPr>
            <a:picLocks noGrp="1" noChangeAspect="1"/>
          </p:cNvPicPr>
          <p:nvPr>
            <p:ph idx="1"/>
          </p:nvPr>
        </p:nvPicPr>
        <p:blipFill>
          <a:blip r:embed="rId3"/>
          <a:stretch>
            <a:fillRect/>
          </a:stretch>
        </p:blipFill>
        <p:spPr>
          <a:xfrm>
            <a:off x="781049" y="840659"/>
            <a:ext cx="8492953" cy="5545064"/>
          </a:xfrm>
        </p:spPr>
      </p:pic>
    </p:spTree>
    <p:extLst>
      <p:ext uri="{BB962C8B-B14F-4D97-AF65-F5344CB8AC3E}">
        <p14:creationId xmlns:p14="http://schemas.microsoft.com/office/powerpoint/2010/main" val="826556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0B4B7C8-2ACB-FF4E-687F-95951B6780AD}"/>
              </a:ext>
            </a:extLst>
          </p:cNvPr>
          <p:cNvPicPr>
            <a:picLocks noChangeAspect="1"/>
          </p:cNvPicPr>
          <p:nvPr/>
        </p:nvPicPr>
        <p:blipFill>
          <a:blip r:embed="rId2"/>
          <a:stretch>
            <a:fillRect/>
          </a:stretch>
        </p:blipFill>
        <p:spPr>
          <a:xfrm>
            <a:off x="842571" y="310661"/>
            <a:ext cx="7716299" cy="5785339"/>
          </a:xfrm>
          <a:prstGeom prst="rect">
            <a:avLst/>
          </a:prstGeom>
        </p:spPr>
      </p:pic>
    </p:spTree>
    <p:extLst>
      <p:ext uri="{BB962C8B-B14F-4D97-AF65-F5344CB8AC3E}">
        <p14:creationId xmlns:p14="http://schemas.microsoft.com/office/powerpoint/2010/main" val="2918254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4DA92F-CF62-382D-2E60-1F8B13B64D11}"/>
              </a:ext>
            </a:extLst>
          </p:cNvPr>
          <p:cNvPicPr>
            <a:picLocks noChangeAspect="1"/>
          </p:cNvPicPr>
          <p:nvPr/>
        </p:nvPicPr>
        <p:blipFill>
          <a:blip r:embed="rId2"/>
          <a:stretch>
            <a:fillRect/>
          </a:stretch>
        </p:blipFill>
        <p:spPr>
          <a:xfrm>
            <a:off x="1698829" y="655534"/>
            <a:ext cx="6972347" cy="4934105"/>
          </a:xfrm>
          <a:prstGeom prst="rect">
            <a:avLst/>
          </a:prstGeom>
        </p:spPr>
      </p:pic>
    </p:spTree>
    <p:extLst>
      <p:ext uri="{BB962C8B-B14F-4D97-AF65-F5344CB8AC3E}">
        <p14:creationId xmlns:p14="http://schemas.microsoft.com/office/powerpoint/2010/main" val="16294166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33</TotalTime>
  <Words>2558</Words>
  <Application>Microsoft Office PowerPoint</Application>
  <PresentationFormat>Widescreen</PresentationFormat>
  <Paragraphs>87</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Welcome to my presentation</vt:lpstr>
      <vt:lpstr>Introduction</vt:lpstr>
      <vt:lpstr>Company Overview</vt:lpstr>
      <vt:lpstr>Talent acquisition </vt:lpstr>
      <vt:lpstr>Talent acquisition strategies </vt:lpstr>
      <vt:lpstr>Long-term talent acquisition strategies </vt:lpstr>
      <vt:lpstr>Incentives monetary methods to attract potential candidates to work in the organisation </vt:lpstr>
      <vt:lpstr>Non-Monetary incentives </vt:lpstr>
      <vt:lpstr>Conclusion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my presentation</dc:title>
  <cp:revision>2</cp:revision>
  <dcterms:created xsi:type="dcterms:W3CDTF">2023-08-04T15:25:46Z</dcterms:created>
  <dcterms:modified xsi:type="dcterms:W3CDTF">2023-08-04T17:16:38Z</dcterms:modified>
</cp:coreProperties>
</file>