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0" r:id="rId1"/>
  </p:sldMasterIdLst>
  <p:notesMasterIdLst>
    <p:notesMasterId r:id="rId26"/>
  </p:notesMasterIdLst>
  <p:sldIdLst>
    <p:sldId id="256" r:id="rId2"/>
    <p:sldId id="257" r:id="rId3"/>
    <p:sldId id="258" r:id="rId4"/>
    <p:sldId id="261" r:id="rId5"/>
    <p:sldId id="438" r:id="rId6"/>
    <p:sldId id="262" r:id="rId7"/>
    <p:sldId id="442" r:id="rId8"/>
    <p:sldId id="454" r:id="rId9"/>
    <p:sldId id="260" r:id="rId10"/>
    <p:sldId id="455" r:id="rId11"/>
    <p:sldId id="456" r:id="rId12"/>
    <p:sldId id="443" r:id="rId13"/>
    <p:sldId id="445" r:id="rId14"/>
    <p:sldId id="444" r:id="rId15"/>
    <p:sldId id="447" r:id="rId16"/>
    <p:sldId id="439" r:id="rId17"/>
    <p:sldId id="259" r:id="rId18"/>
    <p:sldId id="457" r:id="rId19"/>
    <p:sldId id="458" r:id="rId20"/>
    <p:sldId id="452" r:id="rId21"/>
    <p:sldId id="453" r:id="rId22"/>
    <p:sldId id="451" r:id="rId23"/>
    <p:sldId id="459" r:id="rId24"/>
    <p:sldId id="44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0685"/>
  </p:normalViewPr>
  <p:slideViewPr>
    <p:cSldViewPr snapToGrid="0">
      <p:cViewPr varScale="1">
        <p:scale>
          <a:sx n="92" d="100"/>
          <a:sy n="92" d="100"/>
        </p:scale>
        <p:origin x="127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2A7B04-5D6F-1940-A03E-9F514B422BFD}" type="datetimeFigureOut">
              <a:rPr lang="en-US" smtClean="0"/>
              <a:t>2/2/2023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2CD0D2-A645-1B43-A0AB-7FB3C13A8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55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Anything from 10-20 minuets.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65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Warm-up ice breaker will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need post-it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notes which each student will have one each for the final choice to place on the white board in the classrooms.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Write down 5 key things which you would like to get from this module when you complete it. Number each of them 1 to 5.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From your list of 5 chose 3 which you consider are important to you.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From the list of 3 chose 1which is essential that you wont to gain from the contents of the module to take away with you into your professional health and social care practice.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Now put this on a post-it note and place it on the white board. 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lecture will read out the final options.  Get the students to look at the similarities and differences between them.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Ask the students to keep their list as this list will be revisited in week 10 as the ice breaker.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448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is the cohorts opportunity to draw up a learning contract which they have agreed together to for establishing a learning community and which they will abide by and take collective responsibility to monitor its effect.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 the white board to note the core things that students have shared with you.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Have them all agree the core elements of the learning contract/ground rules for the teaching sessions.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core items can be typed into the cohort’s Team’s recording in the chat for future reference.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learning contract will be revisited in week 5 the workshop week to check out how it is going and whether other items will be added or taken away.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It is important to emphasis the collective responsibility to own the learning contract and that they work as a coherent whole in a collective learning community.  In this way they will be able to collectively take responsibility for ownership.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Things to include are:</a:t>
            </a:r>
          </a:p>
          <a:p>
            <a:pPr marL="228600" indent="-228600">
              <a:buFont typeface="+mj-lt"/>
              <a:buAutoNum type="arabicPeriod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Arriving on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 talking over other people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Responding to questions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Participating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Undertaking the group work activities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Taking turns and sharing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Complete the tasks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Reading the core materials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Accessing the Moodle site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mobile phone interruptions during class/phones on silence.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Essay Mills – cheating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Follow the guidance and instructions advised by the tutor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Respect the tutor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Respect each other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offensive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discriminatory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Behave with professionalism and integrity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Support each other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Come back from break and group work activities on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Undertake presentations and share out the tasks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Actively participate and share group presentations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shouting, or disruption in the classroom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Clearing away rubbish in the classroom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food during teaching sessions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 mindful of drinks and spillages in the classroom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30 mins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089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minuet break: Please ensure that you arrive before the agreed start time. </a:t>
            </a:r>
          </a:p>
          <a:p>
            <a:r>
              <a:rPr lang="en-US" dirty="0"/>
              <a:t>Lesson will continue and content missed won’t be revisited. Please refer to ‘tutorial’ slides. </a:t>
            </a:r>
          </a:p>
          <a:p>
            <a:r>
              <a:rPr lang="en-US" dirty="0"/>
              <a:t>If late, please re-join quietly to avoid disruptions. </a:t>
            </a:r>
          </a:p>
          <a:p>
            <a:r>
              <a:rPr lang="en-US" dirty="0"/>
              <a:t>Register will be completed.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9895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Obtain assignment brief from Moodle: and talk through the assignment. </a:t>
            </a:r>
          </a:p>
          <a:p>
            <a:r>
              <a:rPr lang="en-US" dirty="0"/>
              <a:t>If student’s keep asking assignment date and time: staff should encourage students to refer to Moodle</a:t>
            </a:r>
          </a:p>
          <a:p>
            <a:r>
              <a:rPr lang="en-US" dirty="0"/>
              <a:t>Assignment briefs can be printed out.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186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Module Content: This is available for students to revisit key concepts or topic areas within the Unit. Students should use this as a Lily-pad to conduct further reading</a:t>
            </a:r>
          </a:p>
          <a:p>
            <a:r>
              <a:rPr lang="en-US" dirty="0"/>
              <a:t>Module Reading List: Students are expected to engage with materials within the module list. This also provides students foundation knowledge of the topic area.</a:t>
            </a:r>
          </a:p>
          <a:p>
            <a:r>
              <a:rPr lang="en-US" dirty="0"/>
              <a:t>Draft Feedback: Students will be able to produce one draft on week 10 (Paper copies, unless online , digital and be submitted). Feedback will focus on 10% of the draft and will identify and provide feedback on the key points (refer to draft slides). </a:t>
            </a:r>
          </a:p>
          <a:p>
            <a:r>
              <a:rPr lang="en-US" dirty="0"/>
              <a:t>Background Reading: This afford students to gain foundational knowledge of the topic area, which will allow students to conduct further reading</a:t>
            </a:r>
          </a:p>
          <a:p>
            <a:r>
              <a:rPr lang="en-US" dirty="0"/>
              <a:t>Regular Attendance: Lateness (student’s will be able to ask questions during tutorial for missed content (please see ‘tutorial slide’).</a:t>
            </a:r>
          </a:p>
          <a:p>
            <a:r>
              <a:rPr lang="en-US" dirty="0"/>
              <a:t>Review Assignment Brief: students should consistently revisit assignment brief to ensure they are meeting the task description. </a:t>
            </a:r>
          </a:p>
          <a:p>
            <a:endParaRPr lang="en-US" dirty="0"/>
          </a:p>
          <a:p>
            <a:r>
              <a:rPr lang="en-US" dirty="0"/>
              <a:t>https://</a:t>
            </a:r>
            <a:r>
              <a:rPr lang="en-US" dirty="0" err="1"/>
              <a:t>libguides.shu.ac.uk</a:t>
            </a:r>
            <a:r>
              <a:rPr lang="en-US" dirty="0"/>
              <a:t>/</a:t>
            </a:r>
            <a:r>
              <a:rPr lang="en-US" dirty="0" err="1"/>
              <a:t>essayplanning</a:t>
            </a:r>
            <a:r>
              <a:rPr lang="en-US" dirty="0"/>
              <a:t> (assignment drafting)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999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10 minuet break: Please ensure that you arrive before the agreed start time. </a:t>
            </a:r>
          </a:p>
          <a:p>
            <a:r>
              <a:rPr lang="en-US" dirty="0"/>
              <a:t>Lesson will continue and content missed won’t be revisited. Please refer to ‘tutorial’ slides. </a:t>
            </a:r>
          </a:p>
          <a:p>
            <a:r>
              <a:rPr lang="en-US" dirty="0"/>
              <a:t>If late, please re-join quietly to avoid disruptions. </a:t>
            </a:r>
          </a:p>
          <a:p>
            <a:r>
              <a:rPr lang="en-US" dirty="0"/>
              <a:t>Register will be completed.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594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Drafts are an opportunity to present existing works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ArialMT"/>
              </a:rPr>
              <a:t>Manalo, Marshall, and Fraser examined the impact of one-to-one assignment writing assistance in a nursing degree.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M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3785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are designed to give you a space to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engage more actively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with the course content.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can either be group or individual an comprise of the following activities: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Group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discussions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- on a lecture topic or on set reading material. </a:t>
            </a:r>
            <a:endParaRPr lang="en-US" dirty="0"/>
          </a:p>
          <a:p>
            <a:pPr algn="l"/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Question and answer -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 sessions regarding assignments.</a:t>
            </a: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Rules: </a:t>
            </a:r>
          </a:p>
          <a:p>
            <a:pPr algn="l"/>
            <a:r>
              <a:rPr lang="en-US" dirty="0"/>
              <a:t>Drafts will not be looked during tutorials. </a:t>
            </a:r>
          </a:p>
          <a:p>
            <a:pPr algn="l"/>
            <a:r>
              <a:rPr lang="en-US" dirty="0"/>
              <a:t>Interruptions (individual)</a:t>
            </a:r>
          </a:p>
          <a:p>
            <a:pPr algn="l"/>
            <a:r>
              <a:rPr lang="en-US" dirty="0"/>
              <a:t>Time: Individual (10 minuets) Group (anything from 10 minuets till end of session) </a:t>
            </a:r>
          </a:p>
          <a:p>
            <a:pPr algn="l"/>
            <a:r>
              <a:rPr lang="en-US" dirty="0"/>
              <a:t>Waiting your turn: if you require an individual tutorial, please conduct independent studying until your turn.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2653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are designed to give you a space to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engage more actively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with the course content.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Tutorials can either be group or individual an comprise of the following activities: </a:t>
            </a:r>
          </a:p>
          <a:p>
            <a:pPr algn="l"/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Group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discussions 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- on a lecture topic or on set reading material. </a:t>
            </a:r>
            <a:endParaRPr lang="en-US" dirty="0"/>
          </a:p>
          <a:p>
            <a:pPr algn="l"/>
            <a:r>
              <a:rPr lang="en-GB" b="1" i="0" u="none" strike="noStrike" dirty="0">
                <a:solidFill>
                  <a:srgbClr val="932F8B"/>
                </a:solidFill>
                <a:effectLst/>
                <a:latin typeface="-apple-system"/>
              </a:rPr>
              <a:t>Question and answer -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 sessions regarding assignments.</a:t>
            </a: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Rules: </a:t>
            </a:r>
          </a:p>
          <a:p>
            <a:pPr algn="l"/>
            <a:r>
              <a:rPr lang="en-US" dirty="0"/>
              <a:t>Drafts will not be looked during tutorials. </a:t>
            </a:r>
          </a:p>
          <a:p>
            <a:pPr algn="l"/>
            <a:r>
              <a:rPr lang="en-US" dirty="0"/>
              <a:t>Interruptions (individual)</a:t>
            </a:r>
          </a:p>
          <a:p>
            <a:pPr algn="l"/>
            <a:r>
              <a:rPr lang="en-US" dirty="0"/>
              <a:t>Time: Individual (10 minuets) Group (anything from 10 minuets till end of session) </a:t>
            </a:r>
          </a:p>
          <a:p>
            <a:pPr algn="l"/>
            <a:r>
              <a:rPr lang="en-US" dirty="0"/>
              <a:t>Waiting your turn: if you require an individual tutorial, please conduct independent studying until your turn.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028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can be conducted anywhere on campus.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579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will be utilized at week 5. This provides students the opportunity to reflect on their learning experiences and take control of own learning by providing their own input.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2997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system provides students an opportunity to reflect on each lesson.</a:t>
            </a:r>
          </a:p>
          <a:p>
            <a:r>
              <a:rPr lang="en-US" dirty="0"/>
              <a:t>Green: Student’s typically won’t require a tutorial but are expected to conduct independent learning.</a:t>
            </a:r>
          </a:p>
          <a:p>
            <a:r>
              <a:rPr lang="en-US" dirty="0"/>
              <a:t>Yellow: Student’s are encouraged to attend a tutorial. Reasons may include: missing content from lateness.  </a:t>
            </a:r>
          </a:p>
          <a:p>
            <a:r>
              <a:rPr lang="en-US" dirty="0"/>
              <a:t>Red: Student’s are recommended to attend a tutorial. Reasons may include: missing content from lateness or absence.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056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Commonly asked questions usually are:</a:t>
            </a:r>
          </a:p>
          <a:p>
            <a:r>
              <a:rPr lang="en-US" dirty="0"/>
              <a:t>When are my assignments due? (dates) </a:t>
            </a:r>
          </a:p>
          <a:p>
            <a:r>
              <a:rPr lang="en-US" dirty="0"/>
              <a:t>How many words does it need to be?</a:t>
            </a:r>
          </a:p>
          <a:p>
            <a:r>
              <a:rPr lang="en-US" dirty="0"/>
              <a:t>How many references are needed? </a:t>
            </a:r>
          </a:p>
          <a:p>
            <a:r>
              <a:rPr lang="en-US" dirty="0"/>
              <a:t>Where can I find the information?</a:t>
            </a:r>
          </a:p>
          <a:p>
            <a:r>
              <a:rPr lang="en-US" dirty="0"/>
              <a:t>What did I miss? (Tutorial are recommended)?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9865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manage my working schedule, I will only be available to respond to email for each campus on the days I attend. </a:t>
            </a:r>
          </a:p>
          <a:p>
            <a:r>
              <a:rPr lang="en-US" dirty="0"/>
              <a:t>Any emails received out of those days and times will receive an automatic response and will receive a reply on the days on campus.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3415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Please note that these can be generic, and any sensitive materials/ experiences do not have to be shared, unless you are comfortable.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348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0601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2CD0D2-A645-1B43-A0AB-7FB3C13A83D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76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929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535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986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2548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31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511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559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46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808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3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666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491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9" r:id="rId6"/>
    <p:sldLayoutId id="2147483814" r:id="rId7"/>
    <p:sldLayoutId id="2147483815" r:id="rId8"/>
    <p:sldLayoutId id="2147483816" r:id="rId9"/>
    <p:sldLayoutId id="2147483818" r:id="rId10"/>
    <p:sldLayoutId id="21474838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7D37C-2E6F-5A8A-138B-D3B6B7496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8914" y="893935"/>
            <a:ext cx="6213085" cy="3339390"/>
          </a:xfrm>
        </p:spPr>
        <p:txBody>
          <a:bodyPr anchor="ctr">
            <a:normAutofit/>
          </a:bodyPr>
          <a:lstStyle/>
          <a:p>
            <a:pPr algn="ctr"/>
            <a:r>
              <a:rPr lang="en-US" sz="4700" dirty="0"/>
              <a:t>Module: CYP and the Media (BMHP6019)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3A4CEC-D686-84F5-257E-A42D811D90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8915" y="4876803"/>
            <a:ext cx="5364936" cy="909848"/>
          </a:xfrm>
        </p:spPr>
        <p:txBody>
          <a:bodyPr anchor="t">
            <a:normAutofit/>
          </a:bodyPr>
          <a:lstStyle/>
          <a:p>
            <a:pPr algn="ctr"/>
            <a:r>
              <a:rPr lang="en-US"/>
              <a:t>Lecturer: Jonathan Wyatt </a:t>
            </a:r>
          </a:p>
          <a:p>
            <a:pPr algn="ctr"/>
            <a:r>
              <a:rPr lang="en-US"/>
              <a:t>Email: </a:t>
            </a:r>
            <a:r>
              <a:rPr lang="en-US" err="1"/>
              <a:t>j.wyatt@uwtsd.ac.uk</a:t>
            </a:r>
            <a:endParaRPr lang="en-US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4904D7CF-7158-E22C-7BBB-069C39E51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89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33" name="Straight Connector 28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289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8D1BE3-62FB-90F0-C597-1A03D33E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928374"/>
            <a:ext cx="6164362" cy="203365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i="1" kern="1200" spc="100" baseline="0" dirty="0">
                <a:latin typeface="+mj-lt"/>
                <a:ea typeface="+mj-ea"/>
                <a:cs typeface="+mj-cs"/>
              </a:rPr>
              <a:t>“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Croeso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 I </a:t>
            </a:r>
            <a:r>
              <a:rPr lang="en-US" i="1" kern="1200" spc="100" baseline="0" dirty="0" err="1">
                <a:latin typeface="+mj-lt"/>
                <a:ea typeface="+mj-ea"/>
                <a:cs typeface="+mj-cs"/>
              </a:rPr>
              <a:t>bawb</a:t>
            </a:r>
            <a:r>
              <a:rPr lang="en-US" i="1" kern="1200" spc="100" baseline="0" dirty="0">
                <a:latin typeface="+mj-lt"/>
                <a:ea typeface="+mj-ea"/>
                <a:cs typeface="+mj-cs"/>
              </a:rPr>
              <a:t>”.</a:t>
            </a: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elcome Stock Illustrations – 211,204 Welcome Stock Illustrations, Vectors  &amp; Clipart - Dreamstime">
            <a:extLst>
              <a:ext uri="{FF2B5EF4-FFF2-40B4-BE49-F238E27FC236}">
                <a16:creationId xmlns:a16="http://schemas.microsoft.com/office/drawing/2014/main" id="{5016D51F-5959-422B-ABBD-5B64A15B0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46773" y="442291"/>
            <a:ext cx="6295406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028" name="Picture 4" descr="Waving Hand Emoji (U+1F44B)">
            <a:extLst>
              <a:ext uri="{FF2B5EF4-FFF2-40B4-BE49-F238E27FC236}">
                <a16:creationId xmlns:a16="http://schemas.microsoft.com/office/drawing/2014/main" id="{D86F162A-D3A0-7C08-FADB-00A1993EF4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056" y="3675462"/>
            <a:ext cx="2946060" cy="294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254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A4559-1500-2A73-F72F-D0EAAD6A4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pPr algn="ctr"/>
            <a:r>
              <a:rPr lang="en-US" sz="4800" dirty="0"/>
              <a:t>Module Ice Breaker </a:t>
            </a:r>
          </a:p>
        </p:txBody>
      </p:sp>
      <p:pic>
        <p:nvPicPr>
          <p:cNvPr id="2050" name="Picture 2" descr="12 Great Icebreaker Games Your Employees Will Actually Enjoy">
            <a:extLst>
              <a:ext uri="{FF2B5EF4-FFF2-40B4-BE49-F238E27FC236}">
                <a16:creationId xmlns:a16="http://schemas.microsoft.com/office/drawing/2014/main" id="{AA7F10E0-A94E-235E-746F-897350201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3" y="1464978"/>
            <a:ext cx="6301805" cy="354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59B0BCCD-F7E5-08DB-C212-EAC368750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To begin our 10-week journey, we will start by establishing what you want to gain out of this module.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15-20 mins</a:t>
            </a:r>
          </a:p>
        </p:txBody>
      </p:sp>
      <p:sp>
        <p:nvSpPr>
          <p:cNvPr id="206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234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Adults Learn Differently: 5 Tips to Teach Them More Effectively - Training  Industry">
            <a:extLst>
              <a:ext uri="{FF2B5EF4-FFF2-40B4-BE49-F238E27FC236}">
                <a16:creationId xmlns:a16="http://schemas.microsoft.com/office/drawing/2014/main" id="{4D2A8581-D067-150F-F886-7B863DD5DE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301119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53B2F-42BB-C221-94B7-698683EAC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01118"/>
            <a:ext cx="4572000" cy="382658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Learning Contract: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Student and Staff Expectations </a:t>
            </a:r>
          </a:p>
        </p:txBody>
      </p:sp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535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151" name="Straight Connector 5143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53" name="Rectangle 5145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ime to take a break - Even 10 minutes - Peter de Jager - Municipal World">
            <a:extLst>
              <a:ext uri="{FF2B5EF4-FFF2-40B4-BE49-F238E27FC236}">
                <a16:creationId xmlns:a16="http://schemas.microsoft.com/office/drawing/2014/main" id="{98AC9076-8FA4-C78B-C8C3-9DFABCCC9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2" r="6257" b="1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8" name="Rectangle 5147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150" name="Straight Connector 5149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52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064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2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3324" name="Straight Connector 13323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326" name="Rectangle 13325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1894E-12CF-A1D2-1C0E-05771D636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1" y="893935"/>
            <a:ext cx="5364937" cy="33393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Assignment:</a:t>
            </a:r>
            <a:b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18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assignment Brief can be accessed in the Assessment tile on Moodle</a:t>
            </a:r>
          </a:p>
        </p:txBody>
      </p:sp>
      <p:cxnSp>
        <p:nvCxnSpPr>
          <p:cNvPr id="13328" name="Straight Connector 13327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40408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30" name="Freeform: Shape 13329">
            <a:extLst>
              <a:ext uri="{FF2B5EF4-FFF2-40B4-BE49-F238E27FC236}">
                <a16:creationId xmlns:a16="http://schemas.microsoft.com/office/drawing/2014/main" id="{13AD65D1-B021-4B05-9F8F-4D82BD3BD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76934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317" name="Picture 5" descr="Why you Should be Using an LMS to Deliver Assignments">
            <a:extLst>
              <a:ext uri="{FF2B5EF4-FFF2-40B4-BE49-F238E27FC236}">
                <a16:creationId xmlns:a16="http://schemas.microsoft.com/office/drawing/2014/main" id="{F698648C-6EB0-6856-9C2F-4773921257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7714" y="1132114"/>
            <a:ext cx="4354285" cy="386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32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542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59" name="Rectangle 2355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00EBA-B766-297B-C746-538E8826C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dirty="0"/>
              <a:t>Assignment Tips for success</a:t>
            </a:r>
          </a:p>
        </p:txBody>
      </p:sp>
      <p:cxnSp>
        <p:nvCxnSpPr>
          <p:cNvPr id="23561" name="Straight Connector 2356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78145-2C38-C802-92DB-F9906E185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1684"/>
            <a:ext cx="6096000" cy="369631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 dirty="0"/>
              <a:t>Engage with Module Content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Engage with Module Reading List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Engage with Draft feedback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Start background reading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Engage with Student Support Services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Regular attendance 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Review Assignment Brief</a:t>
            </a:r>
          </a:p>
        </p:txBody>
      </p:sp>
      <p:pic>
        <p:nvPicPr>
          <p:cNvPr id="23554" name="Picture 2" descr="Pro Tips from Your Favorite Editors | Loveforwords">
            <a:extLst>
              <a:ext uri="{FF2B5EF4-FFF2-40B4-BE49-F238E27FC236}">
                <a16:creationId xmlns:a16="http://schemas.microsoft.com/office/drawing/2014/main" id="{B88996D7-43C7-5D22-3545-D1FB015966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886" y="1826677"/>
            <a:ext cx="5221611" cy="288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6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19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ime to take a break - Even 10 minutes - Peter de Jager - Municipal World">
            <a:extLst>
              <a:ext uri="{FF2B5EF4-FFF2-40B4-BE49-F238E27FC236}">
                <a16:creationId xmlns:a16="http://schemas.microsoft.com/office/drawing/2014/main" id="{98AC9076-8FA4-C78B-C8C3-9DFABCCC9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2" r="6257" b="1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321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C0CE9-01AB-8D9C-4CAB-26A9470BD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Assignment Draft: Week 10</a:t>
            </a:r>
            <a:br>
              <a:rPr lang="en-US" sz="4200" dirty="0"/>
            </a:br>
            <a:r>
              <a:rPr lang="en-US" sz="4200" dirty="0"/>
              <a:t> </a:t>
            </a:r>
          </a:p>
        </p:txBody>
      </p:sp>
      <p:cxnSp>
        <p:nvCxnSpPr>
          <p:cNvPr id="18441" name="Straight Connector 1844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A87EE-0CCE-D7E1-28AA-C10A6EF2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22778" cy="369631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This week is designed to address the following:</a:t>
            </a:r>
          </a:p>
          <a:p>
            <a:pPr>
              <a:lnSpc>
                <a:spcPct val="100000"/>
              </a:lnSpc>
            </a:pPr>
            <a:r>
              <a:rPr lang="en-US" dirty="0"/>
              <a:t>To revisit any content covered within the module</a:t>
            </a:r>
          </a:p>
          <a:p>
            <a:pPr>
              <a:lnSpc>
                <a:spcPct val="100000"/>
              </a:lnSpc>
            </a:pPr>
            <a:r>
              <a:rPr lang="en-US" dirty="0"/>
              <a:t>Opportunity present existing works</a:t>
            </a:r>
          </a:p>
          <a:p>
            <a:pPr>
              <a:lnSpc>
                <a:spcPct val="100000"/>
              </a:lnSpc>
            </a:pPr>
            <a:r>
              <a:rPr lang="en-US" dirty="0"/>
              <a:t>Opportunity to continue to work on your assignment</a:t>
            </a:r>
          </a:p>
          <a:p>
            <a:pPr>
              <a:lnSpc>
                <a:spcPct val="100000"/>
              </a:lnSpc>
            </a:pPr>
            <a:r>
              <a:rPr lang="en-US" dirty="0"/>
              <a:t>Obtain Feedback 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b="1" dirty="0"/>
              <a:t>This is a compulsory session and student should make every attempt to attend</a:t>
            </a:r>
          </a:p>
          <a:p>
            <a:pPr marL="0" indent="0">
              <a:lnSpc>
                <a:spcPct val="100000"/>
              </a:lnSpc>
              <a:buNone/>
            </a:pPr>
            <a:endParaRPr lang="en-US" sz="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800" dirty="0"/>
              <a:t>. </a:t>
            </a:r>
          </a:p>
          <a:p>
            <a:pPr>
              <a:lnSpc>
                <a:spcPct val="100000"/>
              </a:lnSpc>
            </a:pPr>
            <a:endParaRPr lang="en-US" sz="800" dirty="0"/>
          </a:p>
        </p:txBody>
      </p:sp>
      <p:pic>
        <p:nvPicPr>
          <p:cNvPr id="1843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E61AA8CB-DA50-2C37-19DF-614850ACF3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46583" y="1329331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202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859C7-97E7-3DBE-2937-BF7B83AC2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Presenting Drafts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53101-F692-E986-B2AB-D78CBAC7D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231885" cy="3696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Students are encouraged to present  physical copy of an assignment (Staff can print one for you)</a:t>
            </a:r>
          </a:p>
          <a:p>
            <a:pPr marL="0" indent="0">
              <a:buNone/>
            </a:pPr>
            <a:r>
              <a:rPr lang="en-US" dirty="0"/>
              <a:t>A draft can be:</a:t>
            </a:r>
          </a:p>
          <a:p>
            <a:r>
              <a:rPr lang="en-US" dirty="0"/>
              <a:t>Fully completed</a:t>
            </a:r>
          </a:p>
          <a:p>
            <a:r>
              <a:rPr lang="en-US" dirty="0"/>
              <a:t>Partially completed </a:t>
            </a:r>
          </a:p>
          <a:p>
            <a:pPr marL="0" indent="0">
              <a:buNone/>
            </a:pPr>
            <a:r>
              <a:rPr lang="en-US" b="1" dirty="0"/>
              <a:t>(If students are engaging online, digital feedback will be provided)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F41C2B86-8279-5B9E-AB9E-A153083B3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0836" y="1473416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1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6F57A-8EF5-BEEA-902B-D84AB6F02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/>
              <a:t>What to expect from draft feedback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A322B-130B-7B48-8375-607B48CE0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161684"/>
            <a:ext cx="6970387" cy="36963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800" b="1" dirty="0"/>
              <a:t>One</a:t>
            </a:r>
            <a:r>
              <a:rPr lang="en-US" sz="1800" dirty="0"/>
              <a:t> draft will be reviewed.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Feedback will concentrate on the following key areas: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Grammar and Punctuation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Harvard Referencing 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Your key discussion points (analysis and evaluation)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Structure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Please note 10-15% of your draft will be reviewed.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Anything annotated within those 4 areas will be highlighted once. 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Students are encouraged to review/ proofread their work.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7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700" dirty="0"/>
              <a:t> </a:t>
            </a:r>
          </a:p>
        </p:txBody>
      </p:sp>
      <p:pic>
        <p:nvPicPr>
          <p:cNvPr id="4" name="Picture 2" descr="How to Draft an Assignment of Contract: 12 Steps (with Pictures)">
            <a:extLst>
              <a:ext uri="{FF2B5EF4-FFF2-40B4-BE49-F238E27FC236}">
                <a16:creationId xmlns:a16="http://schemas.microsoft.com/office/drawing/2014/main" id="{0602C702-15E0-D525-EC3A-DB773FDC9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0388" y="1206100"/>
            <a:ext cx="5221611" cy="391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29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Tutorials: Reasons for attending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Previous studies confirm positive impact on attainment (MacGillivray, 2009; Choudhary and Malthus, 2017). </a:t>
            </a:r>
          </a:p>
          <a:p>
            <a:r>
              <a:rPr lang="en-US" dirty="0"/>
              <a:t>97% of students who accessed tutorials passed courses (37 student’s)</a:t>
            </a:r>
          </a:p>
          <a:p>
            <a:r>
              <a:rPr lang="en-US" dirty="0"/>
              <a:t>48% of student’s who did not access tutorials passed (24 students) (Manalo, Marshall and Fraser, 2008). </a:t>
            </a:r>
          </a:p>
          <a:p>
            <a:endParaRPr lang="en-US" dirty="0"/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406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Tutorials: Preparation 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Look over your notes from the lecture</a:t>
            </a:r>
          </a:p>
          <a:p>
            <a:r>
              <a:rPr lang="en-US" dirty="0"/>
              <a:t>List your questions/ quires</a:t>
            </a:r>
          </a:p>
          <a:p>
            <a:r>
              <a:rPr lang="en-US" dirty="0"/>
              <a:t>Provide gathered materials of interests </a:t>
            </a:r>
          </a:p>
          <a:p>
            <a:r>
              <a:rPr lang="en-US" dirty="0"/>
              <a:t> </a:t>
            </a:r>
            <a:r>
              <a:rPr lang="en-GB" b="0" i="0" u="none" strike="noStrike" dirty="0">
                <a:solidFill>
                  <a:srgbClr val="212529"/>
                </a:solidFill>
                <a:effectLst/>
              </a:rPr>
              <a:t>Write down a few </a:t>
            </a:r>
            <a:r>
              <a:rPr lang="en-GB" b="1" i="0" u="none" strike="noStrike" dirty="0">
                <a:solidFill>
                  <a:srgbClr val="932F8B"/>
                </a:solidFill>
                <a:effectLst/>
              </a:rPr>
              <a:t>ideas</a:t>
            </a:r>
            <a:r>
              <a:rPr lang="en-GB" b="0" i="0" u="none" strike="noStrike" dirty="0">
                <a:solidFill>
                  <a:srgbClr val="212529"/>
                </a:solidFill>
                <a:effectLst/>
              </a:rPr>
              <a:t> for ways you could contribute - any thoughts, comments or information you can bring to the topic.</a:t>
            </a:r>
            <a:endParaRPr lang="en-US" dirty="0"/>
          </a:p>
          <a:p>
            <a:endParaRPr lang="en-US" dirty="0"/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234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F5C64-EE2E-53B2-DD5A-6C9BC9F01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Tutorials: Rules of engagement </a:t>
            </a:r>
          </a:p>
        </p:txBody>
      </p:sp>
      <p:sp>
        <p:nvSpPr>
          <p:cNvPr id="8198" name="Content Placeholder 8197">
            <a:extLst>
              <a:ext uri="{FF2B5EF4-FFF2-40B4-BE49-F238E27FC236}">
                <a16:creationId xmlns:a16="http://schemas.microsoft.com/office/drawing/2014/main" id="{0113E2DD-2B5D-13E0-CC5F-AD925987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2413169"/>
            <a:ext cx="6039340" cy="3368920"/>
          </a:xfrm>
        </p:spPr>
        <p:txBody>
          <a:bodyPr anchor="ctr">
            <a:normAutofit/>
          </a:bodyPr>
          <a:lstStyle/>
          <a:p>
            <a:r>
              <a:rPr lang="en-US" dirty="0"/>
              <a:t>Be respectful of others</a:t>
            </a:r>
          </a:p>
          <a:p>
            <a:r>
              <a:rPr lang="en-US" dirty="0"/>
              <a:t>Waiting your turn </a:t>
            </a:r>
          </a:p>
          <a:p>
            <a:r>
              <a:rPr lang="en-US" dirty="0"/>
              <a:t>Active Listening </a:t>
            </a:r>
          </a:p>
        </p:txBody>
      </p:sp>
      <p:pic>
        <p:nvPicPr>
          <p:cNvPr id="8194" name="Picture 2" descr="Oxford Tutorials | Study Away | PLU">
            <a:extLst>
              <a:ext uri="{FF2B5EF4-FFF2-40B4-BE49-F238E27FC236}">
                <a16:creationId xmlns:a16="http://schemas.microsoft.com/office/drawing/2014/main" id="{E0CDA96F-28BB-EE02-AA3C-D3149BA7D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2704852"/>
            <a:ext cx="3973000" cy="27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172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D1B14-0038-E07F-BDE7-7D3D6660A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Independent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BA2B6-9711-6A2F-7EE8-A6F7C291C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5969"/>
            <a:ext cx="7453950" cy="490203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At level 5, there is an expectation for students to become more autonomous and pragmatic towards their learning: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Writing Assignment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Conducting Background Reading and research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Seeking support from student services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Problem solving (prioritizing learning needs)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b="1" dirty="0"/>
              <a:t>This time is not designed for students to leave early:  </a:t>
            </a:r>
          </a:p>
          <a:p>
            <a:pPr>
              <a:lnSpc>
                <a:spcPct val="100000"/>
              </a:lnSpc>
            </a:pPr>
            <a:r>
              <a:rPr lang="en-US" sz="1600" b="1" dirty="0"/>
              <a:t>This is an alternative provision if you do not require a tutorial </a:t>
            </a:r>
            <a:endParaRPr lang="en-US" sz="1600" dirty="0"/>
          </a:p>
        </p:txBody>
      </p:sp>
      <p:pic>
        <p:nvPicPr>
          <p:cNvPr id="11266" name="Picture 2" descr="Making the Most of Independent Study Time During International Relations  Courses">
            <a:extLst>
              <a:ext uri="{FF2B5EF4-FFF2-40B4-BE49-F238E27FC236}">
                <a16:creationId xmlns:a16="http://schemas.microsoft.com/office/drawing/2014/main" id="{686261A4-1D8C-6C13-EAD5-ACFF89FCE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951" y="1955969"/>
            <a:ext cx="4738048" cy="382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261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6" name="Rectangle 616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AA4DE-FB2B-DA85-B530-E92AE726C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r>
              <a:rPr lang="en-US" sz="4800" dirty="0"/>
              <a:t>Week 5: </a:t>
            </a:r>
          </a:p>
        </p:txBody>
      </p:sp>
      <p:pic>
        <p:nvPicPr>
          <p:cNvPr id="6148" name="Picture 4" descr="Start, Stop Continue – Faculty Learning Hub">
            <a:extLst>
              <a:ext uri="{FF2B5EF4-FFF2-40B4-BE49-F238E27FC236}">
                <a16:creationId xmlns:a16="http://schemas.microsoft.com/office/drawing/2014/main" id="{932A64EB-57B5-1B5C-B01F-FEB292222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7531597" cy="6814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68" name="Straight Connector 6167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E6AA2751-4B44-3EF0-553B-24E015776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r>
              <a:rPr lang="en-US" dirty="0"/>
              <a:t>Reflection opportunity </a:t>
            </a:r>
          </a:p>
        </p:txBody>
      </p:sp>
      <p:sp>
        <p:nvSpPr>
          <p:cNvPr id="617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731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AC0B7-2E91-506E-73FF-0242DA2F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Traffic Light System </a:t>
            </a:r>
            <a:b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(Tutorials) </a:t>
            </a:r>
          </a:p>
        </p:txBody>
      </p:sp>
      <p:pic>
        <p:nvPicPr>
          <p:cNvPr id="4098" name="Picture 2" descr="Traffic Light | @mistercooke's teaching blog">
            <a:extLst>
              <a:ext uri="{FF2B5EF4-FFF2-40B4-BE49-F238E27FC236}">
                <a16:creationId xmlns:a16="http://schemas.microsoft.com/office/drawing/2014/main" id="{21ABCAC3-A758-1343-65C0-519DE87D7D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75086" y="113462"/>
            <a:ext cx="6108924" cy="674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64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20" name="Rectangle 2151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22" name="Rectangle 21521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5E423-B6B2-4442-E764-7429A95EE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pPr algn="ctr"/>
            <a:r>
              <a:rPr lang="en-US" sz="4200" dirty="0">
                <a:solidFill>
                  <a:schemeClr val="bg1"/>
                </a:solidFill>
              </a:rPr>
              <a:t>Assignment related questions </a:t>
            </a:r>
            <a:br>
              <a:rPr lang="en-US" sz="4200" dirty="0">
                <a:solidFill>
                  <a:schemeClr val="bg1"/>
                </a:solidFill>
              </a:rPr>
            </a:br>
            <a:r>
              <a:rPr lang="en-US" sz="4200" dirty="0">
                <a:solidFill>
                  <a:schemeClr val="bg1"/>
                </a:solidFill>
              </a:rPr>
              <a:t>(emails)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D97ED-0EA4-DF50-1A82-3157E41E0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83612"/>
            <a:ext cx="8520494" cy="4646744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Commonly asked questions usually are: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When are my assignments due? (dates)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words does it need to be?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 many references are needed?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Where can I find the module information?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What did I miss? (Tutorial are recommended)?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9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Typically,  these questions can be answered by doing the following: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Asking your peers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Checking Moodle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Trying to answering your own questions demonstrate problem-solving skills.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If you have done the above and still cannot gain the information you need, then you can: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Email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Attend a tutorial 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Student support services</a:t>
            </a:r>
          </a:p>
          <a:p>
            <a:pPr>
              <a:lnSpc>
                <a:spcPct val="100000"/>
              </a:lnSpc>
            </a:pPr>
            <a:endParaRPr lang="en-US" sz="700" dirty="0"/>
          </a:p>
        </p:txBody>
      </p:sp>
      <p:pic>
        <p:nvPicPr>
          <p:cNvPr id="21506" name="Picture 2" descr="200 Best Questions To Ask To Get To Know Someone">
            <a:extLst>
              <a:ext uri="{FF2B5EF4-FFF2-40B4-BE49-F238E27FC236}">
                <a16:creationId xmlns:a16="http://schemas.microsoft.com/office/drawing/2014/main" id="{DD3C05B0-3A60-4B94-9ABD-FB44CD535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36608" y="2376593"/>
            <a:ext cx="3439278" cy="302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2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4840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5" name="Rectangle 2253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16EE0-F1C1-9A58-CD5D-7ECB6B547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1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US" sz="4700" dirty="0"/>
              <a:t>Availability:</a:t>
            </a:r>
            <a:br>
              <a:rPr lang="en-US" sz="4700" dirty="0"/>
            </a:br>
            <a:r>
              <a:rPr lang="en-US" sz="4700" dirty="0"/>
              <a:t>Working Schedule </a:t>
            </a:r>
          </a:p>
        </p:txBody>
      </p:sp>
      <p:cxnSp>
        <p:nvCxnSpPr>
          <p:cNvPr id="22537" name="Straight Connector 22536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78954-E5C5-48CA-D8C6-98D1FCB1D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61684"/>
            <a:ext cx="6096000" cy="3696315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Birmingham: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Monday: 9:15am to 18:00am (QP)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Tuesday (9:15am to 13:00om (SH)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Swansea: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Thursday: 9:00am to 18:00pm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Friday: 9:00am to 13:00pm.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</p:txBody>
      </p:sp>
      <p:pic>
        <p:nvPicPr>
          <p:cNvPr id="22530" name="Picture 2" descr="Class schedule Vectors &amp; Illustrations for Free Download | Freepik">
            <a:extLst>
              <a:ext uri="{FF2B5EF4-FFF2-40B4-BE49-F238E27FC236}">
                <a16:creationId xmlns:a16="http://schemas.microsoft.com/office/drawing/2014/main" id="{C616B606-3376-5025-19D3-D2C430B9E4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1886" y="1533029"/>
            <a:ext cx="5221611" cy="347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863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52CBF-845C-F82A-5F97-3779E5F24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endParaRPr lang="en-US" sz="4800" dirty="0"/>
          </a:p>
        </p:txBody>
      </p:sp>
      <p:pic>
        <p:nvPicPr>
          <p:cNvPr id="15362" name="Picture 2" descr="Next week Stock Photos, Stock Images and Vectors | Stockfresh">
            <a:extLst>
              <a:ext uri="{FF2B5EF4-FFF2-40B4-BE49-F238E27FC236}">
                <a16:creationId xmlns:a16="http://schemas.microsoft.com/office/drawing/2014/main" id="{F35E2975-E2E8-EC3C-F7F2-2F19F5C6D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3" y="734669"/>
            <a:ext cx="6301805" cy="500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371" name="Straight Connector 15370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6" name="Content Placeholder 15365">
            <a:extLst>
              <a:ext uri="{FF2B5EF4-FFF2-40B4-BE49-F238E27FC236}">
                <a16:creationId xmlns:a16="http://schemas.microsoft.com/office/drawing/2014/main" id="{C44C0576-4695-F6D5-2F8A-AD863EDB2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537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788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1" name="Rectangle 1639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40CC8-A3F6-A9AC-9853-01D4711A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816" y="293208"/>
            <a:ext cx="5312254" cy="1540106"/>
          </a:xfrm>
        </p:spPr>
        <p:txBody>
          <a:bodyPr>
            <a:normAutofit/>
          </a:bodyPr>
          <a:lstStyle/>
          <a:p>
            <a:r>
              <a:rPr lang="en-US" sz="5600" dirty="0"/>
              <a:t>Independent Task </a:t>
            </a:r>
          </a:p>
        </p:txBody>
      </p:sp>
      <p:cxnSp>
        <p:nvCxnSpPr>
          <p:cNvPr id="16393" name="Straight Connector 16392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184D3-9E64-6E52-45BF-D6ACB5ACF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1663890"/>
            <a:ext cx="5312254" cy="4130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 preparation for next weeks lesson, I want you to think and reflect about the following:</a:t>
            </a:r>
          </a:p>
          <a:p>
            <a:r>
              <a:rPr lang="en-US" dirty="0"/>
              <a:t>”What does health or being healthy  mean to you?”</a:t>
            </a:r>
          </a:p>
          <a:p>
            <a:r>
              <a:rPr lang="en-US" dirty="0"/>
              <a:t>Do you consider yourself to be healthy? </a:t>
            </a:r>
          </a:p>
          <a:p>
            <a:r>
              <a:rPr lang="en-US" dirty="0"/>
              <a:t>If so, why? </a:t>
            </a:r>
          </a:p>
          <a:p>
            <a:r>
              <a:rPr lang="en-US" dirty="0"/>
              <a:t>Pay attention to resources which may contribute towards your current state of health.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6395" name="Freeform: Shape 16394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6386" name="Picture 2" descr="What is a Task?">
            <a:extLst>
              <a:ext uri="{FF2B5EF4-FFF2-40B4-BE49-F238E27FC236}">
                <a16:creationId xmlns:a16="http://schemas.microsoft.com/office/drawing/2014/main" id="{698EBCE8-340E-857D-BB15-6EB69834B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50087" y="1663890"/>
            <a:ext cx="3434963" cy="343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97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92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5EF13EA1-F66C-4347-AEBF-A5438DF27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5"/>
            <a:ext cx="12191999" cy="3474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Any Questions&quot; Images – Browse 343 Stock Photos, Vectors, and Video | Adobe  Stock">
            <a:extLst>
              <a:ext uri="{FF2B5EF4-FFF2-40B4-BE49-F238E27FC236}">
                <a16:creationId xmlns:a16="http://schemas.microsoft.com/office/drawing/2014/main" id="{4FE786B6-2204-053A-E9C8-1524E8C60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5788" y="442291"/>
            <a:ext cx="6957375" cy="25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132777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14340" name="Picture 4" descr="Hands Up by Sarah Bernard on Dribbble">
            <a:extLst>
              <a:ext uri="{FF2B5EF4-FFF2-40B4-BE49-F238E27FC236}">
                <a16:creationId xmlns:a16="http://schemas.microsoft.com/office/drawing/2014/main" id="{53BFB9FE-A600-2EC4-9BCE-1E6A727225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962" y="4242820"/>
            <a:ext cx="3460410" cy="163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938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3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4585" name="Straight Connector 24584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587" name="Rectangle 2458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9" name="Freeform: Shape 24588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813E2-ED11-9C0A-42D0-AF1842DF8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Diolch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54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chi </a:t>
            </a:r>
            <a:r>
              <a:rPr lang="en-US" sz="5400" i="1" kern="1200" spc="100" baseline="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gyd</a:t>
            </a:r>
            <a:endParaRPr lang="en-US" sz="54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4578" name="Picture 2" descr="Anatomy of the Perfect Thank You Page (with Examples)">
            <a:extLst>
              <a:ext uri="{FF2B5EF4-FFF2-40B4-BE49-F238E27FC236}">
                <a16:creationId xmlns:a16="http://schemas.microsoft.com/office/drawing/2014/main" id="{918A7C38-72F8-D936-E0FC-6C2923F9B2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500" y="2095654"/>
            <a:ext cx="5640399" cy="272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91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27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5786A-FBC1-B769-9A02-85281BA8B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637D9-3EFF-C628-C4A6-41D8F8D78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MT"/>
              </a:rPr>
              <a:t>MacGillivray, H. (2009) ‘Learning support and students studying mathematics and statistics’,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International Journal of Mathematical Education in Science and Technology</a:t>
            </a:r>
            <a:r>
              <a:rPr lang="en-GB" sz="1800" dirty="0">
                <a:effectLst/>
                <a:latin typeface="ArialMT"/>
              </a:rPr>
              <a:t>, 40(4), pp. 455–472. </a:t>
            </a:r>
          </a:p>
          <a:p>
            <a:r>
              <a:rPr lang="en-GB" sz="1800" dirty="0">
                <a:effectLst/>
                <a:latin typeface="ArialMT"/>
              </a:rPr>
              <a:t>Choudhary, R. and Malthus, C. (2017) ‘The impact of targeted mathematics/numeracy tutorials on maths anxiety, numeracy and basic drug calculation exam marks’,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Journal of Academic Language and Learning</a:t>
            </a:r>
            <a:r>
              <a:rPr lang="en-GB" sz="1800" dirty="0">
                <a:effectLst/>
                <a:latin typeface="ArialMT"/>
              </a:rPr>
              <a:t>, 11(1). </a:t>
            </a:r>
          </a:p>
          <a:p>
            <a:r>
              <a:rPr lang="en-GB" sz="1800" dirty="0">
                <a:effectLst/>
                <a:latin typeface="ArialMT"/>
              </a:rPr>
              <a:t>Manalo, E., Marshall, J. and Fraser, C. (2009) </a:t>
            </a:r>
            <a:r>
              <a:rPr lang="en-GB" sz="1800" i="1" dirty="0">
                <a:effectLst/>
                <a:latin typeface="Arial" panose="020B0604020202020204" pitchFamily="34" charset="0"/>
              </a:rPr>
              <a:t>Student Learning Support Programmes that demonstrate tangible impact on student retention, pass rates, and/or completion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672003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2050</Words>
  <Application>Microsoft Office PowerPoint</Application>
  <PresentationFormat>Widescreen</PresentationFormat>
  <Paragraphs>242</Paragraphs>
  <Slides>24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-apple-system</vt:lpstr>
      <vt:lpstr>ArialMT</vt:lpstr>
      <vt:lpstr>Arial</vt:lpstr>
      <vt:lpstr>Avenir Next LT Pro</vt:lpstr>
      <vt:lpstr>Calibri</vt:lpstr>
      <vt:lpstr>Sitka Banner</vt:lpstr>
      <vt:lpstr>HeadlinesVTI</vt:lpstr>
      <vt:lpstr>Module: CYP and the Media (BMHP6019)</vt:lpstr>
      <vt:lpstr>“Croeso I bawb”.</vt:lpstr>
      <vt:lpstr>Module Ice Breaker </vt:lpstr>
      <vt:lpstr>Learning Contract: Student and Staff Expectations </vt:lpstr>
      <vt:lpstr>PowerPoint Presentation</vt:lpstr>
      <vt:lpstr>Assignment:  The assignment Brief can be accessed in the Assessment tile on Moodle</vt:lpstr>
      <vt:lpstr>Assignment Tips for success</vt:lpstr>
      <vt:lpstr>PowerPoint Presentation</vt:lpstr>
      <vt:lpstr>Assignment Draft: Week 10  </vt:lpstr>
      <vt:lpstr>Presenting Drafts</vt:lpstr>
      <vt:lpstr>What to expect from draft feedback</vt:lpstr>
      <vt:lpstr>Tutorials: Reasons for attending</vt:lpstr>
      <vt:lpstr>Tutorials: Preparation </vt:lpstr>
      <vt:lpstr>Tutorials: Rules of engagement </vt:lpstr>
      <vt:lpstr>Independent Study </vt:lpstr>
      <vt:lpstr>Week 5: </vt:lpstr>
      <vt:lpstr>Traffic Light System  (Tutorials) </vt:lpstr>
      <vt:lpstr>Assignment related questions  (emails) </vt:lpstr>
      <vt:lpstr>Availability: Working Schedule </vt:lpstr>
      <vt:lpstr>PowerPoint Presentation</vt:lpstr>
      <vt:lpstr>Independent Task </vt:lpstr>
      <vt:lpstr>PowerPoint Presentation</vt:lpstr>
      <vt:lpstr>Diolch i chi gyd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Health, Wellbeing and Sustainable Development (BMHP6021)</dc:title>
  <dc:creator>Jonathan Wyatt (P144511)</dc:creator>
  <cp:lastModifiedBy>Jonathan Wyatt</cp:lastModifiedBy>
  <cp:revision>17</cp:revision>
  <dcterms:created xsi:type="dcterms:W3CDTF">2023-01-11T23:33:57Z</dcterms:created>
  <dcterms:modified xsi:type="dcterms:W3CDTF">2023-02-02T13:38:11Z</dcterms:modified>
</cp:coreProperties>
</file>