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65" r:id="rId3"/>
    <p:sldId id="257" r:id="rId4"/>
    <p:sldId id="260" r:id="rId5"/>
    <p:sldId id="263" r:id="rId6"/>
    <p:sldId id="264" r:id="rId7"/>
    <p:sldId id="266" r:id="rId8"/>
    <p:sldId id="258" r:id="rId9"/>
    <p:sldId id="261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49540" autoAdjust="0"/>
  </p:normalViewPr>
  <p:slideViewPr>
    <p:cSldViewPr snapToGrid="0">
      <p:cViewPr varScale="1">
        <p:scale>
          <a:sx n="36" d="100"/>
          <a:sy n="36" d="100"/>
        </p:scale>
        <p:origin x="2058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4B87F4-3A09-4009-95F3-166B2009D31C}" type="datetimeFigureOut">
              <a:rPr lang="en-GB" smtClean="0"/>
              <a:t>11/04/2019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AAD147-C85F-4EFD-BA42-95966F982D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875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Good afternoon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This presentation aims to describe and explore the theory of Marxism,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While introducing the concept of capitalism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And focusing on the Marxist perspective on education and its impact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Referring to theory policy and practice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AAD147-C85F-4EFD-BA42-95966F982D6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2650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Marxism is an </a:t>
            </a:r>
            <a:r>
              <a:rPr lang="en-GB" b="1" dirty="0"/>
              <a:t>ANTI-CAPATALIST</a:t>
            </a:r>
            <a:r>
              <a:rPr lang="en-GB" dirty="0"/>
              <a:t> theory, and in order to understand Marxism, we must first understand the concept of capitalism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It isn’t particularly clear where the idea of capitalism arose from, but the concept has woven through societies for centuries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Essentially, according to </a:t>
            </a:r>
            <a:r>
              <a:rPr lang="en-GB" b="1" dirty="0"/>
              <a:t>FULCHER in 2015 </a:t>
            </a:r>
            <a:r>
              <a:rPr lang="en-GB" dirty="0"/>
              <a:t>capitalism is an economic system where the </a:t>
            </a:r>
            <a:r>
              <a:rPr lang="en-GB" b="1" dirty="0"/>
              <a:t>MEANS OF PRODUCTION ARE PRIVATLEY OWNED </a:t>
            </a:r>
            <a:r>
              <a:rPr lang="en-GB" dirty="0"/>
              <a:t>by big business, and the goods and services which are produced, are sold with the intention of </a:t>
            </a:r>
            <a:r>
              <a:rPr lang="en-GB" b="1" dirty="0"/>
              <a:t>MAXIMISING PROFIT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Capitalism requires a </a:t>
            </a:r>
            <a:r>
              <a:rPr lang="en-GB" b="1" dirty="0"/>
              <a:t>FREE MARKET ECONOMY </a:t>
            </a:r>
            <a:r>
              <a:rPr lang="en-GB" b="0" dirty="0"/>
              <a:t>to succeed, this means the economic system they are involved in, has </a:t>
            </a:r>
            <a:r>
              <a:rPr lang="en-GB" b="1" dirty="0"/>
              <a:t>NO INTERFERENCE FROM GOVERNMENT </a:t>
            </a:r>
            <a:r>
              <a:rPr lang="en-GB" b="0" dirty="0"/>
              <a:t>in any way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The majority of people who are involved in a capitalist system, make their money through </a:t>
            </a:r>
            <a:r>
              <a:rPr lang="en-GB" b="1" dirty="0"/>
              <a:t>WAGE LABOUR</a:t>
            </a:r>
            <a:r>
              <a:rPr lang="en-GB" b="0" dirty="0"/>
              <a:t>, meaning they sell their labour, often for very little wages, to </a:t>
            </a:r>
            <a:r>
              <a:rPr lang="en-GB" b="1" dirty="0"/>
              <a:t>POWER THEIR EMPLOYERS, </a:t>
            </a:r>
            <a:r>
              <a:rPr lang="en-GB" b="0" dirty="0"/>
              <a:t>as explained in </a:t>
            </a:r>
            <a:r>
              <a:rPr lang="en-GB" b="1" dirty="0"/>
              <a:t>2015 by FULCHER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An example of the concept of capitalism and exploitation of workers in order to create profit, according to </a:t>
            </a:r>
            <a:r>
              <a:rPr lang="en-GB" b="1" dirty="0"/>
              <a:t>RABBIL SKIDAR IN 2018 </a:t>
            </a:r>
            <a:r>
              <a:rPr lang="en-GB" b="0" dirty="0"/>
              <a:t>would be </a:t>
            </a:r>
            <a:r>
              <a:rPr lang="en-GB" b="1" dirty="0"/>
              <a:t>AMAZON</a:t>
            </a:r>
            <a:r>
              <a:rPr lang="en-GB" b="0" dirty="0"/>
              <a:t> who are exploiting their workers across the UK, with </a:t>
            </a:r>
            <a:r>
              <a:rPr lang="en-GB" b="1" dirty="0"/>
              <a:t>DEEPLY DRAINING WORKPLACES</a:t>
            </a:r>
            <a:r>
              <a:rPr lang="en-GB" b="0" dirty="0"/>
              <a:t>, where workers are paid </a:t>
            </a:r>
            <a:r>
              <a:rPr lang="en-GB" b="1" dirty="0"/>
              <a:t>MINIMUM WAGE BASIS</a:t>
            </a:r>
            <a:r>
              <a:rPr lang="en-GB" b="0" dirty="0"/>
              <a:t>, for </a:t>
            </a:r>
            <a:r>
              <a:rPr lang="en-GB" b="1" dirty="0"/>
              <a:t>HARD WORK AND LONG, EXESSIVE HOURS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AAD147-C85F-4EFD-BA42-95966F982D6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4677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 what is Marxism?</a:t>
            </a:r>
          </a:p>
          <a:p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According to </a:t>
            </a:r>
            <a:r>
              <a:rPr lang="en-GB" b="1" dirty="0"/>
              <a:t>LIVESEY in 2014</a:t>
            </a:r>
            <a:r>
              <a:rPr lang="en-GB" dirty="0"/>
              <a:t>, Marxism is a theory, developed by </a:t>
            </a:r>
            <a:r>
              <a:rPr lang="en-GB" b="1" dirty="0"/>
              <a:t>KARL MARX AND FREDRICH ENGLES</a:t>
            </a:r>
            <a:r>
              <a:rPr lang="en-GB" dirty="0"/>
              <a:t>, in the mid 19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 which focuses on the </a:t>
            </a:r>
            <a:r>
              <a:rPr lang="en-GB" b="1" dirty="0"/>
              <a:t>conflict of interests</a:t>
            </a:r>
            <a:r>
              <a:rPr lang="en-GB" dirty="0"/>
              <a:t> in society regarding the </a:t>
            </a:r>
            <a:r>
              <a:rPr lang="en-GB" b="1" dirty="0"/>
              <a:t>economic production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Marx believed that the inequality between, and existence of </a:t>
            </a:r>
            <a:r>
              <a:rPr lang="en-GB" b="1" dirty="0"/>
              <a:t>DIFFERENT CLASSES </a:t>
            </a:r>
            <a:r>
              <a:rPr lang="en-GB" dirty="0"/>
              <a:t>was the root of conflict in society.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He believed there are two basic classes in a capitalist society. one being the </a:t>
            </a:r>
            <a:r>
              <a:rPr lang="en-GB" b="1" dirty="0"/>
              <a:t>BOURGEOISIE </a:t>
            </a:r>
            <a:r>
              <a:rPr lang="en-GB" b="0" dirty="0"/>
              <a:t>(a </a:t>
            </a:r>
            <a:r>
              <a:rPr lang="en-GB" b="1" dirty="0"/>
              <a:t>small, wealthy and powerful class</a:t>
            </a:r>
            <a:r>
              <a:rPr lang="en-GB" b="0" dirty="0"/>
              <a:t>, who own the means of production), and another being the </a:t>
            </a:r>
            <a:r>
              <a:rPr lang="en-GB" b="1" dirty="0"/>
              <a:t>PROLETARIAT</a:t>
            </a:r>
            <a:r>
              <a:rPr lang="en-GB" b="0" dirty="0"/>
              <a:t> (a large </a:t>
            </a:r>
            <a:r>
              <a:rPr lang="en-GB" b="1" dirty="0"/>
              <a:t>working class, </a:t>
            </a:r>
            <a:r>
              <a:rPr lang="en-GB" b="0" dirty="0"/>
              <a:t>who are exploited at the expense of </a:t>
            </a:r>
            <a:r>
              <a:rPr lang="en-GB" b="1" dirty="0"/>
              <a:t>BOURGEOISE</a:t>
            </a:r>
            <a:r>
              <a:rPr lang="en-GB" b="0" dirty="0"/>
              <a:t>).</a:t>
            </a:r>
            <a:endParaRPr lang="en-GB" b="1" dirty="0"/>
          </a:p>
          <a:p>
            <a:pPr marL="0" indent="0">
              <a:buFont typeface="Arial" panose="020B0604020202020204" pitchFamily="34" charset="0"/>
              <a:buNone/>
            </a:pPr>
            <a:endParaRPr lang="en-GB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According to </a:t>
            </a:r>
            <a:r>
              <a:rPr lang="en-GB" b="1" dirty="0"/>
              <a:t>KEN BROWN 2006, MARX </a:t>
            </a:r>
            <a:r>
              <a:rPr lang="en-GB" b="0" dirty="0"/>
              <a:t>argued that workers produce more than needed for employers to pay them their wages. This</a:t>
            </a:r>
            <a:r>
              <a:rPr lang="en-GB" b="1" dirty="0"/>
              <a:t> EXCESS </a:t>
            </a:r>
            <a:r>
              <a:rPr lang="en-GB" b="0" dirty="0"/>
              <a:t>that is produced is called </a:t>
            </a:r>
            <a:r>
              <a:rPr lang="en-GB" b="1" dirty="0"/>
              <a:t>SURPLUS VALUE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An </a:t>
            </a:r>
            <a:r>
              <a:rPr lang="en-GB" b="1" dirty="0"/>
              <a:t>EXAMPLE</a:t>
            </a:r>
            <a:r>
              <a:rPr lang="en-GB" b="0" dirty="0"/>
              <a:t> of this by (</a:t>
            </a:r>
            <a:r>
              <a:rPr lang="en-GB" b="1" dirty="0"/>
              <a:t>BROWN, 2006</a:t>
            </a:r>
            <a:r>
              <a:rPr lang="en-GB" b="0" dirty="0"/>
              <a:t>) is that in a fast food chain, such as , the workers </a:t>
            </a:r>
            <a:r>
              <a:rPr lang="en-GB" b="1" dirty="0"/>
              <a:t>COOK, PACKAGE AND SERVE </a:t>
            </a:r>
            <a:r>
              <a:rPr lang="en-GB" b="0" dirty="0"/>
              <a:t>the food.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However </a:t>
            </a:r>
            <a:r>
              <a:rPr lang="en-GB" b="1" dirty="0"/>
              <a:t>ONLY HALF </a:t>
            </a:r>
            <a:r>
              <a:rPr lang="en-GB" b="0" dirty="0"/>
              <a:t>of what they sell is necessary for </a:t>
            </a:r>
            <a:r>
              <a:rPr lang="en-GB" b="1" dirty="0"/>
              <a:t>PRODUCTION COST </a:t>
            </a:r>
            <a:r>
              <a:rPr lang="en-GB" b="0" dirty="0"/>
              <a:t>and to </a:t>
            </a:r>
            <a:r>
              <a:rPr lang="en-GB" b="1" dirty="0"/>
              <a:t>PAY THEIR WAGES</a:t>
            </a:r>
            <a:r>
              <a:rPr lang="en-GB" b="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The rest of the food sold provides </a:t>
            </a:r>
            <a:r>
              <a:rPr lang="en-GB" b="1" dirty="0"/>
              <a:t>PROFIT FOR THE FOOD CHAIN OWNERS. </a:t>
            </a:r>
            <a:r>
              <a:rPr lang="en-GB" b="0" dirty="0"/>
              <a:t>Meaning the workers do not get </a:t>
            </a:r>
            <a:r>
              <a:rPr lang="en-GB" b="1" dirty="0"/>
              <a:t>FULL VALUE OF THEIR WORK</a:t>
            </a:r>
            <a:r>
              <a:rPr lang="en-GB" b="0" dirty="0"/>
              <a:t>, and are therefore </a:t>
            </a:r>
            <a:r>
              <a:rPr lang="en-GB" b="1" dirty="0"/>
              <a:t>EXPLOITED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AAD147-C85F-4EFD-BA42-95966F982D6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3978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GRIFFITHS AND MACINTOSH IN 2015 </a:t>
            </a:r>
            <a:r>
              <a:rPr lang="en-GB" dirty="0"/>
              <a:t>said Marxist ideology believes that the education system works in a way which </a:t>
            </a:r>
            <a:r>
              <a:rPr lang="en-GB" b="1" dirty="0"/>
              <a:t>REPRODUCES CLASS INEQALITY.</a:t>
            </a:r>
          </a:p>
          <a:p>
            <a:endParaRPr lang="en-GB" b="1" dirty="0"/>
          </a:p>
          <a:p>
            <a:r>
              <a:rPr lang="en-GB" dirty="0"/>
              <a:t>meaning: in school, middle and upper classes can use their </a:t>
            </a:r>
            <a:r>
              <a:rPr lang="en-GB" b="1" dirty="0"/>
              <a:t>MATERIAL</a:t>
            </a:r>
            <a:r>
              <a:rPr lang="en-GB" dirty="0"/>
              <a:t> and </a:t>
            </a:r>
            <a:r>
              <a:rPr lang="en-GB" b="1" dirty="0"/>
              <a:t>CULTURAL CAPITAL </a:t>
            </a:r>
            <a:r>
              <a:rPr lang="en-GB" b="0" dirty="0"/>
              <a:t>to ensure their children get ahead, and </a:t>
            </a:r>
            <a:r>
              <a:rPr lang="en-GB" b="1" dirty="0"/>
              <a:t>maintain spots in the top sets</a:t>
            </a:r>
            <a:r>
              <a:rPr lang="en-GB" b="0" dirty="0"/>
              <a:t>. This means these children often </a:t>
            </a:r>
            <a:r>
              <a:rPr lang="en-GB" b="1" dirty="0"/>
              <a:t>maintain a higher educational attainment</a:t>
            </a:r>
            <a:r>
              <a:rPr lang="en-GB" b="0" dirty="0"/>
              <a:t>, and therefore go onto attain </a:t>
            </a:r>
            <a:r>
              <a:rPr lang="en-GB" b="1" dirty="0"/>
              <a:t>MIDDLE CLASS JOBS.</a:t>
            </a:r>
            <a:r>
              <a:rPr lang="en-GB" b="0" dirty="0"/>
              <a:t> </a:t>
            </a:r>
          </a:p>
          <a:p>
            <a:endParaRPr lang="en-GB" b="0" dirty="0"/>
          </a:p>
          <a:p>
            <a:r>
              <a:rPr lang="en-GB" b="0" dirty="0"/>
              <a:t>Whereas, the working class pupils are likely to have a </a:t>
            </a:r>
            <a:r>
              <a:rPr lang="en-GB" b="1" dirty="0"/>
              <a:t>lower standard of education</a:t>
            </a:r>
            <a:r>
              <a:rPr lang="en-GB" b="0" dirty="0"/>
              <a:t>, and end up with working class jobs, this is </a:t>
            </a:r>
            <a:r>
              <a:rPr lang="en-GB" b="1" dirty="0"/>
              <a:t>REPRODUCTION OF CLASS INEQUALITY.</a:t>
            </a:r>
          </a:p>
          <a:p>
            <a:endParaRPr lang="en-GB" b="1" dirty="0"/>
          </a:p>
          <a:p>
            <a:r>
              <a:rPr lang="en-GB" b="0" dirty="0"/>
              <a:t>Marxists also believe that</a:t>
            </a:r>
            <a:r>
              <a:rPr lang="en-GB" b="1" dirty="0"/>
              <a:t>, LABELLING THEORY </a:t>
            </a:r>
            <a:r>
              <a:rPr lang="en-GB" b="0" dirty="0"/>
              <a:t>can be applied to working class children in school, because children </a:t>
            </a:r>
            <a:r>
              <a:rPr lang="en-GB" b="1" dirty="0"/>
              <a:t>GAIN IDENTITY FROM TEACHERS</a:t>
            </a:r>
            <a:r>
              <a:rPr lang="en-GB" b="0" dirty="0"/>
              <a:t>, teachers create a favouritism or ‘halo-effect’ to high achieving middle class pupils and label working class children as </a:t>
            </a:r>
            <a:r>
              <a:rPr lang="en-GB" b="1" dirty="0"/>
              <a:t>FAILURES</a:t>
            </a:r>
            <a:r>
              <a:rPr lang="en-GB" b="0" dirty="0"/>
              <a:t>, and </a:t>
            </a:r>
            <a:r>
              <a:rPr lang="en-GB" b="1" dirty="0"/>
              <a:t>GOODCARE IN 1986</a:t>
            </a:r>
            <a:r>
              <a:rPr lang="en-GB" b="0" dirty="0"/>
              <a:t>, found </a:t>
            </a:r>
            <a:r>
              <a:rPr lang="en-GB" b="1" dirty="0"/>
              <a:t>WC</a:t>
            </a:r>
            <a:r>
              <a:rPr lang="en-GB" b="0" dirty="0"/>
              <a:t> children were undermarked by teachers.</a:t>
            </a:r>
          </a:p>
          <a:p>
            <a:endParaRPr lang="en-GB" b="0" dirty="0"/>
          </a:p>
          <a:p>
            <a:r>
              <a:rPr lang="en-GB" b="0" dirty="0"/>
              <a:t>As revealed by </a:t>
            </a:r>
            <a:r>
              <a:rPr lang="en-GB" b="1" dirty="0"/>
              <a:t>LAMBETH in 2014 </a:t>
            </a:r>
            <a:r>
              <a:rPr lang="en-GB" b="0" dirty="0"/>
              <a:t>This was reflected in 2013, at GCSE in England </a:t>
            </a:r>
            <a:r>
              <a:rPr lang="en-GB" b="1" dirty="0"/>
              <a:t>32% </a:t>
            </a:r>
            <a:r>
              <a:rPr lang="en-GB" b="0" dirty="0"/>
              <a:t>of White British pupils eligible for free school meals achieved </a:t>
            </a:r>
            <a:r>
              <a:rPr lang="en-GB" b="1" dirty="0"/>
              <a:t>5 A*-C grades </a:t>
            </a:r>
            <a:r>
              <a:rPr lang="en-GB" b="0" dirty="0"/>
              <a:t>(</a:t>
            </a:r>
            <a:r>
              <a:rPr lang="en-GB" b="1" dirty="0"/>
              <a:t>FSM being an indicator of working class or lower backgrounds</a:t>
            </a:r>
            <a:r>
              <a:rPr lang="en-GB" b="0" dirty="0"/>
              <a:t>) compared with </a:t>
            </a:r>
            <a:r>
              <a:rPr lang="en-GB" b="1" dirty="0"/>
              <a:t>65% </a:t>
            </a:r>
            <a:r>
              <a:rPr lang="en-GB" b="0" dirty="0"/>
              <a:t>of pupils who were not eligible, </a:t>
            </a:r>
            <a:r>
              <a:rPr lang="en-GB" b="0" dirty="0" err="1"/>
              <a:t>emphisiing</a:t>
            </a:r>
            <a:r>
              <a:rPr lang="en-GB" b="0" dirty="0"/>
              <a:t> the</a:t>
            </a:r>
            <a:r>
              <a:rPr lang="en-GB" b="1" dirty="0"/>
              <a:t> LOWER ATTAINMENT OF WORKING CLASS CHILDREN</a:t>
            </a:r>
            <a:r>
              <a:rPr lang="en-GB" b="0" dirty="0"/>
              <a:t>L  </a:t>
            </a:r>
          </a:p>
          <a:p>
            <a:endParaRPr lang="en-GB" b="0" dirty="0"/>
          </a:p>
          <a:p>
            <a:r>
              <a:rPr lang="en-GB" b="0" dirty="0"/>
              <a:t>This is regardless of the fact the </a:t>
            </a:r>
            <a:r>
              <a:rPr lang="en-GB" b="1" dirty="0"/>
              <a:t>EQUALITY ACT OF 2010 </a:t>
            </a:r>
            <a:r>
              <a:rPr lang="en-GB" b="0" dirty="0"/>
              <a:t>prohibits discrimination of children in education on any basis</a:t>
            </a:r>
          </a:p>
          <a:p>
            <a:endParaRPr lang="en-GB" b="0" dirty="0"/>
          </a:p>
          <a:p>
            <a:r>
              <a:rPr lang="en-GB" b="0" dirty="0"/>
              <a:t>This labelling creates a </a:t>
            </a:r>
            <a:r>
              <a:rPr lang="en-GB" b="1" dirty="0"/>
              <a:t>SELF-FULLFILLING PROPHECY</a:t>
            </a:r>
            <a:r>
              <a:rPr lang="en-GB" b="0" dirty="0"/>
              <a:t> and these children live up to these negative label labels, never striving to achieve further than </a:t>
            </a:r>
            <a:r>
              <a:rPr lang="en-GB" b="1" dirty="0"/>
              <a:t>WC jobs</a:t>
            </a:r>
            <a:r>
              <a:rPr lang="en-GB" b="0" dirty="0"/>
              <a:t>, therefore </a:t>
            </a:r>
            <a:r>
              <a:rPr lang="en-GB" b="1" dirty="0"/>
              <a:t>REPRODUCING CLASS INEQUALITY.</a:t>
            </a:r>
          </a:p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AAD147-C85F-4EFD-BA42-95966F982D6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8394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Regardless of the fact, the Marxist perspective of education and statistics reveal evidence that the </a:t>
            </a:r>
            <a:r>
              <a:rPr lang="en-GB" b="1" dirty="0"/>
              <a:t>education system is in favour of the ruling class or BOURGEOISE</a:t>
            </a:r>
            <a:r>
              <a:rPr lang="en-GB" dirty="0"/>
              <a:t>, there are some </a:t>
            </a:r>
            <a:r>
              <a:rPr lang="en-GB" b="1" dirty="0"/>
              <a:t>POLICIES IN PLACE </a:t>
            </a:r>
            <a:r>
              <a:rPr lang="en-GB" dirty="0"/>
              <a:t>which</a:t>
            </a:r>
            <a:r>
              <a:rPr lang="en-GB" b="1" dirty="0"/>
              <a:t> SUPPORT </a:t>
            </a:r>
            <a:r>
              <a:rPr lang="en-GB" dirty="0"/>
              <a:t>all children in education </a:t>
            </a:r>
            <a:r>
              <a:rPr lang="en-GB" b="1" dirty="0"/>
              <a:t>REGARDLESS OF BACKGROUND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The </a:t>
            </a:r>
            <a:r>
              <a:rPr lang="en-GB" b="1" dirty="0"/>
              <a:t>HIGH EXPECTATIONS FOR ALL CHILDREN </a:t>
            </a:r>
            <a:r>
              <a:rPr lang="en-GB" dirty="0"/>
              <a:t>section in the </a:t>
            </a:r>
            <a:r>
              <a:rPr lang="en-GB" b="1" dirty="0"/>
              <a:t>DEPARTMENT FOR EDUCATIONS STRATEGY</a:t>
            </a:r>
            <a:r>
              <a:rPr lang="en-GB" dirty="0"/>
              <a:t> for </a:t>
            </a:r>
            <a:r>
              <a:rPr lang="en-GB" b="1" dirty="0"/>
              <a:t>2015-2020 </a:t>
            </a:r>
            <a:r>
              <a:rPr lang="en-GB" b="0" dirty="0"/>
              <a:t> </a:t>
            </a:r>
            <a:r>
              <a:rPr lang="en-GB" dirty="0"/>
              <a:t>focuses on ensuring there are no forgotten areas or groups that are ignored or failed in the education system, including </a:t>
            </a:r>
            <a:r>
              <a:rPr lang="en-GB" b="1" dirty="0"/>
              <a:t>WORKING CLASS CHILDREN </a:t>
            </a:r>
            <a:r>
              <a:rPr lang="en-GB" dirty="0"/>
              <a:t>or the </a:t>
            </a:r>
            <a:r>
              <a:rPr lang="en-GB" b="1" dirty="0"/>
              <a:t>PROLETARIAT CLASS</a:t>
            </a:r>
          </a:p>
          <a:p>
            <a:endParaRPr lang="en-GB" dirty="0"/>
          </a:p>
          <a:p>
            <a:r>
              <a:rPr lang="en-GB" dirty="0"/>
              <a:t>The aim is to </a:t>
            </a:r>
            <a:r>
              <a:rPr lang="en-GB" b="1" dirty="0"/>
              <a:t>ENSURE POLICIES </a:t>
            </a:r>
            <a:r>
              <a:rPr lang="en-GB" dirty="0"/>
              <a:t>in schools across the UK include systems which work alongside children of all backgrounds, providing the </a:t>
            </a:r>
            <a:r>
              <a:rPr lang="en-GB" b="1" dirty="0"/>
              <a:t>SUPPORT REQUIRED </a:t>
            </a:r>
            <a:r>
              <a:rPr lang="en-GB" dirty="0"/>
              <a:t>for them to succeed, </a:t>
            </a:r>
          </a:p>
          <a:p>
            <a:endParaRPr lang="en-GB" dirty="0"/>
          </a:p>
          <a:p>
            <a:r>
              <a:rPr lang="en-GB" dirty="0"/>
              <a:t>It is also expected that children are </a:t>
            </a:r>
            <a:r>
              <a:rPr lang="en-GB" b="1" dirty="0"/>
              <a:t>ENCOURAGED</a:t>
            </a:r>
            <a:r>
              <a:rPr lang="en-GB" dirty="0"/>
              <a:t> within schools to </a:t>
            </a:r>
            <a:r>
              <a:rPr lang="en-GB" b="1" dirty="0"/>
              <a:t>ACHIEVE TO THE BEST OF THEIR ABILITY </a:t>
            </a:r>
            <a:r>
              <a:rPr lang="en-GB" b="0" dirty="0"/>
              <a:t>so that This can be </a:t>
            </a:r>
            <a:r>
              <a:rPr lang="en-GB" b="1" dirty="0"/>
              <a:t>MIRRORED IN FUTURE EMPLOYMENT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AAD147-C85F-4EFD-BA42-95966F982D6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9478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One strategic point this policy is to </a:t>
            </a:r>
            <a:r>
              <a:rPr lang="en-GB" b="1" dirty="0"/>
              <a:t>BUILD CHARACTER AND RESILLIANCE </a:t>
            </a:r>
            <a:r>
              <a:rPr lang="en-GB" dirty="0"/>
              <a:t>in pupils</a:t>
            </a:r>
          </a:p>
          <a:p>
            <a:endParaRPr lang="en-GB" dirty="0"/>
          </a:p>
          <a:p>
            <a:r>
              <a:rPr lang="en-GB" dirty="0"/>
              <a:t>meaning </a:t>
            </a:r>
            <a:r>
              <a:rPr lang="en-GB" b="1" dirty="0"/>
              <a:t>SUPPORT IS AVAILABLE </a:t>
            </a:r>
            <a:r>
              <a:rPr lang="en-GB" dirty="0"/>
              <a:t>in schools to develop pupils into </a:t>
            </a:r>
            <a:r>
              <a:rPr lang="en-GB" b="1" dirty="0"/>
              <a:t>well-rounded, confident, happy and resilient individuals</a:t>
            </a:r>
            <a:r>
              <a:rPr lang="en-GB" dirty="0"/>
              <a:t>, encouraging </a:t>
            </a:r>
            <a:r>
              <a:rPr lang="en-GB" b="1" dirty="0"/>
              <a:t>HIGH ACEDEMIC ATTAINMENT, </a:t>
            </a:r>
            <a:r>
              <a:rPr lang="en-GB" b="0" dirty="0"/>
              <a:t>and encouragement to breakaway from </a:t>
            </a:r>
            <a:r>
              <a:rPr lang="en-GB" b="1" dirty="0"/>
              <a:t>STERYOTYPES THAT EXPECT CERTAIN GROUPS IN SOCIETY TO ACHIEVE HIGHER THAN OTHERS.</a:t>
            </a:r>
          </a:p>
          <a:p>
            <a:endParaRPr lang="en-GB" b="1" dirty="0"/>
          </a:p>
          <a:p>
            <a:r>
              <a:rPr lang="en-GB" b="1" dirty="0"/>
              <a:t>HIGH QUALITY CAREER SERVICES </a:t>
            </a:r>
            <a:r>
              <a:rPr lang="en-GB" b="0" dirty="0"/>
              <a:t>are also available </a:t>
            </a:r>
            <a:r>
              <a:rPr lang="en-GB" dirty="0"/>
              <a:t>which provide more vulnerable pupils such as pupils from</a:t>
            </a:r>
            <a:r>
              <a:rPr lang="en-GB" b="1" dirty="0"/>
              <a:t> WC </a:t>
            </a:r>
            <a:r>
              <a:rPr lang="en-GB" dirty="0"/>
              <a:t>backgrounds with </a:t>
            </a:r>
            <a:r>
              <a:rPr lang="en-GB" b="1" dirty="0"/>
              <a:t>KNOWLEDGE AND UNDERSTANDING </a:t>
            </a:r>
            <a:r>
              <a:rPr lang="en-GB" dirty="0"/>
              <a:t>that can be applied when </a:t>
            </a:r>
            <a:r>
              <a:rPr lang="en-GB" b="1" dirty="0"/>
              <a:t>ACCESSING EMPLOYMENT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Therefore, providing pupils the opportunity to breakaway from the </a:t>
            </a:r>
            <a:r>
              <a:rPr lang="en-GB" b="1" dirty="0"/>
              <a:t>REPRODUCTION OF INEQUALITY </a:t>
            </a:r>
            <a:r>
              <a:rPr lang="en-GB" dirty="0"/>
              <a:t>which often exists in schools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AAD147-C85F-4EFD-BA42-95966F982D6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18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Although there is evidence to support the </a:t>
            </a:r>
            <a:r>
              <a:rPr lang="en-GB" b="1" dirty="0"/>
              <a:t>MARXIST IDEOLOGY</a:t>
            </a:r>
            <a:r>
              <a:rPr lang="en-GB" dirty="0"/>
              <a:t> of Education, many disagree with this theory.</a:t>
            </a:r>
          </a:p>
          <a:p>
            <a:endParaRPr lang="en-GB" dirty="0"/>
          </a:p>
          <a:p>
            <a:r>
              <a:rPr lang="en-GB" dirty="0"/>
              <a:t>According to </a:t>
            </a:r>
            <a:r>
              <a:rPr lang="en-GB" b="1" dirty="0"/>
              <a:t>GRIFFITHS AND MCINTOSH IN 2015</a:t>
            </a:r>
            <a:r>
              <a:rPr lang="en-GB" dirty="0"/>
              <a:t>, functionalists offer an opposing view and believe that </a:t>
            </a:r>
            <a:r>
              <a:rPr lang="en-GB" b="1" dirty="0"/>
              <a:t>EDUCATION IS ESSENTIAL FOR THE RUNNING OF SOCIETY </a:t>
            </a:r>
            <a:r>
              <a:rPr lang="en-GB" dirty="0"/>
              <a:t>as it builds social cohesion and links people with their culture, </a:t>
            </a:r>
          </a:p>
          <a:p>
            <a:endParaRPr lang="en-GB" dirty="0"/>
          </a:p>
          <a:p>
            <a:r>
              <a:rPr lang="en-GB" dirty="0"/>
              <a:t>An example of this in </a:t>
            </a:r>
            <a:r>
              <a:rPr lang="en-GB" b="1" dirty="0"/>
              <a:t>2015</a:t>
            </a:r>
            <a:r>
              <a:rPr lang="en-GB" dirty="0"/>
              <a:t> by </a:t>
            </a:r>
            <a:r>
              <a:rPr lang="en-GB" b="1" dirty="0"/>
              <a:t>GRIFFITHS AND MCINTOSH</a:t>
            </a:r>
            <a:r>
              <a:rPr lang="en-GB" dirty="0"/>
              <a:t> is that teaching the Welsh language to Welsh pupils creates a sense of </a:t>
            </a:r>
            <a:r>
              <a:rPr lang="en-GB" b="1" dirty="0"/>
              <a:t>IDENTITY</a:t>
            </a:r>
            <a:r>
              <a:rPr lang="en-GB" dirty="0"/>
              <a:t> and maintains </a:t>
            </a:r>
            <a:r>
              <a:rPr lang="en-GB" b="1" dirty="0"/>
              <a:t>CULTURAL TRADITION. </a:t>
            </a:r>
          </a:p>
          <a:p>
            <a:endParaRPr lang="en-GB" b="1" dirty="0"/>
          </a:p>
          <a:p>
            <a:r>
              <a:rPr lang="en-GB" dirty="0"/>
              <a:t>Ultimately Functionalists view education as a role of </a:t>
            </a:r>
            <a:r>
              <a:rPr lang="en-GB" b="1" dirty="0"/>
              <a:t>SOCIALISATION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To conclude, the Marxists ideology of how education is form of oppression against the working </a:t>
            </a:r>
            <a:r>
              <a:rPr lang="en-GB" b="1" dirty="0"/>
              <a:t>PROLETARIAT</a:t>
            </a:r>
            <a:r>
              <a:rPr lang="en-GB" dirty="0"/>
              <a:t> by the </a:t>
            </a:r>
            <a:r>
              <a:rPr lang="en-GB" b="1" dirty="0"/>
              <a:t>BORGOEISE</a:t>
            </a:r>
            <a:r>
              <a:rPr lang="en-GB" dirty="0"/>
              <a:t> is clear, the </a:t>
            </a:r>
            <a:r>
              <a:rPr lang="en-GB" b="1" dirty="0"/>
              <a:t>DEPARTMENT FOR EDUCATIONS STRATEGY</a:t>
            </a:r>
            <a:r>
              <a:rPr lang="en-GB" dirty="0"/>
              <a:t> for </a:t>
            </a:r>
            <a:r>
              <a:rPr lang="en-GB" b="1" dirty="0"/>
              <a:t>2015-2020 </a:t>
            </a:r>
            <a:r>
              <a:rPr lang="en-GB" b="0" dirty="0"/>
              <a:t>suggests that in todays society, a great deal is being done to </a:t>
            </a:r>
            <a:r>
              <a:rPr lang="en-GB" b="1" dirty="0"/>
              <a:t>PROMOTE</a:t>
            </a:r>
            <a:r>
              <a:rPr lang="en-GB" b="0" dirty="0"/>
              <a:t> the education of the </a:t>
            </a:r>
            <a:r>
              <a:rPr lang="en-GB" b="1" dirty="0"/>
              <a:t>WORKING CLASSES </a:t>
            </a:r>
            <a:r>
              <a:rPr lang="en-GB" b="0" dirty="0"/>
              <a:t>in an attempt to breakaway from </a:t>
            </a:r>
            <a:r>
              <a:rPr lang="en-GB" b="1" dirty="0"/>
              <a:t>REPRODUCTION OF INEQUALITY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AAD147-C85F-4EFD-BA42-95966F982D6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083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AAD147-C85F-4EFD-BA42-95966F982D6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8647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AAD147-C85F-4EFD-BA42-95966F982D6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6529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EC3BF-7728-495B-99B1-25254B1DBA89}" type="datetimeFigureOut">
              <a:rPr lang="en-GB" smtClean="0"/>
              <a:t>11/04/2019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EF430-7156-4897-ADEB-5EBCB033AF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38794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EC3BF-7728-495B-99B1-25254B1DBA89}" type="datetimeFigureOut">
              <a:rPr lang="en-GB" smtClean="0"/>
              <a:t>11/04/2019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EF430-7156-4897-ADEB-5EBCB033AF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836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EC3BF-7728-495B-99B1-25254B1DBA89}" type="datetimeFigureOut">
              <a:rPr lang="en-GB" smtClean="0"/>
              <a:t>11/04/2019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EF430-7156-4897-ADEB-5EBCB033AF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7295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EC3BF-7728-495B-99B1-25254B1DBA89}" type="datetimeFigureOut">
              <a:rPr lang="en-GB" smtClean="0"/>
              <a:t>11/04/2019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EF430-7156-4897-ADEB-5EBCB033AF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99941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EC3BF-7728-495B-99B1-25254B1DBA89}" type="datetimeFigureOut">
              <a:rPr lang="en-GB" smtClean="0"/>
              <a:t>11/04/2019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EF430-7156-4897-ADEB-5EBCB033AF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977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EC3BF-7728-495B-99B1-25254B1DBA89}" type="datetimeFigureOut">
              <a:rPr lang="en-GB" smtClean="0"/>
              <a:t>11/04/2019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EF430-7156-4897-ADEB-5EBCB033AF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6116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EC3BF-7728-495B-99B1-25254B1DBA89}" type="datetimeFigureOut">
              <a:rPr lang="en-GB" smtClean="0"/>
              <a:t>11/04/2019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EF430-7156-4897-ADEB-5EBCB033AF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2701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EC3BF-7728-495B-99B1-25254B1DBA89}" type="datetimeFigureOut">
              <a:rPr lang="en-GB" smtClean="0"/>
              <a:t>11/04/2019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EF430-7156-4897-ADEB-5EBCB033AF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3318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EC3BF-7728-495B-99B1-25254B1DBA89}" type="datetimeFigureOut">
              <a:rPr lang="en-GB" smtClean="0"/>
              <a:t>11/04/2019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EF430-7156-4897-ADEB-5EBCB033AF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764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EC3BF-7728-495B-99B1-25254B1DBA89}" type="datetimeFigureOut">
              <a:rPr lang="en-GB" smtClean="0"/>
              <a:t>11/04/2019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EF430-7156-4897-ADEB-5EBCB033AF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1769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EC3BF-7728-495B-99B1-25254B1DBA89}" type="datetimeFigureOut">
              <a:rPr lang="en-GB" smtClean="0"/>
              <a:t>11/04/2019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EF430-7156-4897-ADEB-5EBCB033AF5F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206164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EC3BF-7728-495B-99B1-25254B1DBA89}" type="datetimeFigureOut">
              <a:rPr lang="en-GB" smtClean="0"/>
              <a:t>11/04/2019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EF430-7156-4897-ADEB-5EBCB033AF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793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EC3BF-7728-495B-99B1-25254B1DBA89}" type="datetimeFigureOut">
              <a:rPr lang="en-GB" smtClean="0"/>
              <a:t>11/04/2019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EF430-7156-4897-ADEB-5EBCB033AF5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687085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EC3BF-7728-495B-99B1-25254B1DBA89}" type="datetimeFigureOut">
              <a:rPr lang="en-GB" smtClean="0"/>
              <a:t>11/04/2019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EF430-7156-4897-ADEB-5EBCB033AF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9382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EC3BF-7728-495B-99B1-25254B1DBA89}" type="datetimeFigureOut">
              <a:rPr lang="en-GB" smtClean="0"/>
              <a:t>11/04/2019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EF430-7156-4897-ADEB-5EBCB033AF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1595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EC3BF-7728-495B-99B1-25254B1DBA89}" type="datetimeFigureOut">
              <a:rPr lang="en-GB" smtClean="0"/>
              <a:t>11/04/2019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EF430-7156-4897-ADEB-5EBCB033AF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6010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8EC3BF-7728-495B-99B1-25254B1DBA89}" type="datetimeFigureOut">
              <a:rPr lang="en-GB" smtClean="0"/>
              <a:t>11/04/2019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23EF430-7156-4897-ADEB-5EBCB033AF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6620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508421/DfE-strategy-narrative.pdf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lambeth.gov.uk/rsu/sites/lambeth.gov.uk.rsu/files/The_Educational_Attainment_of_White_Working_Class_Pupils_-_Empirical_Evidence_2014.pdf" TargetMode="External"/><Relationship Id="rId4" Type="http://schemas.openxmlformats.org/officeDocument/2006/relationships/hyperlink" Target="https://www.gov.uk/guidance/equality-act-2010-guidance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uffingtonpost.co.uk/entry/amazons-treatment-of-their-workers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4F874-557B-4824-9BC5-7B28C32A412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11500" dirty="0"/>
              <a:t>Marxism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DBEAE5-740A-4CD5-8F49-F8EC9D0620B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1801507</a:t>
            </a:r>
          </a:p>
          <a:p>
            <a:r>
              <a:rPr lang="en-GB" dirty="0"/>
              <a:t>SJSI4017</a:t>
            </a:r>
          </a:p>
        </p:txBody>
      </p:sp>
    </p:spTree>
    <p:extLst>
      <p:ext uri="{BB962C8B-B14F-4D97-AF65-F5344CB8AC3E}">
        <p14:creationId xmlns:p14="http://schemas.microsoft.com/office/powerpoint/2010/main" val="38462142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28B740-13FA-4D93-BCE9-C0D0CC215F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596668" cy="1320800"/>
          </a:xfrm>
        </p:spPr>
        <p:txBody>
          <a:bodyPr>
            <a:normAutofit/>
          </a:bodyPr>
          <a:lstStyle/>
          <a:p>
            <a:r>
              <a:rPr lang="en-GB" sz="4800" dirty="0"/>
              <a:t>What is capitalism?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C8E58A-D235-48ED-AFB1-04561AD4CC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Means of production </a:t>
            </a:r>
          </a:p>
          <a:p>
            <a:endParaRPr lang="en-GB" sz="2800" dirty="0"/>
          </a:p>
          <a:p>
            <a:r>
              <a:rPr lang="en-GB" sz="2800" dirty="0"/>
              <a:t>Goods and services produced to maximise profit </a:t>
            </a:r>
          </a:p>
          <a:p>
            <a:endParaRPr lang="en-GB" sz="2800" dirty="0"/>
          </a:p>
          <a:p>
            <a:r>
              <a:rPr lang="en-GB" sz="2800" dirty="0"/>
              <a:t>Wage labour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B41B6D-4166-45CE-AC19-B0D192E8CEAE}"/>
              </a:ext>
            </a:extLst>
          </p:cNvPr>
          <p:cNvSpPr txBox="1"/>
          <p:nvPr/>
        </p:nvSpPr>
        <p:spPr>
          <a:xfrm>
            <a:off x="4267200" y="6334780"/>
            <a:ext cx="56341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(Fulcher, 2015. </a:t>
            </a:r>
            <a:r>
              <a:rPr lang="en-GB" sz="2800" dirty="0" err="1"/>
              <a:t>Skidar</a:t>
            </a:r>
            <a:r>
              <a:rPr lang="en-GB" sz="2800" dirty="0"/>
              <a:t>, 2018</a:t>
            </a:r>
            <a:r>
              <a:rPr lang="en-GB" sz="24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8560268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EBA9F-D010-43E3-A013-22FC3A050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393" y="0"/>
            <a:ext cx="8596668" cy="3491345"/>
          </a:xfrm>
        </p:spPr>
        <p:txBody>
          <a:bodyPr>
            <a:normAutofit/>
          </a:bodyPr>
          <a:lstStyle/>
          <a:p>
            <a:pPr algn="ctr"/>
            <a:r>
              <a:rPr lang="en-GB" sz="4400" dirty="0"/>
              <a:t>What is Marxism, and what did Marx think?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6B4EA9-B415-44A4-BF86-C416D6B9EDA4}"/>
              </a:ext>
            </a:extLst>
          </p:cNvPr>
          <p:cNvSpPr txBox="1"/>
          <p:nvPr/>
        </p:nvSpPr>
        <p:spPr>
          <a:xfrm>
            <a:off x="4785831" y="6396335"/>
            <a:ext cx="44512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(Livesey, 2014. Brown, 2006)</a:t>
            </a: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73A5431-D6E9-424D-95AC-81C18FCC2C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6516" y="2395890"/>
            <a:ext cx="9923929" cy="4231277"/>
          </a:xfrm>
        </p:spPr>
        <p:txBody>
          <a:bodyPr/>
          <a:lstStyle/>
          <a:p>
            <a:r>
              <a:rPr lang="en-GB" sz="3200" dirty="0"/>
              <a:t>Bourgeoise – small, wealthy, powerful class</a:t>
            </a:r>
          </a:p>
          <a:p>
            <a:endParaRPr lang="en-GB" sz="3200" dirty="0"/>
          </a:p>
          <a:p>
            <a:r>
              <a:rPr lang="en-GB" sz="3200" dirty="0"/>
              <a:t>Proletariat- large, exploited working class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5728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A6004-51A2-4D1A-89C0-ADA0E0C82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99" y="0"/>
            <a:ext cx="9290304" cy="4467332"/>
          </a:xfrm>
        </p:spPr>
        <p:txBody>
          <a:bodyPr>
            <a:noAutofit/>
          </a:bodyPr>
          <a:lstStyle/>
          <a:p>
            <a:pPr algn="ctr"/>
            <a:r>
              <a:rPr lang="en-GB" sz="4400" dirty="0"/>
              <a:t>Marxist ideology of education and reproduction of class inequality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308B7A-4061-413E-A3C6-19B55BE8CD79}"/>
              </a:ext>
            </a:extLst>
          </p:cNvPr>
          <p:cNvSpPr txBox="1"/>
          <p:nvPr/>
        </p:nvSpPr>
        <p:spPr>
          <a:xfrm>
            <a:off x="6461079" y="6027003"/>
            <a:ext cx="5908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(Griffiths and McIntosh, 2015. Goodcare, 1986. Lambeth, 2014. GOV.UK, 2010)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E5BD131-4AE9-4A6E-821F-ABD6A91BC6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99" y="2233666"/>
            <a:ext cx="9777084" cy="5157514"/>
          </a:xfrm>
        </p:spPr>
        <p:txBody>
          <a:bodyPr/>
          <a:lstStyle/>
          <a:p>
            <a:r>
              <a:rPr lang="en-GB" sz="3200" dirty="0"/>
              <a:t>Middle and upper classes have the material and cultural capital to get ahead</a:t>
            </a:r>
          </a:p>
          <a:p>
            <a:endParaRPr lang="en-GB" sz="3200" dirty="0"/>
          </a:p>
          <a:p>
            <a:r>
              <a:rPr lang="en-GB" sz="3200" dirty="0"/>
              <a:t>Teachers label working class children as failures, creating self-fulfilling prophecy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07366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C1FA6-813A-4DC4-B2B9-27CA6CEC7C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274002" cy="1320800"/>
          </a:xfrm>
        </p:spPr>
        <p:txBody>
          <a:bodyPr/>
          <a:lstStyle/>
          <a:p>
            <a:r>
              <a:rPr lang="en-GB" dirty="0"/>
              <a:t>Department for Education strategy 2015-2020 World class education and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1596F-BC24-43D5-83CA-34493ED7ED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005845"/>
            <a:ext cx="10461812" cy="4621322"/>
          </a:xfrm>
        </p:spPr>
        <p:txBody>
          <a:bodyPr/>
          <a:lstStyle/>
          <a:p>
            <a:r>
              <a:rPr lang="en-GB" sz="3200" dirty="0"/>
              <a:t>High expectations for all children</a:t>
            </a:r>
          </a:p>
          <a:p>
            <a:endParaRPr lang="en-GB" sz="3200" dirty="0"/>
          </a:p>
          <a:p>
            <a:r>
              <a:rPr lang="en-GB" sz="3200" dirty="0"/>
              <a:t>Ensuring school policies across the UK provide support required for success </a:t>
            </a:r>
          </a:p>
          <a:p>
            <a:pPr marL="0" indent="0">
              <a:buNone/>
            </a:pPr>
            <a:endParaRPr lang="en-GB" sz="2800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0BFA4E-521B-44D7-9536-F5FA1D7CD9EE}"/>
              </a:ext>
            </a:extLst>
          </p:cNvPr>
          <p:cNvSpPr txBox="1"/>
          <p:nvPr/>
        </p:nvSpPr>
        <p:spPr>
          <a:xfrm>
            <a:off x="4304372" y="6396335"/>
            <a:ext cx="47346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2400" dirty="0"/>
              <a:t>Department of Education, 2016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09599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2F8CF5-5D84-41A4-B7C4-E34267453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73082"/>
            <a:ext cx="8596668" cy="1320800"/>
          </a:xfrm>
        </p:spPr>
        <p:txBody>
          <a:bodyPr/>
          <a:lstStyle/>
          <a:p>
            <a:r>
              <a:rPr lang="en-GB" dirty="0"/>
              <a:t>Department for Education strategy 2015-2020 World class education and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5D76AB-502E-4946-A93B-5D40CE3145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Building character and resilience in pupils </a:t>
            </a:r>
          </a:p>
          <a:p>
            <a:endParaRPr lang="en-GB" sz="2800" dirty="0"/>
          </a:p>
          <a:p>
            <a:r>
              <a:rPr lang="en-GB" sz="2800" dirty="0"/>
              <a:t>Developing pupils to be well-rounded, resilient people </a:t>
            </a:r>
          </a:p>
          <a:p>
            <a:endParaRPr lang="en-GB" sz="2800" dirty="0"/>
          </a:p>
          <a:p>
            <a:r>
              <a:rPr lang="en-GB" sz="2800" dirty="0"/>
              <a:t>High quality career services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1283E8F-A1EE-4AE8-B267-8BF6E77E1B7D}"/>
              </a:ext>
            </a:extLst>
          </p:cNvPr>
          <p:cNvSpPr/>
          <p:nvPr/>
        </p:nvSpPr>
        <p:spPr>
          <a:xfrm>
            <a:off x="4533602" y="6396335"/>
            <a:ext cx="474040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/>
              <a:t>(Department of Education, 2016)</a:t>
            </a:r>
          </a:p>
        </p:txBody>
      </p:sp>
    </p:spTree>
    <p:extLst>
      <p:ext uri="{BB962C8B-B14F-4D97-AF65-F5344CB8AC3E}">
        <p14:creationId xmlns:p14="http://schemas.microsoft.com/office/powerpoint/2010/main" val="20386847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9B539-0AF5-4C3C-978E-A6FD87B0A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805" y="2108200"/>
            <a:ext cx="8596668" cy="1320800"/>
          </a:xfrm>
        </p:spPr>
        <p:txBody>
          <a:bodyPr>
            <a:normAutofit/>
          </a:bodyPr>
          <a:lstStyle/>
          <a:p>
            <a:r>
              <a:rPr lang="en-GB" sz="5400" dirty="0"/>
              <a:t>Criticisms and 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547315-4D90-4DDD-B92B-E8AAAC183747}"/>
              </a:ext>
            </a:extLst>
          </p:cNvPr>
          <p:cNvSpPr txBox="1"/>
          <p:nvPr/>
        </p:nvSpPr>
        <p:spPr>
          <a:xfrm>
            <a:off x="4007225" y="6334780"/>
            <a:ext cx="50247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(Griffiths and McIntosh, 2015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5386407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824A1-E405-4264-9AF8-D885B2655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596668" cy="1320800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5AE6A5-6C08-4E7D-93AE-CF07959749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244" y="660400"/>
            <a:ext cx="8596668" cy="6197600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/>
              <a:t>Brown, K (2006) ‘Introducing Sociology for AS level</a:t>
            </a:r>
            <a:r>
              <a:rPr lang="en-GB" sz="2000" i="1" dirty="0"/>
              <a:t>’ </a:t>
            </a:r>
            <a:r>
              <a:rPr lang="en-GB" sz="2000" dirty="0"/>
              <a:t>Cambridge, Polity Press</a:t>
            </a:r>
          </a:p>
          <a:p>
            <a:r>
              <a:rPr lang="en-GB" sz="2000" dirty="0"/>
              <a:t>Department for Education (2016) </a:t>
            </a:r>
            <a:r>
              <a:rPr lang="en-GB" sz="2000" i="1" dirty="0"/>
              <a:t>DfE strategy 2015-2020 World-class education and care </a:t>
            </a:r>
            <a:r>
              <a:rPr lang="en-GB" sz="2000" dirty="0"/>
              <a:t>Accessed at: </a:t>
            </a:r>
            <a:r>
              <a:rPr lang="en-GB" sz="2000" dirty="0">
                <a:hlinkClick r:id="rId3"/>
              </a:rPr>
              <a:t>https://assets.publishing.service.gov.uk/government/uploads/system/uploads/attachment_data/file/508421/DfE-strategy-narrative.pdf</a:t>
            </a:r>
            <a:r>
              <a:rPr lang="en-GB" sz="2000" dirty="0"/>
              <a:t> (accessed on: 11/04/2019)</a:t>
            </a:r>
            <a:endParaRPr lang="en-GB" sz="2000" i="1" dirty="0"/>
          </a:p>
          <a:p>
            <a:r>
              <a:rPr lang="en-GB" sz="2000" dirty="0"/>
              <a:t>Goodcare (1986) in Griffiths, J, McIntosh, J (2015) </a:t>
            </a:r>
            <a:r>
              <a:rPr lang="en-GB" sz="2000" i="1" dirty="0"/>
              <a:t>‘</a:t>
            </a:r>
            <a:r>
              <a:rPr lang="en-GB" sz="2000" dirty="0"/>
              <a:t>WJEC / </a:t>
            </a:r>
            <a:r>
              <a:rPr lang="en-GB" sz="2000" dirty="0" err="1"/>
              <a:t>Eduqas</a:t>
            </a:r>
            <a:r>
              <a:rPr lang="en-GB" sz="2000" dirty="0"/>
              <a:t> Sociology for AS &amp; Year 1</a:t>
            </a:r>
            <a:r>
              <a:rPr lang="en-GB" sz="2000" i="1" dirty="0"/>
              <a:t>’  </a:t>
            </a:r>
            <a:r>
              <a:rPr lang="en-GB" sz="2000" dirty="0"/>
              <a:t>Cheltenham, Gloucestershire. Illuminate Publishing</a:t>
            </a:r>
          </a:p>
          <a:p>
            <a:r>
              <a:rPr lang="en-GB" sz="2000" dirty="0"/>
              <a:t>GOV.UK (2010) Equality Act 2010. accessed at: </a:t>
            </a:r>
            <a:r>
              <a:rPr lang="en-GB" sz="2000" dirty="0">
                <a:hlinkClick r:id="rId4"/>
              </a:rPr>
              <a:t>https://www.gov.uk/guidance/equality-act-2010-guidance</a:t>
            </a:r>
            <a:r>
              <a:rPr lang="en-GB" sz="2000" dirty="0"/>
              <a:t> (accessed on: 11/04/2019)</a:t>
            </a:r>
          </a:p>
          <a:p>
            <a:r>
              <a:rPr lang="en-GB" sz="2000" dirty="0"/>
              <a:t>Griffiths, J, McIntosh, J (2015) </a:t>
            </a:r>
            <a:r>
              <a:rPr lang="en-GB" sz="2000" i="1" dirty="0"/>
              <a:t>‘</a:t>
            </a:r>
            <a:r>
              <a:rPr lang="en-GB" sz="2000" dirty="0"/>
              <a:t>WJEC / </a:t>
            </a:r>
            <a:r>
              <a:rPr lang="en-GB" sz="2000" dirty="0" err="1"/>
              <a:t>Eduqas</a:t>
            </a:r>
            <a:r>
              <a:rPr lang="en-GB" sz="2000" dirty="0"/>
              <a:t> Sociology for AS &amp; Year 1</a:t>
            </a:r>
            <a:r>
              <a:rPr lang="en-GB" sz="2000" i="1" dirty="0"/>
              <a:t>’  </a:t>
            </a:r>
            <a:r>
              <a:rPr lang="en-GB" sz="2000" dirty="0"/>
              <a:t>Cheltenham, Gloucestershire. Illuminate Publishing</a:t>
            </a:r>
          </a:p>
          <a:p>
            <a:r>
              <a:rPr lang="en-GB" sz="2000" dirty="0"/>
              <a:t>Lambeth (2014) </a:t>
            </a:r>
            <a:r>
              <a:rPr lang="en-GB" sz="2000" i="1" dirty="0"/>
              <a:t>The Educational Attainment of White Working Class Pupils. </a:t>
            </a:r>
            <a:r>
              <a:rPr lang="en-GB" sz="2000" dirty="0"/>
              <a:t>Accessed at: </a:t>
            </a:r>
            <a:r>
              <a:rPr lang="en-GB" sz="2000" dirty="0">
                <a:hlinkClick r:id="rId5"/>
              </a:rPr>
              <a:t>https://www.lambeth.gov.uk/rsu/sites/lambeth.gov.uk.rsu/files/The_Educational_Attainment_of_White_Working_Class_Pupils_-_Empirical_Evidence_2014.pdf</a:t>
            </a:r>
            <a:r>
              <a:rPr lang="en-GB" sz="2000" dirty="0"/>
              <a:t> (accessed on: 11/04/2019)</a:t>
            </a:r>
            <a:endParaRPr lang="en-GB" sz="2000" i="1" dirty="0"/>
          </a:p>
        </p:txBody>
      </p:sp>
    </p:spTree>
    <p:extLst>
      <p:ext uri="{BB962C8B-B14F-4D97-AF65-F5344CB8AC3E}">
        <p14:creationId xmlns:p14="http://schemas.microsoft.com/office/powerpoint/2010/main" val="3665813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DBBD8-6EFA-442D-95BB-364BCE7705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596668" cy="132080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09BB9D-79D4-41F0-9D05-FC5BC6A966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320" y="660400"/>
            <a:ext cx="8596668" cy="3880773"/>
          </a:xfrm>
        </p:spPr>
        <p:txBody>
          <a:bodyPr/>
          <a:lstStyle/>
          <a:p>
            <a:r>
              <a:rPr lang="en-GB" dirty="0"/>
              <a:t>Livesey, C (2014) </a:t>
            </a:r>
            <a:r>
              <a:rPr lang="en-GB" i="1" dirty="0"/>
              <a:t>‘</a:t>
            </a:r>
            <a:r>
              <a:rPr lang="en-GB" dirty="0"/>
              <a:t>Cambridge international AS and A Level Sociology Coursebook</a:t>
            </a:r>
            <a:r>
              <a:rPr lang="en-GB" i="1" dirty="0"/>
              <a:t>’ </a:t>
            </a:r>
            <a:r>
              <a:rPr lang="en-GB" dirty="0"/>
              <a:t>Cambridge University Press, Cambridge</a:t>
            </a:r>
          </a:p>
          <a:p>
            <a:r>
              <a:rPr lang="en-GB" dirty="0"/>
              <a:t>Fulcher, J (2015) </a:t>
            </a:r>
            <a:r>
              <a:rPr lang="en-GB" i="1" dirty="0"/>
              <a:t>‘</a:t>
            </a:r>
            <a:r>
              <a:rPr lang="en-GB" dirty="0"/>
              <a:t>CAPITALISM A Very Short Introduction’ (2</a:t>
            </a:r>
            <a:r>
              <a:rPr lang="en-GB" baseline="30000" dirty="0"/>
              <a:t>nd</a:t>
            </a:r>
            <a:r>
              <a:rPr lang="en-GB" dirty="0"/>
              <a:t> Ed) Oxford University Press</a:t>
            </a:r>
          </a:p>
          <a:p>
            <a:r>
              <a:rPr lang="en-GB" dirty="0" err="1"/>
              <a:t>Skidar</a:t>
            </a:r>
            <a:r>
              <a:rPr lang="en-GB" dirty="0"/>
              <a:t>, R (2018) ‘Amazon's Treatment Of Their Workers Is A Capitalist Dystopia’ </a:t>
            </a:r>
            <a:r>
              <a:rPr lang="en-GB" i="1" dirty="0" err="1"/>
              <a:t>Huffpost</a:t>
            </a:r>
            <a:r>
              <a:rPr lang="en-GB" i="1" dirty="0"/>
              <a:t>. </a:t>
            </a:r>
            <a:r>
              <a:rPr lang="en-GB" dirty="0"/>
              <a:t>11th, June, 2018. Accessed at: </a:t>
            </a:r>
            <a:r>
              <a:rPr lang="en-GB" dirty="0">
                <a:hlinkClick r:id="rId3"/>
              </a:rPr>
              <a:t>https://www.huffingtonpost.co.uk/entry/amazons-treatment-of-their-workers</a:t>
            </a:r>
            <a:r>
              <a:rPr lang="en-GB" dirty="0"/>
              <a:t> (accessed on 04/04/2019)</a:t>
            </a:r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458669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Red">
      <a:dk1>
        <a:sysClr val="windowText" lastClr="000000"/>
      </a:dk1>
      <a:lt1>
        <a:sysClr val="window" lastClr="FFFFFF"/>
      </a:lt1>
      <a:dk2>
        <a:srgbClr val="323232"/>
      </a:dk2>
      <a:lt2>
        <a:srgbClr val="E5C243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2037</TotalTime>
  <Words>1563</Words>
  <Application>Microsoft Office PowerPoint</Application>
  <PresentationFormat>Widescreen</PresentationFormat>
  <Paragraphs>121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Trebuchet MS</vt:lpstr>
      <vt:lpstr>Wingdings 3</vt:lpstr>
      <vt:lpstr>Facet</vt:lpstr>
      <vt:lpstr>Marxism</vt:lpstr>
      <vt:lpstr>What is capitalism?</vt:lpstr>
      <vt:lpstr>What is Marxism, and what did Marx think?</vt:lpstr>
      <vt:lpstr>Marxist ideology of education and reproduction of class inequality</vt:lpstr>
      <vt:lpstr>Department for Education strategy 2015-2020 World class education and care</vt:lpstr>
      <vt:lpstr>Department for Education strategy 2015-2020 World class education and care</vt:lpstr>
      <vt:lpstr>Criticisms and conclusion</vt:lpstr>
      <vt:lpstr>References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Marxism</dc:title>
  <dc:creator>lois brunton</dc:creator>
  <cp:lastModifiedBy>lois brunton</cp:lastModifiedBy>
  <cp:revision>43</cp:revision>
  <dcterms:created xsi:type="dcterms:W3CDTF">2019-04-01T19:29:50Z</dcterms:created>
  <dcterms:modified xsi:type="dcterms:W3CDTF">2019-04-11T14:59:51Z</dcterms:modified>
</cp:coreProperties>
</file>