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8"/>
  </p:notesMasterIdLst>
  <p:handoutMasterIdLst>
    <p:handoutMasterId r:id="rId19"/>
  </p:handoutMasterIdLst>
  <p:sldIdLst>
    <p:sldId id="256" r:id="rId4"/>
    <p:sldId id="258" r:id="rId5"/>
    <p:sldId id="295" r:id="rId6"/>
    <p:sldId id="296" r:id="rId7"/>
    <p:sldId id="301" r:id="rId8"/>
    <p:sldId id="300" r:id="rId9"/>
    <p:sldId id="302" r:id="rId10"/>
    <p:sldId id="306" r:id="rId11"/>
    <p:sldId id="297" r:id="rId12"/>
    <p:sldId id="303" r:id="rId13"/>
    <p:sldId id="305" r:id="rId14"/>
    <p:sldId id="308" r:id="rId15"/>
    <p:sldId id="307" r:id="rId16"/>
    <p:sldId id="285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85590" autoAdjust="0"/>
  </p:normalViewPr>
  <p:slideViewPr>
    <p:cSldViewPr>
      <p:cViewPr varScale="1">
        <p:scale>
          <a:sx n="100" d="100"/>
          <a:sy n="100" d="100"/>
        </p:scale>
        <p:origin x="1926" y="7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nswers.unity.com/questions/627091/transform-vs-gameobject.html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hlinkClick r:id="rId3"/>
              </a:rPr>
              <a:t>https://answers.unity.com/questions/627091/transform-vs-gameobject.html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900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1/30/2018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MonoBehaviour.OnDrawGizmos.html" TargetMode="External"/><Relationship Id="rId2" Type="http://schemas.openxmlformats.org/officeDocument/2006/relationships/hyperlink" Target="https://docs.unity3d.com/ScriptReference/Gizmo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unity3d.com/ScriptReference/MonoBehaviour.OnDrawGizmosSelected.htm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Vector3.Distance.html" TargetMode="External"/><Relationship Id="rId2" Type="http://schemas.openxmlformats.org/officeDocument/2006/relationships/hyperlink" Target="https://docs.unity3d.com/ScriptReference/Vector3-magnitud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unity3d.com/ScriptReference/Vector3-sqrMagnitude.html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Third PERSON AI CHARACTER (TPC) CONTROLLER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8b: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29-Jan-2018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Outlining the route with Gizmos</a:t>
            </a:r>
          </a:p>
          <a:p>
            <a:r>
              <a:rPr lang="en-GB" dirty="0"/>
              <a:t>Keeping track of visited way points</a:t>
            </a:r>
          </a:p>
          <a:p>
            <a:r>
              <a:rPr lang="en-GB" dirty="0" smtClean="0"/>
              <a:t>Checking Distances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 points: Linear Route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 help setup the way points, we will use Gizmos.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681" y="2204864"/>
            <a:ext cx="7933333" cy="510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449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 points: Random Route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 help setup the way points, we will use Gizmos.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8044"/>
          <a:stretch/>
        </p:blipFill>
        <p:spPr>
          <a:xfrm>
            <a:off x="484586" y="2204864"/>
            <a:ext cx="8409524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11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Gizmos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hlinkClick r:id="rId2"/>
              </a:rPr>
              <a:t>Gizmos</a:t>
            </a:r>
            <a:r>
              <a:rPr lang="en-GB" dirty="0" smtClean="0"/>
              <a:t> are used in Unity to give visual debugging or setup aids in the scene view.</a:t>
            </a:r>
          </a:p>
          <a:p>
            <a:r>
              <a:rPr lang="en-GB" dirty="0" smtClean="0"/>
              <a:t>Gizmo drawing is done in the following methods:</a:t>
            </a:r>
          </a:p>
          <a:p>
            <a:pPr lvl="1"/>
            <a:r>
              <a:rPr lang="en-GB" dirty="0" err="1" smtClean="0">
                <a:hlinkClick r:id="rId3"/>
              </a:rPr>
              <a:t>OnDrawGizmos</a:t>
            </a:r>
            <a:r>
              <a:rPr lang="en-GB" dirty="0" smtClean="0"/>
              <a:t>: called every frame</a:t>
            </a:r>
          </a:p>
          <a:p>
            <a:pPr lvl="1"/>
            <a:r>
              <a:rPr lang="en-GB" dirty="0" err="1" smtClean="0">
                <a:hlinkClick r:id="rId4"/>
              </a:rPr>
              <a:t>OnDrawGizmosSelected</a:t>
            </a:r>
            <a:r>
              <a:rPr lang="en-GB" dirty="0" smtClean="0"/>
              <a:t>: called only if the object it is attached to is selected.</a:t>
            </a:r>
            <a:endParaRPr lang="en-GB" dirty="0"/>
          </a:p>
          <a:p>
            <a:r>
              <a:rPr lang="en-GB" dirty="0" smtClean="0"/>
              <a:t>You use the draw methods for drawing, e.g.:</a:t>
            </a:r>
          </a:p>
          <a:p>
            <a:pPr lvl="1"/>
            <a:r>
              <a:rPr lang="en-GB" dirty="0" err="1"/>
              <a:t>Gizmos.</a:t>
            </a:r>
            <a:r>
              <a:rPr lang="en-GB" b="1" dirty="0" err="1"/>
              <a:t>DrawIcon</a:t>
            </a:r>
            <a:r>
              <a:rPr lang="en-GB" dirty="0"/>
              <a:t>(</a:t>
            </a:r>
            <a:r>
              <a:rPr lang="en-GB" dirty="0" err="1"/>
              <a:t>transform.position</a:t>
            </a:r>
            <a:r>
              <a:rPr lang="en-GB" dirty="0"/>
              <a:t>, </a:t>
            </a:r>
            <a:r>
              <a:rPr lang="en-GB" dirty="0" err="1"/>
              <a:t>iconImage</a:t>
            </a:r>
            <a:r>
              <a:rPr lang="en-GB" dirty="0" smtClean="0"/>
              <a:t>);</a:t>
            </a:r>
          </a:p>
          <a:p>
            <a:pPr lvl="1"/>
            <a:r>
              <a:rPr lang="en-GB" dirty="0" err="1" smtClean="0"/>
              <a:t>Gizmos.</a:t>
            </a:r>
            <a:r>
              <a:rPr lang="en-GB" b="1" dirty="0" err="1" smtClean="0"/>
              <a:t>DrawLine</a:t>
            </a:r>
            <a:r>
              <a:rPr lang="en-GB" dirty="0" smtClean="0"/>
              <a:t>(</a:t>
            </a:r>
            <a:r>
              <a:rPr lang="en-GB" dirty="0" err="1" smtClean="0"/>
              <a:t>from.position</a:t>
            </a:r>
            <a:r>
              <a:rPr lang="en-GB" dirty="0"/>
              <a:t>, </a:t>
            </a:r>
            <a:r>
              <a:rPr lang="en-GB" dirty="0" err="1" smtClean="0"/>
              <a:t>to.position</a:t>
            </a:r>
            <a:r>
              <a:rPr lang="en-GB" dirty="0"/>
              <a:t>);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5604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How can the </a:t>
            </a:r>
            <a:r>
              <a:rPr lang="en-GB" dirty="0" err="1" smtClean="0"/>
              <a:t>Gizmos.DrawLine</a:t>
            </a:r>
            <a:r>
              <a:rPr lang="en-GB" dirty="0" smtClean="0"/>
              <a:t> (from, to) method be used to draw the linear route?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348" y="2559706"/>
            <a:ext cx="6664000" cy="42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51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about for the random route?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8044"/>
          <a:stretch/>
        </p:blipFill>
        <p:spPr>
          <a:xfrm>
            <a:off x="484586" y="2204864"/>
            <a:ext cx="8409524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644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How do you </a:t>
            </a:r>
            <a:r>
              <a:rPr lang="en-GB" b="1" dirty="0" smtClean="0"/>
              <a:t>keep track</a:t>
            </a:r>
            <a:r>
              <a:rPr lang="en-GB" dirty="0" smtClean="0"/>
              <a:t> </a:t>
            </a:r>
            <a:r>
              <a:rPr lang="en-GB" dirty="0" smtClean="0"/>
              <a:t>of:</a:t>
            </a:r>
          </a:p>
          <a:p>
            <a:r>
              <a:rPr lang="en-GB" dirty="0" smtClean="0"/>
              <a:t>The current way point?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way points already visited to stop the AI character:</a:t>
            </a:r>
          </a:p>
          <a:p>
            <a:pPr lvl="1"/>
            <a:r>
              <a:rPr lang="en-GB" dirty="0" smtClean="0"/>
              <a:t>From being stuck in the same spot?</a:t>
            </a:r>
          </a:p>
          <a:p>
            <a:pPr lvl="1"/>
            <a:r>
              <a:rPr lang="en-GB" dirty="0" smtClean="0"/>
              <a:t>From navigating between just the same two way points?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350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How do you work out the distance between the two points?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984" y="2630386"/>
            <a:ext cx="3676190" cy="3161905"/>
          </a:xfrm>
          <a:prstGeom prst="rect">
            <a:avLst/>
          </a:prstGeom>
        </p:spPr>
      </p:pic>
      <p:grpSp>
        <p:nvGrpSpPr>
          <p:cNvPr id="16" name="Group 15"/>
          <p:cNvGrpSpPr/>
          <p:nvPr/>
        </p:nvGrpSpPr>
        <p:grpSpPr>
          <a:xfrm>
            <a:off x="216048" y="2780928"/>
            <a:ext cx="4788000" cy="2484000"/>
            <a:chOff x="216048" y="2780928"/>
            <a:chExt cx="4788000" cy="2484000"/>
          </a:xfrm>
        </p:grpSpPr>
        <p:grpSp>
          <p:nvGrpSpPr>
            <p:cNvPr id="14" name="Group 13"/>
            <p:cNvGrpSpPr/>
            <p:nvPr/>
          </p:nvGrpSpPr>
          <p:grpSpPr>
            <a:xfrm>
              <a:off x="216048" y="2780928"/>
              <a:ext cx="4788000" cy="2484000"/>
              <a:chOff x="216048" y="2780928"/>
              <a:chExt cx="4788000" cy="2484000"/>
            </a:xfrm>
          </p:grpSpPr>
          <p:cxnSp>
            <p:nvCxnSpPr>
              <p:cNvPr id="6" name="Straight Arrow Connector 5"/>
              <p:cNvCxnSpPr/>
              <p:nvPr/>
            </p:nvCxnSpPr>
            <p:spPr>
              <a:xfrm flipV="1">
                <a:off x="611560" y="2780928"/>
                <a:ext cx="0" cy="248400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Straight Arrow Connector 6"/>
              <p:cNvCxnSpPr/>
              <p:nvPr/>
            </p:nvCxnSpPr>
            <p:spPr>
              <a:xfrm>
                <a:off x="216048" y="4941168"/>
                <a:ext cx="4788000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3888" y="3940079"/>
              <a:ext cx="952381" cy="784127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9381" y="3089285"/>
              <a:ext cx="380952" cy="850794"/>
            </a:xfrm>
            <a:prstGeom prst="rect">
              <a:avLst/>
            </a:prstGeom>
          </p:spPr>
        </p:pic>
        <p:grpSp>
          <p:nvGrpSpPr>
            <p:cNvPr id="15" name="Group 14"/>
            <p:cNvGrpSpPr/>
            <p:nvPr/>
          </p:nvGrpSpPr>
          <p:grpSpPr>
            <a:xfrm>
              <a:off x="1139857" y="3940079"/>
              <a:ext cx="2424031" cy="784127"/>
              <a:chOff x="1139857" y="3940079"/>
              <a:chExt cx="2424031" cy="784127"/>
            </a:xfrm>
          </p:grpSpPr>
          <p:cxnSp>
            <p:nvCxnSpPr>
              <p:cNvPr id="10" name="Straight Connector 9"/>
              <p:cNvCxnSpPr/>
              <p:nvPr/>
            </p:nvCxnSpPr>
            <p:spPr>
              <a:xfrm>
                <a:off x="1139857" y="3940079"/>
                <a:ext cx="0" cy="784127"/>
              </a:xfrm>
              <a:prstGeom prst="line">
                <a:avLst/>
              </a:prstGeom>
              <a:ln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>
                <a:off x="1139857" y="4724206"/>
                <a:ext cx="2424031" cy="0"/>
              </a:xfrm>
              <a:prstGeom prst="line">
                <a:avLst/>
              </a:prstGeom>
              <a:ln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1139857" y="3940079"/>
                <a:ext cx="2424031" cy="784127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89286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calculate distances, you </a:t>
            </a:r>
            <a:r>
              <a:rPr lang="en-GB" dirty="0" smtClean="0"/>
              <a:t>use </a:t>
            </a:r>
            <a:r>
              <a:rPr lang="en-GB" dirty="0" smtClean="0"/>
              <a:t>good old Pythagorean Theorem!!</a:t>
            </a:r>
          </a:p>
          <a:p>
            <a:r>
              <a:rPr lang="en-GB" dirty="0"/>
              <a:t>c</a:t>
            </a:r>
            <a:r>
              <a:rPr lang="en-GB" dirty="0" smtClean="0"/>
              <a:t> = </a:t>
            </a:r>
            <a:r>
              <a:rPr lang="en-GB" dirty="0" smtClean="0">
                <a:sym typeface="Symbol" panose="05050102010706020507" pitchFamily="18" charset="2"/>
              </a:rPr>
              <a:t>(</a:t>
            </a:r>
            <a:r>
              <a:rPr lang="en-GB" dirty="0" smtClean="0"/>
              <a:t>a</a:t>
            </a:r>
            <a:r>
              <a:rPr lang="en-GB" baseline="30000" dirty="0" smtClean="0"/>
              <a:t>2</a:t>
            </a:r>
            <a:r>
              <a:rPr lang="en-GB" dirty="0" smtClean="0"/>
              <a:t> + b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253" y="3363439"/>
            <a:ext cx="3676190" cy="3161905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 flipV="1">
            <a:off x="3923928" y="4365104"/>
            <a:ext cx="792000" cy="1044000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923928" y="5409104"/>
            <a:ext cx="792000" cy="0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715928" y="4365104"/>
            <a:ext cx="0" cy="1044000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270615" y="535797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4766601" y="4759725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3973739" y="4575059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4089769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Distances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Unity </a:t>
            </a:r>
            <a:r>
              <a:rPr lang="en-GB" dirty="0"/>
              <a:t>has </a:t>
            </a:r>
            <a:r>
              <a:rPr lang="en-GB" dirty="0" smtClean="0"/>
              <a:t>the following methods for distances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>
                <a:hlinkClick r:id="rId2"/>
              </a:rPr>
              <a:t>Vector3.magnitude</a:t>
            </a:r>
            <a:r>
              <a:rPr lang="en-GB" dirty="0" smtClean="0"/>
              <a:t> that will return the length </a:t>
            </a:r>
            <a:r>
              <a:rPr lang="en-GB" dirty="0" smtClean="0"/>
              <a:t>of a vector by calculating the square root of …</a:t>
            </a:r>
          </a:p>
          <a:p>
            <a:pPr lvl="1"/>
            <a:r>
              <a:rPr lang="en-GB" dirty="0" smtClean="0">
                <a:hlinkClick r:id="rId3"/>
              </a:rPr>
              <a:t>Vector3.Distance</a:t>
            </a:r>
            <a:r>
              <a:rPr lang="en-GB" dirty="0" smtClean="0"/>
              <a:t> </a:t>
            </a:r>
            <a:r>
              <a:rPr lang="en-GB" dirty="0"/>
              <a:t>that returns the distance between A and </a:t>
            </a:r>
            <a:r>
              <a:rPr lang="en-GB" dirty="0" smtClean="0"/>
              <a:t>B, i.e. (a – b).magnitude</a:t>
            </a:r>
          </a:p>
          <a:p>
            <a:r>
              <a:rPr lang="en-GB" dirty="0" smtClean="0"/>
              <a:t>But </a:t>
            </a:r>
            <a:r>
              <a:rPr lang="en-GB" dirty="0"/>
              <a:t>a </a:t>
            </a:r>
            <a:r>
              <a:rPr lang="en-GB" b="1" i="1" dirty="0"/>
              <a:t>word of caution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Square root calculations are computationally expensive.</a:t>
            </a:r>
          </a:p>
          <a:p>
            <a:pPr lvl="1"/>
            <a:r>
              <a:rPr lang="en-GB" dirty="0"/>
              <a:t>Thus, if you </a:t>
            </a:r>
            <a:r>
              <a:rPr lang="en-GB" b="1" dirty="0"/>
              <a:t>only need to compare distances </a:t>
            </a:r>
            <a:r>
              <a:rPr lang="en-GB" dirty="0"/>
              <a:t>i.e. A is close to or far from B, </a:t>
            </a:r>
            <a:r>
              <a:rPr lang="en-GB" b="1" i="1" dirty="0"/>
              <a:t>use the squared length instead</a:t>
            </a:r>
            <a:r>
              <a:rPr lang="en-GB" dirty="0"/>
              <a:t> i.e. </a:t>
            </a:r>
            <a:r>
              <a:rPr lang="en-GB" dirty="0">
                <a:hlinkClick r:id="rId4"/>
              </a:rPr>
              <a:t>Vector3.sqrMagnitude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Only use Vector3.Distance </a:t>
            </a:r>
            <a:r>
              <a:rPr lang="en-GB" dirty="0" smtClean="0"/>
              <a:t>or Vector3.magnitude when </a:t>
            </a:r>
            <a:r>
              <a:rPr lang="en-GB" dirty="0"/>
              <a:t>you need the actual distance between two points.</a:t>
            </a:r>
          </a:p>
          <a:p>
            <a:r>
              <a:rPr lang="en-GB" dirty="0" smtClean="0"/>
              <a:t>You will use this to determine if the AI character is near or far away from the Player and/or the next way point.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41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Distances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500" dirty="0" smtClean="0"/>
              <a:t>Here is how you would compare the distance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Minimum distance to be nearby</a:t>
            </a:r>
            <a:endParaRPr lang="en-GB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nearbyDistance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5.0f;</a:t>
            </a:r>
          </a:p>
          <a:p>
            <a:pPr marL="320040" lvl="1" indent="0">
              <a:buNone/>
            </a:pPr>
            <a:endParaRPr lang="en-GB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Calculate the vector offset</a:t>
            </a:r>
            <a:endParaRPr lang="en-GB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Vector3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offsetDistance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other.position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-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transform.position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Calculate the </a:t>
            </a: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squared magnitude instead of magnitude which uses slow square root</a:t>
            </a:r>
            <a:endParaRPr lang="en-GB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float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sqrOffset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offsetDistance.sqrMagnitude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Compare with nearby distance squared to check if nearby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sqrOffset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&lt;=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nearbyDistance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*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nearbyDistance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	// Other is nearby – do something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	</a:t>
            </a:r>
            <a:r>
              <a:rPr lang="en-GB" sz="27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Debug.Log</a:t>
            </a:r>
            <a:r>
              <a:rPr lang="en-GB" sz="27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7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"The other is near me </a:t>
            </a:r>
            <a:r>
              <a:rPr lang="en-GB" sz="2700" dirty="0" smtClean="0">
                <a:solidFill>
                  <a:srgbClr val="A31515"/>
                </a:solidFill>
                <a:latin typeface="Consolas" panose="020B0609020204030204" pitchFamily="49" charset="0"/>
                <a:sym typeface="Wingdings" panose="05000000000000000000" pitchFamily="2" charset="2"/>
              </a:rPr>
              <a:t> 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80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 vs. Game Object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When scripting we usually need to get a reference to some game object.</a:t>
            </a:r>
          </a:p>
          <a:p>
            <a:r>
              <a:rPr lang="en-GB" dirty="0" smtClean="0"/>
              <a:t>You can store this reference in:</a:t>
            </a:r>
          </a:p>
          <a:p>
            <a:pPr lvl="1"/>
            <a:r>
              <a:rPr lang="en-GB" dirty="0" err="1" smtClean="0"/>
              <a:t>GameObject</a:t>
            </a:r>
            <a:r>
              <a:rPr lang="en-GB" dirty="0" smtClean="0"/>
              <a:t> variable</a:t>
            </a:r>
          </a:p>
          <a:p>
            <a:pPr lvl="1"/>
            <a:r>
              <a:rPr lang="en-GB" dirty="0" smtClean="0"/>
              <a:t>Transform variable</a:t>
            </a:r>
          </a:p>
          <a:p>
            <a:r>
              <a:rPr lang="en-GB" dirty="0" smtClean="0"/>
              <a:t>If you are accessing and/or manipulating the position, rotation or scale, it is better to use the Transform.</a:t>
            </a:r>
          </a:p>
          <a:p>
            <a:r>
              <a:rPr lang="en-GB" dirty="0" smtClean="0"/>
              <a:t>For the way points, we are interested in their positions, so we will use the Transform reference.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804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12206</TotalTime>
  <Words>518</Words>
  <Application>Microsoft Office PowerPoint</Application>
  <PresentationFormat>On-screen Show (4:3)</PresentationFormat>
  <Paragraphs>76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Calibri</vt:lpstr>
      <vt:lpstr>Cambria</vt:lpstr>
      <vt:lpstr>Consolas</vt:lpstr>
      <vt:lpstr>Symbol</vt:lpstr>
      <vt:lpstr>Wingdings</vt:lpstr>
      <vt:lpstr>Wingdings 2</vt:lpstr>
      <vt:lpstr>Median</vt:lpstr>
      <vt:lpstr>Third PERSON AI CHARACTER (TPC) CONTROLLER</vt:lpstr>
      <vt:lpstr>Today’s Lecture</vt:lpstr>
      <vt:lpstr>Way points: Linear Route</vt:lpstr>
      <vt:lpstr>Way points: Random Route</vt:lpstr>
      <vt:lpstr>Gizmos</vt:lpstr>
      <vt:lpstr>Question</vt:lpstr>
      <vt:lpstr>Question</vt:lpstr>
      <vt:lpstr>Question</vt:lpstr>
      <vt:lpstr>Distances</vt:lpstr>
      <vt:lpstr>Distances</vt:lpstr>
      <vt:lpstr>Calculating Distances</vt:lpstr>
      <vt:lpstr>Comparing Distances</vt:lpstr>
      <vt:lpstr>Transform vs. Game Object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1447</cp:revision>
  <cp:lastPrinted>2014-09-29T16:21:25Z</cp:lastPrinted>
  <dcterms:created xsi:type="dcterms:W3CDTF">2013-09-18T07:00:31Z</dcterms:created>
  <dcterms:modified xsi:type="dcterms:W3CDTF">2018-01-30T07:49:57Z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