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sldIdLst>
    <p:sldId id="256" r:id="rId2"/>
    <p:sldId id="257" r:id="rId3"/>
    <p:sldId id="258" r:id="rId4"/>
    <p:sldId id="260" r:id="rId5"/>
    <p:sldId id="261" r:id="rId6"/>
    <p:sldId id="262" r:id="rId7"/>
    <p:sldId id="263" r:id="rId8"/>
    <p:sldId id="264" r:id="rId9"/>
    <p:sldId id="268" r:id="rId10"/>
    <p:sldId id="269"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p:scale>
          <a:sx n="66" d="100"/>
          <a:sy n="66" d="100"/>
        </p:scale>
        <p:origin x="-552" y="-13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E700B27-DE4C-4B9E-BB11-B9027034A00F}" type="datetimeFigureOut">
              <a:rPr lang="en-US" smtClean="0"/>
              <a:pPr/>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278376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5C51FCE-E4BB-4680-8E50-3C0E348D2609}"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6872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3708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smtClean="0"/>
              <a:t>6/27/2021</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8377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smtClean="0"/>
              <a:t>6/27/2021</a:t>
            </a:fld>
            <a:endParaRPr lang="en-US" dirty="0"/>
          </a:p>
        </p:txBody>
      </p:sp>
      <p:sp>
        <p:nvSpPr>
          <p:cNvPr id="8" name="Footer Placeholder 7"/>
          <p:cNvSpPr>
            <a:spLocks noGrp="1"/>
          </p:cNvSpPr>
          <p:nvPr>
            <p:ph type="ftr" sz="quarter" idx="11"/>
          </p:nvPr>
        </p:nvSpPr>
        <p:spPr/>
        <p:txBody>
          <a:bodyPr/>
          <a:lstStyle/>
          <a:p>
            <a:r>
              <a:rPr lang="en-US" smtClean="0"/>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5885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66CB97F8-6CEB-469B-AFCC-889F2A2B1D5A}" type="datetimeFigureOut">
              <a:rPr lang="en-US" smtClean="0"/>
              <a:t>6/27/2021</a:t>
            </a:fld>
            <a:endParaRPr lang="en-US" dirty="0"/>
          </a:p>
        </p:txBody>
      </p:sp>
      <p:sp>
        <p:nvSpPr>
          <p:cNvPr id="5" name="Footer Placeholder 3"/>
          <p:cNvSpPr>
            <a:spLocks noGrp="1"/>
          </p:cNvSpPr>
          <p:nvPr>
            <p:ph type="ftr" sz="quarter" idx="11"/>
          </p:nvPr>
        </p:nvSpPr>
        <p:spPr/>
        <p:txBody>
          <a:bodyPr/>
          <a:lstStyle/>
          <a:p>
            <a:r>
              <a:rPr lang="en-US" smtClean="0"/>
              <a:t>
              </a:t>
            </a:r>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63507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FA9179F-009E-4FA5-B091-7EBB82A185BD}" type="datetimeFigureOut">
              <a:rPr lang="en-US" smtClean="0"/>
              <a:t>6/27/2021</a:t>
            </a:fld>
            <a:endParaRPr lang="en-US" dirty="0"/>
          </a:p>
        </p:txBody>
      </p:sp>
      <p:sp>
        <p:nvSpPr>
          <p:cNvPr id="5" name="Footer Placeholder 2"/>
          <p:cNvSpPr>
            <a:spLocks noGrp="1"/>
          </p:cNvSpPr>
          <p:nvPr>
            <p:ph type="ftr" sz="quarter" idx="11"/>
          </p:nvPr>
        </p:nvSpPr>
        <p:spPr/>
        <p:txBody>
          <a:bodyPr/>
          <a:lstStyle/>
          <a:p>
            <a:r>
              <a:rPr lang="en-US" smtClean="0"/>
              <a:t>
              </a:t>
            </a:r>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2680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8E665CEB-0076-4E37-B880-BCEA9784DE0A}" type="datetimeFigureOut">
              <a:rPr lang="en-US" smtClean="0"/>
              <a:t>6/27/2021</a:t>
            </a:fld>
            <a:endParaRPr lang="en-US" dirty="0"/>
          </a:p>
        </p:txBody>
      </p:sp>
      <p:sp>
        <p:nvSpPr>
          <p:cNvPr id="5" name="Footer Placeholder 5"/>
          <p:cNvSpPr>
            <a:spLocks noGrp="1"/>
          </p:cNvSpPr>
          <p:nvPr>
            <p:ph type="ftr" sz="quarter" idx="11"/>
          </p:nvPr>
        </p:nvSpPr>
        <p:spPr/>
        <p:txBody>
          <a:bodyPr/>
          <a:lstStyle/>
          <a:p>
            <a:r>
              <a:rPr lang="en-US" smtClean="0"/>
              <a:t>
              </a:t>
            </a:r>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58242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smtClean="0"/>
              <a:t>6/27/2021</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33115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smtClean="0"/>
              <a:t>6/27/2021</a:t>
            </a:fld>
            <a:endParaRPr lang="en-US" dirty="0"/>
          </a:p>
        </p:txBody>
      </p:sp>
      <p:sp>
        <p:nvSpPr>
          <p:cNvPr id="6" name="Footer Placeholder 5"/>
          <p:cNvSpPr>
            <a:spLocks noGrp="1"/>
          </p:cNvSpPr>
          <p:nvPr>
            <p:ph type="ftr" sz="quarter" idx="11"/>
          </p:nvPr>
        </p:nvSpPr>
        <p:spPr/>
        <p:txBody>
          <a:bodyPr/>
          <a:lstStyle/>
          <a:p>
            <a:r>
              <a:rPr lang="en-US" smtClean="0"/>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57142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0935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03695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936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147335C-0450-40D7-8612-B3203BED4F28}" type="datetimeFigureOut">
              <a:rPr lang="en-US" smtClean="0"/>
              <a:t>6/27/2021</a:t>
            </a:fld>
            <a:endParaRPr lang="en-US" dirty="0"/>
          </a:p>
        </p:txBody>
      </p:sp>
      <p:sp>
        <p:nvSpPr>
          <p:cNvPr id="4"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88467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46A105-2A1C-4284-B4EA-07CF89B1A393}" type="datetimeFigureOut">
              <a:rPr lang="en-US" smtClean="0"/>
              <a:t>6/27/2021</a:t>
            </a:fld>
            <a:endParaRPr lang="en-US" dirty="0"/>
          </a:p>
        </p:txBody>
      </p:sp>
      <p:sp>
        <p:nvSpPr>
          <p:cNvPr id="4"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4341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57635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smtClean="0"/>
              <a:t>6/27/2021</a:t>
            </a:fld>
            <a:endParaRPr lang="en-US" dirty="0"/>
          </a:p>
        </p:txBody>
      </p:sp>
      <p:sp>
        <p:nvSpPr>
          <p:cNvPr id="5" name="Footer Placeholder 4"/>
          <p:cNvSpPr>
            <a:spLocks noGrp="1"/>
          </p:cNvSpPr>
          <p:nvPr>
            <p:ph type="ftr" sz="quarter" idx="11"/>
          </p:nvPr>
        </p:nvSpPr>
        <p:spPr/>
        <p:txBody>
          <a:bodyPr/>
          <a:lstStyle/>
          <a:p>
            <a:r>
              <a:rPr lang="en-US" smtClean="0"/>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05557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E0D914D-B099-4142-A885-11F276715148}" type="datetimeFigureOut">
              <a:rPr lang="en-US" smtClean="0"/>
              <a:t>6/27/2021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smtClean="0"/>
              <a:t>
              </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7661986"/>
      </p:ext>
    </p:extLst>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wav"/><Relationship Id="rId1" Type="http://schemas.microsoft.com/office/2007/relationships/media" Target="../media/media4.wav"/><Relationship Id="rId5" Type="http://schemas.openxmlformats.org/officeDocument/2006/relationships/image" Target="../media/image6.png"/><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wav"/><Relationship Id="rId1" Type="http://schemas.microsoft.com/office/2007/relationships/media" Target="../media/media5.wav"/><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av"/><Relationship Id="rId1" Type="http://schemas.microsoft.com/office/2007/relationships/media" Target="../media/media7.wav"/><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wav"/><Relationship Id="rId1" Type="http://schemas.microsoft.com/office/2007/relationships/media" Target="../media/media8.wav"/><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av"/><Relationship Id="rId1" Type="http://schemas.microsoft.com/office/2007/relationships/media" Target="../media/media10.wav"/><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wav"/><Relationship Id="rId1" Type="http://schemas.microsoft.com/office/2007/relationships/media" Target="../media/media11.wav"/><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ZA" dirty="0" smtClean="0"/>
              <a:t>MEJU’S B&amp;B</a:t>
            </a:r>
            <a:endParaRPr lang="en-ZA" dirty="0"/>
          </a:p>
        </p:txBody>
      </p:sp>
      <p:sp>
        <p:nvSpPr>
          <p:cNvPr id="3" name="Subtitle 2"/>
          <p:cNvSpPr>
            <a:spLocks noGrp="1"/>
          </p:cNvSpPr>
          <p:nvPr>
            <p:ph type="subTitle" idx="1"/>
          </p:nvPr>
        </p:nvSpPr>
        <p:spPr/>
        <p:txBody>
          <a:bodyPr/>
          <a:lstStyle/>
          <a:p>
            <a:r>
              <a:rPr lang="en-ZA" dirty="0" smtClean="0"/>
              <a:t>NEW BUSINESS VENTURE</a:t>
            </a:r>
            <a:endParaRPr lang="en-ZA"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21069207"/>
      </p:ext>
    </p:extLst>
  </p:cSld>
  <p:clrMapOvr>
    <a:masterClrMapping/>
  </p:clrMapOvr>
  <mc:AlternateContent xmlns:mc="http://schemas.openxmlformats.org/markup-compatibility/2006">
    <mc:Choice xmlns:p14="http://schemas.microsoft.com/office/powerpoint/2010/main" Requires="p14">
      <p:transition spd="slow" p14:dur="2000" advTm="12063"/>
    </mc:Choice>
    <mc:Fallback>
      <p:transition spd="slow" advTm="12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Introduction</a:t>
            </a:r>
            <a:endParaRPr lang="en-ZA" dirty="0"/>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q"/>
            </a:pPr>
            <a:r>
              <a:rPr lang="en-ZA" dirty="0" smtClean="0"/>
              <a:t>Meju’s B&amp;B is a luxurious 8 bedroomed state of the art facility situated at the heart of Somerset County offering ultimate bed and breakfast services to our guests.</a:t>
            </a:r>
          </a:p>
          <a:p>
            <a:pPr algn="just">
              <a:buFont typeface="Wingdings" panose="05000000000000000000" pitchFamily="2" charset="2"/>
              <a:buChar char="q"/>
            </a:pPr>
            <a:r>
              <a:rPr lang="en-ZA" dirty="0" smtClean="0"/>
              <a:t>The Inn has been designed in a theme based manner with unique features that will form an everlasting satisfactory impression in the hearts and minds of our guests. </a:t>
            </a:r>
          </a:p>
          <a:p>
            <a:pPr algn="just">
              <a:buFont typeface="Wingdings" panose="05000000000000000000" pitchFamily="2" charset="2"/>
              <a:buChar char="q"/>
            </a:pPr>
            <a:r>
              <a:rPr lang="en-ZA" dirty="0" smtClean="0"/>
              <a:t>We are prepared to host anyone from any part or corner of the world and have great intent of franchising the model into all four corners of the globe. </a:t>
            </a:r>
          </a:p>
          <a:p>
            <a:pPr algn="just">
              <a:buFont typeface="Wingdings" panose="05000000000000000000" pitchFamily="2" charset="2"/>
              <a:buChar char="q"/>
            </a:pPr>
            <a:r>
              <a:rPr lang="en-ZA" dirty="0" smtClean="0"/>
              <a:t>Our central strategy is based on uniqueness, rareness and latest digital provisions. </a:t>
            </a:r>
          </a:p>
          <a:p>
            <a:pPr marL="0" indent="0" algn="just">
              <a:buNone/>
            </a:pPr>
            <a:endParaRPr lang="en-ZA" dirty="0"/>
          </a:p>
          <a:p>
            <a:pPr marL="0" indent="0">
              <a:buNone/>
            </a:pPr>
            <a:endParaRPr lang="en-ZA" dirty="0" smtClean="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33331107"/>
      </p:ext>
    </p:extLst>
  </p:cSld>
  <p:clrMapOvr>
    <a:masterClrMapping/>
  </p:clrMapOvr>
  <mc:AlternateContent xmlns:mc="http://schemas.openxmlformats.org/markup-compatibility/2006">
    <mc:Choice xmlns:p14="http://schemas.microsoft.com/office/powerpoint/2010/main" Requires="p14">
      <p:transition spd="slow" p14:dur="2000" advTm="59536"/>
    </mc:Choice>
    <mc:Fallback>
      <p:transition spd="slow" advTm="59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Why Somerset County?</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dirty="0" smtClean="0"/>
              <a:t>Somerset County is a British town well known of its pre-historic attractions dating back to the Palaeolithic period</a:t>
            </a:r>
            <a:r>
              <a:rPr lang="en-ZA" dirty="0"/>
              <a:t> which is BCE period </a:t>
            </a:r>
            <a:r>
              <a:rPr lang="en-ZA" dirty="0" smtClean="0"/>
              <a:t>with evidence of early settlement.</a:t>
            </a:r>
          </a:p>
          <a:p>
            <a:pPr algn="just">
              <a:buFont typeface="Wingdings" panose="05000000000000000000" pitchFamily="2" charset="2"/>
              <a:buChar char="q"/>
            </a:pPr>
            <a:r>
              <a:rPr lang="en-ZA" dirty="0" smtClean="0"/>
              <a:t>Apart from its amazing history, the county is host to a number of tourist </a:t>
            </a:r>
            <a:r>
              <a:rPr lang="en-ZA" dirty="0"/>
              <a:t>attractions such as </a:t>
            </a:r>
            <a:r>
              <a:rPr lang="en-ZA" dirty="0" smtClean="0"/>
              <a:t>England’s oldest prison (HM </a:t>
            </a:r>
            <a:r>
              <a:rPr lang="en-ZA" dirty="0"/>
              <a:t>Prison Shepton </a:t>
            </a:r>
            <a:r>
              <a:rPr lang="en-ZA" dirty="0" smtClean="0"/>
              <a:t>Mallet), Exmoor </a:t>
            </a:r>
            <a:r>
              <a:rPr lang="en-ZA" dirty="0"/>
              <a:t>National </a:t>
            </a:r>
            <a:r>
              <a:rPr lang="en-ZA" dirty="0" smtClean="0"/>
              <a:t>Park and </a:t>
            </a:r>
            <a:r>
              <a:rPr lang="en-ZA" dirty="0"/>
              <a:t>the </a:t>
            </a:r>
            <a:r>
              <a:rPr lang="en-ZA" dirty="0" smtClean="0"/>
              <a:t>West </a:t>
            </a:r>
            <a:r>
              <a:rPr lang="en-ZA" dirty="0"/>
              <a:t>Somerset </a:t>
            </a:r>
            <a:r>
              <a:rPr lang="en-ZA" dirty="0" smtClean="0"/>
              <a:t>Railway. </a:t>
            </a:r>
          </a:p>
          <a:p>
            <a:pPr algn="just">
              <a:buFont typeface="Wingdings" panose="05000000000000000000" pitchFamily="2" charset="2"/>
              <a:buChar char="q"/>
            </a:pPr>
            <a:r>
              <a:rPr lang="en-ZA" dirty="0" smtClean="0"/>
              <a:t>The town is resident to an estimated 965 424 and take great interest in art, literature and music. </a:t>
            </a:r>
          </a:p>
          <a:p>
            <a:pPr algn="just">
              <a:buFont typeface="Wingdings" panose="05000000000000000000" pitchFamily="2" charset="2"/>
              <a:buChar char="q"/>
            </a:pPr>
            <a:r>
              <a:rPr lang="en-ZA" dirty="0" smtClean="0"/>
              <a:t>In general, the county is a very beautiful place in terms of scenery making it the perfect place for those gateway couples and the elite who intend to have a quiet and peaceful vacation.</a:t>
            </a:r>
            <a:endParaRPr lang="en-ZA"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868535491"/>
      </p:ext>
    </p:extLst>
  </p:cSld>
  <p:clrMapOvr>
    <a:masterClrMapping/>
  </p:clrMapOvr>
  <mc:AlternateContent xmlns:mc="http://schemas.openxmlformats.org/markup-compatibility/2006">
    <mc:Choice xmlns:p14="http://schemas.microsoft.com/office/powerpoint/2010/main" Requires="p14">
      <p:transition spd="slow" p14:dur="2000" advTm="64389"/>
    </mc:Choice>
    <mc:Fallback>
      <p:transition spd="slow" advTm="64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Meju’s B&amp;B Business Model Canvas</a:t>
            </a:r>
            <a:endParaRPr lang="en-ZA" dirty="0"/>
          </a:p>
        </p:txBody>
      </p:sp>
      <p:pic>
        <p:nvPicPr>
          <p:cNvPr id="9" name="Content Placeholder 8"/>
          <p:cNvPicPr>
            <a:picLocks noGrp="1" noChangeAspect="1"/>
          </p:cNvPicPr>
          <p:nvPr>
            <p:ph idx="1"/>
          </p:nvPr>
        </p:nvPicPr>
        <p:blipFill>
          <a:blip r:embed="rId4"/>
          <a:stretch>
            <a:fillRect/>
          </a:stretch>
        </p:blipFill>
        <p:spPr>
          <a:xfrm>
            <a:off x="646111" y="2201590"/>
            <a:ext cx="10500860" cy="4395152"/>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53520317"/>
      </p:ext>
    </p:extLst>
  </p:cSld>
  <p:clrMapOvr>
    <a:masterClrMapping/>
  </p:clrMapOvr>
  <mc:AlternateContent xmlns:mc="http://schemas.openxmlformats.org/markup-compatibility/2006">
    <mc:Choice xmlns:p14="http://schemas.microsoft.com/office/powerpoint/2010/main" Requires="p14">
      <p:transition spd="slow" p14:dur="2000" advTm="8626"/>
    </mc:Choice>
    <mc:Fallback>
      <p:transition spd="slow" advTm="8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Meju’s B&amp;B Business Model </a:t>
            </a:r>
            <a:r>
              <a:rPr lang="en-ZA" dirty="0" smtClean="0"/>
              <a:t>Canvas contd…..</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b="1" dirty="0" smtClean="0"/>
              <a:t>Problem/need</a:t>
            </a:r>
            <a:r>
              <a:rPr lang="en-ZA" dirty="0" smtClean="0"/>
              <a:t> – The very existence of every business is to solve problems faced by the society through products and services. It is through offering exciters/delighters (According to the Kano model) that sets apart ordinary organisations from exceptionally performing ones.</a:t>
            </a:r>
          </a:p>
          <a:p>
            <a:pPr algn="just">
              <a:buFont typeface="Wingdings" panose="05000000000000000000" pitchFamily="2" charset="2"/>
              <a:buChar char="q"/>
            </a:pPr>
            <a:r>
              <a:rPr lang="en-ZA" b="1" dirty="0" smtClean="0"/>
              <a:t>Solution</a:t>
            </a:r>
            <a:r>
              <a:rPr lang="en-ZA" dirty="0" smtClean="0"/>
              <a:t> – Through provision of luxurious state of the art accommodation, Meju’s B&amp;B is solving a need for vacationers, honeymooners and business executives.</a:t>
            </a:r>
          </a:p>
          <a:p>
            <a:pPr algn="just">
              <a:buFont typeface="Wingdings" panose="05000000000000000000" pitchFamily="2" charset="2"/>
              <a:buChar char="q"/>
            </a:pPr>
            <a:r>
              <a:rPr lang="en-ZA" b="1" dirty="0" smtClean="0"/>
              <a:t>Key resources </a:t>
            </a:r>
            <a:r>
              <a:rPr lang="en-ZA" dirty="0" smtClean="0"/>
              <a:t>– These resources are key to delivering satisfaction to customers thus making them central to creation of </a:t>
            </a:r>
            <a:r>
              <a:rPr lang="en-ZA" dirty="0"/>
              <a:t>value (</a:t>
            </a:r>
            <a:r>
              <a:rPr lang="en-ZA" dirty="0" smtClean="0"/>
              <a:t>Osterwalder &amp; Pigneur, 2012). </a:t>
            </a:r>
            <a:endParaRPr lang="en-ZA" dirty="0"/>
          </a:p>
          <a:p>
            <a:pPr marL="0" indent="0">
              <a:buNone/>
            </a:pPr>
            <a:endParaRPr lang="en-ZA"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8738352"/>
      </p:ext>
    </p:extLst>
  </p:cSld>
  <p:clrMapOvr>
    <a:masterClrMapping/>
  </p:clrMapOvr>
  <mc:AlternateContent xmlns:mc="http://schemas.openxmlformats.org/markup-compatibility/2006">
    <mc:Choice xmlns:p14="http://schemas.microsoft.com/office/powerpoint/2010/main" Requires="p14">
      <p:transition spd="slow" p14:dur="2000" advTm="56432"/>
    </mc:Choice>
    <mc:Fallback>
      <p:transition spd="slow" advTm="56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Meju’s B&amp;B Business Model Canvas contd…..</a:t>
            </a:r>
          </a:p>
        </p:txBody>
      </p:sp>
      <p:sp>
        <p:nvSpPr>
          <p:cNvPr id="3" name="Content Placeholder 2"/>
          <p:cNvSpPr>
            <a:spLocks noGrp="1"/>
          </p:cNvSpPr>
          <p:nvPr>
            <p:ph idx="1"/>
          </p:nvPr>
        </p:nvSpPr>
        <p:spPr/>
        <p:txBody>
          <a:bodyPr>
            <a:normAutofit lnSpcReduction="10000"/>
          </a:bodyPr>
          <a:lstStyle/>
          <a:p>
            <a:pPr algn="just">
              <a:buFont typeface="Wingdings" panose="05000000000000000000" pitchFamily="2" charset="2"/>
              <a:buChar char="q"/>
            </a:pPr>
            <a:r>
              <a:rPr lang="en-ZA" b="1" dirty="0" smtClean="0"/>
              <a:t>Unique value proposition </a:t>
            </a:r>
            <a:r>
              <a:rPr lang="en-ZA" dirty="0" smtClean="0"/>
              <a:t>– This is a practical business concept that is anchored on the notion that customers are value seekers and are prepared to pay even premium prices for such value. </a:t>
            </a:r>
          </a:p>
          <a:p>
            <a:pPr marL="400050" lvl="1" indent="0" algn="just">
              <a:buNone/>
            </a:pPr>
            <a:r>
              <a:rPr lang="en-ZA" dirty="0" smtClean="0"/>
              <a:t>In light of the above, a B&amp;B should not just offer ordinary rooms to         customers, it must offer beyond customer expectations. </a:t>
            </a:r>
          </a:p>
          <a:p>
            <a:pPr algn="just">
              <a:buFont typeface="Wingdings" panose="05000000000000000000" pitchFamily="2" charset="2"/>
              <a:buChar char="q"/>
            </a:pPr>
            <a:r>
              <a:rPr lang="en-ZA" b="1" dirty="0" smtClean="0"/>
              <a:t>Competitive advantage </a:t>
            </a:r>
            <a:r>
              <a:rPr lang="en-ZA" dirty="0" smtClean="0"/>
              <a:t>– Anything that a firm does better relative to its competitors giving it an edge in customer service resulting in their needs satisfaction needs and/or maintaining mutually satisfying relationships with important stakeholders (Ferrell &amp; Hartline, 2011).</a:t>
            </a:r>
          </a:p>
          <a:p>
            <a:pPr algn="just">
              <a:buFont typeface="Wingdings" panose="05000000000000000000" pitchFamily="2" charset="2"/>
              <a:buChar char="q"/>
            </a:pPr>
            <a:r>
              <a:rPr lang="en-ZA" b="1" dirty="0" smtClean="0"/>
              <a:t>Customer segments </a:t>
            </a:r>
            <a:r>
              <a:rPr lang="en-ZA" dirty="0"/>
              <a:t>- According to Kotler &amp; Armstrong (</a:t>
            </a:r>
            <a:r>
              <a:rPr lang="en-ZA" dirty="0" smtClean="0"/>
              <a:t>2012) </a:t>
            </a:r>
            <a:r>
              <a:rPr lang="en-ZA" dirty="0"/>
              <a:t>market segmentation is the dividing of a market into smaller groups with distinct needs, characteristic, or </a:t>
            </a:r>
            <a:r>
              <a:rPr lang="en-ZA" dirty="0" smtClean="0"/>
              <a:t>behaviours </a:t>
            </a:r>
            <a:r>
              <a:rPr lang="en-ZA" dirty="0"/>
              <a:t>who might require separate products or marketing mixes. </a:t>
            </a:r>
          </a:p>
          <a:p>
            <a:pPr marL="0" indent="0">
              <a:buNone/>
            </a:pPr>
            <a:endParaRPr lang="en-ZA" dirty="0" smtClean="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61727029"/>
      </p:ext>
    </p:extLst>
  </p:cSld>
  <p:clrMapOvr>
    <a:masterClrMapping/>
  </p:clrMapOvr>
  <mc:AlternateContent xmlns:mc="http://schemas.openxmlformats.org/markup-compatibility/2006">
    <mc:Choice xmlns:p14="http://schemas.microsoft.com/office/powerpoint/2010/main" Requires="p14">
      <p:transition spd="slow" p14:dur="2000" advTm="74415"/>
    </mc:Choice>
    <mc:Fallback>
      <p:transition spd="slow" advTm="74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Meju’s B&amp;B Business Model Canvas contd…..</a:t>
            </a:r>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b="1" dirty="0" smtClean="0"/>
              <a:t>Channels</a:t>
            </a:r>
            <a:r>
              <a:rPr lang="en-ZA" dirty="0" smtClean="0"/>
              <a:t> – This building block focuses on modes of communication a company uses to disseminate strategic information to customers such as social media and company website.</a:t>
            </a:r>
          </a:p>
          <a:p>
            <a:pPr algn="just">
              <a:buFont typeface="Wingdings" panose="05000000000000000000" pitchFamily="2" charset="2"/>
              <a:buChar char="q"/>
            </a:pPr>
            <a:r>
              <a:rPr lang="en-ZA" b="1" dirty="0" smtClean="0"/>
              <a:t>Cost structure </a:t>
            </a:r>
            <a:r>
              <a:rPr lang="en-ZA" dirty="0" smtClean="0"/>
              <a:t>– In order to create value, there are key costs that have to be incurred for the business model to be fully operational such as salaries of staff who are key to delivery of hyperpersonalized customer care to guests for a B&amp;B. </a:t>
            </a:r>
          </a:p>
          <a:p>
            <a:pPr algn="just">
              <a:buFont typeface="Wingdings" panose="05000000000000000000" pitchFamily="2" charset="2"/>
              <a:buChar char="q"/>
            </a:pPr>
            <a:r>
              <a:rPr lang="en-ZA" b="1" dirty="0" smtClean="0"/>
              <a:t>Revenue streams </a:t>
            </a:r>
            <a:r>
              <a:rPr lang="en-ZA" dirty="0" smtClean="0"/>
              <a:t>– All activities included in generation of cash/income to the business such as the accommodation itself and laundry services which customers pay for form part of revenue streams </a:t>
            </a:r>
            <a:r>
              <a:rPr lang="en-ZA" dirty="0"/>
              <a:t>(</a:t>
            </a:r>
            <a:r>
              <a:rPr lang="en-ZA" dirty="0" smtClean="0"/>
              <a:t>Hellriegel </a:t>
            </a:r>
            <a:r>
              <a:rPr lang="en-ZA" i="1" dirty="0" smtClean="0"/>
              <a:t>et al</a:t>
            </a:r>
            <a:r>
              <a:rPr lang="en-ZA" dirty="0" smtClean="0"/>
              <a:t>., 2012).</a:t>
            </a:r>
            <a:endParaRPr lang="en-ZA"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98838616"/>
      </p:ext>
    </p:extLst>
  </p:cSld>
  <p:clrMapOvr>
    <a:masterClrMapping/>
  </p:clrMapOvr>
  <mc:AlternateContent xmlns:mc="http://schemas.openxmlformats.org/markup-compatibility/2006">
    <mc:Choice xmlns:p14="http://schemas.microsoft.com/office/powerpoint/2010/main" Requires="p14">
      <p:transition spd="slow" p14:dur="2000" advTm="62801"/>
    </mc:Choice>
    <mc:Fallback>
      <p:transition spd="slow" advTm="62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Overall outlook of the B&amp;B market in Somerset</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dirty="0" smtClean="0"/>
              <a:t>There is a total of 1398 accommodation establishments totalling 12227 bed spaces in Somerset including B&amp;Bs/ Guests houses, Hotels and Holiday Lodge Parks by. Out of this total, 1162 </a:t>
            </a:r>
            <a:r>
              <a:rPr lang="en-ZA" dirty="0"/>
              <a:t>are </a:t>
            </a:r>
            <a:r>
              <a:rPr lang="en-ZA" dirty="0" smtClean="0"/>
              <a:t>bed spaces provided by B&amp;Bs</a:t>
            </a:r>
            <a:r>
              <a:rPr lang="en-ZA" dirty="0"/>
              <a:t>/ Guests </a:t>
            </a:r>
            <a:r>
              <a:rPr lang="en-ZA" dirty="0" smtClean="0"/>
              <a:t>houses which is 9,5% share of the total market. </a:t>
            </a:r>
          </a:p>
          <a:p>
            <a:pPr algn="just">
              <a:buFont typeface="Wingdings" panose="05000000000000000000" pitchFamily="2" charset="2"/>
              <a:buChar char="q"/>
            </a:pPr>
            <a:r>
              <a:rPr lang="en-ZA" dirty="0" smtClean="0"/>
              <a:t>Average annual achieved room rate for B&amp;B by year 2018 was ₤92,53  which is way competitive than that of hotels which stood </a:t>
            </a:r>
            <a:r>
              <a:rPr lang="en-ZA" dirty="0"/>
              <a:t>at </a:t>
            </a:r>
            <a:r>
              <a:rPr lang="en-ZA" dirty="0" smtClean="0"/>
              <a:t>₤72 same period. </a:t>
            </a:r>
          </a:p>
          <a:p>
            <a:pPr algn="just">
              <a:buFont typeface="Wingdings" panose="05000000000000000000" pitchFamily="2" charset="2"/>
              <a:buChar char="q"/>
            </a:pPr>
            <a:r>
              <a:rPr lang="en-ZA" dirty="0" smtClean="0"/>
              <a:t>Average annual occupancy of 59</a:t>
            </a:r>
            <a:r>
              <a:rPr lang="en-ZA" dirty="0"/>
              <a:t>% accompanied by a </a:t>
            </a:r>
            <a:r>
              <a:rPr lang="en-ZA" dirty="0" smtClean="0"/>
              <a:t>market growth of 23.5</a:t>
            </a:r>
            <a:r>
              <a:rPr lang="en-ZA" dirty="0"/>
              <a:t>% between 2015 and </a:t>
            </a:r>
            <a:r>
              <a:rPr lang="en-ZA" dirty="0" smtClean="0"/>
              <a:t>2018 and expected to continue growing by over 40% through to 2025 gives opportunity and viability to Meju’s B&amp;B.</a:t>
            </a:r>
            <a:endParaRPr lang="en-ZA"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02080201"/>
      </p:ext>
    </p:extLst>
  </p:cSld>
  <p:clrMapOvr>
    <a:masterClrMapping/>
  </p:clrMapOvr>
  <mc:AlternateContent xmlns:mc="http://schemas.openxmlformats.org/markup-compatibility/2006">
    <mc:Choice xmlns:p14="http://schemas.microsoft.com/office/powerpoint/2010/main" Requires="p14">
      <p:transition spd="slow" p14:dur="2000" advTm="92365"/>
    </mc:Choice>
    <mc:Fallback>
      <p:transition spd="slow" advTm="923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Overall outlook of the B&amp;B market in </a:t>
            </a:r>
            <a:r>
              <a:rPr lang="en-GB" dirty="0" smtClean="0"/>
              <a:t>Somerset </a:t>
            </a:r>
            <a:r>
              <a:rPr lang="en-GB" dirty="0" err="1" smtClean="0"/>
              <a:t>contd</a:t>
            </a:r>
            <a:r>
              <a:rPr lang="en-GB" dirty="0" smtClean="0"/>
              <a:t>…..</a:t>
            </a:r>
            <a:br>
              <a:rPr lang="en-GB" dirty="0" smtClean="0"/>
            </a:br>
            <a:endParaRPr lang="en-GB" dirty="0"/>
          </a:p>
        </p:txBody>
      </p:sp>
      <p:sp>
        <p:nvSpPr>
          <p:cNvPr id="3" name="Content Placeholder 2"/>
          <p:cNvSpPr>
            <a:spLocks noGrp="1"/>
          </p:cNvSpPr>
          <p:nvPr>
            <p:ph idx="1"/>
          </p:nvPr>
        </p:nvSpPr>
        <p:spPr/>
        <p:txBody>
          <a:bodyPr>
            <a:normAutofit/>
          </a:bodyPr>
          <a:lstStyle/>
          <a:p>
            <a:r>
              <a:rPr lang="en-ZA" dirty="0"/>
              <a:t>Room occupancy in April 2021 increased by 12% to 34% whilst bed space occupancy in April 2021 increased by 8% to 24% when compared to April 2020. In April 2021, room supply increased by 70.0% when compared to April 2020. Meanwhile, room demand increased by 160.5% when compared to the same month last year.</a:t>
            </a:r>
            <a:endParaRPr lang="en-GB" dirty="0"/>
          </a:p>
          <a:p>
            <a:r>
              <a:rPr lang="en-ZA" dirty="0"/>
              <a:t>RevPAR, which is the total room revenue divided by the total number of available rooms, increased by 22% to £17.47 in April 2021 when compared to the same month last year</a:t>
            </a:r>
            <a:r>
              <a:rPr lang="en-ZA" dirty="0" smtClean="0"/>
              <a:t>.</a:t>
            </a:r>
            <a:endParaRPr lang="en-GB" dirty="0"/>
          </a:p>
        </p:txBody>
      </p:sp>
    </p:spTree>
    <p:extLst>
      <p:ext uri="{BB962C8B-B14F-4D97-AF65-F5344CB8AC3E}">
        <p14:creationId xmlns:p14="http://schemas.microsoft.com/office/powerpoint/2010/main" val="60480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Size and Potential</a:t>
            </a:r>
          </a:p>
        </p:txBody>
      </p:sp>
      <p:sp>
        <p:nvSpPr>
          <p:cNvPr id="3" name="Content Placeholder 2"/>
          <p:cNvSpPr>
            <a:spLocks noGrp="1"/>
          </p:cNvSpPr>
          <p:nvPr>
            <p:ph idx="1"/>
          </p:nvPr>
        </p:nvSpPr>
        <p:spPr>
          <a:xfrm>
            <a:off x="519764" y="1607419"/>
            <a:ext cx="11030552" cy="4957009"/>
          </a:xfrm>
        </p:spPr>
        <p:txBody>
          <a:bodyPr>
            <a:normAutofit fontScale="85000" lnSpcReduction="20000"/>
          </a:bodyPr>
          <a:lstStyle/>
          <a:p>
            <a:r>
              <a:rPr lang="en-GB" dirty="0"/>
              <a:t>Online travel bookings are expected to hit $817 billion by 2021. That’s huge!</a:t>
            </a:r>
          </a:p>
          <a:p>
            <a:r>
              <a:rPr lang="en-GB" dirty="0"/>
              <a:t>700 million people will be booking their hotel rooms online by 2023.</a:t>
            </a:r>
          </a:p>
          <a:p>
            <a:r>
              <a:rPr lang="en-GB" dirty="0"/>
              <a:t>70% of travellers research travel on their smartphone.</a:t>
            </a:r>
          </a:p>
          <a:p>
            <a:r>
              <a:rPr lang="en-GB" dirty="0"/>
              <a:t>Online digital travel sales in 2019 are worth a massive $755 billion worldwide.</a:t>
            </a:r>
          </a:p>
          <a:p>
            <a:r>
              <a:rPr lang="en-GB" dirty="0"/>
              <a:t>Google data shows that travel related searches including ‘tonight’ and ‘today’ have grown by more than 519% in the past five years.</a:t>
            </a:r>
          </a:p>
          <a:p>
            <a:r>
              <a:rPr lang="en-GB" dirty="0"/>
              <a:t>45% of UK travellers feel comfortable researching, planning and booking trips to new destinations using only their mobile devices.</a:t>
            </a:r>
          </a:p>
          <a:p>
            <a:r>
              <a:rPr lang="en-GB" dirty="0"/>
              <a:t>72% of mobile bookings happen within 48 hours of last-minute Google searches.</a:t>
            </a:r>
          </a:p>
          <a:p>
            <a:r>
              <a:rPr lang="en-GB" dirty="0"/>
              <a:t>148.3 million travel bookings are completed online every year.</a:t>
            </a:r>
          </a:p>
          <a:p>
            <a:r>
              <a:rPr lang="en-GB" dirty="0"/>
              <a:t>Online travel agencies offering customers ‘a one stop shop’ are expected to own 41% of the online digital travel market by 2020.</a:t>
            </a:r>
          </a:p>
          <a:p>
            <a:r>
              <a:rPr lang="en-GB" dirty="0"/>
              <a:t>Millennials prefer to book hotels via travel agencies but 52% browse the hotel’s website for more information.</a:t>
            </a:r>
          </a:p>
          <a:p>
            <a:r>
              <a:rPr lang="en-GB" dirty="0"/>
              <a:t>82% of all travel bookings in 2018 were made online via a mobile app or website, without human interaction.</a:t>
            </a:r>
          </a:p>
          <a:p>
            <a:endParaRPr lang="en-GB" dirty="0"/>
          </a:p>
        </p:txBody>
      </p:sp>
    </p:spTree>
    <p:extLst>
      <p:ext uri="{BB962C8B-B14F-4D97-AF65-F5344CB8AC3E}">
        <p14:creationId xmlns:p14="http://schemas.microsoft.com/office/powerpoint/2010/main" val="4174542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Conclusion</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dirty="0" smtClean="0"/>
              <a:t>The new business venture in the form of Meju’s B&amp;B has potential of generating huge profits for the owner considering a lot of variables outlined in the business canvas model such as value propositions, competitive advantage and key partnerships. </a:t>
            </a:r>
          </a:p>
          <a:p>
            <a:pPr algn="just">
              <a:buFont typeface="Wingdings" panose="05000000000000000000" pitchFamily="2" charset="2"/>
              <a:buChar char="q"/>
            </a:pPr>
            <a:r>
              <a:rPr lang="en-ZA" dirty="0" smtClean="0"/>
              <a:t>In addition, the accommodation establishment is fast growing sector in the region and has room for more B&amp;Bs  considering the projected growth rate of the sector. </a:t>
            </a:r>
          </a:p>
          <a:p>
            <a:pPr marL="0" indent="0">
              <a:buNone/>
            </a:pPr>
            <a:endParaRPr lang="en-ZA"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34981458"/>
      </p:ext>
    </p:extLst>
  </p:cSld>
  <p:clrMapOvr>
    <a:masterClrMapping/>
  </p:clrMapOvr>
  <mc:AlternateContent xmlns:mc="http://schemas.openxmlformats.org/markup-compatibility/2006">
    <mc:Choice xmlns:p14="http://schemas.microsoft.com/office/powerpoint/2010/main" Requires="p14">
      <p:transition spd="slow" p14:dur="2000" advTm="43442"/>
    </mc:Choice>
    <mc:Fallback>
      <p:transition spd="slow" advTm="43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Bibliography</a:t>
            </a:r>
            <a:endParaRPr lang="en-ZA" dirty="0"/>
          </a:p>
        </p:txBody>
      </p:sp>
      <p:sp>
        <p:nvSpPr>
          <p:cNvPr id="3" name="Content Placeholder 2"/>
          <p:cNvSpPr>
            <a:spLocks noGrp="1"/>
          </p:cNvSpPr>
          <p:nvPr>
            <p:ph idx="1"/>
          </p:nvPr>
        </p:nvSpPr>
        <p:spPr/>
        <p:txBody>
          <a:bodyPr>
            <a:normAutofit fontScale="92500" lnSpcReduction="20000"/>
          </a:bodyPr>
          <a:lstStyle/>
          <a:p>
            <a:pPr algn="just">
              <a:buFont typeface="Wingdings" panose="05000000000000000000" pitchFamily="2" charset="2"/>
              <a:buChar char="q"/>
            </a:pPr>
            <a:r>
              <a:rPr lang="en-ZA" dirty="0"/>
              <a:t>Amabile, T.M</a:t>
            </a:r>
            <a:r>
              <a:rPr lang="en-ZA" dirty="0" smtClean="0"/>
              <a:t>. (1998). </a:t>
            </a:r>
            <a:r>
              <a:rPr lang="en-ZA" i="1" dirty="0"/>
              <a:t>How to kill creativity (Vol. 87). </a:t>
            </a:r>
            <a:r>
              <a:rPr lang="en-ZA" dirty="0"/>
              <a:t>Boston, MA: Harvard Business School Publishing</a:t>
            </a:r>
            <a:r>
              <a:rPr lang="en-ZA" dirty="0" smtClean="0"/>
              <a:t>.</a:t>
            </a:r>
          </a:p>
          <a:p>
            <a:pPr algn="just">
              <a:buFont typeface="Wingdings" panose="05000000000000000000" pitchFamily="2" charset="2"/>
              <a:buChar char="q"/>
            </a:pPr>
            <a:r>
              <a:rPr lang="en-GB" dirty="0"/>
              <a:t>Chaffey, D. and Ellis-Chadwick, F. (2016). </a:t>
            </a:r>
            <a:r>
              <a:rPr lang="en-GB" i="1" dirty="0"/>
              <a:t>Digital Marketing: Strategy, Implementation and Practice</a:t>
            </a:r>
            <a:r>
              <a:rPr lang="en-GB" dirty="0"/>
              <a:t>. 6th ed. Harlow: Pearson Education</a:t>
            </a:r>
            <a:r>
              <a:rPr lang="en-GB" dirty="0" smtClean="0"/>
              <a:t>.</a:t>
            </a:r>
            <a:endParaRPr lang="en-ZA" dirty="0" smtClean="0"/>
          </a:p>
          <a:p>
            <a:pPr algn="just">
              <a:buFont typeface="Wingdings" panose="05000000000000000000" pitchFamily="2" charset="2"/>
              <a:buChar char="q"/>
            </a:pPr>
            <a:r>
              <a:rPr lang="en-ZA" dirty="0" smtClean="0"/>
              <a:t>Ferrell</a:t>
            </a:r>
            <a:r>
              <a:rPr lang="en-ZA" dirty="0"/>
              <a:t>, </a:t>
            </a:r>
            <a:r>
              <a:rPr lang="en-ZA" dirty="0" smtClean="0"/>
              <a:t>O.C. and </a:t>
            </a:r>
            <a:r>
              <a:rPr lang="en-ZA" dirty="0"/>
              <a:t>Hartline, </a:t>
            </a:r>
            <a:r>
              <a:rPr lang="en-ZA" dirty="0" smtClean="0"/>
              <a:t>M.D</a:t>
            </a:r>
            <a:r>
              <a:rPr lang="en-ZA" dirty="0"/>
              <a:t>. (2011). </a:t>
            </a:r>
            <a:r>
              <a:rPr lang="en-ZA" i="1" dirty="0"/>
              <a:t>Marketing strategy</a:t>
            </a:r>
            <a:r>
              <a:rPr lang="en-ZA" dirty="0"/>
              <a:t>. 5th ed. South-Western Cengage </a:t>
            </a:r>
            <a:r>
              <a:rPr lang="en-ZA" dirty="0" smtClean="0"/>
              <a:t>Learning</a:t>
            </a:r>
          </a:p>
          <a:p>
            <a:pPr algn="just">
              <a:buFont typeface="Wingdings" panose="05000000000000000000" pitchFamily="2" charset="2"/>
              <a:buChar char="q"/>
            </a:pPr>
            <a:r>
              <a:rPr lang="en-ZA" dirty="0"/>
              <a:t>Hellriegel, D., Slocum, J., Jackson, S.E., Louw, L., Staude, G., Amos, T., Klopper, H.B., Louw, M., Oosthuizen, T., Perks, S. </a:t>
            </a:r>
            <a:r>
              <a:rPr lang="en-ZA" dirty="0" smtClean="0"/>
              <a:t>and </a:t>
            </a:r>
            <a:r>
              <a:rPr lang="en-ZA" dirty="0"/>
              <a:t>Zindiye, S. (2012). </a:t>
            </a:r>
            <a:r>
              <a:rPr lang="en-ZA" i="1" dirty="0"/>
              <a:t>Management</a:t>
            </a:r>
            <a:r>
              <a:rPr lang="en-ZA" dirty="0"/>
              <a:t>. (4th ed). New York: Oxford</a:t>
            </a:r>
            <a:r>
              <a:rPr lang="en-ZA" dirty="0" smtClean="0"/>
              <a:t>.</a:t>
            </a:r>
          </a:p>
          <a:p>
            <a:pPr algn="just">
              <a:buFont typeface="Wingdings" panose="05000000000000000000" pitchFamily="2" charset="2"/>
              <a:buChar char="q"/>
            </a:pPr>
            <a:r>
              <a:rPr lang="en-GB" dirty="0"/>
              <a:t>Henderson, R.M. and Clark, K.B. (1990). Architectural innovation: The reconfiguration of existing product technologies and the failure of established firms. </a:t>
            </a:r>
            <a:r>
              <a:rPr lang="en-GB" i="1" dirty="0"/>
              <a:t>Administrative Science Quarterly,</a:t>
            </a:r>
            <a:r>
              <a:rPr lang="en-GB" dirty="0"/>
              <a:t> 35(1), pp.9-30. </a:t>
            </a:r>
            <a:endParaRPr lang="en-ZA" dirty="0" smtClean="0"/>
          </a:p>
          <a:p>
            <a:pPr algn="just">
              <a:buFont typeface="Wingdings" panose="05000000000000000000" pitchFamily="2" charset="2"/>
              <a:buChar char="q"/>
            </a:pPr>
            <a:r>
              <a:rPr lang="en-ZA" dirty="0"/>
              <a:t>Hotel Solutions (2018). </a:t>
            </a:r>
            <a:r>
              <a:rPr lang="en-ZA" dirty="0" smtClean="0"/>
              <a:t>Bath &amp; North East </a:t>
            </a:r>
            <a:r>
              <a:rPr lang="en-ZA" dirty="0"/>
              <a:t>SOMERSET </a:t>
            </a:r>
            <a:r>
              <a:rPr lang="en-ZA" dirty="0" smtClean="0"/>
              <a:t>visitor accommodation study update </a:t>
            </a:r>
            <a:r>
              <a:rPr lang="en-ZA" dirty="0"/>
              <a:t>2018 Final </a:t>
            </a:r>
            <a:r>
              <a:rPr lang="en-ZA" dirty="0" smtClean="0"/>
              <a:t>Report. </a:t>
            </a:r>
          </a:p>
          <a:p>
            <a:pPr marL="0" indent="0">
              <a:buNone/>
            </a:pPr>
            <a:endParaRPr lang="en-ZA"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02227829"/>
      </p:ext>
    </p:extLst>
  </p:cSld>
  <p:clrMapOvr>
    <a:masterClrMapping/>
  </p:clrMapOvr>
  <mc:AlternateContent xmlns:mc="http://schemas.openxmlformats.org/markup-compatibility/2006">
    <mc:Choice xmlns:p14="http://schemas.microsoft.com/office/powerpoint/2010/main" Requires="p14">
      <p:transition spd="slow" p14:dur="2000" advTm="2910"/>
    </mc:Choice>
    <mc:Fallback>
      <p:transition spd="slow" advTm="2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Bibliography contd….</a:t>
            </a:r>
            <a:endParaRPr lang="en-ZA" dirty="0"/>
          </a:p>
        </p:txBody>
      </p:sp>
      <p:sp>
        <p:nvSpPr>
          <p:cNvPr id="3" name="Content Placeholder 2"/>
          <p:cNvSpPr>
            <a:spLocks noGrp="1"/>
          </p:cNvSpPr>
          <p:nvPr>
            <p:ph idx="1"/>
          </p:nvPr>
        </p:nvSpPr>
        <p:spPr/>
        <p:txBody>
          <a:bodyPr>
            <a:normAutofit/>
          </a:bodyPr>
          <a:lstStyle/>
          <a:p>
            <a:pPr algn="just">
              <a:buClr>
                <a:srgbClr val="1E5155">
                  <a:lumMod val="40000"/>
                  <a:lumOff val="60000"/>
                </a:srgbClr>
              </a:buClr>
              <a:buFont typeface="Wingdings" panose="05000000000000000000" pitchFamily="2" charset="2"/>
              <a:buChar char="q"/>
            </a:pPr>
            <a:r>
              <a:rPr lang="en-ZA" sz="1900" dirty="0"/>
              <a:t>Kotler, P. and Armstrong. G. (2012). </a:t>
            </a:r>
            <a:r>
              <a:rPr lang="en-ZA" sz="1900" i="1" dirty="0"/>
              <a:t>Principles of marketing</a:t>
            </a:r>
            <a:r>
              <a:rPr lang="en-ZA" sz="1900" dirty="0"/>
              <a:t>. 14th ed. Cape Town: Pearson</a:t>
            </a:r>
            <a:r>
              <a:rPr lang="en-ZA" sz="1900" dirty="0" smtClean="0"/>
              <a:t>.</a:t>
            </a:r>
            <a:endParaRPr lang="en-ZA" sz="1900" dirty="0" smtClean="0">
              <a:solidFill>
                <a:prstClr val="white"/>
              </a:solidFill>
            </a:endParaRPr>
          </a:p>
          <a:p>
            <a:pPr lvl="0" algn="just">
              <a:buClr>
                <a:srgbClr val="1E5155">
                  <a:lumMod val="40000"/>
                  <a:lumOff val="60000"/>
                </a:srgbClr>
              </a:buClr>
              <a:buFont typeface="Wingdings" panose="05000000000000000000" pitchFamily="2" charset="2"/>
              <a:buChar char="q"/>
            </a:pPr>
            <a:r>
              <a:rPr lang="en-ZA" sz="1900" dirty="0" smtClean="0">
                <a:solidFill>
                  <a:prstClr val="white"/>
                </a:solidFill>
              </a:rPr>
              <a:t>Osterwalder</a:t>
            </a:r>
            <a:r>
              <a:rPr lang="en-ZA" sz="1900" dirty="0">
                <a:solidFill>
                  <a:prstClr val="white"/>
                </a:solidFill>
              </a:rPr>
              <a:t>, A. and Pigneur, Y. (2012). </a:t>
            </a:r>
            <a:r>
              <a:rPr lang="en-ZA" sz="1900" i="1" dirty="0">
                <a:solidFill>
                  <a:prstClr val="white"/>
                </a:solidFill>
              </a:rPr>
              <a:t>Business model generation.com: A handbook for visionaries, game changers and challengers</a:t>
            </a:r>
            <a:r>
              <a:rPr lang="en-ZA" sz="1900" dirty="0">
                <a:solidFill>
                  <a:prstClr val="white"/>
                </a:solidFill>
              </a:rPr>
              <a:t>. </a:t>
            </a:r>
          </a:p>
          <a:p>
            <a:pPr algn="just">
              <a:buFont typeface="Wingdings" panose="05000000000000000000" pitchFamily="2" charset="2"/>
              <a:buChar char="q"/>
            </a:pPr>
            <a:r>
              <a:rPr lang="en-ZA" sz="1900" dirty="0">
                <a:ea typeface="Calibri" panose="020F0502020204030204" pitchFamily="34" charset="0"/>
                <a:cs typeface="Times New Roman" panose="02020603050405020304" pitchFamily="18" charset="0"/>
              </a:rPr>
              <a:t>Rajan, A., (2007). Around a county in 40 facts: A very brief history of Somerset. </a:t>
            </a:r>
            <a:r>
              <a:rPr lang="en-ZA" sz="1900" i="1" dirty="0">
                <a:ea typeface="Calibri" panose="020F0502020204030204" pitchFamily="34" charset="0"/>
                <a:cs typeface="Times New Roman" panose="02020603050405020304" pitchFamily="18" charset="0"/>
              </a:rPr>
              <a:t>The Independent</a:t>
            </a:r>
            <a:r>
              <a:rPr lang="en-ZA" sz="1900" dirty="0">
                <a:ea typeface="Calibri" panose="020F0502020204030204" pitchFamily="34" charset="0"/>
                <a:cs typeface="Times New Roman" panose="02020603050405020304" pitchFamily="18" charset="0"/>
              </a:rPr>
              <a:t>, 24 Aug</a:t>
            </a:r>
            <a:r>
              <a:rPr lang="en-ZA" sz="1900" dirty="0" smtClean="0">
                <a:ea typeface="Calibri" panose="020F0502020204030204" pitchFamily="34" charset="0"/>
                <a:cs typeface="Times New Roman" panose="02020603050405020304" pitchFamily="18" charset="0"/>
              </a:rPr>
              <a:t>. </a:t>
            </a:r>
            <a:endParaRPr lang="en-GB" sz="1900" dirty="0" smtClean="0"/>
          </a:p>
          <a:p>
            <a:pPr algn="just">
              <a:buFont typeface="Wingdings" panose="05000000000000000000" pitchFamily="2" charset="2"/>
              <a:buChar char="q"/>
            </a:pPr>
            <a:r>
              <a:rPr lang="en-GB" sz="1900" dirty="0" smtClean="0"/>
              <a:t>Smail</a:t>
            </a:r>
            <a:r>
              <a:rPr lang="en-GB" sz="1900" dirty="0"/>
              <a:t>, S., Malone, M. and Van Geest, Y. (2014</a:t>
            </a:r>
            <a:r>
              <a:rPr lang="en-GB" sz="1900" dirty="0" smtClean="0"/>
              <a:t>). </a:t>
            </a:r>
            <a:r>
              <a:rPr lang="en-GB" sz="1900" i="1" dirty="0"/>
              <a:t>‘Exponential organizations: Why new organizations are ten times better, faster, and cheaper than yours (and what to do about it</a:t>
            </a:r>
            <a:r>
              <a:rPr lang="en-GB" sz="1900" i="1" dirty="0" smtClean="0"/>
              <a:t>)’</a:t>
            </a:r>
            <a:r>
              <a:rPr lang="en-GB" sz="1900" dirty="0" smtClean="0"/>
              <a:t>. </a:t>
            </a:r>
            <a:r>
              <a:rPr lang="en-GB" sz="1900" dirty="0"/>
              <a:t>Diversion Publishing Corp</a:t>
            </a:r>
            <a:r>
              <a:rPr lang="en-GB" sz="1900" dirty="0" smtClean="0"/>
              <a:t>.</a:t>
            </a:r>
            <a:endParaRPr lang="en-ZA" sz="1900" dirty="0"/>
          </a:p>
          <a:p>
            <a:pPr algn="just">
              <a:buFont typeface="Wingdings" panose="05000000000000000000" pitchFamily="2" charset="2"/>
              <a:buChar char="q"/>
            </a:pPr>
            <a:r>
              <a:rPr lang="en-ZA" sz="1900" dirty="0"/>
              <a:t>Tidd, J. and Bessant, J. (2014</a:t>
            </a:r>
            <a:r>
              <a:rPr lang="en-ZA" sz="1900" dirty="0" smtClean="0"/>
              <a:t>). </a:t>
            </a:r>
            <a:r>
              <a:rPr lang="en-ZA" sz="1900" dirty="0"/>
              <a:t>‘Strategic innovation management</a:t>
            </a:r>
            <a:r>
              <a:rPr lang="en-ZA" sz="1900" dirty="0" smtClean="0"/>
              <a:t>’. Wiley and Sons.</a:t>
            </a:r>
          </a:p>
          <a:p>
            <a:pPr>
              <a:buFont typeface="Wingdings" panose="05000000000000000000" pitchFamily="2" charset="2"/>
              <a:buChar char="q"/>
            </a:pPr>
            <a:endParaRPr lang="en-ZA"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760363397"/>
      </p:ext>
    </p:extLst>
  </p:cSld>
  <p:clrMapOvr>
    <a:masterClrMapping/>
  </p:clrMapOvr>
  <mc:AlternateContent xmlns:mc="http://schemas.openxmlformats.org/markup-compatibility/2006">
    <mc:Choice xmlns:p14="http://schemas.microsoft.com/office/powerpoint/2010/main" Requires="p14">
      <p:transition spd="slow" p14:dur="2000" advTm="2548"/>
    </mc:Choice>
    <mc:Fallback>
      <p:transition spd="slow" advTm="2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2088</TotalTime>
  <Words>1294</Words>
  <Application>Microsoft Office PowerPoint</Application>
  <PresentationFormat>Custom</PresentationFormat>
  <Paragraphs>61</Paragraphs>
  <Slides>13</Slides>
  <Notes>0</Notes>
  <HiddenSlides>0</HiddenSlides>
  <MMClips>11</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MEJU’S B&amp;B</vt:lpstr>
      <vt:lpstr>Introduction</vt:lpstr>
      <vt:lpstr>Why Somerset County?</vt:lpstr>
      <vt:lpstr>Meju’s B&amp;B Business Model Canvas</vt:lpstr>
      <vt:lpstr>Meju’s B&amp;B Business Model Canvas contd…..</vt:lpstr>
      <vt:lpstr>Meju’s B&amp;B Business Model Canvas contd…..</vt:lpstr>
      <vt:lpstr>Meju’s B&amp;B Business Model Canvas contd…..</vt:lpstr>
      <vt:lpstr>Overall outlook of the B&amp;B market in Somerset</vt:lpstr>
      <vt:lpstr>Overall outlook of the B&amp;B market in Somerset contd….. </vt:lpstr>
      <vt:lpstr>Market Size and Potential</vt:lpstr>
      <vt:lpstr>Conclusion</vt:lpstr>
      <vt:lpstr>Bibliography</vt:lpstr>
      <vt:lpstr>Bibliography contd….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MEJU’S B&amp;B</dc:title>
  <dc:creator>puye-ipawa</dc:creator>
  <cp:lastModifiedBy>Gunzvenzve Marjorie</cp:lastModifiedBy>
  <cp:revision>50</cp:revision>
  <dcterms:created xsi:type="dcterms:W3CDTF">2021-06-21T23:31:13Z</dcterms:created>
  <dcterms:modified xsi:type="dcterms:W3CDTF">2021-06-27T15:53:35Z</dcterms:modified>
</cp:coreProperties>
</file>