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74" r:id="rId3"/>
    <p:sldId id="257" r:id="rId4"/>
    <p:sldId id="258" r:id="rId5"/>
    <p:sldId id="259" r:id="rId6"/>
    <p:sldId id="260" r:id="rId7"/>
    <p:sldId id="261" r:id="rId8"/>
    <p:sldId id="271" r:id="rId9"/>
    <p:sldId id="262" r:id="rId10"/>
    <p:sldId id="263" r:id="rId11"/>
    <p:sldId id="264" r:id="rId12"/>
    <p:sldId id="267" r:id="rId13"/>
    <p:sldId id="268" r:id="rId14"/>
    <p:sldId id="269" r:id="rId15"/>
    <p:sldId id="270" r:id="rId16"/>
    <p:sldId id="272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57" autoAdjust="0"/>
    <p:restoredTop sz="86364"/>
  </p:normalViewPr>
  <p:slideViewPr>
    <p:cSldViewPr snapToGrid="0">
      <p:cViewPr varScale="1">
        <p:scale>
          <a:sx n="85" d="100"/>
          <a:sy n="85" d="100"/>
        </p:scale>
        <p:origin x="800" y="184"/>
      </p:cViewPr>
      <p:guideLst/>
    </p:cSldViewPr>
  </p:slideViewPr>
  <p:outlineViewPr>
    <p:cViewPr>
      <p:scale>
        <a:sx n="33" d="100"/>
        <a:sy n="33" d="100"/>
      </p:scale>
      <p:origin x="0" y="-6248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26C5B6-0840-5A4D-AE81-C16DF9CA0A4D}" type="datetimeFigureOut">
              <a:rPr lang="en-US" smtClean="0"/>
              <a:t>2/4/18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6864E9-F9B1-FA46-9CD6-38DA64D815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397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6864E9-F9B1-FA46-9CD6-38DA64D8150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151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391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217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650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580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20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69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595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021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505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533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916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75AFF-97BB-4B07-84B3-B804B7E745FC}" type="datetimeFigureOut">
              <a:rPr lang="en-US" smtClean="0"/>
              <a:t>2/4/18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720DC-7AC1-48A9-B18E-0C330E40D8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274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TeOhlva3k0" TargetMode="External"/><Relationship Id="rId2" Type="http://schemas.openxmlformats.org/officeDocument/2006/relationships/hyperlink" Target="https://www.youtube.com/watch?v=YFdsIRx2gm4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culture.com/2014/11/a-visual-introduction-to-soviet-montage-theory-a-revolution-in-filmmaking.html" TargetMode="External"/><Relationship Id="rId2" Type="http://schemas.openxmlformats.org/officeDocument/2006/relationships/hyperlink" Target="https://www.youtube.com/watch?v=bQtkbQkURC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uahjH2cspk" TargetMode="External"/><Relationship Id="rId2" Type="http://schemas.openxmlformats.org/officeDocument/2006/relationships/hyperlink" Target="https://vimeo.com/blog/post/180-degree-rule-explaine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zEloJ5ven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S_I82117oAw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criticalcommons.org/Members/mlangford/clips/the-birds-opening-sequence-2014-camera-narration/view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youtube.com/watch?v=qSEVyzKmlyU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ytimes.com/video/movies/100000003180485/anatomy-of-a-scene-birdman.html" TargetMode="External"/><Relationship Id="rId2" Type="http://schemas.openxmlformats.org/officeDocument/2006/relationships/hyperlink" Target="https://vimeo.com/41195578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TlbCCASW_A&amp;list=PLy4KIKKBZxL34VIcxlLee7AeXP9Ab4OWW" TargetMode="External"/><Relationship Id="rId7" Type="http://schemas.openxmlformats.org/officeDocument/2006/relationships/image" Target="../media/image10.jpeg"/><Relationship Id="rId2" Type="http://schemas.openxmlformats.org/officeDocument/2006/relationships/hyperlink" Target="https://www.youtube.com/watch?v=FLOjzZ2Y5i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pvj4QbSJ_4" TargetMode="External"/><Relationship Id="rId5" Type="http://schemas.openxmlformats.org/officeDocument/2006/relationships/hyperlink" Target="https://www.youtube.com/watch?v=wcztDZ13TLI" TargetMode="External"/><Relationship Id="rId4" Type="http://schemas.openxmlformats.org/officeDocument/2006/relationships/hyperlink" Target="https://www.youtube.com/watch?v=pabA320p9B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wwPUtz1el8" TargetMode="External"/><Relationship Id="rId2" Type="http://schemas.openxmlformats.org/officeDocument/2006/relationships/hyperlink" Target="https://bakhtinscigs.wordpress.com/2012/05/06/what-ever-happened-to-open-form-film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www.youtube.com/watch?v=BNTJnHGnVe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rogerebert.com/reviews/doubt-200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http://s3.amazonaws.com/digitaltrends-uploads-prod/2013/10/shutterstock_9236928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97" y="449917"/>
            <a:ext cx="8957206" cy="597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332157" y="794265"/>
            <a:ext cx="255271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/>
              <a:t>Post Production ONE</a:t>
            </a:r>
          </a:p>
        </p:txBody>
      </p:sp>
    </p:spTree>
    <p:extLst>
      <p:ext uri="{BB962C8B-B14F-4D97-AF65-F5344CB8AC3E}">
        <p14:creationId xmlns:p14="http://schemas.microsoft.com/office/powerpoint/2010/main" val="3205462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EB1D9F5F-F134-D94C-B23A-833CADE41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3192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4100" dirty="0">
                <a:ea typeface="ＭＳ Ｐゴシック" panose="020B0600070205080204" pitchFamily="34" charset="-128"/>
              </a:rPr>
              <a:t>Why do do this?</a:t>
            </a:r>
            <a:br>
              <a:rPr lang="en-US" altLang="en-US" sz="4100" dirty="0">
                <a:ea typeface="ＭＳ Ｐゴシック" panose="020B0600070205080204" pitchFamily="34" charset="-128"/>
              </a:rPr>
            </a:br>
            <a:br>
              <a:rPr lang="en-US" altLang="en-US" sz="4100" dirty="0">
                <a:ea typeface="ＭＳ Ｐゴシック" panose="020B0600070205080204" pitchFamily="34" charset="-128"/>
              </a:rPr>
            </a:br>
            <a:r>
              <a:rPr lang="en-US" altLang="en-US" sz="4100" dirty="0">
                <a:ea typeface="ＭＳ Ｐゴシック" panose="020B0600070205080204" pitchFamily="34" charset="-128"/>
              </a:rPr>
              <a:t>You need to become better at “</a:t>
            </a:r>
            <a:r>
              <a:rPr lang="en-US" altLang="en-US" sz="4100" dirty="0" err="1">
                <a:ea typeface="ＭＳ Ｐゴシック" panose="020B0600070205080204" pitchFamily="34" charset="-128"/>
              </a:rPr>
              <a:t>Analysing</a:t>
            </a:r>
            <a:r>
              <a:rPr lang="en-US" altLang="en-US" sz="4100" dirty="0">
                <a:ea typeface="ＭＳ Ｐゴシック" panose="020B0600070205080204" pitchFamily="34" charset="-128"/>
              </a:rPr>
              <a:t> the Edit”</a:t>
            </a:r>
            <a:br>
              <a:rPr lang="en-US" altLang="en-US" sz="4100" dirty="0">
                <a:ea typeface="ＭＳ Ｐゴシック" panose="020B0600070205080204" pitchFamily="34" charset="-128"/>
              </a:rPr>
            </a:br>
            <a:br>
              <a:rPr lang="en-US" altLang="en-US" sz="4100" dirty="0">
                <a:ea typeface="ＭＳ Ｐゴシック" panose="020B0600070205080204" pitchFamily="34" charset="-128"/>
              </a:rPr>
            </a:br>
            <a:r>
              <a:rPr lang="en-US" altLang="en-US" sz="4100" dirty="0">
                <a:ea typeface="ＭＳ Ｐゴシック" panose="020B0600070205080204" pitchFamily="34" charset="-128"/>
              </a:rPr>
              <a:t>which means understanding:</a:t>
            </a:r>
            <a:br>
              <a:rPr lang="en-US" altLang="en-US" sz="4100" dirty="0">
                <a:ea typeface="ＭＳ Ｐゴシック" panose="020B0600070205080204" pitchFamily="34" charset="-128"/>
              </a:rPr>
            </a:br>
            <a:endParaRPr lang="en-US" altLang="en-US" sz="4100" dirty="0">
              <a:ea typeface="ＭＳ Ｐゴシック" panose="020B0600070205080204" pitchFamily="34" charset="-128"/>
            </a:endParaRP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22405EBC-E337-854F-A544-A1E6A3432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273" y="2965737"/>
            <a:ext cx="7467600" cy="4525962"/>
          </a:xfrm>
        </p:spPr>
        <p:txBody>
          <a:bodyPr/>
          <a:lstStyle/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What is the narrative function of the sequence?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What emotional response is it trying to achieve?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Who are we made/what are we made to identify with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How does it do this?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What role has the edit played in this?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Crucially…could </a:t>
            </a:r>
            <a:r>
              <a:rPr lang="en-US" altLang="en-US" dirty="0">
                <a:ea typeface="ＭＳ Ｐゴシック" panose="020B0600070205080204" pitchFamily="34" charset="-128"/>
              </a:rPr>
              <a:t>it have been done differently?</a:t>
            </a:r>
          </a:p>
          <a:p>
            <a:pPr lvl="1"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77183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787" y="102798"/>
            <a:ext cx="7886700" cy="1325563"/>
          </a:xfrm>
        </p:spPr>
        <p:txBody>
          <a:bodyPr>
            <a:normAutofit/>
          </a:bodyPr>
          <a:lstStyle/>
          <a:p>
            <a:r>
              <a:rPr lang="en-US" sz="3600" b="1" dirty="0"/>
              <a:t>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787" y="1124262"/>
            <a:ext cx="8088131" cy="534399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Editing</a:t>
            </a:r>
            <a:r>
              <a:rPr lang="en-US" dirty="0"/>
              <a:t>- film is rarely recorded in the order of its final presentation.  Filmed in bits and pieces, the strength of the final product depends upon the editing process.</a:t>
            </a:r>
          </a:p>
          <a:p>
            <a:pPr marL="0" indent="0">
              <a:buNone/>
            </a:pPr>
            <a:r>
              <a:rPr lang="en-US" i="1" dirty="0">
                <a:solidFill>
                  <a:srgbClr val="7030A0"/>
                </a:solidFill>
              </a:rPr>
              <a:t>CUTTING</a:t>
            </a:r>
          </a:p>
          <a:p>
            <a:pPr marL="0" indent="0">
              <a:buNone/>
            </a:pPr>
            <a:r>
              <a:rPr lang="en-US" i="1" dirty="0">
                <a:solidFill>
                  <a:srgbClr val="7030A0"/>
                </a:solidFill>
              </a:rPr>
              <a:t>Jump Cut </a:t>
            </a:r>
            <a:r>
              <a:rPr lang="en-US" dirty="0"/>
              <a:t>non-continuous cut to another scene, separated from the first by an interval of time, location, or camera position.</a:t>
            </a:r>
          </a:p>
          <a:p>
            <a:pPr marL="0" indent="0">
              <a:buNone/>
            </a:pPr>
            <a:r>
              <a:rPr lang="en-US" i="1" dirty="0">
                <a:solidFill>
                  <a:srgbClr val="7030A0"/>
                </a:solidFill>
              </a:rPr>
              <a:t>Form Cut or Match Cut </a:t>
            </a:r>
            <a:r>
              <a:rPr lang="en-US" dirty="0"/>
              <a:t>a cut from one image to another of similar shape or contour- making a smoother transition.</a:t>
            </a:r>
          </a:p>
          <a:p>
            <a:pPr marL="0" indent="0">
              <a:buNone/>
            </a:pPr>
            <a:r>
              <a:rPr lang="en-US" i="1" dirty="0">
                <a:solidFill>
                  <a:srgbClr val="7030A0"/>
                </a:solidFill>
              </a:rPr>
              <a:t>Montage </a:t>
            </a:r>
            <a:r>
              <a:rPr lang="en-US" i="1" dirty="0"/>
              <a:t>jump or match cuts, but used deliberately to cause an association of ideas- with the juxtaposition of different things.  Also used to show compression of time, elongation of time. </a:t>
            </a:r>
            <a:endParaRPr lang="en-US" i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881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94048"/>
          </a:xfrm>
        </p:spPr>
        <p:txBody>
          <a:bodyPr/>
          <a:lstStyle/>
          <a:p>
            <a:r>
              <a:rPr lang="en-US" dirty="0"/>
              <a:t>Jean Luc Goddard’s </a:t>
            </a:r>
            <a:r>
              <a:rPr lang="en-US" i="1" dirty="0"/>
              <a:t>Breathless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026" y="1259175"/>
            <a:ext cx="7593455" cy="1112447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hlinkClick r:id="rId2"/>
              </a:rPr>
              <a:t>Jump and Form Cutting analyzed, Breathless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French New Wave - influence on American Cinema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http://www.chrisandphilpresent.co.uk/wp-content/uploads/2010/08/Breathless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251" y="2371622"/>
            <a:ext cx="6359004" cy="439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571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4103" y="365125"/>
            <a:ext cx="2354393" cy="1111405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Montage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3740983" cy="4351338"/>
          </a:xfrm>
        </p:spPr>
        <p:txBody>
          <a:bodyPr/>
          <a:lstStyle/>
          <a:p>
            <a:r>
              <a:rPr lang="en-US" dirty="0">
                <a:hlinkClick r:id="rId2"/>
              </a:rPr>
              <a:t>Best Editing Moments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Sergei Eisenstein</a:t>
            </a:r>
          </a:p>
          <a:p>
            <a:pPr marL="0" indent="0">
              <a:buNone/>
            </a:pPr>
            <a:r>
              <a:rPr lang="en-US" dirty="0"/>
              <a:t>Best known for </a:t>
            </a:r>
            <a:r>
              <a:rPr lang="en-US" i="1" dirty="0"/>
              <a:t>Battleship Potemkin</a:t>
            </a:r>
          </a:p>
          <a:p>
            <a:pPr marL="0" indent="0">
              <a:buNone/>
            </a:pPr>
            <a:r>
              <a:rPr lang="en-US" dirty="0">
                <a:hlinkClick r:id="rId3"/>
              </a:rPr>
              <a:t>Lecture on Soviet Film- Eisenstein and Montage</a:t>
            </a:r>
            <a:endParaRPr lang="en-US" dirty="0"/>
          </a:p>
        </p:txBody>
      </p:sp>
      <p:pic>
        <p:nvPicPr>
          <p:cNvPr id="4098" name="Picture 2" descr="https://upload.wikimedia.org/wikipedia/commons/a/a8/Sergei_Eisenstein_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186" y="920828"/>
            <a:ext cx="3597725" cy="460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770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28959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Continuity Editing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58977"/>
            <a:ext cx="7886700" cy="4617986"/>
          </a:xfrm>
        </p:spPr>
        <p:txBody>
          <a:bodyPr/>
          <a:lstStyle/>
          <a:p>
            <a:r>
              <a:rPr lang="en-US" dirty="0" err="1"/>
              <a:t>FavoUred</a:t>
            </a:r>
            <a:r>
              <a:rPr lang="en-US" dirty="0"/>
              <a:t> by the west</a:t>
            </a:r>
          </a:p>
          <a:p>
            <a:r>
              <a:rPr lang="en-US" dirty="0"/>
              <a:t>Dominates Hollywood until influence of Russians and French</a:t>
            </a:r>
          </a:p>
          <a:p>
            <a:r>
              <a:rPr lang="en-US" dirty="0" err="1">
                <a:solidFill>
                  <a:srgbClr val="7030A0"/>
                </a:solidFill>
              </a:rPr>
              <a:t>D.W.Griffith</a:t>
            </a:r>
            <a:r>
              <a:rPr lang="en-US" dirty="0">
                <a:solidFill>
                  <a:srgbClr val="7030A0"/>
                </a:solidFill>
              </a:rPr>
              <a:t> - </a:t>
            </a:r>
            <a:r>
              <a:rPr lang="en-US" dirty="0"/>
              <a:t>First great innovator, bringing movie making out of the hemmed in world of stage plays.</a:t>
            </a:r>
          </a:p>
          <a:p>
            <a:pPr lvl="1"/>
            <a:r>
              <a:rPr lang="en-US" dirty="0"/>
              <a:t>System that makes smooth transitions, maintains the logic of space and time</a:t>
            </a:r>
          </a:p>
          <a:p>
            <a:pPr lvl="1"/>
            <a:r>
              <a:rPr lang="en-US" dirty="0"/>
              <a:t>Idea of a “seamless or invisible art”</a:t>
            </a:r>
          </a:p>
          <a:p>
            <a:pPr lvl="1"/>
            <a:r>
              <a:rPr lang="en-US" dirty="0"/>
              <a:t>Matching action, position, tone</a:t>
            </a:r>
          </a:p>
          <a:p>
            <a:pPr lvl="1"/>
            <a:r>
              <a:rPr lang="en-US" dirty="0"/>
              <a:t>Rule of the 180 degree line- action move from right to left and do not cross the line </a:t>
            </a:r>
          </a:p>
        </p:txBody>
      </p:sp>
    </p:spTree>
    <p:extLst>
      <p:ext uri="{BB962C8B-B14F-4D97-AF65-F5344CB8AC3E}">
        <p14:creationId xmlns:p14="http://schemas.microsoft.com/office/powerpoint/2010/main" val="1955045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710" y="4407753"/>
            <a:ext cx="5048250" cy="1325563"/>
          </a:xfrm>
        </p:spPr>
        <p:txBody>
          <a:bodyPr>
            <a:normAutofit/>
          </a:bodyPr>
          <a:lstStyle/>
          <a:p>
            <a:br>
              <a:rPr lang="en-US" sz="1800" dirty="0">
                <a:hlinkClick r:id="rId2"/>
              </a:rPr>
            </a:br>
            <a:br>
              <a:rPr lang="en-US" sz="1800" dirty="0">
                <a:hlinkClick r:id="rId2"/>
              </a:rPr>
            </a:br>
            <a:r>
              <a:rPr lang="en-US" sz="1800" dirty="0">
                <a:hlinkClick r:id="rId2"/>
              </a:rPr>
              <a:t>180 degree rule explained</a:t>
            </a:r>
            <a:br>
              <a:rPr lang="en-US" sz="1800" dirty="0"/>
            </a:br>
            <a:r>
              <a:rPr lang="en-US" sz="1800" dirty="0">
                <a:hlinkClick r:id="rId3"/>
              </a:rPr>
              <a:t>John Hess  Continuity and the innovations of Griffith</a:t>
            </a:r>
            <a:endParaRPr lang="en-US" sz="1800" dirty="0"/>
          </a:p>
        </p:txBody>
      </p:sp>
      <p:pic>
        <p:nvPicPr>
          <p:cNvPr id="5124" name="Picture 4" descr="https://ilinefilms.files.wordpress.com/2010/06/3-cam-setu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5735" y="-1508443"/>
            <a:ext cx="24488775" cy="2228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s://ilinefilms.files.wordpress.com/2010/06/3-cam-setup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324" y="402125"/>
            <a:ext cx="4928155" cy="448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39866" y="981194"/>
            <a:ext cx="257545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7030A0"/>
                </a:solidFill>
              </a:rPr>
              <a:t>Continuity Editing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6333248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2503"/>
            <a:ext cx="7886700" cy="1216335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Cutting within the Frame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54636" y="2875979"/>
            <a:ext cx="7886700" cy="1051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7030A0"/>
                </a:solidFill>
              </a:rPr>
              <a:t>Cross-cutting/Parallel development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54636" y="1558977"/>
            <a:ext cx="7960714" cy="2368446"/>
          </a:xfrm>
        </p:spPr>
        <p:txBody>
          <a:bodyPr/>
          <a:lstStyle/>
          <a:p>
            <a:pPr marL="457200" lvl="1" indent="0">
              <a:buNone/>
            </a:pPr>
            <a:r>
              <a:rPr lang="en-US" dirty="0"/>
              <a:t>Avoids the editing process, accomplished by actor movement, camera movement or a combination.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60232" y="3927423"/>
            <a:ext cx="7960714" cy="23684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Font typeface="Arial" panose="020B0604020202020204" pitchFamily="34" charset="0"/>
              <a:buNone/>
            </a:pPr>
            <a:r>
              <a:rPr lang="en-US" dirty="0"/>
              <a:t>Alternates by two separate action relate by theme, mood, or plot. </a:t>
            </a:r>
            <a:r>
              <a:rPr lang="en-US" dirty="0">
                <a:hlinkClick r:id="rId3"/>
              </a:rPr>
              <a:t>French Connection Car Chase</a:t>
            </a:r>
            <a:endParaRPr lang="en-US" dirty="0"/>
          </a:p>
          <a:p>
            <a:pPr marL="457200" lvl="1" indent="0">
              <a:buFont typeface="Arial" panose="020B0604020202020204" pitchFamily="34" charset="0"/>
              <a:buNone/>
            </a:pPr>
            <a:endParaRPr lang="en-US" dirty="0"/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US" dirty="0"/>
              <a:t>Parallel development – separated events, shown in alternating way. </a:t>
            </a:r>
            <a:r>
              <a:rPr lang="en-US" dirty="0">
                <a:hlinkClick r:id="rId4"/>
              </a:rPr>
              <a:t>Godfather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569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5144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SHOT SIZES: Telling What They See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184" y="1825625"/>
            <a:ext cx="3276288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Establishing Shots</a:t>
            </a:r>
          </a:p>
          <a:p>
            <a:pPr marL="0" indent="0">
              <a:buNone/>
            </a:pPr>
            <a:r>
              <a:rPr lang="en-US" dirty="0"/>
              <a:t>introduce a new location – a church, a city street, a rooftop, a hospital room – from a vantage point that allows the audience to see all the relevant characters in the filmic space.</a:t>
            </a:r>
          </a:p>
          <a:p>
            <a:pPr marL="0" indent="0">
              <a:buNone/>
            </a:pPr>
            <a:r>
              <a:rPr lang="en-US" dirty="0"/>
              <a:t> </a:t>
            </a:r>
            <a:r>
              <a:rPr lang="en-US" dirty="0">
                <a:hlinkClick r:id="rId2"/>
              </a:rPr>
              <a:t>The Birds</a:t>
            </a:r>
            <a:endParaRPr lang="en-US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8" name="Picture 4" descr="http://borgus.com/hitch/open-bird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078" y="2152155"/>
            <a:ext cx="4006485" cy="217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451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1584" y="814831"/>
            <a:ext cx="7780832" cy="571759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Shot Sizes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3987383"/>
            <a:ext cx="7886700" cy="2189579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Establishing shots </a:t>
            </a:r>
            <a:r>
              <a:rPr lang="en-US" dirty="0"/>
              <a:t>will be wide enough to show all the characters and objects necessary for the drama, while a </a:t>
            </a:r>
            <a:r>
              <a:rPr lang="en-US" dirty="0">
                <a:solidFill>
                  <a:srgbClr val="7030A0"/>
                </a:solidFill>
              </a:rPr>
              <a:t>wide shot </a:t>
            </a:r>
            <a:r>
              <a:rPr lang="en-US" dirty="0"/>
              <a:t>will be wider than that, focusing more on the environment. </a:t>
            </a:r>
            <a:r>
              <a:rPr lang="en-US" dirty="0">
                <a:hlinkClick r:id="rId2"/>
              </a:rPr>
              <a:t>Wide shot in Gone with the Wind</a:t>
            </a:r>
            <a:endParaRPr lang="en-US" dirty="0"/>
          </a:p>
        </p:txBody>
      </p:sp>
      <p:pic>
        <p:nvPicPr>
          <p:cNvPr id="2052" name="Picture 4" descr="long sho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183" y="445450"/>
            <a:ext cx="4452755" cy="3339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37268" y="2287435"/>
            <a:ext cx="26725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rgbClr val="7030A0"/>
                </a:solidFill>
              </a:rPr>
              <a:t>Wide/long Shots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074253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223831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Shot Sizes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Master Shots</a:t>
            </a:r>
            <a:r>
              <a:rPr lang="en-US" dirty="0"/>
              <a:t>- similar to establishing shots, but 	record the whole scene with not breaks to 	other kinds of shots.</a:t>
            </a:r>
          </a:p>
          <a:p>
            <a:pPr marL="0" indent="0">
              <a:buNone/>
            </a:pPr>
            <a:r>
              <a:rPr lang="en-US" dirty="0"/>
              <a:t>If a tighter shot is forgotten or messed up the editor will have enough material to show the scene in its entirety by cutting back to the master shot.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Hitchcock’s “Rope” is famous for appearing to be made of a few </a:t>
            </a:r>
            <a:r>
              <a:rPr lang="en-US" dirty="0">
                <a:solidFill>
                  <a:srgbClr val="7030A0"/>
                </a:solidFill>
              </a:rPr>
              <a:t>Master Shots </a:t>
            </a:r>
            <a:r>
              <a:rPr lang="en-US" dirty="0">
                <a:solidFill>
                  <a:srgbClr val="7030A0"/>
                </a:solidFill>
                <a:hlinkClick r:id="rId2"/>
              </a:rPr>
              <a:t>Edits in "Rope“</a:t>
            </a:r>
            <a:endParaRPr lang="en-US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US" dirty="0" err="1">
                <a:solidFill>
                  <a:srgbClr val="7030A0"/>
                </a:solidFill>
                <a:hlinkClick r:id="rId3"/>
              </a:rPr>
              <a:t>Inarritu's</a:t>
            </a:r>
            <a:r>
              <a:rPr lang="en-US" dirty="0">
                <a:solidFill>
                  <a:srgbClr val="7030A0"/>
                </a:solidFill>
                <a:hlinkClick r:id="rId3"/>
              </a:rPr>
              <a:t> "Birdman"</a:t>
            </a:r>
            <a:endParaRPr lang="en-US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195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636" y="365126"/>
            <a:ext cx="7960714" cy="1028959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Shot Sizes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032" y="4354643"/>
            <a:ext cx="7803317" cy="1822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7030A0"/>
                </a:solidFill>
              </a:rPr>
              <a:t>Medium Shot- </a:t>
            </a:r>
            <a:r>
              <a:rPr lang="en-US" dirty="0"/>
              <a:t>Medium shots are the most common types of shots in the movies. Showing most of the subject’s body, medium shots are halfway between long shots and close-ups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medium sho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046" y="562131"/>
            <a:ext cx="4407107" cy="330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9601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636" y="365126"/>
            <a:ext cx="7960714" cy="901543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Shot Sizes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636" y="4512039"/>
            <a:ext cx="7960714" cy="166492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Medium shots include the </a:t>
            </a:r>
            <a:r>
              <a:rPr lang="en-US" b="1" dirty="0">
                <a:solidFill>
                  <a:srgbClr val="7030A0"/>
                </a:solidFill>
              </a:rPr>
              <a:t>two-shot</a:t>
            </a:r>
            <a:r>
              <a:rPr lang="en-US" dirty="0"/>
              <a:t>, with two actors facing the same </a:t>
            </a:r>
            <a:r>
              <a:rPr lang="en-US" b="1" dirty="0"/>
              <a:t>screen direction</a:t>
            </a:r>
            <a:r>
              <a:rPr lang="en-US" dirty="0"/>
              <a:t>, and the </a:t>
            </a:r>
            <a:r>
              <a:rPr lang="en-US" b="1" dirty="0">
                <a:solidFill>
                  <a:srgbClr val="7030A0"/>
                </a:solidFill>
              </a:rPr>
              <a:t>over-the-shoulder</a:t>
            </a:r>
            <a:r>
              <a:rPr lang="en-US" dirty="0"/>
              <a:t> shot, showing a conversation in which the actors sit or stand across from each other.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endParaRPr lang="en-US" dirty="0"/>
          </a:p>
        </p:txBody>
      </p:sp>
      <p:pic>
        <p:nvPicPr>
          <p:cNvPr id="4098" name="Picture 2" descr="gladiator-two-shot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740" y="1979062"/>
            <a:ext cx="4414656" cy="188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9101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Camera Angles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3072984"/>
            <a:ext cx="7818307" cy="34702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Camera angles affect how we perceive - Is a character going to appear dominant and tall? Or short and weak? </a:t>
            </a:r>
          </a:p>
          <a:p>
            <a:pPr marL="0" indent="0">
              <a:buNone/>
            </a:pPr>
            <a:r>
              <a:rPr lang="en-US" dirty="0"/>
              <a:t>Eyelevel Angle </a:t>
            </a:r>
            <a:r>
              <a:rPr lang="en-US" dirty="0">
                <a:hlinkClick r:id="rId2"/>
              </a:rPr>
              <a:t>Kubrick's "The Shining"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Low Angle </a:t>
            </a:r>
            <a:r>
              <a:rPr lang="en-US" dirty="0">
                <a:hlinkClick r:id="rId3"/>
              </a:rPr>
              <a:t>Citizen Kane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High Angle </a:t>
            </a:r>
            <a:r>
              <a:rPr lang="en-US" dirty="0">
                <a:hlinkClick r:id="rId4"/>
              </a:rPr>
              <a:t>Burn After Reading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Dutch </a:t>
            </a:r>
            <a:r>
              <a:rPr lang="en-US" dirty="0" err="1"/>
              <a:t>Tilt</a:t>
            </a:r>
            <a:r>
              <a:rPr lang="en-US" dirty="0" err="1">
                <a:hlinkClick r:id="rId5"/>
              </a:rPr>
              <a:t>Twelve</a:t>
            </a:r>
            <a:r>
              <a:rPr lang="en-US" dirty="0">
                <a:hlinkClick r:id="rId5"/>
              </a:rPr>
              <a:t> Monkeys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Point-of-View (POV)</a:t>
            </a:r>
            <a:r>
              <a:rPr lang="en-US" dirty="0">
                <a:hlinkClick r:id="rId6"/>
              </a:rPr>
              <a:t>Bad example/Good example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122" name="Picture 2" descr="http://www.elementsofcinema.com/images/matilda-high-angl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625" y="519771"/>
            <a:ext cx="3867896" cy="2341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542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298782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Framing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723" y="3717561"/>
            <a:ext cx="8491929" cy="28716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Tightly Framed</a:t>
            </a:r>
          </a:p>
          <a:p>
            <a:pPr marL="0" indent="0">
              <a:buNone/>
            </a:pPr>
            <a:r>
              <a:rPr lang="en-US" dirty="0"/>
              <a:t>	Usually close ups, people are near the edges of 	the 	frame, highly composed, little room for movement.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Loosely Framed (and open form films) </a:t>
            </a:r>
            <a:r>
              <a:rPr lang="en-US" sz="1500" dirty="0">
                <a:solidFill>
                  <a:srgbClr val="7030A0"/>
                </a:solidFill>
                <a:hlinkClick r:id="rId2"/>
              </a:rPr>
              <a:t>What ever happened to open form film?</a:t>
            </a:r>
            <a:endParaRPr lang="en-US" sz="1500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	</a:t>
            </a:r>
            <a:r>
              <a:rPr lang="en-US" dirty="0"/>
              <a:t>Usually a longer shot, people have room for 	movement. </a:t>
            </a:r>
            <a:r>
              <a:rPr lang="en-US" dirty="0">
                <a:hlinkClick r:id="rId3"/>
              </a:rPr>
              <a:t>One Flew Over the Cuckoo's Nest</a:t>
            </a:r>
            <a:endParaRPr lang="en-US" dirty="0">
              <a:solidFill>
                <a:srgbClr val="7030A0"/>
              </a:solidFill>
            </a:endParaRPr>
          </a:p>
        </p:txBody>
      </p:sp>
      <p:pic>
        <p:nvPicPr>
          <p:cNvPr id="6154" name="Picture 10" descr="http://1.bp.blogspot.com/-QJUVn0pqzeY/VjsBYif-A5I/AAAAAAAAAGw/rMLQRrP4Th8/s640/Screen%2BShot%2B2015-11-05%2Bat%2B2.12.07%2BAM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705" y="1103954"/>
            <a:ext cx="6288374" cy="261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0014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Focus or Depth of Field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3163861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Deep focus</a:t>
            </a:r>
            <a:r>
              <a:rPr lang="en-US" dirty="0"/>
              <a:t>- </a:t>
            </a:r>
          </a:p>
          <a:p>
            <a:pPr marL="0" indent="0">
              <a:buNone/>
            </a:pPr>
            <a:r>
              <a:rPr lang="en-US" dirty="0"/>
              <a:t>	far away 	objects and 	near objects 	are in 	focus 	</a:t>
            </a:r>
            <a:r>
              <a:rPr lang="en-US" dirty="0">
                <a:hlinkClick r:id="rId2"/>
              </a:rPr>
              <a:t>Citizen Kane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7030A0"/>
                </a:solidFill>
              </a:rPr>
              <a:t>Differential focus-	</a:t>
            </a:r>
            <a:r>
              <a:rPr lang="en-US" dirty="0"/>
              <a:t>either 	foreground or 	background is 	blurred.</a:t>
            </a:r>
            <a:endParaRPr lang="en-US" dirty="0">
              <a:solidFill>
                <a:srgbClr val="7030A0"/>
              </a:solidFill>
            </a:endParaRPr>
          </a:p>
        </p:txBody>
      </p:sp>
      <p:pic>
        <p:nvPicPr>
          <p:cNvPr id="7170" name="Picture 2" descr="http://jp1yz4ffs6b3hr85o3hyiztziz.wpengine.netdna-cdn.com/alison-turner/wp-content/uploads/sites/25/2014/02/kane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42531"/>
            <a:ext cx="3357723" cy="251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387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646" y="3927424"/>
            <a:ext cx="8148091" cy="2714234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hlinkClick r:id="rId2"/>
              </a:rPr>
              <a:t>Roger Ebert on Doubt</a:t>
            </a:r>
            <a:endParaRPr lang="en-US" dirty="0"/>
          </a:p>
        </p:txBody>
      </p:sp>
      <p:pic>
        <p:nvPicPr>
          <p:cNvPr id="8194" name="Picture 2" descr="Doubt Movie Revie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50" y="682095"/>
            <a:ext cx="6975475" cy="290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3231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832</TotalTime>
  <Words>561</Words>
  <Application>Microsoft Macintosh PowerPoint</Application>
  <PresentationFormat>On-screen Show (4:3)</PresentationFormat>
  <Paragraphs>79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ＭＳ Ｐゴシック</vt:lpstr>
      <vt:lpstr>Arial</vt:lpstr>
      <vt:lpstr>Calibri</vt:lpstr>
      <vt:lpstr>Calibri Light</vt:lpstr>
      <vt:lpstr>Office Theme</vt:lpstr>
      <vt:lpstr>PowerPoint Presentation</vt:lpstr>
      <vt:lpstr>Why do do this?  You need to become better at “Analysing the Edit”  which means understanding: </vt:lpstr>
      <vt:lpstr>Techniques</vt:lpstr>
      <vt:lpstr>Jean Luc Goddard’s Breathless</vt:lpstr>
      <vt:lpstr>Montage</vt:lpstr>
      <vt:lpstr>Continuity Editing</vt:lpstr>
      <vt:lpstr>  180 degree rule explained John Hess  Continuity and the innovations of Griffith</vt:lpstr>
      <vt:lpstr>Cutting within the Frame</vt:lpstr>
      <vt:lpstr>SHOT SIZES: Telling What They See</vt:lpstr>
      <vt:lpstr>Shot Sizes</vt:lpstr>
      <vt:lpstr>Shot Sizes</vt:lpstr>
      <vt:lpstr>Shot Sizes</vt:lpstr>
      <vt:lpstr>Shot Sizes</vt:lpstr>
      <vt:lpstr>Camera Angles</vt:lpstr>
      <vt:lpstr>Framing</vt:lpstr>
      <vt:lpstr>Focus or Depth of Field</vt:lpstr>
      <vt:lpstr>PowerPoint Presentation</vt:lpstr>
    </vt:vector>
  </TitlesOfParts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ACME_Main</dc:creator>
  <cp:lastModifiedBy>Timi O'neill</cp:lastModifiedBy>
  <cp:revision>43</cp:revision>
  <dcterms:created xsi:type="dcterms:W3CDTF">2016-04-18T14:06:50Z</dcterms:created>
  <dcterms:modified xsi:type="dcterms:W3CDTF">2018-02-04T16:41:45Z</dcterms:modified>
</cp:coreProperties>
</file>