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2" r:id="rId17"/>
    <p:sldId id="271" r:id="rId1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1" d="100"/>
          <a:sy n="101" d="100"/>
        </p:scale>
        <p:origin x="416" y="8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A59F46-8B5F-45CC-AC0B-72EA5802B3CA}" type="datetimeFigureOut">
              <a:rPr lang="en-GB" smtClean="0"/>
              <a:t>14/07/2026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B7F5C1-E9AC-4919-A096-1C8C66382F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542126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A59F46-8B5F-45CC-AC0B-72EA5802B3CA}" type="datetimeFigureOut">
              <a:rPr lang="en-GB" smtClean="0"/>
              <a:t>14/07/2026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B7F5C1-E9AC-4919-A096-1C8C66382F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952796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A59F46-8B5F-45CC-AC0B-72EA5802B3CA}" type="datetimeFigureOut">
              <a:rPr lang="en-GB" smtClean="0"/>
              <a:t>14/07/2026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B7F5C1-E9AC-4919-A096-1C8C66382F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694001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A59F46-8B5F-45CC-AC0B-72EA5802B3CA}" type="datetimeFigureOut">
              <a:rPr lang="en-GB" smtClean="0"/>
              <a:t>14/07/2026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B7F5C1-E9AC-4919-A096-1C8C66382F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404276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A59F46-8B5F-45CC-AC0B-72EA5802B3CA}" type="datetimeFigureOut">
              <a:rPr lang="en-GB" smtClean="0"/>
              <a:t>14/07/2026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B7F5C1-E9AC-4919-A096-1C8C66382F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592540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A59F46-8B5F-45CC-AC0B-72EA5802B3CA}" type="datetimeFigureOut">
              <a:rPr lang="en-GB" smtClean="0"/>
              <a:t>14/07/2026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B7F5C1-E9AC-4919-A096-1C8C66382F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51128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A59F46-8B5F-45CC-AC0B-72EA5802B3CA}" type="datetimeFigureOut">
              <a:rPr lang="en-GB" smtClean="0"/>
              <a:t>14/07/2026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B7F5C1-E9AC-4919-A096-1C8C66382F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806702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A59F46-8B5F-45CC-AC0B-72EA5802B3CA}" type="datetimeFigureOut">
              <a:rPr lang="en-GB" smtClean="0"/>
              <a:t>14/07/2026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B7F5C1-E9AC-4919-A096-1C8C66382F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850236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A59F46-8B5F-45CC-AC0B-72EA5802B3CA}" type="datetimeFigureOut">
              <a:rPr lang="en-GB" smtClean="0"/>
              <a:t>14/07/2026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B7F5C1-E9AC-4919-A096-1C8C66382F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1009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A59F46-8B5F-45CC-AC0B-72EA5802B3CA}" type="datetimeFigureOut">
              <a:rPr lang="en-GB" smtClean="0"/>
              <a:t>14/07/2026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B7F5C1-E9AC-4919-A096-1C8C66382F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681240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A59F46-8B5F-45CC-AC0B-72EA5802B3CA}" type="datetimeFigureOut">
              <a:rPr lang="en-GB" smtClean="0"/>
              <a:t>14/07/2026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B7F5C1-E9AC-4919-A096-1C8C66382F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25546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BA59F46-8B5F-45CC-AC0B-72EA5802B3CA}" type="datetimeFigureOut">
              <a:rPr lang="en-GB" smtClean="0"/>
              <a:t>14/07/2026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BB7F5C1-E9AC-4919-A096-1C8C66382F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46683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3" name="Rectangle 1032">
            <a:extLst>
              <a:ext uri="{FF2B5EF4-FFF2-40B4-BE49-F238E27FC236}">
                <a16:creationId xmlns:a16="http://schemas.microsoft.com/office/drawing/2014/main" id="{9D25F302-27C5-414F-97F8-6EA0A6C028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09376" y="1180642"/>
            <a:ext cx="2632605" cy="10530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448831" y="2644134"/>
            <a:ext cx="1552211" cy="15522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10792" y="4501848"/>
            <a:ext cx="2631124" cy="12629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35" name="Freeform: Shape 1034">
            <a:extLst>
              <a:ext uri="{FF2B5EF4-FFF2-40B4-BE49-F238E27FC236}">
                <a16:creationId xmlns:a16="http://schemas.microsoft.com/office/drawing/2014/main" id="{041C67D0-A496-4B86-BF61-263FF9EFD7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72051" y="320442"/>
            <a:ext cx="4929369" cy="6212748"/>
          </a:xfrm>
          <a:custGeom>
            <a:avLst/>
            <a:gdLst>
              <a:gd name="connsiteX0" fmla="*/ 0 w 6572492"/>
              <a:gd name="connsiteY0" fmla="*/ 0 h 6212748"/>
              <a:gd name="connsiteX1" fmla="*/ 2248593 w 6572492"/>
              <a:gd name="connsiteY1" fmla="*/ 0 h 6212748"/>
              <a:gd name="connsiteX2" fmla="*/ 2694770 w 6572492"/>
              <a:gd name="connsiteY2" fmla="*/ 0 h 6212748"/>
              <a:gd name="connsiteX3" fmla="*/ 2991094 w 6572492"/>
              <a:gd name="connsiteY3" fmla="*/ 0 h 6212748"/>
              <a:gd name="connsiteX4" fmla="*/ 6572492 w 6572492"/>
              <a:gd name="connsiteY4" fmla="*/ 0 h 6212748"/>
              <a:gd name="connsiteX5" fmla="*/ 6572492 w 6572492"/>
              <a:gd name="connsiteY5" fmla="*/ 2864954 h 6212748"/>
              <a:gd name="connsiteX6" fmla="*/ 3129047 w 6572492"/>
              <a:gd name="connsiteY6" fmla="*/ 6212748 h 6212748"/>
              <a:gd name="connsiteX7" fmla="*/ 2694770 w 6572492"/>
              <a:gd name="connsiteY7" fmla="*/ 6212748 h 6212748"/>
              <a:gd name="connsiteX8" fmla="*/ 2248593 w 6572492"/>
              <a:gd name="connsiteY8" fmla="*/ 6212748 h 6212748"/>
              <a:gd name="connsiteX9" fmla="*/ 0 w 6572492"/>
              <a:gd name="connsiteY9" fmla="*/ 6212748 h 62127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572492" h="6212748">
                <a:moveTo>
                  <a:pt x="0" y="0"/>
                </a:moveTo>
                <a:lnTo>
                  <a:pt x="2248593" y="0"/>
                </a:lnTo>
                <a:lnTo>
                  <a:pt x="2694770" y="0"/>
                </a:lnTo>
                <a:lnTo>
                  <a:pt x="2991094" y="0"/>
                </a:lnTo>
                <a:lnTo>
                  <a:pt x="6572492" y="0"/>
                </a:lnTo>
                <a:lnTo>
                  <a:pt x="6572492" y="2864954"/>
                </a:lnTo>
                <a:lnTo>
                  <a:pt x="3129047" y="6212748"/>
                </a:lnTo>
                <a:lnTo>
                  <a:pt x="2694770" y="6212748"/>
                </a:lnTo>
                <a:lnTo>
                  <a:pt x="2248593" y="6212748"/>
                </a:lnTo>
                <a:lnTo>
                  <a:pt x="0" y="6212748"/>
                </a:lnTo>
                <a:close/>
              </a:path>
            </a:pathLst>
          </a:custGeom>
          <a:solidFill>
            <a:schemeClr val="tx1">
              <a:lumMod val="50000"/>
              <a:lumOff val="50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037" name="Right Triangle 1036">
            <a:extLst>
              <a:ext uri="{FF2B5EF4-FFF2-40B4-BE49-F238E27FC236}">
                <a16:creationId xmlns:a16="http://schemas.microsoft.com/office/drawing/2014/main" id="{830A36F8-48C2-4842-A87B-8CE8DF4E7F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432540" y="3335867"/>
            <a:ext cx="246888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39" name="Rectangle 1038">
            <a:extLst>
              <a:ext uri="{FF2B5EF4-FFF2-40B4-BE49-F238E27FC236}">
                <a16:creationId xmlns:a16="http://schemas.microsoft.com/office/drawing/2014/main" id="{8F451A30-466B-4996-9BA5-CD6ABCC6D5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330" y="623275"/>
            <a:ext cx="8178790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335525" y="1188637"/>
            <a:ext cx="3995454" cy="164285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>
              <a:lnSpc>
                <a:spcPct val="90000"/>
              </a:lnSpc>
            </a:pPr>
            <a:r>
              <a:rPr lang="en-US" sz="2600"/>
              <a:t>Organisational Structure Design: </a:t>
            </a:r>
            <a:br>
              <a:rPr lang="en-US" sz="2600"/>
            </a:br>
            <a:r>
              <a:rPr lang="en-US" sz="2600"/>
              <a:t>A Case Study of JD Sports Fashion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023246" y="3061702"/>
            <a:ext cx="4636874" cy="1929623"/>
          </a:xfrm>
        </p:spPr>
        <p:txBody>
          <a:bodyPr vert="horz" lIns="91440" tIns="45720" rIns="91440" bIns="45720" rtlCol="0" anchor="t">
            <a:normAutofit/>
          </a:bodyPr>
          <a:lstStyle/>
          <a:p>
            <a:pPr indent="-228600" algn="l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tx1"/>
                </a:solidFill>
              </a:rPr>
              <a:t>Module name : Understanding </a:t>
            </a:r>
            <a:r>
              <a:rPr lang="en-US" sz="1600" dirty="0" err="1">
                <a:solidFill>
                  <a:schemeClr val="tx1"/>
                </a:solidFill>
              </a:rPr>
              <a:t>Organisational</a:t>
            </a:r>
            <a:r>
              <a:rPr lang="en-US" sz="1600" dirty="0">
                <a:solidFill>
                  <a:schemeClr val="tx1"/>
                </a:solidFill>
              </a:rPr>
              <a:t>          Structure and Culture</a:t>
            </a:r>
          </a:p>
          <a:p>
            <a:pPr indent="-228600" algn="l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tx1"/>
                </a:solidFill>
              </a:rPr>
              <a:t>Module code : LCBB4009</a:t>
            </a:r>
          </a:p>
          <a:p>
            <a:pPr indent="-228600" algn="l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tx1"/>
                </a:solidFill>
              </a:rPr>
              <a:t>Student name : Abdillahi Abdul </a:t>
            </a:r>
            <a:r>
              <a:rPr lang="en-US" sz="1600" dirty="0" err="1">
                <a:solidFill>
                  <a:schemeClr val="tx1"/>
                </a:solidFill>
              </a:rPr>
              <a:t>Dahag</a:t>
            </a:r>
            <a:endParaRPr lang="en-US" sz="1600" dirty="0">
              <a:solidFill>
                <a:schemeClr val="tx1"/>
              </a:solidFill>
            </a:endParaRPr>
          </a:p>
          <a:p>
            <a:pPr indent="-228600" algn="l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tx1"/>
                </a:solidFill>
              </a:rPr>
              <a:t>Student number : 2531944</a:t>
            </a:r>
          </a:p>
          <a:p>
            <a:pPr indent="-228600" algn="l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tx1"/>
                </a:solidFill>
              </a:rPr>
              <a:t>Submission date :24/07/2026</a:t>
            </a:r>
          </a:p>
        </p:txBody>
      </p:sp>
    </p:spTree>
    <p:extLst>
      <p:ext uri="{BB962C8B-B14F-4D97-AF65-F5344CB8AC3E}">
        <p14:creationId xmlns:p14="http://schemas.microsoft.com/office/powerpoint/2010/main" val="171202843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914399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391835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352" y="350196"/>
            <a:ext cx="3485178" cy="1624520"/>
          </a:xfrm>
        </p:spPr>
        <p:txBody>
          <a:bodyPr anchor="ctr">
            <a:normAutofit/>
          </a:bodyPr>
          <a:lstStyle/>
          <a:p>
            <a:r>
              <a:rPr lang="en-GB" sz="3500"/>
              <a:t>Presentation Outline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1351" y="2743200"/>
            <a:ext cx="3485179" cy="3613149"/>
          </a:xfrm>
        </p:spPr>
        <p:txBody>
          <a:bodyPr anchor="ctr">
            <a:normAutofit/>
          </a:bodyPr>
          <a:lstStyle/>
          <a:p>
            <a:pPr marL="514350" indent="-514350">
              <a:lnSpc>
                <a:spcPct val="90000"/>
              </a:lnSpc>
              <a:buFont typeface="+mj-lt"/>
              <a:buAutoNum type="arabicPeriod"/>
            </a:pPr>
            <a:r>
              <a:rPr lang="en-GB" sz="1700"/>
              <a:t>Introduction </a:t>
            </a:r>
          </a:p>
          <a:p>
            <a:pPr marL="514350" indent="-514350">
              <a:lnSpc>
                <a:spcPct val="90000"/>
              </a:lnSpc>
              <a:buFont typeface="+mj-lt"/>
              <a:buAutoNum type="arabicPeriod"/>
            </a:pPr>
            <a:r>
              <a:rPr lang="en-GB" sz="1700"/>
              <a:t>Organisational structure </a:t>
            </a:r>
          </a:p>
          <a:p>
            <a:pPr marL="514350" indent="-514350">
              <a:lnSpc>
                <a:spcPct val="90000"/>
              </a:lnSpc>
              <a:buFont typeface="+mj-lt"/>
              <a:buAutoNum type="arabicPeriod"/>
            </a:pPr>
            <a:r>
              <a:rPr lang="en-GB" sz="1700"/>
              <a:t>Organisational chart </a:t>
            </a:r>
          </a:p>
          <a:p>
            <a:pPr marL="514350" indent="-514350">
              <a:lnSpc>
                <a:spcPct val="90000"/>
              </a:lnSpc>
              <a:buFont typeface="+mj-lt"/>
              <a:buAutoNum type="arabicPeriod"/>
            </a:pPr>
            <a:r>
              <a:rPr lang="en-GB" sz="1700"/>
              <a:t>Importance of organisational structure Functional structure </a:t>
            </a:r>
          </a:p>
          <a:p>
            <a:pPr marL="514350" indent="-514350">
              <a:lnSpc>
                <a:spcPct val="90000"/>
              </a:lnSpc>
              <a:buFont typeface="+mj-lt"/>
              <a:buAutoNum type="arabicPeriod"/>
            </a:pPr>
            <a:r>
              <a:rPr lang="en-GB" sz="1700"/>
              <a:t>Divisional structure </a:t>
            </a:r>
          </a:p>
          <a:p>
            <a:pPr marL="514350" indent="-514350">
              <a:lnSpc>
                <a:spcPct val="90000"/>
              </a:lnSpc>
              <a:buFont typeface="+mj-lt"/>
              <a:buAutoNum type="arabicPeriod"/>
            </a:pPr>
            <a:r>
              <a:rPr lang="en-GB" sz="1700"/>
              <a:t>Matrix structure </a:t>
            </a:r>
          </a:p>
          <a:p>
            <a:pPr marL="514350" indent="-514350">
              <a:lnSpc>
                <a:spcPct val="90000"/>
              </a:lnSpc>
              <a:buFont typeface="+mj-lt"/>
              <a:buAutoNum type="arabicPeriod"/>
            </a:pPr>
            <a:r>
              <a:rPr lang="en-GB" sz="1700"/>
              <a:t>Structure, culture and organisational performance </a:t>
            </a:r>
          </a:p>
          <a:p>
            <a:pPr marL="514350" indent="-514350">
              <a:lnSpc>
                <a:spcPct val="90000"/>
              </a:lnSpc>
              <a:buFont typeface="+mj-lt"/>
              <a:buAutoNum type="arabicPeriod"/>
            </a:pPr>
            <a:r>
              <a:rPr lang="en-GB" sz="1700"/>
              <a:t>Managerial work and leadership </a:t>
            </a:r>
          </a:p>
          <a:p>
            <a:pPr marL="514350" indent="-514350">
              <a:lnSpc>
                <a:spcPct val="90000"/>
              </a:lnSpc>
              <a:buFont typeface="+mj-lt"/>
              <a:buAutoNum type="arabicPeriod"/>
            </a:pPr>
            <a:r>
              <a:rPr lang="en-GB" sz="1700"/>
              <a:t>Conclusion</a:t>
            </a:r>
          </a:p>
        </p:txBody>
      </p:sp>
      <p:pic>
        <p:nvPicPr>
          <p:cNvPr id="5" name="Picture 4" descr="Web of wires connecting pins">
            <a:extLst>
              <a:ext uri="{FF2B5EF4-FFF2-40B4-BE49-F238E27FC236}">
                <a16:creationId xmlns:a16="http://schemas.microsoft.com/office/drawing/2014/main" id="{24ADA5C5-2B82-F69D-A1C2-6728098CA47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0897" r="34553" b="-2"/>
          <a:stretch>
            <a:fillRect/>
          </a:stretch>
        </p:blipFill>
        <p:spPr>
          <a:xfrm>
            <a:off x="4572000" y="1"/>
            <a:ext cx="4577118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0927770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ight Triangle 9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432540" y="3335867"/>
            <a:ext cx="246888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330" y="623275"/>
            <a:ext cx="8178790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930" y="1050595"/>
            <a:ext cx="6056111" cy="1618489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5400"/>
              <a:t>Organisational Structure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63930" y="2969469"/>
            <a:ext cx="6056111" cy="2800395"/>
          </a:xfrm>
        </p:spPr>
        <p:txBody>
          <a:bodyPr anchor="t"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2100" b="1"/>
              <a:t>What is Organisational Structure?</a:t>
            </a:r>
            <a:endParaRPr lang="en-GB" sz="2100"/>
          </a:p>
          <a:p>
            <a:pPr>
              <a:lnSpc>
                <a:spcPct val="90000"/>
              </a:lnSpc>
            </a:pPr>
            <a:r>
              <a:rPr lang="en-GB" sz="2100"/>
              <a:t>Organisational structure is the way a business arranges its employees, departments and reporting relationships. </a:t>
            </a:r>
          </a:p>
          <a:p>
            <a:pPr>
              <a:lnSpc>
                <a:spcPct val="90000"/>
              </a:lnSpc>
            </a:pPr>
            <a:r>
              <a:rPr lang="en-GB" sz="2100"/>
              <a:t>It defines how work is divided, coordinated and supervised. </a:t>
            </a:r>
          </a:p>
          <a:p>
            <a:pPr>
              <a:lnSpc>
                <a:spcPct val="90000"/>
              </a:lnSpc>
            </a:pPr>
            <a:r>
              <a:rPr lang="en-GB" sz="2100"/>
              <a:t>It helps employees understand their roles and responsibilities (Daft, 2021).</a:t>
            </a:r>
          </a:p>
          <a:p>
            <a:pPr>
              <a:lnSpc>
                <a:spcPct val="90000"/>
              </a:lnSpc>
            </a:pPr>
            <a:endParaRPr lang="en-GB" sz="2100"/>
          </a:p>
        </p:txBody>
      </p:sp>
    </p:spTree>
    <p:extLst>
      <p:ext uri="{BB962C8B-B14F-4D97-AF65-F5344CB8AC3E}">
        <p14:creationId xmlns:p14="http://schemas.microsoft.com/office/powerpoint/2010/main" val="51896984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ight Triangle 9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432540" y="3335867"/>
            <a:ext cx="246888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330" y="623275"/>
            <a:ext cx="8178790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6825" y="1188637"/>
            <a:ext cx="2241175" cy="4480726"/>
          </a:xfrm>
        </p:spPr>
        <p:txBody>
          <a:bodyPr>
            <a:normAutofit/>
          </a:bodyPr>
          <a:lstStyle/>
          <a:p>
            <a:pPr algn="r"/>
            <a:r>
              <a:rPr lang="en-GB" sz="2700"/>
              <a:t>Organisational Chart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23AAC9B5-8015-485C-ACF9-A750390E9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490722" y="1852863"/>
            <a:ext cx="0" cy="3236495"/>
          </a:xfrm>
          <a:prstGeom prst="line">
            <a:avLst/>
          </a:prstGeom>
          <a:ln w="19050" cap="sq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41445" y="1648870"/>
            <a:ext cx="3527136" cy="3560260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100" b="1"/>
              <a:t>What is an Organisational Chart?</a:t>
            </a:r>
            <a:endParaRPr lang="en-GB" sz="2100"/>
          </a:p>
          <a:p>
            <a:r>
              <a:rPr lang="en-GB" sz="2100"/>
              <a:t>A visual diagram showing reporting relationships. </a:t>
            </a:r>
          </a:p>
          <a:p>
            <a:r>
              <a:rPr lang="en-GB" sz="2100"/>
              <a:t>Shows levels of authority. </a:t>
            </a:r>
          </a:p>
          <a:p>
            <a:r>
              <a:rPr lang="en-GB" sz="2100"/>
              <a:t>Helps employees understand who they report to.</a:t>
            </a:r>
          </a:p>
          <a:p>
            <a:endParaRPr lang="en-GB" sz="2100"/>
          </a:p>
        </p:txBody>
      </p:sp>
    </p:spTree>
    <p:extLst>
      <p:ext uri="{BB962C8B-B14F-4D97-AF65-F5344CB8AC3E}">
        <p14:creationId xmlns:p14="http://schemas.microsoft.com/office/powerpoint/2010/main" val="15431766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A4026A73-1F7F-49F2-B319-8CA3B3D532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41299" y="321733"/>
            <a:ext cx="8660121" cy="6214534"/>
          </a:xfrm>
          <a:custGeom>
            <a:avLst/>
            <a:gdLst>
              <a:gd name="connsiteX0" fmla="*/ 0 w 11546828"/>
              <a:gd name="connsiteY0" fmla="*/ 0 h 6214534"/>
              <a:gd name="connsiteX1" fmla="*/ 7965430 w 11546828"/>
              <a:gd name="connsiteY1" fmla="*/ 0 h 6214534"/>
              <a:gd name="connsiteX2" fmla="*/ 7965430 w 11546828"/>
              <a:gd name="connsiteY2" fmla="*/ 1786 h 6214534"/>
              <a:gd name="connsiteX3" fmla="*/ 11546828 w 11546828"/>
              <a:gd name="connsiteY3" fmla="*/ 1786 h 6214534"/>
              <a:gd name="connsiteX4" fmla="*/ 11546828 w 11546828"/>
              <a:gd name="connsiteY4" fmla="*/ 2866740 h 6214534"/>
              <a:gd name="connsiteX5" fmla="*/ 11225095 w 11546828"/>
              <a:gd name="connsiteY5" fmla="*/ 3179536 h 6214534"/>
              <a:gd name="connsiteX6" fmla="*/ 11225095 w 11546828"/>
              <a:gd name="connsiteY6" fmla="*/ 301542 h 6214534"/>
              <a:gd name="connsiteX7" fmla="*/ 320042 w 11546828"/>
              <a:gd name="connsiteY7" fmla="*/ 301542 h 6214534"/>
              <a:gd name="connsiteX8" fmla="*/ 320042 w 11546828"/>
              <a:gd name="connsiteY8" fmla="*/ 5909424 h 6214534"/>
              <a:gd name="connsiteX9" fmla="*/ 8417210 w 11546828"/>
              <a:gd name="connsiteY9" fmla="*/ 5909424 h 6214534"/>
              <a:gd name="connsiteX10" fmla="*/ 8103383 w 11546828"/>
              <a:gd name="connsiteY10" fmla="*/ 6214534 h 6214534"/>
              <a:gd name="connsiteX11" fmla="*/ 7222929 w 11546828"/>
              <a:gd name="connsiteY11" fmla="*/ 6214534 h 6214534"/>
              <a:gd name="connsiteX12" fmla="*/ 7222929 w 11546828"/>
              <a:gd name="connsiteY12" fmla="*/ 6212748 h 6214534"/>
              <a:gd name="connsiteX13" fmla="*/ 0 w 11546828"/>
              <a:gd name="connsiteY13" fmla="*/ 6212748 h 62145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1546828" h="6214534">
                <a:moveTo>
                  <a:pt x="0" y="0"/>
                </a:moveTo>
                <a:lnTo>
                  <a:pt x="7965430" y="0"/>
                </a:lnTo>
                <a:lnTo>
                  <a:pt x="7965430" y="1786"/>
                </a:lnTo>
                <a:lnTo>
                  <a:pt x="11546828" y="1786"/>
                </a:lnTo>
                <a:lnTo>
                  <a:pt x="11546828" y="2866740"/>
                </a:lnTo>
                <a:lnTo>
                  <a:pt x="11225095" y="3179536"/>
                </a:lnTo>
                <a:lnTo>
                  <a:pt x="11225095" y="301542"/>
                </a:lnTo>
                <a:lnTo>
                  <a:pt x="320042" y="301542"/>
                </a:lnTo>
                <a:lnTo>
                  <a:pt x="320042" y="5909424"/>
                </a:lnTo>
                <a:lnTo>
                  <a:pt x="8417210" y="5909424"/>
                </a:lnTo>
                <a:lnTo>
                  <a:pt x="8103383" y="6214534"/>
                </a:lnTo>
                <a:lnTo>
                  <a:pt x="7222929" y="6214534"/>
                </a:lnTo>
                <a:lnTo>
                  <a:pt x="7222929" y="6212748"/>
                </a:lnTo>
                <a:lnTo>
                  <a:pt x="0" y="6212748"/>
                </a:lnTo>
                <a:close/>
              </a:path>
            </a:pathLst>
          </a:custGeom>
          <a:solidFill>
            <a:schemeClr val="tx1">
              <a:lumMod val="50000"/>
              <a:lumOff val="50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2" name="Right Triangle 11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432540" y="3335867"/>
            <a:ext cx="246888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330" y="623275"/>
            <a:ext cx="8178790" cy="5607882"/>
          </a:xfrm>
          <a:prstGeom prst="rect">
            <a:avLst/>
          </a:prstGeom>
          <a:noFill/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5175" y="1188637"/>
            <a:ext cx="2356072" cy="4480726"/>
          </a:xfrm>
        </p:spPr>
        <p:txBody>
          <a:bodyPr>
            <a:normAutofit/>
          </a:bodyPr>
          <a:lstStyle/>
          <a:p>
            <a:pPr algn="r"/>
            <a:r>
              <a:rPr lang="en-GB" sz="3600"/>
              <a:t>Why is it Important?</a:t>
            </a: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23AAC9B5-8015-485C-ACF9-A750390E9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490722" y="1852863"/>
            <a:ext cx="0" cy="3236495"/>
          </a:xfrm>
          <a:prstGeom prst="line">
            <a:avLst/>
          </a:prstGeom>
          <a:ln w="19050" cap="sq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4196" y="1338729"/>
            <a:ext cx="3596688" cy="4180542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900"/>
              <a:t>Improves communication. </a:t>
            </a:r>
          </a:p>
          <a:p>
            <a:pPr>
              <a:lnSpc>
                <a:spcPct val="90000"/>
              </a:lnSpc>
            </a:pPr>
            <a:r>
              <a:rPr lang="en-GB" sz="1900"/>
              <a:t>Clarifies responsibilities. </a:t>
            </a:r>
          </a:p>
          <a:p>
            <a:pPr>
              <a:lnSpc>
                <a:spcPct val="90000"/>
              </a:lnSpc>
            </a:pPr>
            <a:r>
              <a:rPr lang="en-GB" sz="1900"/>
              <a:t>Supports decision-making. </a:t>
            </a:r>
          </a:p>
          <a:p>
            <a:pPr>
              <a:lnSpc>
                <a:spcPct val="90000"/>
              </a:lnSpc>
            </a:pPr>
            <a:r>
              <a:rPr lang="en-GB" sz="1900"/>
              <a:t>Increases efficiency. </a:t>
            </a:r>
          </a:p>
          <a:p>
            <a:pPr>
              <a:lnSpc>
                <a:spcPct val="90000"/>
              </a:lnSpc>
            </a:pPr>
            <a:r>
              <a:rPr lang="en-GB" sz="1900"/>
              <a:t>Helps achieve organisational goals. </a:t>
            </a:r>
          </a:p>
          <a:p>
            <a:pPr>
              <a:lnSpc>
                <a:spcPct val="90000"/>
              </a:lnSpc>
            </a:pPr>
            <a:endParaRPr lang="en-GB" sz="1900"/>
          </a:p>
          <a:p>
            <a:pPr marL="0" indent="0">
              <a:lnSpc>
                <a:spcPct val="90000"/>
              </a:lnSpc>
              <a:buNone/>
            </a:pPr>
            <a:r>
              <a:rPr lang="en-GB" sz="1900" b="1"/>
              <a:t>Application to JD Sports</a:t>
            </a:r>
            <a:endParaRPr lang="en-GB" sz="1900"/>
          </a:p>
          <a:p>
            <a:pPr>
              <a:lnSpc>
                <a:spcPct val="90000"/>
              </a:lnSpc>
            </a:pPr>
            <a:r>
              <a:rPr lang="en-GB" sz="1900"/>
              <a:t>JD Sports uses a structured management system to coordinate stores, online operations and international business activities.</a:t>
            </a:r>
          </a:p>
          <a:p>
            <a:pPr>
              <a:lnSpc>
                <a:spcPct val="90000"/>
              </a:lnSpc>
            </a:pPr>
            <a:endParaRPr lang="en-GB" sz="1900"/>
          </a:p>
        </p:txBody>
      </p:sp>
    </p:spTree>
    <p:extLst>
      <p:ext uri="{BB962C8B-B14F-4D97-AF65-F5344CB8AC3E}">
        <p14:creationId xmlns:p14="http://schemas.microsoft.com/office/powerpoint/2010/main" val="89287252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ight Triangle 9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432540" y="3335867"/>
            <a:ext cx="246888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330" y="623275"/>
            <a:ext cx="8178790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6825" y="1188637"/>
            <a:ext cx="2241175" cy="4480726"/>
          </a:xfrm>
        </p:spPr>
        <p:txBody>
          <a:bodyPr>
            <a:normAutofit/>
          </a:bodyPr>
          <a:lstStyle/>
          <a:p>
            <a:pPr algn="r"/>
            <a:r>
              <a:rPr lang="en-GB" sz="3600"/>
              <a:t>Functional Structure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23AAC9B5-8015-485C-ACF9-A750390E9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490722" y="1852863"/>
            <a:ext cx="0" cy="3236495"/>
          </a:xfrm>
          <a:prstGeom prst="line">
            <a:avLst/>
          </a:prstGeom>
          <a:ln w="19050" cap="sq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41445" y="1648870"/>
            <a:ext cx="3527136" cy="3560260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1900" b="1"/>
              <a:t>Definition:</a:t>
            </a:r>
            <a:endParaRPr lang="en-GB" sz="1900"/>
          </a:p>
          <a:p>
            <a:r>
              <a:rPr lang="en-GB" sz="1900"/>
              <a:t>A functional structure groups employees according to their specialist skills.</a:t>
            </a:r>
          </a:p>
          <a:p>
            <a:r>
              <a:rPr lang="en-GB" sz="1900"/>
              <a:t>Typical departments include:</a:t>
            </a:r>
          </a:p>
          <a:p>
            <a:r>
              <a:rPr lang="en-GB" sz="1900"/>
              <a:t>Finance </a:t>
            </a:r>
          </a:p>
          <a:p>
            <a:r>
              <a:rPr lang="en-GB" sz="1900"/>
              <a:t>Human Resources </a:t>
            </a:r>
          </a:p>
          <a:p>
            <a:r>
              <a:rPr lang="en-GB" sz="1900"/>
              <a:t>Marketing </a:t>
            </a:r>
          </a:p>
          <a:p>
            <a:r>
              <a:rPr lang="en-GB" sz="1900"/>
              <a:t>Operations </a:t>
            </a:r>
          </a:p>
          <a:p>
            <a:r>
              <a:rPr lang="en-GB" sz="1900"/>
              <a:t>IT</a:t>
            </a:r>
          </a:p>
          <a:p>
            <a:endParaRPr lang="en-GB" sz="1900"/>
          </a:p>
        </p:txBody>
      </p:sp>
    </p:spTree>
    <p:extLst>
      <p:ext uri="{BB962C8B-B14F-4D97-AF65-F5344CB8AC3E}">
        <p14:creationId xmlns:p14="http://schemas.microsoft.com/office/powerpoint/2010/main" val="385653688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79" name="Rectangle 3078">
            <a:extLst>
              <a:ext uri="{FF2B5EF4-FFF2-40B4-BE49-F238E27FC236}">
                <a16:creationId xmlns:a16="http://schemas.microsoft.com/office/drawing/2014/main" id="{9CE0A68D-28EF-49D9-B84B-5DAB387149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82396" y="4465674"/>
            <a:ext cx="3589604" cy="1663995"/>
          </a:xfrm>
        </p:spPr>
        <p:txBody>
          <a:bodyPr anchor="t">
            <a:normAutofit/>
          </a:bodyPr>
          <a:lstStyle/>
          <a:p>
            <a:r>
              <a:rPr lang="en-GB" sz="2800">
                <a:solidFill>
                  <a:schemeClr val="tx1">
                    <a:lumMod val="65000"/>
                    <a:lumOff val="35000"/>
                  </a:schemeClr>
                </a:solidFill>
              </a:rPr>
              <a:t>Organisation Chart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90156" y="2210317"/>
            <a:ext cx="3581844" cy="19357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081" name="Rectangle 3080">
            <a:extLst>
              <a:ext uri="{FF2B5EF4-FFF2-40B4-BE49-F238E27FC236}">
                <a16:creationId xmlns:a16="http://schemas.microsoft.com/office/drawing/2014/main" id="{1FA0C3DC-24DE-44E3-9D41-CAA5F3B207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62156" y="0"/>
            <a:ext cx="3581843" cy="68580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00110" y="818707"/>
            <a:ext cx="2348466" cy="5310963"/>
          </a:xfrm>
        </p:spPr>
        <p:txBody>
          <a:bodyPr anchor="ctr"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1600" b="1">
                <a:solidFill>
                  <a:srgbClr val="595959"/>
                </a:solidFill>
              </a:rPr>
              <a:t>Advantages</a:t>
            </a:r>
            <a:endParaRPr lang="en-GB" sz="1600">
              <a:solidFill>
                <a:srgbClr val="595959"/>
              </a:solidFill>
            </a:endParaRPr>
          </a:p>
          <a:p>
            <a:pPr>
              <a:lnSpc>
                <a:spcPct val="90000"/>
              </a:lnSpc>
            </a:pPr>
            <a:r>
              <a:rPr lang="en-GB" sz="1600">
                <a:solidFill>
                  <a:srgbClr val="595959"/>
                </a:solidFill>
              </a:rPr>
              <a:t>Specialist knowledge. </a:t>
            </a:r>
          </a:p>
          <a:p>
            <a:pPr>
              <a:lnSpc>
                <a:spcPct val="90000"/>
              </a:lnSpc>
            </a:pPr>
            <a:r>
              <a:rPr lang="en-GB" sz="1600">
                <a:solidFill>
                  <a:srgbClr val="595959"/>
                </a:solidFill>
              </a:rPr>
              <a:t>Clear responsibilities. </a:t>
            </a:r>
          </a:p>
          <a:p>
            <a:pPr>
              <a:lnSpc>
                <a:spcPct val="90000"/>
              </a:lnSpc>
            </a:pPr>
            <a:r>
              <a:rPr lang="en-GB" sz="1600">
                <a:solidFill>
                  <a:srgbClr val="595959"/>
                </a:solidFill>
              </a:rPr>
              <a:t>Efficient resource use. </a:t>
            </a:r>
          </a:p>
          <a:p>
            <a:pPr>
              <a:lnSpc>
                <a:spcPct val="90000"/>
              </a:lnSpc>
            </a:pPr>
            <a:endParaRPr lang="en-GB" sz="1600">
              <a:solidFill>
                <a:srgbClr val="595959"/>
              </a:solidFill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GB" sz="1600" b="1">
                <a:solidFill>
                  <a:srgbClr val="595959"/>
                </a:solidFill>
              </a:rPr>
              <a:t>Disadvantages</a:t>
            </a:r>
            <a:endParaRPr lang="en-GB" sz="1600">
              <a:solidFill>
                <a:srgbClr val="595959"/>
              </a:solidFill>
            </a:endParaRPr>
          </a:p>
          <a:p>
            <a:pPr>
              <a:lnSpc>
                <a:spcPct val="90000"/>
              </a:lnSpc>
            </a:pPr>
            <a:r>
              <a:rPr lang="en-GB" sz="1600">
                <a:solidFill>
                  <a:srgbClr val="595959"/>
                </a:solidFill>
              </a:rPr>
              <a:t>Departments may work in isolation. </a:t>
            </a:r>
          </a:p>
          <a:p>
            <a:pPr>
              <a:lnSpc>
                <a:spcPct val="90000"/>
              </a:lnSpc>
            </a:pPr>
            <a:r>
              <a:rPr lang="en-GB" sz="1600">
                <a:solidFill>
                  <a:srgbClr val="595959"/>
                </a:solidFill>
              </a:rPr>
              <a:t>Communication can be slower across departments.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600">
                <a:solidFill>
                  <a:srgbClr val="595959"/>
                </a:solidFill>
              </a:rPr>
              <a:t> 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600" b="1">
                <a:solidFill>
                  <a:srgbClr val="595959"/>
                </a:solidFill>
              </a:rPr>
              <a:t>JD Sports Example</a:t>
            </a:r>
            <a:endParaRPr lang="en-GB" sz="1600">
              <a:solidFill>
                <a:srgbClr val="595959"/>
              </a:solidFill>
            </a:endParaRPr>
          </a:p>
          <a:p>
            <a:pPr>
              <a:lnSpc>
                <a:spcPct val="90000"/>
              </a:lnSpc>
            </a:pPr>
            <a:r>
              <a:rPr lang="en-GB" sz="1600">
                <a:solidFill>
                  <a:srgbClr val="595959"/>
                </a:solidFill>
              </a:rPr>
              <a:t>Finance manages budgets, Marketing promotes products, Operations oversees stores, and HR recruits and develops employees.</a:t>
            </a:r>
          </a:p>
          <a:p>
            <a:pPr>
              <a:lnSpc>
                <a:spcPct val="90000"/>
              </a:lnSpc>
            </a:pPr>
            <a:endParaRPr lang="en-GB" sz="1600">
              <a:solidFill>
                <a:srgbClr val="59595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5058116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ight Triangle 9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432540" y="3335867"/>
            <a:ext cx="246888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330" y="623275"/>
            <a:ext cx="8178790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6825" y="1188637"/>
            <a:ext cx="2241175" cy="4480726"/>
          </a:xfrm>
        </p:spPr>
        <p:txBody>
          <a:bodyPr>
            <a:normAutofit/>
          </a:bodyPr>
          <a:lstStyle/>
          <a:p>
            <a:pPr algn="r"/>
            <a:r>
              <a:rPr lang="en-GB" sz="4000"/>
              <a:t>Divisional Structure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23AAC9B5-8015-485C-ACF9-A750390E9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490722" y="1852863"/>
            <a:ext cx="0" cy="3236495"/>
          </a:xfrm>
          <a:prstGeom prst="line">
            <a:avLst/>
          </a:prstGeom>
          <a:ln w="19050" cap="sq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41445" y="1648870"/>
            <a:ext cx="3527136" cy="3560260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100" b="1"/>
              <a:t>Definition</a:t>
            </a:r>
            <a:endParaRPr lang="en-GB" sz="2100"/>
          </a:p>
          <a:p>
            <a:r>
              <a:rPr lang="en-GB" sz="2100"/>
              <a:t>A divisional structure organises the company by product lines, geographical locations or business units.</a:t>
            </a:r>
          </a:p>
          <a:p>
            <a:r>
              <a:rPr lang="en-GB" sz="2100"/>
              <a:t>JD Sports operates in many countries and owns several retail brands, making this structure suitable.</a:t>
            </a:r>
          </a:p>
          <a:p>
            <a:endParaRPr lang="en-GB" sz="2100"/>
          </a:p>
        </p:txBody>
      </p:sp>
    </p:spTree>
    <p:extLst>
      <p:ext uri="{BB962C8B-B14F-4D97-AF65-F5344CB8AC3E}">
        <p14:creationId xmlns:p14="http://schemas.microsoft.com/office/powerpoint/2010/main" val="133077946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56" name="Rectangle 2055">
            <a:extLst>
              <a:ext uri="{FF2B5EF4-FFF2-40B4-BE49-F238E27FC236}">
                <a16:creationId xmlns:a16="http://schemas.microsoft.com/office/drawing/2014/main" id="{9D25F302-27C5-414F-97F8-6EA0A6C028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58" name="Freeform: Shape 2057">
            <a:extLst>
              <a:ext uri="{FF2B5EF4-FFF2-40B4-BE49-F238E27FC236}">
                <a16:creationId xmlns:a16="http://schemas.microsoft.com/office/drawing/2014/main" id="{7262C87B-205C-4719-AC60-AF13E94F1F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1999" y="322626"/>
            <a:ext cx="4329420" cy="6212748"/>
          </a:xfrm>
          <a:custGeom>
            <a:avLst/>
            <a:gdLst>
              <a:gd name="connsiteX0" fmla="*/ 0 w 5772560"/>
              <a:gd name="connsiteY0" fmla="*/ 0 h 6212748"/>
              <a:gd name="connsiteX1" fmla="*/ 1448661 w 5772560"/>
              <a:gd name="connsiteY1" fmla="*/ 0 h 6212748"/>
              <a:gd name="connsiteX2" fmla="*/ 1940557 w 5772560"/>
              <a:gd name="connsiteY2" fmla="*/ 0 h 6212748"/>
              <a:gd name="connsiteX3" fmla="*/ 5772560 w 5772560"/>
              <a:gd name="connsiteY3" fmla="*/ 0 h 6212748"/>
              <a:gd name="connsiteX4" fmla="*/ 5772560 w 5772560"/>
              <a:gd name="connsiteY4" fmla="*/ 2864954 h 6212748"/>
              <a:gd name="connsiteX5" fmla="*/ 2329115 w 5772560"/>
              <a:gd name="connsiteY5" fmla="*/ 6212748 h 6212748"/>
              <a:gd name="connsiteX6" fmla="*/ 1940557 w 5772560"/>
              <a:gd name="connsiteY6" fmla="*/ 6212748 h 6212748"/>
              <a:gd name="connsiteX7" fmla="*/ 1448661 w 5772560"/>
              <a:gd name="connsiteY7" fmla="*/ 6212748 h 6212748"/>
              <a:gd name="connsiteX8" fmla="*/ 0 w 5772560"/>
              <a:gd name="connsiteY8" fmla="*/ 6212748 h 62127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772560" h="6212748">
                <a:moveTo>
                  <a:pt x="0" y="0"/>
                </a:moveTo>
                <a:lnTo>
                  <a:pt x="1448661" y="0"/>
                </a:lnTo>
                <a:lnTo>
                  <a:pt x="1940557" y="0"/>
                </a:lnTo>
                <a:lnTo>
                  <a:pt x="5772560" y="0"/>
                </a:lnTo>
                <a:lnTo>
                  <a:pt x="5772560" y="2864954"/>
                </a:lnTo>
                <a:lnTo>
                  <a:pt x="2329115" y="6212748"/>
                </a:lnTo>
                <a:lnTo>
                  <a:pt x="1940557" y="6212748"/>
                </a:lnTo>
                <a:lnTo>
                  <a:pt x="1448661" y="6212748"/>
                </a:lnTo>
                <a:lnTo>
                  <a:pt x="0" y="6212748"/>
                </a:lnTo>
                <a:close/>
              </a:path>
            </a:pathLst>
          </a:custGeom>
          <a:solidFill>
            <a:schemeClr val="tx1">
              <a:lumMod val="50000"/>
              <a:lumOff val="50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060" name="Right Triangle 2059">
            <a:extLst>
              <a:ext uri="{FF2B5EF4-FFF2-40B4-BE49-F238E27FC236}">
                <a16:creationId xmlns:a16="http://schemas.microsoft.com/office/drawing/2014/main" id="{830A36F8-48C2-4842-A87B-8CE8DF4E7F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432540" y="3335867"/>
            <a:ext cx="246888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62" name="Rectangle 2061">
            <a:extLst>
              <a:ext uri="{FF2B5EF4-FFF2-40B4-BE49-F238E27FC236}">
                <a16:creationId xmlns:a16="http://schemas.microsoft.com/office/drawing/2014/main" id="{8F451A30-466B-4996-9BA5-CD6ABCC6D5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330" y="623275"/>
            <a:ext cx="8178790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20934" y="1188637"/>
            <a:ext cx="3410044" cy="164285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300"/>
              <a:t> Divisional Structure </a:t>
            </a:r>
            <a:br>
              <a:rPr lang="en-GB" sz="3300"/>
            </a:br>
            <a:r>
              <a:rPr lang="en-GB" sz="3300"/>
              <a:t>Organisation Chart</a:t>
            </a: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63930" y="2363180"/>
            <a:ext cx="3123183" cy="21114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34199" y="3086513"/>
            <a:ext cx="2722907" cy="2056508"/>
          </a:xfrm>
        </p:spPr>
        <p:txBody>
          <a:bodyPr anchor="t"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1400" b="1"/>
              <a:t>Advantages</a:t>
            </a:r>
            <a:endParaRPr lang="en-GB" sz="1400"/>
          </a:p>
          <a:p>
            <a:pPr>
              <a:lnSpc>
                <a:spcPct val="90000"/>
              </a:lnSpc>
            </a:pPr>
            <a:r>
              <a:rPr lang="en-GB" sz="1400"/>
              <a:t>Faster decisions. </a:t>
            </a:r>
          </a:p>
          <a:p>
            <a:pPr>
              <a:lnSpc>
                <a:spcPct val="90000"/>
              </a:lnSpc>
            </a:pPr>
            <a:r>
              <a:rPr lang="en-GB" sz="1400"/>
              <a:t>Focus on customer needs. </a:t>
            </a:r>
          </a:p>
          <a:p>
            <a:pPr>
              <a:lnSpc>
                <a:spcPct val="90000"/>
              </a:lnSpc>
            </a:pPr>
            <a:r>
              <a:rPr lang="en-GB" sz="1400"/>
              <a:t>Better regional management. 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400" b="1"/>
              <a:t>Disadvantages</a:t>
            </a:r>
            <a:endParaRPr lang="en-GB" sz="1400"/>
          </a:p>
          <a:p>
            <a:pPr>
              <a:lnSpc>
                <a:spcPct val="90000"/>
              </a:lnSpc>
            </a:pPr>
            <a:r>
              <a:rPr lang="en-GB" sz="1400"/>
              <a:t>Higher costs. </a:t>
            </a:r>
          </a:p>
          <a:p>
            <a:pPr>
              <a:lnSpc>
                <a:spcPct val="90000"/>
              </a:lnSpc>
            </a:pPr>
            <a:r>
              <a:rPr lang="en-GB" sz="1400"/>
              <a:t>Duplication of resources.</a:t>
            </a:r>
          </a:p>
          <a:p>
            <a:pPr>
              <a:lnSpc>
                <a:spcPct val="90000"/>
              </a:lnSpc>
            </a:pPr>
            <a:endParaRPr lang="en-GB" sz="1400"/>
          </a:p>
        </p:txBody>
      </p:sp>
    </p:spTree>
    <p:extLst>
      <p:ext uri="{BB962C8B-B14F-4D97-AF65-F5344CB8AC3E}">
        <p14:creationId xmlns:p14="http://schemas.microsoft.com/office/powerpoint/2010/main" val="182462803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ight Triangle 9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432540" y="3335867"/>
            <a:ext cx="246888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330" y="623275"/>
            <a:ext cx="8178790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6825" y="1188637"/>
            <a:ext cx="2241175" cy="4480726"/>
          </a:xfrm>
        </p:spPr>
        <p:txBody>
          <a:bodyPr>
            <a:normAutofit/>
          </a:bodyPr>
          <a:lstStyle/>
          <a:p>
            <a:pPr algn="r"/>
            <a:r>
              <a:rPr lang="en-GB" sz="4000"/>
              <a:t>Matrix Structure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23AAC9B5-8015-485C-ACF9-A750390E9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490722" y="1852863"/>
            <a:ext cx="0" cy="3236495"/>
          </a:xfrm>
          <a:prstGeom prst="line">
            <a:avLst/>
          </a:prstGeom>
          <a:ln w="19050" cap="sq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41445" y="1648870"/>
            <a:ext cx="3527136" cy="3560260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100" b="1"/>
              <a:t>Definition</a:t>
            </a:r>
            <a:endParaRPr lang="en-GB" sz="2100"/>
          </a:p>
          <a:p>
            <a:r>
              <a:rPr lang="en-GB" sz="2100"/>
              <a:t>A matrix structure combines functional departments with project teams.</a:t>
            </a:r>
          </a:p>
          <a:p>
            <a:r>
              <a:rPr lang="en-GB" sz="2100"/>
              <a:t>Employees report to both a department manager and a project manager.</a:t>
            </a:r>
          </a:p>
          <a:p>
            <a:endParaRPr lang="en-GB" sz="2100"/>
          </a:p>
        </p:txBody>
      </p:sp>
    </p:spTree>
    <p:extLst>
      <p:ext uri="{BB962C8B-B14F-4D97-AF65-F5344CB8AC3E}">
        <p14:creationId xmlns:p14="http://schemas.microsoft.com/office/powerpoint/2010/main" val="330000772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05" name="Rectangle 4104">
            <a:extLst>
              <a:ext uri="{FF2B5EF4-FFF2-40B4-BE49-F238E27FC236}">
                <a16:creationId xmlns:a16="http://schemas.microsoft.com/office/drawing/2014/main" id="{115719BB-48A7-4AF4-BB91-DC82E0DF72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4107" name="Freeform: Shape 4106">
            <a:extLst>
              <a:ext uri="{FF2B5EF4-FFF2-40B4-BE49-F238E27FC236}">
                <a16:creationId xmlns:a16="http://schemas.microsoft.com/office/drawing/2014/main" id="{10973A55-5440-4A99-B526-B5812E4627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572000" cy="6858000"/>
          </a:xfrm>
          <a:custGeom>
            <a:avLst/>
            <a:gdLst>
              <a:gd name="connsiteX0" fmla="*/ 0 w 6096002"/>
              <a:gd name="connsiteY0" fmla="*/ 0 h 6858000"/>
              <a:gd name="connsiteX1" fmla="*/ 4885967 w 6096002"/>
              <a:gd name="connsiteY1" fmla="*/ 0 h 6858000"/>
              <a:gd name="connsiteX2" fmla="*/ 4946007 w 6096002"/>
              <a:gd name="connsiteY2" fmla="*/ 69271 h 6858000"/>
              <a:gd name="connsiteX3" fmla="*/ 6096002 w 6096002"/>
              <a:gd name="connsiteY3" fmla="*/ 3429000 h 6858000"/>
              <a:gd name="connsiteX4" fmla="*/ 4946007 w 6096002"/>
              <a:gd name="connsiteY4" fmla="*/ 6788730 h 6858000"/>
              <a:gd name="connsiteX5" fmla="*/ 4885967 w 6096002"/>
              <a:gd name="connsiteY5" fmla="*/ 6858000 h 6858000"/>
              <a:gd name="connsiteX6" fmla="*/ 0 w 6096002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96002" h="6858000">
                <a:moveTo>
                  <a:pt x="0" y="0"/>
                </a:moveTo>
                <a:lnTo>
                  <a:pt x="4885967" y="0"/>
                </a:lnTo>
                <a:lnTo>
                  <a:pt x="4946007" y="69271"/>
                </a:lnTo>
                <a:cubicBezTo>
                  <a:pt x="5656533" y="929100"/>
                  <a:pt x="6096002" y="2116944"/>
                  <a:pt x="6096002" y="3429000"/>
                </a:cubicBezTo>
                <a:cubicBezTo>
                  <a:pt x="6096002" y="4741056"/>
                  <a:pt x="5656533" y="5928900"/>
                  <a:pt x="4946007" y="6788730"/>
                </a:cubicBezTo>
                <a:lnTo>
                  <a:pt x="4885967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88900" dist="38100" algn="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4109" name="Freeform: Shape 4108">
            <a:extLst>
              <a:ext uri="{FF2B5EF4-FFF2-40B4-BE49-F238E27FC236}">
                <a16:creationId xmlns:a16="http://schemas.microsoft.com/office/drawing/2014/main" id="{A9682493-588A-4D52-98F6-FBBD80C07E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564027" cy="6858000"/>
          </a:xfrm>
          <a:custGeom>
            <a:avLst/>
            <a:gdLst>
              <a:gd name="connsiteX0" fmla="*/ 0 w 6085370"/>
              <a:gd name="connsiteY0" fmla="*/ 0 h 6858000"/>
              <a:gd name="connsiteX1" fmla="*/ 4875335 w 6085370"/>
              <a:gd name="connsiteY1" fmla="*/ 0 h 6858000"/>
              <a:gd name="connsiteX2" fmla="*/ 4935375 w 6085370"/>
              <a:gd name="connsiteY2" fmla="*/ 69271 h 6858000"/>
              <a:gd name="connsiteX3" fmla="*/ 6085370 w 6085370"/>
              <a:gd name="connsiteY3" fmla="*/ 3429000 h 6858000"/>
              <a:gd name="connsiteX4" fmla="*/ 4935375 w 6085370"/>
              <a:gd name="connsiteY4" fmla="*/ 6788730 h 6858000"/>
              <a:gd name="connsiteX5" fmla="*/ 4875335 w 6085370"/>
              <a:gd name="connsiteY5" fmla="*/ 6858000 h 6858000"/>
              <a:gd name="connsiteX6" fmla="*/ 0 w 6085370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85370" h="6858000">
                <a:moveTo>
                  <a:pt x="0" y="0"/>
                </a:moveTo>
                <a:lnTo>
                  <a:pt x="4875335" y="0"/>
                </a:lnTo>
                <a:lnTo>
                  <a:pt x="4935375" y="69271"/>
                </a:lnTo>
                <a:cubicBezTo>
                  <a:pt x="5645901" y="929100"/>
                  <a:pt x="6085370" y="2116944"/>
                  <a:pt x="6085370" y="3429000"/>
                </a:cubicBezTo>
                <a:cubicBezTo>
                  <a:pt x="6085370" y="4741056"/>
                  <a:pt x="5645901" y="5928900"/>
                  <a:pt x="4935375" y="6788730"/>
                </a:cubicBezTo>
                <a:lnTo>
                  <a:pt x="4875335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9184" y="859536"/>
            <a:ext cx="3624602" cy="1170432"/>
          </a:xfrm>
        </p:spPr>
        <p:txBody>
          <a:bodyPr anchor="b">
            <a:normAutofit/>
          </a:bodyPr>
          <a:lstStyle/>
          <a:p>
            <a:r>
              <a:rPr lang="en-GB" sz="3000"/>
              <a:t>Matrix Structure</a:t>
            </a:r>
            <a:br>
              <a:rPr lang="en-GB" sz="3000"/>
            </a:br>
            <a:r>
              <a:rPr lang="en-GB" sz="3000"/>
              <a:t>Organisation Chart</a:t>
            </a:r>
          </a:p>
        </p:txBody>
      </p:sp>
      <p:sp>
        <p:nvSpPr>
          <p:cNvPr id="4111" name="Rectangle 4110">
            <a:extLst>
              <a:ext uri="{FF2B5EF4-FFF2-40B4-BE49-F238E27FC236}">
                <a16:creationId xmlns:a16="http://schemas.microsoft.com/office/drawing/2014/main" id="{FBEC5A7A-ADE4-48D9-B89C-2BA1C91106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18283" y="431969"/>
            <a:ext cx="73152" cy="41148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4113" name="Rectangle 4112">
            <a:extLst>
              <a:ext uri="{FF2B5EF4-FFF2-40B4-BE49-F238E27FC236}">
                <a16:creationId xmlns:a16="http://schemas.microsoft.com/office/drawing/2014/main" id="{82095FCE-EF05-4443-B97A-85DEE3A5CA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9119" y="2185062"/>
            <a:ext cx="370332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9184" y="2512611"/>
            <a:ext cx="3624602" cy="3664351"/>
          </a:xfrm>
        </p:spPr>
        <p:txBody>
          <a:bodyPr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1500" b="1"/>
              <a:t>Advantages</a:t>
            </a:r>
            <a:endParaRPr lang="en-GB" sz="1500"/>
          </a:p>
          <a:p>
            <a:pPr>
              <a:lnSpc>
                <a:spcPct val="90000"/>
              </a:lnSpc>
            </a:pPr>
            <a:r>
              <a:rPr lang="en-GB" sz="1500"/>
              <a:t>Better teamwork. </a:t>
            </a:r>
          </a:p>
          <a:p>
            <a:pPr>
              <a:lnSpc>
                <a:spcPct val="90000"/>
              </a:lnSpc>
            </a:pPr>
            <a:r>
              <a:rPr lang="en-GB" sz="1500"/>
              <a:t>Encourages innovation. </a:t>
            </a:r>
          </a:p>
          <a:p>
            <a:pPr>
              <a:lnSpc>
                <a:spcPct val="90000"/>
              </a:lnSpc>
            </a:pPr>
            <a:r>
              <a:rPr lang="en-GB" sz="1500"/>
              <a:t>Flexible use of resources. </a:t>
            </a:r>
          </a:p>
          <a:p>
            <a:pPr>
              <a:lnSpc>
                <a:spcPct val="90000"/>
              </a:lnSpc>
            </a:pPr>
            <a:endParaRPr lang="en-GB" sz="1500"/>
          </a:p>
          <a:p>
            <a:pPr marL="0" indent="0">
              <a:lnSpc>
                <a:spcPct val="90000"/>
              </a:lnSpc>
              <a:buNone/>
            </a:pPr>
            <a:r>
              <a:rPr lang="en-GB" sz="1500" b="1"/>
              <a:t>Disadvantages</a:t>
            </a:r>
            <a:endParaRPr lang="en-GB" sz="1500"/>
          </a:p>
          <a:p>
            <a:pPr>
              <a:lnSpc>
                <a:spcPct val="90000"/>
              </a:lnSpc>
            </a:pPr>
            <a:r>
              <a:rPr lang="en-GB" sz="1500"/>
              <a:t>Dual reporting may create confusion. </a:t>
            </a:r>
          </a:p>
          <a:p>
            <a:pPr>
              <a:lnSpc>
                <a:spcPct val="90000"/>
              </a:lnSpc>
            </a:pPr>
            <a:r>
              <a:rPr lang="en-GB" sz="1500"/>
              <a:t>Possible conflicts between managers. </a:t>
            </a:r>
          </a:p>
          <a:p>
            <a:pPr marL="0" indent="0">
              <a:lnSpc>
                <a:spcPct val="90000"/>
              </a:lnSpc>
              <a:buNone/>
            </a:pPr>
            <a:endParaRPr lang="en-GB" sz="1500"/>
          </a:p>
          <a:p>
            <a:pPr marL="0" indent="0">
              <a:lnSpc>
                <a:spcPct val="90000"/>
              </a:lnSpc>
              <a:buNone/>
            </a:pPr>
            <a:r>
              <a:rPr lang="en-GB" sz="1500" b="1"/>
              <a:t>JD Sports Example</a:t>
            </a:r>
            <a:endParaRPr lang="en-GB" sz="1500"/>
          </a:p>
          <a:p>
            <a:pPr>
              <a:lnSpc>
                <a:spcPct val="90000"/>
              </a:lnSpc>
            </a:pPr>
            <a:r>
              <a:rPr lang="en-GB" sz="1500"/>
              <a:t>Staff from Marketing, IT and Operations work together on projects such as launching new stores, improving the website and enhancing customer experience.</a:t>
            </a:r>
          </a:p>
          <a:p>
            <a:pPr>
              <a:lnSpc>
                <a:spcPct val="90000"/>
              </a:lnSpc>
            </a:pPr>
            <a:endParaRPr lang="en-GB" sz="1500"/>
          </a:p>
        </p:txBody>
      </p:sp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784723" y="517600"/>
            <a:ext cx="2215133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965192" y="3629705"/>
            <a:ext cx="3854196" cy="23417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7752562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C608BEB-860E-4094-8511-78603564A7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044287" cy="6858000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56463" y="1412489"/>
            <a:ext cx="3100750" cy="4363844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>
              <a:lnSpc>
                <a:spcPct val="90000"/>
              </a:lnSpc>
            </a:pPr>
            <a:r>
              <a:rPr lang="en-US" sz="25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Relationship Between: </a:t>
            </a:r>
            <a:br>
              <a:rPr lang="en-US" sz="25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25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r>
              <a:rPr lang="en-US" sz="25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Structure</a:t>
            </a:r>
            <a:br>
              <a:rPr lang="en-US" sz="25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25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r>
              <a:rPr lang="en-US" sz="25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Culture </a:t>
            </a:r>
            <a:br>
              <a:rPr lang="en-US" sz="25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r>
              <a:rPr lang="en-US" sz="25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 </a:t>
            </a:r>
            <a:br>
              <a:rPr lang="en-US" sz="25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r>
              <a:rPr lang="en-US" sz="2500" kern="1200" dirty="0" err="1">
                <a:solidFill>
                  <a:srgbClr val="FFFFFF"/>
                </a:solidFill>
                <a:latin typeface="+mj-lt"/>
                <a:ea typeface="+mj-ea"/>
                <a:cs typeface="+mj-cs"/>
              </a:rPr>
              <a:t>Organisational</a:t>
            </a:r>
            <a:r>
              <a:rPr lang="en-US" sz="25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 Performance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85641" y="1412489"/>
            <a:ext cx="2570462" cy="4363844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-228600">
              <a:lnSpc>
                <a:spcPct val="90000"/>
              </a:lnSpc>
            </a:pPr>
            <a:r>
              <a:rPr lang="en-US" sz="1400" b="1"/>
              <a:t>Organisational Structure</a:t>
            </a:r>
            <a:endParaRPr lang="en-US" sz="1400"/>
          </a:p>
          <a:p>
            <a:pPr indent="-228600">
              <a:lnSpc>
                <a:spcPct val="90000"/>
              </a:lnSpc>
            </a:pPr>
            <a:r>
              <a:rPr lang="en-US" sz="1400"/>
              <a:t>Defines authority. </a:t>
            </a:r>
          </a:p>
          <a:p>
            <a:pPr indent="-228600">
              <a:lnSpc>
                <a:spcPct val="90000"/>
              </a:lnSpc>
            </a:pPr>
            <a:r>
              <a:rPr lang="en-US" sz="1400"/>
              <a:t>Improves communication. </a:t>
            </a:r>
          </a:p>
          <a:p>
            <a:pPr indent="-228600">
              <a:lnSpc>
                <a:spcPct val="90000"/>
              </a:lnSpc>
            </a:pPr>
            <a:r>
              <a:rPr lang="en-US" sz="1400"/>
              <a:t>Supports coordination. </a:t>
            </a:r>
          </a:p>
          <a:p>
            <a:pPr indent="-228600">
              <a:lnSpc>
                <a:spcPct val="90000"/>
              </a:lnSpc>
            </a:pPr>
            <a:r>
              <a:rPr lang="en-US" sz="1400"/>
              <a:t>↓</a:t>
            </a:r>
          </a:p>
          <a:p>
            <a:pPr marL="0" indent="-228600">
              <a:lnSpc>
                <a:spcPct val="90000"/>
              </a:lnSpc>
            </a:pPr>
            <a:r>
              <a:rPr lang="en-US" sz="1400" b="1"/>
              <a:t>Organisational Culture</a:t>
            </a:r>
            <a:endParaRPr lang="en-US" sz="1400"/>
          </a:p>
          <a:p>
            <a:pPr indent="-228600">
              <a:lnSpc>
                <a:spcPct val="90000"/>
              </a:lnSpc>
            </a:pPr>
            <a:r>
              <a:rPr lang="en-US" sz="1400"/>
              <a:t>Teamwork </a:t>
            </a:r>
          </a:p>
          <a:p>
            <a:pPr indent="-228600">
              <a:lnSpc>
                <a:spcPct val="90000"/>
              </a:lnSpc>
            </a:pPr>
            <a:r>
              <a:rPr lang="en-US" sz="1400"/>
              <a:t>Customer focus </a:t>
            </a:r>
          </a:p>
          <a:p>
            <a:pPr indent="-228600">
              <a:lnSpc>
                <a:spcPct val="90000"/>
              </a:lnSpc>
            </a:pPr>
            <a:r>
              <a:rPr lang="en-US" sz="1400"/>
              <a:t>Innovation </a:t>
            </a:r>
          </a:p>
          <a:p>
            <a:pPr indent="-228600">
              <a:lnSpc>
                <a:spcPct val="90000"/>
              </a:lnSpc>
            </a:pPr>
            <a:r>
              <a:rPr lang="en-US" sz="1400"/>
              <a:t>Accountability </a:t>
            </a:r>
          </a:p>
          <a:p>
            <a:pPr indent="-228600">
              <a:lnSpc>
                <a:spcPct val="90000"/>
              </a:lnSpc>
            </a:pPr>
            <a:r>
              <a:rPr lang="en-US" sz="1400"/>
              <a:t>↓</a:t>
            </a:r>
          </a:p>
          <a:p>
            <a:pPr marL="0" indent="-228600">
              <a:lnSpc>
                <a:spcPct val="90000"/>
              </a:lnSpc>
            </a:pPr>
            <a:r>
              <a:rPr lang="en-US" sz="1400" b="1"/>
              <a:t>Organisational Performance</a:t>
            </a:r>
            <a:endParaRPr lang="en-US" sz="1400"/>
          </a:p>
          <a:p>
            <a:pPr indent="-228600">
              <a:lnSpc>
                <a:spcPct val="90000"/>
              </a:lnSpc>
            </a:pPr>
            <a:r>
              <a:rPr lang="en-US" sz="1400"/>
              <a:t>Higher productivity. </a:t>
            </a:r>
          </a:p>
          <a:p>
            <a:pPr indent="-228600">
              <a:lnSpc>
                <a:spcPct val="90000"/>
              </a:lnSpc>
            </a:pPr>
            <a:r>
              <a:rPr lang="en-US" sz="1400"/>
              <a:t>Better customer service. </a:t>
            </a:r>
          </a:p>
          <a:p>
            <a:pPr indent="-228600">
              <a:lnSpc>
                <a:spcPct val="90000"/>
              </a:lnSpc>
            </a:pPr>
            <a:r>
              <a:rPr lang="en-US" sz="1400"/>
              <a:t>Increased sales. </a:t>
            </a:r>
          </a:p>
          <a:p>
            <a:pPr indent="-228600">
              <a:lnSpc>
                <a:spcPct val="90000"/>
              </a:lnSpc>
            </a:pPr>
            <a:r>
              <a:rPr lang="en-US" sz="1400"/>
              <a:t>Business growth. 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1F16A8D4-FE87-4604-88B2-394B5D1EB4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097403" y="1412488"/>
            <a:ext cx="0" cy="3657600"/>
          </a:xfrm>
          <a:prstGeom prst="line">
            <a:avLst/>
          </a:prstGeom>
          <a:ln w="1270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Box 3"/>
          <p:cNvSpPr txBox="1"/>
          <p:nvPr/>
        </p:nvSpPr>
        <p:spPr>
          <a:xfrm>
            <a:off x="6338703" y="1412489"/>
            <a:ext cx="2398275" cy="436384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b="1"/>
              <a:t>JD Sports</a:t>
            </a:r>
            <a:endParaRPr lang="en-US" sz="17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/>
              <a:t>A clear organisational structure supports a culture of teamwork and customer service, helping the company expand internationally while maintaining strong operational performance.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/>
          </a:p>
        </p:txBody>
      </p:sp>
    </p:spTree>
    <p:extLst>
      <p:ext uri="{BB962C8B-B14F-4D97-AF65-F5344CB8AC3E}">
        <p14:creationId xmlns:p14="http://schemas.microsoft.com/office/powerpoint/2010/main" val="62306448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ight Triangle 9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432540" y="3335867"/>
            <a:ext cx="246888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330" y="623275"/>
            <a:ext cx="8178790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6825" y="1188637"/>
            <a:ext cx="2241175" cy="4480726"/>
          </a:xfrm>
        </p:spPr>
        <p:txBody>
          <a:bodyPr>
            <a:normAutofit/>
          </a:bodyPr>
          <a:lstStyle/>
          <a:p>
            <a:pPr algn="r">
              <a:lnSpc>
                <a:spcPct val="90000"/>
              </a:lnSpc>
            </a:pPr>
            <a:r>
              <a:rPr lang="en-GB" sz="3100"/>
              <a:t>Managerial Work and Leadership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23AAC9B5-8015-485C-ACF9-A750390E9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490722" y="1852863"/>
            <a:ext cx="0" cy="3236495"/>
          </a:xfrm>
          <a:prstGeom prst="line">
            <a:avLst/>
          </a:prstGeom>
          <a:ln w="19050" cap="sq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41445" y="1648870"/>
            <a:ext cx="3527136" cy="3560260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100" b="1"/>
              <a:t>Nature of Managerial Work </a:t>
            </a:r>
            <a:endParaRPr lang="en-GB" sz="2100"/>
          </a:p>
          <a:p>
            <a:pPr marL="0" indent="0">
              <a:buNone/>
            </a:pPr>
            <a:r>
              <a:rPr lang="en-GB" sz="2100"/>
              <a:t>Managers are responsible for:</a:t>
            </a:r>
          </a:p>
          <a:p>
            <a:r>
              <a:rPr lang="en-GB" sz="2100"/>
              <a:t>Planning </a:t>
            </a:r>
          </a:p>
          <a:p>
            <a:r>
              <a:rPr lang="en-GB" sz="2100"/>
              <a:t>Organising </a:t>
            </a:r>
          </a:p>
          <a:p>
            <a:r>
              <a:rPr lang="en-GB" sz="2100"/>
              <a:t>Leading </a:t>
            </a:r>
          </a:p>
          <a:p>
            <a:r>
              <a:rPr lang="en-GB" sz="2100"/>
              <a:t>Controlling</a:t>
            </a:r>
          </a:p>
          <a:p>
            <a:endParaRPr lang="en-GB" sz="2100"/>
          </a:p>
        </p:txBody>
      </p:sp>
    </p:spTree>
    <p:extLst>
      <p:ext uri="{BB962C8B-B14F-4D97-AF65-F5344CB8AC3E}">
        <p14:creationId xmlns:p14="http://schemas.microsoft.com/office/powerpoint/2010/main" val="141813334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ight Triangle 9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432540" y="3335867"/>
            <a:ext cx="246888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330" y="623275"/>
            <a:ext cx="8178790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6825" y="1188637"/>
            <a:ext cx="2241175" cy="4480726"/>
          </a:xfrm>
        </p:spPr>
        <p:txBody>
          <a:bodyPr>
            <a:normAutofit/>
          </a:bodyPr>
          <a:lstStyle/>
          <a:p>
            <a:pPr algn="r"/>
            <a:r>
              <a:rPr lang="en-GB" sz="3600"/>
              <a:t>Role of Leadership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23AAC9B5-8015-485C-ACF9-A750390E9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490722" y="1852863"/>
            <a:ext cx="0" cy="3236495"/>
          </a:xfrm>
          <a:prstGeom prst="line">
            <a:avLst/>
          </a:prstGeom>
          <a:ln w="19050" cap="sq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41445" y="1648870"/>
            <a:ext cx="3527136" cy="3560260"/>
          </a:xfrm>
        </p:spPr>
        <p:txBody>
          <a:bodyPr anchor="ctr"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1600"/>
              <a:t>Leaders:</a:t>
            </a:r>
          </a:p>
          <a:p>
            <a:pPr>
              <a:lnSpc>
                <a:spcPct val="90000"/>
              </a:lnSpc>
            </a:pPr>
            <a:r>
              <a:rPr lang="en-GB" sz="1600"/>
              <a:t>Inspire employees. </a:t>
            </a:r>
          </a:p>
          <a:p>
            <a:pPr>
              <a:lnSpc>
                <a:spcPct val="90000"/>
              </a:lnSpc>
            </a:pPr>
            <a:r>
              <a:rPr lang="en-GB" sz="1600"/>
              <a:t>Set organisational goals. </a:t>
            </a:r>
          </a:p>
          <a:p>
            <a:pPr>
              <a:lnSpc>
                <a:spcPct val="90000"/>
              </a:lnSpc>
            </a:pPr>
            <a:r>
              <a:rPr lang="en-GB" sz="1600"/>
              <a:t>Encourage innovation. </a:t>
            </a:r>
          </a:p>
          <a:p>
            <a:pPr>
              <a:lnSpc>
                <a:spcPct val="90000"/>
              </a:lnSpc>
            </a:pPr>
            <a:r>
              <a:rPr lang="en-GB" sz="1600"/>
              <a:t>Manage change. </a:t>
            </a:r>
          </a:p>
          <a:p>
            <a:pPr>
              <a:lnSpc>
                <a:spcPct val="90000"/>
              </a:lnSpc>
            </a:pPr>
            <a:r>
              <a:rPr lang="en-GB" sz="1600"/>
              <a:t>Build strong teams. </a:t>
            </a:r>
          </a:p>
          <a:p>
            <a:pPr>
              <a:lnSpc>
                <a:spcPct val="90000"/>
              </a:lnSpc>
            </a:pPr>
            <a:endParaRPr lang="en-GB" sz="1600"/>
          </a:p>
          <a:p>
            <a:pPr marL="0" indent="0">
              <a:lnSpc>
                <a:spcPct val="90000"/>
              </a:lnSpc>
              <a:buNone/>
            </a:pPr>
            <a:r>
              <a:rPr lang="en-GB" sz="1600" b="1"/>
              <a:t>JD Sports Example</a:t>
            </a:r>
            <a:endParaRPr lang="en-GB" sz="1600"/>
          </a:p>
          <a:p>
            <a:pPr>
              <a:lnSpc>
                <a:spcPct val="90000"/>
              </a:lnSpc>
            </a:pPr>
            <a:r>
              <a:rPr lang="en-GB" sz="1600"/>
              <a:t>Store managers motivate employees, monitor sales performance and ensure excellent customer service. Senior leaders develop strategies for growth and expansion.</a:t>
            </a:r>
          </a:p>
          <a:p>
            <a:pPr>
              <a:lnSpc>
                <a:spcPct val="90000"/>
              </a:lnSpc>
            </a:pPr>
            <a:endParaRPr lang="en-GB" sz="1600"/>
          </a:p>
        </p:txBody>
      </p:sp>
    </p:spTree>
    <p:extLst>
      <p:ext uri="{BB962C8B-B14F-4D97-AF65-F5344CB8AC3E}">
        <p14:creationId xmlns:p14="http://schemas.microsoft.com/office/powerpoint/2010/main" val="232257694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ight Triangle 18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432540" y="3335867"/>
            <a:ext cx="246888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330" y="623275"/>
            <a:ext cx="8178790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6825" y="1188637"/>
            <a:ext cx="2241175" cy="4480726"/>
          </a:xfrm>
        </p:spPr>
        <p:txBody>
          <a:bodyPr>
            <a:normAutofit/>
          </a:bodyPr>
          <a:lstStyle/>
          <a:p>
            <a:pPr algn="r"/>
            <a:r>
              <a:rPr lang="en-GB" sz="3600"/>
              <a:t>Conclusion</a:t>
            </a:r>
          </a:p>
        </p:txBody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23AAC9B5-8015-485C-ACF9-A750390E9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490722" y="1852863"/>
            <a:ext cx="0" cy="3236495"/>
          </a:xfrm>
          <a:prstGeom prst="line">
            <a:avLst/>
          </a:prstGeom>
          <a:ln w="19050" cap="sq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41445" y="1648870"/>
            <a:ext cx="3527136" cy="3560260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600"/>
              <a:t>Organisational structure determines how work and communication are organised. </a:t>
            </a:r>
          </a:p>
          <a:p>
            <a:pPr>
              <a:lnSpc>
                <a:spcPct val="90000"/>
              </a:lnSpc>
            </a:pPr>
            <a:r>
              <a:rPr lang="en-GB" sz="1600"/>
              <a:t>Functional, divisional and matrix structures each have strengths and weaknesses. </a:t>
            </a:r>
          </a:p>
          <a:p>
            <a:pPr>
              <a:lnSpc>
                <a:spcPct val="90000"/>
              </a:lnSpc>
            </a:pPr>
            <a:r>
              <a:rPr lang="en-GB" sz="1600"/>
              <a:t>The right structure supports organisational culture and improves business performance.</a:t>
            </a:r>
          </a:p>
          <a:p>
            <a:pPr>
              <a:lnSpc>
                <a:spcPct val="90000"/>
              </a:lnSpc>
            </a:pPr>
            <a:r>
              <a:rPr lang="en-GB" sz="1600"/>
              <a:t>Effective managers and leaders help JD Sports achieve its objectives and remain competitive in the retail industry.</a:t>
            </a:r>
          </a:p>
        </p:txBody>
      </p:sp>
    </p:spTree>
    <p:extLst>
      <p:ext uri="{BB962C8B-B14F-4D97-AF65-F5344CB8AC3E}">
        <p14:creationId xmlns:p14="http://schemas.microsoft.com/office/powerpoint/2010/main" val="4849386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934F1179-B481-4F9E-BCA3-AFB972070F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ight Triangle 8">
            <a:extLst>
              <a:ext uri="{FF2B5EF4-FFF2-40B4-BE49-F238E27FC236}">
                <a16:creationId xmlns:a16="http://schemas.microsoft.com/office/drawing/2014/main" id="{827DC2C4-B485-428A-BF4A-472D2967F4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432540" y="3335867"/>
            <a:ext cx="246888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E04B5EB-F158-4507-90DD-BD23620C7C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330" y="623275"/>
            <a:ext cx="8178790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17BD9C9-EF05-90C3-CD85-8CFB3420D8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3930" y="1008993"/>
            <a:ext cx="6923558" cy="3542045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>
              <a:lnSpc>
                <a:spcPct val="90000"/>
              </a:lnSpc>
            </a:pPr>
            <a:r>
              <a:rPr lang="en-US" sz="100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Thanks for your time</a:t>
            </a:r>
          </a:p>
        </p:txBody>
      </p:sp>
    </p:spTree>
    <p:extLst>
      <p:ext uri="{BB962C8B-B14F-4D97-AF65-F5344CB8AC3E}">
        <p14:creationId xmlns:p14="http://schemas.microsoft.com/office/powerpoint/2010/main" val="8530404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ight Triangle 9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432540" y="3335867"/>
            <a:ext cx="246888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330" y="623275"/>
            <a:ext cx="8178790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930" y="1050595"/>
            <a:ext cx="6056111" cy="1618489"/>
          </a:xfrm>
        </p:spPr>
        <p:txBody>
          <a:bodyPr anchor="ctr">
            <a:normAutofit/>
          </a:bodyPr>
          <a:lstStyle/>
          <a:p>
            <a:r>
              <a:rPr lang="en-GB" sz="6300" b="1"/>
              <a:t>References</a:t>
            </a:r>
            <a:endParaRPr lang="en-GB" sz="630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63930" y="2969469"/>
            <a:ext cx="6056111" cy="2800395"/>
          </a:xfrm>
        </p:spPr>
        <p:txBody>
          <a:bodyPr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600"/>
              <a:t>Use recent sources (2021–2026), for example:</a:t>
            </a:r>
          </a:p>
          <a:p>
            <a:pPr>
              <a:lnSpc>
                <a:spcPct val="90000"/>
              </a:lnSpc>
            </a:pPr>
            <a:r>
              <a:rPr lang="en-GB" sz="1600"/>
              <a:t>Daft, R.L. (2021) </a:t>
            </a:r>
            <a:r>
              <a:rPr lang="en-GB" sz="1600" i="1"/>
              <a:t>Organization Theory and Design</a:t>
            </a:r>
            <a:r>
              <a:rPr lang="en-GB" sz="1600"/>
              <a:t>. 13th edn. Boston: Cengage Learning. </a:t>
            </a:r>
          </a:p>
          <a:p>
            <a:pPr>
              <a:lnSpc>
                <a:spcPct val="90000"/>
              </a:lnSpc>
            </a:pPr>
            <a:r>
              <a:rPr lang="en-GB" sz="1600"/>
              <a:t>Johnson, G., Scholes, K., Whittington, R. and Angwin, D. (2023) </a:t>
            </a:r>
            <a:r>
              <a:rPr lang="en-GB" sz="1600" i="1"/>
              <a:t>Exploring Strategy</a:t>
            </a:r>
            <a:r>
              <a:rPr lang="en-GB" sz="1600"/>
              <a:t>. 13th edn. Harlow: Pearson. </a:t>
            </a:r>
          </a:p>
          <a:p>
            <a:pPr>
              <a:lnSpc>
                <a:spcPct val="90000"/>
              </a:lnSpc>
            </a:pPr>
            <a:r>
              <a:rPr lang="en-GB" sz="1600"/>
              <a:t>Robbins, S.P. and Judge, T.A. (2022) </a:t>
            </a:r>
            <a:r>
              <a:rPr lang="en-GB" sz="1600" i="1"/>
              <a:t>Organizational Behavior</a:t>
            </a:r>
            <a:r>
              <a:rPr lang="en-GB" sz="1600"/>
              <a:t>. 19th edn. Harlow: Pearson. </a:t>
            </a:r>
          </a:p>
          <a:p>
            <a:pPr>
              <a:lnSpc>
                <a:spcPct val="90000"/>
              </a:lnSpc>
            </a:pPr>
            <a:r>
              <a:rPr lang="en-GB" sz="1600"/>
              <a:t>JD Sports Fashion Annual Report 2025 </a:t>
            </a:r>
          </a:p>
          <a:p>
            <a:pPr>
              <a:lnSpc>
                <a:spcPct val="90000"/>
              </a:lnSpc>
            </a:pPr>
            <a:r>
              <a:rPr lang="en-GB" sz="1600"/>
              <a:t>Schein, E.H. and Schein, P. (2021) </a:t>
            </a:r>
            <a:r>
              <a:rPr lang="en-GB" sz="1600" i="1"/>
              <a:t>Organizational Culture and Leadership</a:t>
            </a:r>
            <a:r>
              <a:rPr lang="en-GB" sz="1600"/>
              <a:t>. 6th edn. Hoboken: Wiley.</a:t>
            </a:r>
          </a:p>
          <a:p>
            <a:pPr>
              <a:lnSpc>
                <a:spcPct val="90000"/>
              </a:lnSpc>
            </a:pPr>
            <a:endParaRPr lang="en-GB" sz="1600"/>
          </a:p>
        </p:txBody>
      </p:sp>
    </p:spTree>
    <p:extLst>
      <p:ext uri="{BB962C8B-B14F-4D97-AF65-F5344CB8AC3E}">
        <p14:creationId xmlns:p14="http://schemas.microsoft.com/office/powerpoint/2010/main" val="353598897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35</TotalTime>
  <Words>721</Words>
  <Application>Microsoft Office PowerPoint</Application>
  <PresentationFormat>On-screen Show (4:3)</PresentationFormat>
  <Paragraphs>133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0" baseType="lpstr">
      <vt:lpstr>Arial</vt:lpstr>
      <vt:lpstr>Calibri</vt:lpstr>
      <vt:lpstr>Office Theme</vt:lpstr>
      <vt:lpstr>Organisational Structure Design:  A Case Study of JD Sports Fashion</vt:lpstr>
      <vt:lpstr>Presentation Outline</vt:lpstr>
      <vt:lpstr>Organisational Structure</vt:lpstr>
      <vt:lpstr>Organisational Chart</vt:lpstr>
      <vt:lpstr>Why is it Important?</vt:lpstr>
      <vt:lpstr>Functional Structure</vt:lpstr>
      <vt:lpstr>Organisation Chart</vt:lpstr>
      <vt:lpstr>Divisional Structure</vt:lpstr>
      <vt:lpstr> Divisional Structure  Organisation Chart</vt:lpstr>
      <vt:lpstr>Matrix Structure</vt:lpstr>
      <vt:lpstr>Matrix Structure Organisation Chart</vt:lpstr>
      <vt:lpstr>Relationship Between:   Structure  Culture    Organisational Performance</vt:lpstr>
      <vt:lpstr>Managerial Work and Leadership</vt:lpstr>
      <vt:lpstr>Role of Leadership</vt:lpstr>
      <vt:lpstr>Conclusion</vt:lpstr>
      <vt:lpstr>Thanks for your time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Organisational Structure Design:  A Case Study of JD Sports Fashion</dc:title>
  <dc:creator>RAC</dc:creator>
  <cp:lastModifiedBy>Imran Hossain</cp:lastModifiedBy>
  <cp:revision>6</cp:revision>
  <dcterms:created xsi:type="dcterms:W3CDTF">2026-07-14T18:31:09Z</dcterms:created>
  <dcterms:modified xsi:type="dcterms:W3CDTF">2026-07-14T19:08:33Z</dcterms:modified>
</cp:coreProperties>
</file>