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8"/>
  </p:notesMasterIdLst>
  <p:sldIdLst>
    <p:sldId id="256" r:id="rId2"/>
    <p:sldId id="269" r:id="rId3"/>
    <p:sldId id="271" r:id="rId4"/>
    <p:sldId id="257" r:id="rId5"/>
    <p:sldId id="258" r:id="rId6"/>
    <p:sldId id="259" r:id="rId7"/>
    <p:sldId id="260" r:id="rId8"/>
    <p:sldId id="261" r:id="rId9"/>
    <p:sldId id="262" r:id="rId10"/>
    <p:sldId id="263" r:id="rId11"/>
    <p:sldId id="264" r:id="rId12"/>
    <p:sldId id="265" r:id="rId13"/>
    <p:sldId id="266" r:id="rId14"/>
    <p:sldId id="267" r:id="rId15"/>
    <p:sldId id="268" r:id="rId16"/>
    <p:sldId id="270" r:id="rId1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82941" autoAdjust="0"/>
  </p:normalViewPr>
  <p:slideViewPr>
    <p:cSldViewPr>
      <p:cViewPr>
        <p:scale>
          <a:sx n="50" d="100"/>
          <a:sy n="50" d="100"/>
        </p:scale>
        <p:origin x="-1734" y="-186"/>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0751EDB9-BBEC-4C88-A4C5-55C1139C927F}" type="datetimeFigureOut">
              <a:rPr lang="en-US" smtClean="0"/>
              <a:pPr/>
              <a:t>7/25/23</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27BB7F26-6F1A-4496-8160-14DCE5F360F6}" type="slidenum">
              <a:rPr lang="en-US" smtClean="0"/>
              <a:pPr/>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Times New Roman" pitchFamily="18" charset="0"/>
                <a:ea typeface="+mn-ea"/>
                <a:cs typeface="Times New Roman" pitchFamily="18" charset="0"/>
              </a:rPr>
              <a:t>This presentation will describe about joint venture between Hackett which is British company and ERKE which is china based business. This presentation will discuss the challenges which are happening because of diverse culture in British company with the help of some theories of cultural communication. Some valuable recommendation for success of joint venture also will be explain in this presentation. </a:t>
            </a:r>
            <a:endParaRPr lang="en-US" sz="1200" kern="1200" dirty="0">
              <a:solidFill>
                <a:schemeClr val="tx1"/>
              </a:solidFill>
              <a:latin typeface="Times New Roman" pitchFamily="18" charset="0"/>
              <a:ea typeface="+mn-ea"/>
              <a:cs typeface="Times New Roman" pitchFamily="18" charset="0"/>
            </a:endParaRPr>
          </a:p>
        </p:txBody>
      </p:sp>
      <p:sp>
        <p:nvSpPr>
          <p:cNvPr id="4" name="Slide Number Placeholder 3"/>
          <p:cNvSpPr>
            <a:spLocks noGrp="1"/>
          </p:cNvSpPr>
          <p:nvPr>
            <p:ph type="sldNum" sz="quarter" idx="10"/>
          </p:nvPr>
        </p:nvSpPr>
        <p:spPr/>
        <p:txBody>
          <a:bodyPr/>
          <a:lstStyle/>
          <a:p>
            <a:fld id="{27BB7F26-6F1A-4496-8160-14DCE5F360F6}" type="slidenum">
              <a:rPr lang="en-US" smtClean="0"/>
              <a:pPr/>
              <a:t>5</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dirty="0"/>
              <a:t>The company specializes in production, research and development, sales of clothing sales, shoes as well as accessories. The company is known for its innovations, excellent price and good quality products. </a:t>
            </a:r>
            <a:endParaRPr lang="en-US" dirty="0">
              <a:latin typeface="Times New Roman" pitchFamily="18" charset="0"/>
              <a:cs typeface="Times New Roman" pitchFamily="18" charset="0"/>
            </a:endParaRPr>
          </a:p>
        </p:txBody>
      </p:sp>
      <p:sp>
        <p:nvSpPr>
          <p:cNvPr id="4" name="Slide Number Placeholder 3"/>
          <p:cNvSpPr>
            <a:spLocks noGrp="1"/>
          </p:cNvSpPr>
          <p:nvPr>
            <p:ph type="sldNum" sz="quarter" idx="10"/>
          </p:nvPr>
        </p:nvSpPr>
        <p:spPr/>
        <p:txBody>
          <a:bodyPr/>
          <a:lstStyle/>
          <a:p>
            <a:fld id="{27BB7F26-6F1A-4496-8160-14DCE5F360F6}" type="slidenum">
              <a:rPr lang="en-US" smtClean="0"/>
              <a:pPr/>
              <a:t>6</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b="1" kern="1200" dirty="0">
                <a:solidFill>
                  <a:schemeClr val="tx1"/>
                </a:solidFill>
                <a:latin typeface="Times New Roman" pitchFamily="18" charset="0"/>
                <a:ea typeface="+mn-ea"/>
                <a:cs typeface="Times New Roman" pitchFamily="18" charset="0"/>
              </a:rPr>
              <a:t>Social science approach – </a:t>
            </a:r>
            <a:r>
              <a:rPr lang="en-US" sz="1200" b="0" kern="1200" dirty="0">
                <a:solidFill>
                  <a:schemeClr val="tx1"/>
                </a:solidFill>
                <a:latin typeface="Times New Roman" pitchFamily="18" charset="0"/>
                <a:ea typeface="+mn-ea"/>
                <a:cs typeface="Times New Roman" pitchFamily="18" charset="0"/>
              </a:rPr>
              <a:t>This</a:t>
            </a:r>
            <a:r>
              <a:rPr lang="en-US" sz="1200" b="0" kern="1200" baseline="0" dirty="0">
                <a:solidFill>
                  <a:schemeClr val="tx1"/>
                </a:solidFill>
                <a:latin typeface="Times New Roman" pitchFamily="18" charset="0"/>
                <a:ea typeface="+mn-ea"/>
                <a:cs typeface="Times New Roman" pitchFamily="18" charset="0"/>
              </a:rPr>
              <a:t> theory concentrates on analyzing the behavior of the people who are from diverse culture during explain it and compare it with new culture. It also evaluate various ways for people to adjust their interaction with other people in different situation. The British company can adopt this theory to communicate with different culture people in joint venture, so that they can understand the needs of company of China and make their joint venture successful. </a:t>
            </a:r>
            <a:endParaRPr lang="en-GB" sz="1200" kern="1200" dirty="0">
              <a:solidFill>
                <a:schemeClr val="tx1"/>
              </a:solidFill>
              <a:latin typeface="Times New Roman" pitchFamily="18" charset="0"/>
              <a:ea typeface="+mn-ea"/>
              <a:cs typeface="Times New Roman" pitchFamily="18" charset="0"/>
            </a:endParaRPr>
          </a:p>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Times New Roman" pitchFamily="18" charset="0"/>
                <a:ea typeface="+mn-ea"/>
                <a:cs typeface="Times New Roman" pitchFamily="18" charset="0"/>
              </a:rPr>
              <a:t>There are many challenges related to the cultural diversity which are faced by British company Hackett. </a:t>
            </a:r>
            <a:r>
              <a:rPr lang="en-GB" sz="1200" kern="1200" dirty="0" err="1">
                <a:solidFill>
                  <a:schemeClr val="tx1"/>
                </a:solidFill>
                <a:latin typeface="Times New Roman" pitchFamily="18" charset="0"/>
                <a:ea typeface="+mn-ea"/>
                <a:cs typeface="Times New Roman" pitchFamily="18" charset="0"/>
              </a:rPr>
              <a:t>Hofstede’s</a:t>
            </a:r>
            <a:r>
              <a:rPr lang="en-GB" sz="1200" kern="1200" dirty="0">
                <a:solidFill>
                  <a:schemeClr val="tx1"/>
                </a:solidFill>
                <a:latin typeface="Times New Roman" pitchFamily="18" charset="0"/>
                <a:ea typeface="+mn-ea"/>
                <a:cs typeface="Times New Roman" pitchFamily="18" charset="0"/>
              </a:rPr>
              <a:t> five cultural dimension model is useful for understand the cultural differences between China and British company. </a:t>
            </a:r>
            <a:r>
              <a:rPr lang="en-GB" sz="1200" kern="1200" dirty="0" err="1">
                <a:solidFill>
                  <a:schemeClr val="tx1"/>
                </a:solidFill>
                <a:latin typeface="Times New Roman" pitchFamily="18" charset="0"/>
                <a:ea typeface="+mn-ea"/>
                <a:cs typeface="Times New Roman" pitchFamily="18" charset="0"/>
              </a:rPr>
              <a:t>Hofstede</a:t>
            </a:r>
            <a:r>
              <a:rPr lang="en-GB" sz="1200" kern="1200" dirty="0">
                <a:solidFill>
                  <a:schemeClr val="tx1"/>
                </a:solidFill>
                <a:latin typeface="Times New Roman" pitchFamily="18" charset="0"/>
                <a:ea typeface="+mn-ea"/>
                <a:cs typeface="Times New Roman" pitchFamily="18" charset="0"/>
              </a:rPr>
              <a:t> is one of the first researchers who define the cross-communication as well as management. The </a:t>
            </a:r>
            <a:r>
              <a:rPr lang="en-GB" sz="1200" kern="1200" dirty="0" err="1">
                <a:solidFill>
                  <a:schemeClr val="tx1"/>
                </a:solidFill>
                <a:latin typeface="Times New Roman" pitchFamily="18" charset="0"/>
                <a:ea typeface="+mn-ea"/>
                <a:cs typeface="Times New Roman" pitchFamily="18" charset="0"/>
              </a:rPr>
              <a:t>Hofstede’s</a:t>
            </a:r>
            <a:r>
              <a:rPr lang="en-GB" sz="1200" kern="1200" dirty="0">
                <a:solidFill>
                  <a:schemeClr val="tx1"/>
                </a:solidFill>
                <a:latin typeface="Times New Roman" pitchFamily="18" charset="0"/>
                <a:ea typeface="+mn-ea"/>
                <a:cs typeface="Times New Roman" pitchFamily="18" charset="0"/>
              </a:rPr>
              <a:t> theory shows the impact of culture of societies on the values and principle of its people and relation between value and behaviour. He describes that cultural related values encompassed five dimension such as power distance, individualism, masculinity, uncertainty avoidance, short or long term orientation. </a:t>
            </a:r>
          </a:p>
        </p:txBody>
      </p:sp>
      <p:sp>
        <p:nvSpPr>
          <p:cNvPr id="4" name="Slide Number Placeholder 3"/>
          <p:cNvSpPr>
            <a:spLocks noGrp="1"/>
          </p:cNvSpPr>
          <p:nvPr>
            <p:ph type="sldNum" sz="quarter" idx="10"/>
          </p:nvPr>
        </p:nvSpPr>
        <p:spPr/>
        <p:txBody>
          <a:bodyPr/>
          <a:lstStyle/>
          <a:p>
            <a:fld id="{27BB7F26-6F1A-4496-8160-14DCE5F360F6}" type="slidenum">
              <a:rPr lang="en-US" smtClean="0"/>
              <a:pPr/>
              <a:t>7</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dirty="0"/>
              <a:t>Power distance in United Kingdom holds a low ranking that shows that people in society thinks that inequality between people need to be minimized. So, it creates problems when British company do business in China and they have to make effective strategies to deal with it. </a:t>
            </a:r>
          </a:p>
          <a:p>
            <a:pPr marL="0" marR="0" indent="0" algn="l" defTabSz="914400" rtl="0" eaLnBrk="1" fontAlgn="auto" latinLnBrk="0" hangingPunct="1">
              <a:lnSpc>
                <a:spcPct val="100000"/>
              </a:lnSpc>
              <a:spcBef>
                <a:spcPts val="0"/>
              </a:spcBef>
              <a:spcAft>
                <a:spcPts val="0"/>
              </a:spcAft>
              <a:buClrTx/>
              <a:buSzTx/>
              <a:buFontTx/>
              <a:buNone/>
              <a:tabLst/>
              <a:defRPr/>
            </a:pPr>
            <a:r>
              <a:rPr lang="en-GB" sz="1200" b="1" kern="1200" dirty="0">
                <a:solidFill>
                  <a:schemeClr val="tx1"/>
                </a:solidFill>
                <a:latin typeface="+mn-lt"/>
                <a:ea typeface="+mn-ea"/>
                <a:cs typeface="+mn-cs"/>
              </a:rPr>
              <a:t>Individualism or collectivism</a:t>
            </a:r>
            <a:r>
              <a:rPr lang="en-GB" sz="1200" kern="1200" dirty="0">
                <a:solidFill>
                  <a:schemeClr val="tx1"/>
                </a:solidFill>
                <a:latin typeface="+mn-lt"/>
                <a:ea typeface="+mn-ea"/>
                <a:cs typeface="+mn-cs"/>
              </a:rPr>
              <a:t> – The primary challenge addressed by individualism dimension is the level of interdependence which community maintains between all people. It is basically based on personal aims and goals instead of group or collective requirements. In collectivism, people of societies usually belong to group which take care of people in return for loyalty. In china, the score of individuality is 20 which mean people of community work in collaborative approach instead of themselves. Work in a group impact the hiring as well as promotions in business. This is great for British company to work with Chinese company because they both work with each other and also loyal to each other. But in UK, the score of individuality is 89 which is highest compare to china and people think only for themselves. </a:t>
            </a:r>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27BB7F26-6F1A-4496-8160-14DCE5F360F6}" type="slidenum">
              <a:rPr lang="en-US" smtClean="0"/>
              <a:pPr/>
              <a:t>8</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b="1" kern="1200" dirty="0">
                <a:solidFill>
                  <a:schemeClr val="tx1"/>
                </a:solidFill>
                <a:latin typeface="Times New Roman" pitchFamily="18" charset="0"/>
                <a:ea typeface="+mn-ea"/>
                <a:cs typeface="Times New Roman" pitchFamily="18" charset="0"/>
              </a:rPr>
              <a:t>Uncertainty avoidance</a:t>
            </a:r>
            <a:r>
              <a:rPr lang="en-GB" sz="1200" kern="1200" dirty="0">
                <a:solidFill>
                  <a:schemeClr val="tx1"/>
                </a:solidFill>
                <a:latin typeface="Times New Roman" pitchFamily="18" charset="0"/>
                <a:ea typeface="+mn-ea"/>
                <a:cs typeface="Times New Roman" pitchFamily="18" charset="0"/>
              </a:rPr>
              <a:t> – The dimension which is related to the uncertainty avoidance contains the level to which uncertainties are tolerated. China has low index value of uncertainty avoidance which means people of society in china are comfortable with uncertainty and ambiguity. The language of China has ambiguous meanings and it can be difficult for United Kingdom’s people to follow. Chinese people are adjustable and entrepreneurial. The uncertainty avoidance index in United Kingdom is also low and people of society are quite happy with uncertainty. Usually, there are not many rules and regulations in UK society. In terms of joint ventures, end aim will be clear and the procedure is fluid and supple to emerging environment. </a:t>
            </a:r>
            <a:endParaRPr lang="en-US" sz="1200" kern="1200" dirty="0">
              <a:solidFill>
                <a:schemeClr val="tx1"/>
              </a:solidFill>
              <a:latin typeface="Times New Roman" pitchFamily="18" charset="0"/>
              <a:ea typeface="+mn-ea"/>
              <a:cs typeface="Times New Roman" pitchFamily="18" charset="0"/>
            </a:endParaRPr>
          </a:p>
        </p:txBody>
      </p:sp>
      <p:sp>
        <p:nvSpPr>
          <p:cNvPr id="4" name="Slide Number Placeholder 3"/>
          <p:cNvSpPr>
            <a:spLocks noGrp="1"/>
          </p:cNvSpPr>
          <p:nvPr>
            <p:ph type="sldNum" sz="quarter" idx="10"/>
          </p:nvPr>
        </p:nvSpPr>
        <p:spPr/>
        <p:txBody>
          <a:bodyPr/>
          <a:lstStyle/>
          <a:p>
            <a:fld id="{27BB7F26-6F1A-4496-8160-14DCE5F360F6}" type="slidenum">
              <a:rPr lang="en-US" smtClean="0"/>
              <a:pPr/>
              <a:t>9</a:t>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b="1" kern="1200" dirty="0">
                <a:solidFill>
                  <a:schemeClr val="tx1"/>
                </a:solidFill>
                <a:latin typeface="+mn-lt"/>
                <a:ea typeface="+mn-ea"/>
                <a:cs typeface="+mn-cs"/>
              </a:rPr>
              <a:t>Indulgence</a:t>
            </a:r>
            <a:r>
              <a:rPr lang="en-GB" sz="1200" kern="1200" dirty="0">
                <a:solidFill>
                  <a:schemeClr val="tx1"/>
                </a:solidFill>
                <a:latin typeface="+mn-lt"/>
                <a:ea typeface="+mn-ea"/>
                <a:cs typeface="+mn-cs"/>
              </a:rPr>
              <a:t> – The indulgence dimension thinks about the extent as well as tendency for community to fulfil its desires. This dimension depends upon how communities can manage their desires. China is the controlled society as the country has a low index value in indulgence dimension. The society have tendency to scepticism and pessimism. They do not give time for enjoyment and control the fulfilment of their requirements. In United Kingdom, the score is high for indulgence means people in communities usually demonstrate a willingness to recognize their desires. </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According to researcher </a:t>
            </a:r>
            <a:r>
              <a:rPr lang="en-GB" sz="1200" kern="1200" dirty="0" err="1">
                <a:solidFill>
                  <a:schemeClr val="tx1"/>
                </a:solidFill>
                <a:latin typeface="+mn-lt"/>
                <a:ea typeface="+mn-ea"/>
                <a:cs typeface="+mn-cs"/>
              </a:rPr>
              <a:t>Hofstede</a:t>
            </a:r>
            <a:r>
              <a:rPr lang="en-GB" sz="1200" kern="1200" dirty="0">
                <a:solidFill>
                  <a:schemeClr val="tx1"/>
                </a:solidFill>
                <a:latin typeface="+mn-lt"/>
                <a:ea typeface="+mn-ea"/>
                <a:cs typeface="+mn-cs"/>
              </a:rPr>
              <a:t>, admiration of complexity includes in communication between diverse cultures help to expose ethnocentricity related to the culture which are different in different countries. </a:t>
            </a:r>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27BB7F26-6F1A-4496-8160-14DCE5F360F6}" type="slidenum">
              <a:rPr lang="en-US" smtClean="0"/>
              <a:pPr/>
              <a:t>10</a:t>
            </a:fld>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dirty="0"/>
              <a:t>Business partnerships are valuable connections and resources as they make plans for future, create jobs and build knowledge about goods. </a:t>
            </a:r>
            <a:r>
              <a:rPr lang="en-GB" sz="1200" kern="1200" dirty="0">
                <a:solidFill>
                  <a:schemeClr val="tx1"/>
                </a:solidFill>
                <a:latin typeface="+mn-lt"/>
                <a:ea typeface="+mn-ea"/>
                <a:cs typeface="+mn-cs"/>
              </a:rPr>
              <a:t>The company must have the short and long term values so that they both do business appropriately. Right business joint ventures will boost the culture of company and good relationship with partner helps to achieve objectives and make sure that each party is capable to understand greater economic advantages. Also it is suggested for company to understand the Chinese market and trend so that they can successfully do business in other country. </a:t>
            </a:r>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27BB7F26-6F1A-4496-8160-14DCE5F360F6}" type="slidenum">
              <a:rPr lang="en-US" smtClean="0"/>
              <a:pPr/>
              <a:t>11</a:t>
            </a:fld>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dirty="0"/>
              <a:t>External controls obtain place in the structure of relationship and are accomplished within the full view of other company. The benefit of this approach is that it provides overall measurements of the other company through joining the values. </a:t>
            </a:r>
            <a:r>
              <a:rPr lang="en-GB" sz="1200" kern="1200" dirty="0">
                <a:solidFill>
                  <a:schemeClr val="tx1"/>
                </a:solidFill>
                <a:latin typeface="+mn-lt"/>
                <a:ea typeface="+mn-ea"/>
                <a:cs typeface="+mn-cs"/>
              </a:rPr>
              <a:t>Internal control means the partners of both companies should develop communication strategies which boost the quality as well as quantity of interaction among both companies without any compromises. Managers of British company should note down that confidentiality is quite complex in China and communications which are sensitive may be viewed by others so, it is suggested for management that they should provide workers with instructions and guidelines to help them to handle the confidential information and communications. </a:t>
            </a:r>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27BB7F26-6F1A-4496-8160-14DCE5F360F6}" type="slidenum">
              <a:rPr lang="en-US" smtClean="0"/>
              <a:pPr/>
              <a:t>12</a:t>
            </a:fld>
            <a:endParaRPr 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err="1">
                <a:solidFill>
                  <a:schemeClr val="tx1"/>
                </a:solidFill>
                <a:latin typeface="+mn-lt"/>
                <a:ea typeface="+mn-ea"/>
                <a:cs typeface="+mn-cs"/>
              </a:rPr>
              <a:t>Dzwigol</a:t>
            </a:r>
            <a:r>
              <a:rPr lang="en-GB" sz="1200" kern="1200" dirty="0">
                <a:solidFill>
                  <a:schemeClr val="tx1"/>
                </a:solidFill>
                <a:latin typeface="+mn-lt"/>
                <a:ea typeface="+mn-ea"/>
                <a:cs typeface="+mn-cs"/>
              </a:rPr>
              <a:t>, H., </a:t>
            </a:r>
            <a:r>
              <a:rPr lang="en-GB" sz="1200" kern="1200" dirty="0" err="1">
                <a:solidFill>
                  <a:schemeClr val="tx1"/>
                </a:solidFill>
                <a:latin typeface="+mn-lt"/>
                <a:ea typeface="+mn-ea"/>
                <a:cs typeface="+mn-cs"/>
              </a:rPr>
              <a:t>Dzwigol-Barosz</a:t>
            </a:r>
            <a:r>
              <a:rPr lang="en-GB" sz="1200" kern="1200" dirty="0">
                <a:solidFill>
                  <a:schemeClr val="tx1"/>
                </a:solidFill>
                <a:latin typeface="+mn-lt"/>
                <a:ea typeface="+mn-ea"/>
                <a:cs typeface="+mn-cs"/>
              </a:rPr>
              <a:t>, M. and </a:t>
            </a:r>
            <a:r>
              <a:rPr lang="en-GB" sz="1200" kern="1200" dirty="0" err="1">
                <a:solidFill>
                  <a:schemeClr val="tx1"/>
                </a:solidFill>
                <a:latin typeface="+mn-lt"/>
                <a:ea typeface="+mn-ea"/>
                <a:cs typeface="+mn-cs"/>
              </a:rPr>
              <a:t>Kwilinski</a:t>
            </a:r>
            <a:r>
              <a:rPr lang="en-GB" sz="1200" kern="1200" dirty="0">
                <a:solidFill>
                  <a:schemeClr val="tx1"/>
                </a:solidFill>
                <a:latin typeface="+mn-lt"/>
                <a:ea typeface="+mn-ea"/>
                <a:cs typeface="+mn-cs"/>
              </a:rPr>
              <a:t>, A., (2020). Formation of global competitive enterprise environment based on industry 4.0 concept. </a:t>
            </a:r>
            <a:r>
              <a:rPr lang="en-GB" sz="1200" i="1" kern="1200" dirty="0">
                <a:solidFill>
                  <a:schemeClr val="tx1"/>
                </a:solidFill>
                <a:latin typeface="+mn-lt"/>
                <a:ea typeface="+mn-ea"/>
                <a:cs typeface="+mn-cs"/>
              </a:rPr>
              <a:t>International Journal of Entrepreneurship</a:t>
            </a:r>
            <a:r>
              <a:rPr lang="en-GB" sz="1200" kern="1200" dirty="0">
                <a:solidFill>
                  <a:schemeClr val="tx1"/>
                </a:solidFill>
                <a:latin typeface="+mn-lt"/>
                <a:ea typeface="+mn-ea"/>
                <a:cs typeface="+mn-cs"/>
              </a:rPr>
              <a:t>. 24(1). pp.1-5.</a:t>
            </a:r>
            <a:endParaRPr lang="en-US" sz="1200" kern="1200" dirty="0">
              <a:solidFill>
                <a:schemeClr val="tx1"/>
              </a:solidFill>
              <a:latin typeface="+mn-lt"/>
              <a:ea typeface="+mn-ea"/>
              <a:cs typeface="+mn-cs"/>
            </a:endParaRPr>
          </a:p>
          <a:p>
            <a:r>
              <a:rPr lang="en-GB" sz="1200" kern="1200" dirty="0" err="1">
                <a:solidFill>
                  <a:schemeClr val="tx1"/>
                </a:solidFill>
                <a:latin typeface="+mn-lt"/>
                <a:ea typeface="+mn-ea"/>
                <a:cs typeface="+mn-cs"/>
              </a:rPr>
              <a:t>Kanter</a:t>
            </a:r>
            <a:r>
              <a:rPr lang="en-GB" sz="1200" kern="1200" dirty="0">
                <a:solidFill>
                  <a:schemeClr val="tx1"/>
                </a:solidFill>
                <a:latin typeface="+mn-lt"/>
                <a:ea typeface="+mn-ea"/>
                <a:cs typeface="+mn-cs"/>
              </a:rPr>
              <a:t>, R.M., (2019). The future of bureaucracy and hierarchy in organizational theory: a report from the field. In </a:t>
            </a:r>
            <a:r>
              <a:rPr lang="en-GB" sz="1200" i="1" kern="1200" dirty="0">
                <a:solidFill>
                  <a:schemeClr val="tx1"/>
                </a:solidFill>
                <a:latin typeface="+mn-lt"/>
                <a:ea typeface="+mn-ea"/>
                <a:cs typeface="+mn-cs"/>
              </a:rPr>
              <a:t>Social theory for a changing society</a:t>
            </a:r>
            <a:r>
              <a:rPr lang="en-GB" sz="1200" kern="1200" dirty="0">
                <a:solidFill>
                  <a:schemeClr val="tx1"/>
                </a:solidFill>
                <a:latin typeface="+mn-lt"/>
                <a:ea typeface="+mn-ea"/>
                <a:cs typeface="+mn-cs"/>
              </a:rPr>
              <a:t> (pp. 63-93). </a:t>
            </a:r>
            <a:r>
              <a:rPr lang="en-GB" sz="1200" kern="1200" dirty="0" err="1">
                <a:solidFill>
                  <a:schemeClr val="tx1"/>
                </a:solidFill>
                <a:latin typeface="+mn-lt"/>
                <a:ea typeface="+mn-ea"/>
                <a:cs typeface="+mn-cs"/>
              </a:rPr>
              <a:t>Routledge</a:t>
            </a:r>
            <a:r>
              <a:rPr lang="en-GB" sz="1200" kern="1200" dirty="0">
                <a:solidFill>
                  <a:schemeClr val="tx1"/>
                </a:solidFill>
                <a:latin typeface="+mn-lt"/>
                <a:ea typeface="+mn-ea"/>
                <a:cs typeface="+mn-cs"/>
              </a:rPr>
              <a:t>.</a:t>
            </a:r>
            <a:r>
              <a:rPr lang="en-US" sz="1200" kern="1200" baseline="0" dirty="0">
                <a:solidFill>
                  <a:schemeClr val="tx1"/>
                </a:solidFill>
                <a:latin typeface="Times New Roman" pitchFamily="18" charset="0"/>
                <a:ea typeface="+mn-ea"/>
                <a:cs typeface="Times New Roman" pitchFamily="18" charset="0"/>
              </a:rPr>
              <a:t> </a:t>
            </a:r>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27BB7F26-6F1A-4496-8160-14DCE5F360F6}" type="slidenum">
              <a:rPr lang="en-US" smtClean="0"/>
              <a:pPr/>
              <a:t>14</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4" name="Title 13"/>
          <p:cNvSpPr>
            <a:spLocks noGrp="1"/>
          </p:cNvSpPr>
          <p:nvPr>
            <p:ph type="ctrTitle"/>
          </p:nvPr>
        </p:nvSpPr>
        <p:spPr>
          <a:xfrm>
            <a:off x="1432560" y="359898"/>
            <a:ext cx="7406640" cy="1472184"/>
          </a:xfrm>
        </p:spPr>
        <p:txBody>
          <a:bodyPr anchor="b"/>
          <a:lstStyle>
            <a:lvl1pPr algn="l">
              <a:defRPr/>
            </a:lvl1pPr>
            <a:extLst/>
          </a:lstStyle>
          <a:p>
            <a:r>
              <a:rPr kumimoji="0" lang="en-US"/>
              <a:t>Click to edit Master title style</a:t>
            </a:r>
          </a:p>
        </p:txBody>
      </p:sp>
      <p:sp>
        <p:nvSpPr>
          <p:cNvPr id="22" name="Subtitle 21"/>
          <p:cNvSpPr>
            <a:spLocks noGrp="1"/>
          </p:cNvSpPr>
          <p:nvPr>
            <p:ph type="subTitle" idx="1"/>
          </p:nvPr>
        </p:nvSpPr>
        <p:spPr>
          <a:xfrm>
            <a:off x="1432560" y="1850064"/>
            <a:ext cx="7406640" cy="1752600"/>
          </a:xfrm>
        </p:spPr>
        <p:txBody>
          <a:bodyPr tIns="0"/>
          <a:lstStyle>
            <a:lvl1pPr marL="27432" indent="0" algn="l">
              <a:buNone/>
              <a:defRPr sz="2600">
                <a:solidFill>
                  <a:schemeClr val="tx2">
                    <a:shade val="30000"/>
                    <a:satMod val="150000"/>
                  </a:schemeClr>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a:t>Click to edit Master subtitle style</a:t>
            </a:r>
          </a:p>
        </p:txBody>
      </p:sp>
      <p:sp>
        <p:nvSpPr>
          <p:cNvPr id="7" name="Date Placeholder 6"/>
          <p:cNvSpPr>
            <a:spLocks noGrp="1"/>
          </p:cNvSpPr>
          <p:nvPr>
            <p:ph type="dt" sz="half" idx="10"/>
          </p:nvPr>
        </p:nvSpPr>
        <p:spPr/>
        <p:txBody>
          <a:bodyPr/>
          <a:lstStyle/>
          <a:p>
            <a:fld id="{7B0EF421-163A-41CC-AB1D-70D1C74A573D}" type="datetimeFigureOut">
              <a:rPr lang="en-US" smtClean="0"/>
              <a:pPr/>
              <a:t>7/25/23</a:t>
            </a:fld>
            <a:endParaRPr lang="en-US"/>
          </a:p>
        </p:txBody>
      </p:sp>
      <p:sp>
        <p:nvSpPr>
          <p:cNvPr id="20" name="Footer Placeholder 19"/>
          <p:cNvSpPr>
            <a:spLocks noGrp="1"/>
          </p:cNvSpPr>
          <p:nvPr>
            <p:ph type="ftr" sz="quarter" idx="11"/>
          </p:nvPr>
        </p:nvSpPr>
        <p:spPr/>
        <p:txBody>
          <a:bodyPr/>
          <a:lstStyle/>
          <a:p>
            <a:endParaRPr lang="en-US"/>
          </a:p>
        </p:txBody>
      </p:sp>
      <p:sp>
        <p:nvSpPr>
          <p:cNvPr id="10" name="Slide Number Placeholder 9"/>
          <p:cNvSpPr>
            <a:spLocks noGrp="1"/>
          </p:cNvSpPr>
          <p:nvPr>
            <p:ph type="sldNum" sz="quarter" idx="12"/>
          </p:nvPr>
        </p:nvSpPr>
        <p:spPr/>
        <p:txBody>
          <a:bodyPr/>
          <a:lstStyle/>
          <a:p>
            <a:fld id="{3C1A07AA-983B-4D70-9781-F5D437D1A644}" type="slidenum">
              <a:rPr lang="en-US" smtClean="0"/>
              <a:pPr/>
              <a:t>‹#›</a:t>
            </a:fld>
            <a:endParaRPr lang="en-US"/>
          </a:p>
        </p:txBody>
      </p:sp>
      <p:sp>
        <p:nvSpPr>
          <p:cNvPr id="8" name="Oval 7"/>
          <p:cNvSpPr/>
          <p:nvPr/>
        </p:nvSpPr>
        <p:spPr>
          <a:xfrm>
            <a:off x="921433" y="1413802"/>
            <a:ext cx="210312" cy="210312"/>
          </a:xfrm>
          <a:prstGeom prst="ellipse">
            <a:avLst/>
          </a:prstGeom>
          <a:gradFill rotWithShape="1">
            <a:gsLst>
              <a:gs pos="0">
                <a:schemeClr val="accent1">
                  <a:tint val="20000"/>
                  <a:satMod val="450000"/>
                  <a:alpha val="95000"/>
                </a:schemeClr>
              </a:gs>
              <a:gs pos="50000">
                <a:schemeClr val="accent1">
                  <a:tint val="38000"/>
                  <a:satMod val="250000"/>
                  <a:alpha val="90000"/>
                </a:schemeClr>
              </a:gs>
              <a:gs pos="95000">
                <a:schemeClr val="accent1">
                  <a:tint val="75000"/>
                  <a:satMod val="255000"/>
                  <a:alpha val="88000"/>
                </a:schemeClr>
              </a:gs>
              <a:gs pos="100000">
                <a:schemeClr val="accent1">
                  <a:tint val="100000"/>
                  <a:shade val="90000"/>
                  <a:satMod val="255000"/>
                  <a:alpha val="85000"/>
                </a:schemeClr>
              </a:gs>
            </a:gsLst>
            <a:path path="circle">
              <a:fillToRect l="25000" t="12500" r="75000" b="87500"/>
            </a:path>
          </a:gradFill>
          <a:ln w="2000" cap="rnd" cmpd="sng" algn="ctr">
            <a:solidFill>
              <a:schemeClr val="accent1">
                <a:shade val="90000"/>
                <a:satMod val="110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p>
            <a:pPr algn="ctr" eaLnBrk="1" latinLnBrk="0" hangingPunct="1"/>
            <a:endParaRPr kumimoji="0" lang="en-US"/>
          </a:p>
        </p:txBody>
      </p:sp>
      <p:sp>
        <p:nvSpPr>
          <p:cNvPr id="9" name="Oval 8"/>
          <p:cNvSpPr/>
          <p:nvPr/>
        </p:nvSpPr>
        <p:spPr>
          <a:xfrm>
            <a:off x="1157176" y="1345016"/>
            <a:ext cx="64008" cy="64008"/>
          </a:xfrm>
          <a:prstGeom prst="ellipse">
            <a:avLst/>
          </a:prstGeom>
          <a:noFill/>
          <a:ln w="12700" cap="rnd" cmpd="sng" algn="ctr">
            <a:solidFill>
              <a:schemeClr val="accent1">
                <a:shade val="75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p>
            <a:pPr algn="ctr" eaLnBrk="1" latinLnBrk="0" hangingPunct="1"/>
            <a:endParaRPr kumimoji="0"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7B0EF421-163A-41CC-AB1D-70D1C74A573D}" type="datetimeFigureOut">
              <a:rPr lang="en-US" smtClean="0"/>
              <a:pPr/>
              <a:t>7/25/23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C1A07AA-983B-4D70-9781-F5D437D1A644}"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2282890" y="-54"/>
            <a:ext cx="6858000" cy="6858054"/>
          </a:xfrm>
          <a:prstGeom prst="rect">
            <a:avLst/>
          </a:prstGeom>
          <a:solidFill>
            <a:schemeClr val="bg1"/>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2578392" y="2600325"/>
            <a:ext cx="6400800" cy="2286000"/>
          </a:xfrm>
        </p:spPr>
        <p:txBody>
          <a:bodyPr anchor="t"/>
          <a:lstStyle>
            <a:lvl1pPr algn="l">
              <a:lnSpc>
                <a:spcPts val="4500"/>
              </a:lnSpc>
              <a:buNone/>
              <a:defRPr sz="4000" b="1" cap="all"/>
            </a:lvl1pPr>
            <a:extLst/>
          </a:lstStyle>
          <a:p>
            <a:r>
              <a:rPr kumimoji="0" lang="en-US"/>
              <a:t>Click to edit Master title style</a:t>
            </a:r>
          </a:p>
        </p:txBody>
      </p:sp>
      <p:sp>
        <p:nvSpPr>
          <p:cNvPr id="3" name="Text Placeholder 2"/>
          <p:cNvSpPr>
            <a:spLocks noGrp="1"/>
          </p:cNvSpPr>
          <p:nvPr>
            <p:ph type="body" idx="1"/>
          </p:nvPr>
        </p:nvSpPr>
        <p:spPr>
          <a:xfrm>
            <a:off x="2578392" y="1066800"/>
            <a:ext cx="6400800" cy="1509712"/>
          </a:xfrm>
        </p:spPr>
        <p:txBody>
          <a:bodyPr anchor="b"/>
          <a:lstStyle>
            <a:lvl1pPr marL="18288" indent="0">
              <a:lnSpc>
                <a:spcPts val="2300"/>
              </a:lnSpc>
              <a:spcBef>
                <a:spcPts val="0"/>
              </a:spcBef>
              <a:buNone/>
              <a:defRPr sz="2000">
                <a:solidFill>
                  <a:schemeClr val="tx2">
                    <a:shade val="30000"/>
                    <a:satMod val="150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fld id="{7B0EF421-163A-41CC-AB1D-70D1C74A573D}" type="datetimeFigureOut">
              <a:rPr lang="en-US" smtClean="0"/>
              <a:pPr/>
              <a:t>7/25/23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C1A07AA-983B-4D70-9781-F5D437D1A644}" type="slidenum">
              <a:rPr lang="en-US" smtClean="0"/>
              <a:pPr/>
              <a:t>‹#›</a:t>
            </a:fld>
            <a:endParaRPr lang="en-US"/>
          </a:p>
        </p:txBody>
      </p:sp>
      <p:sp>
        <p:nvSpPr>
          <p:cNvPr id="10" name="Rectangle 9"/>
          <p:cNvSpPr/>
          <p:nvPr/>
        </p:nvSpPr>
        <p:spPr bwMode="invGray">
          <a:xfrm>
            <a:off x="2286000" y="0"/>
            <a:ext cx="76200" cy="6858054"/>
          </a:xfrm>
          <a:prstGeom prst="rect">
            <a:avLst/>
          </a:prstGeom>
          <a:solidFill>
            <a:schemeClr val="bg1"/>
          </a:solidFill>
          <a:ln w="25400" cap="rnd" cmpd="sng" algn="ctr">
            <a:noFill/>
            <a:prstDash val="solid"/>
          </a:ln>
          <a:effectLst>
            <a:outerShdw blurRad="38550" dist="38000" dir="10800000" algn="tl" rotWithShape="0">
              <a:schemeClr val="bg2">
                <a:shade val="20000"/>
                <a:satMod val="110000"/>
                <a:alpha val="25000"/>
              </a:scheme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Oval 7"/>
          <p:cNvSpPr/>
          <p:nvPr/>
        </p:nvSpPr>
        <p:spPr>
          <a:xfrm>
            <a:off x="2172321" y="2814656"/>
            <a:ext cx="210312" cy="210312"/>
          </a:xfrm>
          <a:prstGeom prst="ellipse">
            <a:avLst/>
          </a:prstGeom>
          <a:gradFill rotWithShape="1">
            <a:gsLst>
              <a:gs pos="0">
                <a:schemeClr val="accent1">
                  <a:tint val="20000"/>
                  <a:satMod val="450000"/>
                  <a:alpha val="95000"/>
                </a:schemeClr>
              </a:gs>
              <a:gs pos="50000">
                <a:schemeClr val="accent1">
                  <a:tint val="38000"/>
                  <a:satMod val="250000"/>
                  <a:alpha val="90000"/>
                </a:schemeClr>
              </a:gs>
              <a:gs pos="95000">
                <a:schemeClr val="accent1">
                  <a:tint val="75000"/>
                  <a:satMod val="255000"/>
                  <a:alpha val="88000"/>
                </a:schemeClr>
              </a:gs>
              <a:gs pos="100000">
                <a:schemeClr val="accent1">
                  <a:tint val="100000"/>
                  <a:shade val="90000"/>
                  <a:satMod val="255000"/>
                  <a:alpha val="85000"/>
                </a:schemeClr>
              </a:gs>
            </a:gsLst>
            <a:path path="circle">
              <a:fillToRect l="25000" t="12500" r="75000" b="87500"/>
            </a:path>
          </a:gradFill>
          <a:ln w="2000" cap="rnd" cmpd="sng" algn="ctr">
            <a:solidFill>
              <a:schemeClr val="accent1">
                <a:shade val="90000"/>
                <a:satMod val="110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p>
            <a:pPr algn="ctr" eaLnBrk="1" latinLnBrk="0" hangingPunct="1"/>
            <a:endParaRPr kumimoji="0" lang="en-US"/>
          </a:p>
        </p:txBody>
      </p:sp>
      <p:sp>
        <p:nvSpPr>
          <p:cNvPr id="9" name="Oval 8"/>
          <p:cNvSpPr/>
          <p:nvPr/>
        </p:nvSpPr>
        <p:spPr>
          <a:xfrm>
            <a:off x="2408064" y="2745870"/>
            <a:ext cx="64008" cy="64008"/>
          </a:xfrm>
          <a:prstGeom prst="ellipse">
            <a:avLst/>
          </a:prstGeom>
          <a:noFill/>
          <a:ln w="12700" cap="rnd" cmpd="sng" algn="ctr">
            <a:solidFill>
              <a:schemeClr val="accent1">
                <a:shade val="75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p>
            <a:pPr algn="ctr" eaLnBrk="1" latinLnBrk="0" hangingPunct="1"/>
            <a:endParaRPr kumimoji="0"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35608" y="274320"/>
            <a:ext cx="7498080" cy="1143000"/>
          </a:xfrm>
        </p:spPr>
        <p:txBody>
          <a:bodyPr/>
          <a:lstStyle/>
          <a:p>
            <a:r>
              <a:rPr kumimoji="0" lang="en-US"/>
              <a:t>Click to edit Master title style</a:t>
            </a:r>
          </a:p>
        </p:txBody>
      </p:sp>
      <p:sp>
        <p:nvSpPr>
          <p:cNvPr id="3" name="Content Placeholder 2"/>
          <p:cNvSpPr>
            <a:spLocks noGrp="1"/>
          </p:cNvSpPr>
          <p:nvPr>
            <p:ph sz="half" idx="1"/>
          </p:nvPr>
        </p:nvSpPr>
        <p:spPr>
          <a:xfrm>
            <a:off x="1435608" y="1524000"/>
            <a:ext cx="3657600" cy="4663440"/>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5276088" y="1524000"/>
            <a:ext cx="3657600" cy="4663440"/>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7B0EF421-163A-41CC-AB1D-70D1C74A573D}" type="datetimeFigureOut">
              <a:rPr lang="en-US" smtClean="0"/>
              <a:pPr/>
              <a:t>7/25/23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C1A07AA-983B-4D70-9781-F5D437D1A644}"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5160336"/>
            <a:ext cx="8229600" cy="1143000"/>
          </a:xfrm>
        </p:spPr>
        <p:txBody>
          <a:bodyPr anchor="ctr"/>
          <a:lstStyle>
            <a:lvl1pPr algn="ctr">
              <a:defRPr sz="4500" b="1" cap="none" baseline="0"/>
            </a:lvl1pPr>
            <a:extLst/>
          </a:lstStyle>
          <a:p>
            <a:r>
              <a:rPr kumimoji="0" lang="en-US"/>
              <a:t>Click to edit Master title style</a:t>
            </a:r>
          </a:p>
        </p:txBody>
      </p:sp>
      <p:sp>
        <p:nvSpPr>
          <p:cNvPr id="3" name="Text Placeholder 2"/>
          <p:cNvSpPr>
            <a:spLocks noGrp="1"/>
          </p:cNvSpPr>
          <p:nvPr>
            <p:ph type="body" idx="1"/>
          </p:nvPr>
        </p:nvSpPr>
        <p:spPr>
          <a:xfrm>
            <a:off x="457200" y="328278"/>
            <a:ext cx="4023360" cy="640080"/>
          </a:xfrm>
          <a:solidFill>
            <a:schemeClr val="bg1"/>
          </a:solidFill>
          <a:ln w="10795">
            <a:solidFill>
              <a:schemeClr val="bg1"/>
            </a:solidFill>
            <a:miter lim="800000"/>
          </a:ln>
        </p:spPr>
        <p:txBody>
          <a:bodyPr anchor="ctr"/>
          <a:lstStyle>
            <a:lvl1pPr marL="64008" indent="0" algn="l">
              <a:lnSpc>
                <a:spcPct val="100000"/>
              </a:lnSpc>
              <a:spcBef>
                <a:spcPts val="100"/>
              </a:spcBef>
              <a:buNone/>
              <a:defRPr sz="1900" b="0">
                <a:solidFill>
                  <a:schemeClr val="tx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663440" y="328278"/>
            <a:ext cx="4023360" cy="640080"/>
          </a:xfrm>
          <a:solidFill>
            <a:schemeClr val="bg1"/>
          </a:solidFill>
          <a:ln w="10795">
            <a:solidFill>
              <a:schemeClr val="bg1"/>
            </a:solidFill>
            <a:miter lim="800000"/>
          </a:ln>
        </p:spPr>
        <p:txBody>
          <a:bodyPr anchor="ctr"/>
          <a:lstStyle>
            <a:lvl1pPr marL="64008" indent="0" algn="l">
              <a:lnSpc>
                <a:spcPct val="100000"/>
              </a:lnSpc>
              <a:spcBef>
                <a:spcPts val="100"/>
              </a:spcBef>
              <a:buNone/>
              <a:defRPr sz="1900" b="0">
                <a:solidFill>
                  <a:schemeClr val="tx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457200" y="969336"/>
            <a:ext cx="4023360" cy="4114800"/>
          </a:xfrm>
          <a:ln w="10795">
            <a:solidFill>
              <a:schemeClr val="bg1"/>
            </a:solidFill>
            <a:prstDash val="dash"/>
            <a:miter lim="800000"/>
          </a:ln>
        </p:spPr>
        <p:txBody>
          <a:bodyPr/>
          <a:lstStyle>
            <a:lvl1pPr marL="393192" indent="-274320">
              <a:lnSpc>
                <a:spcPct val="100000"/>
              </a:lnSpc>
              <a:spcBef>
                <a:spcPts val="700"/>
              </a:spcBef>
              <a:defRPr sz="2400"/>
            </a:lvl1pPr>
            <a:lvl2pPr>
              <a:lnSpc>
                <a:spcPct val="100000"/>
              </a:lnSpc>
              <a:spcBef>
                <a:spcPts val="700"/>
              </a:spcBef>
              <a:defRPr sz="2000"/>
            </a:lvl2pPr>
            <a:lvl3pPr>
              <a:lnSpc>
                <a:spcPct val="100000"/>
              </a:lnSpc>
              <a:spcBef>
                <a:spcPts val="700"/>
              </a:spcBef>
              <a:defRPr sz="1800"/>
            </a:lvl3pPr>
            <a:lvl4pPr>
              <a:lnSpc>
                <a:spcPct val="100000"/>
              </a:lnSpc>
              <a:spcBef>
                <a:spcPts val="700"/>
              </a:spcBef>
              <a:defRPr sz="1600"/>
            </a:lvl4pPr>
            <a:lvl5pPr>
              <a:lnSpc>
                <a:spcPct val="100000"/>
              </a:lnSpc>
              <a:spcBef>
                <a:spcPts val="700"/>
              </a:spcBef>
              <a:defRPr sz="16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4663440" y="969336"/>
            <a:ext cx="4023360" cy="4114800"/>
          </a:xfrm>
          <a:ln w="10795">
            <a:solidFill>
              <a:schemeClr val="bg1"/>
            </a:solidFill>
            <a:prstDash val="dash"/>
            <a:miter lim="800000"/>
          </a:ln>
        </p:spPr>
        <p:txBody>
          <a:bodyPr/>
          <a:lstStyle>
            <a:lvl1pPr marL="393192" indent="-274320">
              <a:lnSpc>
                <a:spcPct val="100000"/>
              </a:lnSpc>
              <a:spcBef>
                <a:spcPts val="700"/>
              </a:spcBef>
              <a:defRPr sz="2400"/>
            </a:lvl1pPr>
            <a:lvl2pPr>
              <a:lnSpc>
                <a:spcPct val="100000"/>
              </a:lnSpc>
              <a:spcBef>
                <a:spcPts val="700"/>
              </a:spcBef>
              <a:defRPr sz="2000"/>
            </a:lvl2pPr>
            <a:lvl3pPr>
              <a:lnSpc>
                <a:spcPct val="100000"/>
              </a:lnSpc>
              <a:spcBef>
                <a:spcPts val="700"/>
              </a:spcBef>
              <a:defRPr sz="1800"/>
            </a:lvl3pPr>
            <a:lvl4pPr>
              <a:lnSpc>
                <a:spcPct val="100000"/>
              </a:lnSpc>
              <a:spcBef>
                <a:spcPts val="700"/>
              </a:spcBef>
              <a:defRPr sz="1600"/>
            </a:lvl4pPr>
            <a:lvl5pPr>
              <a:lnSpc>
                <a:spcPct val="100000"/>
              </a:lnSpc>
              <a:spcBef>
                <a:spcPts val="700"/>
              </a:spcBef>
              <a:defRPr sz="16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fld id="{7B0EF421-163A-41CC-AB1D-70D1C74A573D}" type="datetimeFigureOut">
              <a:rPr lang="en-US" smtClean="0"/>
              <a:pPr/>
              <a:t>7/25/23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C1A07AA-983B-4D70-9781-F5D437D1A644}"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1435608" y="274320"/>
            <a:ext cx="7498080" cy="1143000"/>
          </a:xfrm>
        </p:spPr>
        <p:txBody>
          <a:bodyPr anchor="ctr"/>
          <a:lstStyle/>
          <a:p>
            <a:r>
              <a:rPr kumimoji="0" lang="en-US"/>
              <a:t>Click to edit Master title style</a:t>
            </a:r>
          </a:p>
        </p:txBody>
      </p:sp>
      <p:sp>
        <p:nvSpPr>
          <p:cNvPr id="3" name="Date Placeholder 2"/>
          <p:cNvSpPr>
            <a:spLocks noGrp="1"/>
          </p:cNvSpPr>
          <p:nvPr>
            <p:ph type="dt" sz="half" idx="10"/>
          </p:nvPr>
        </p:nvSpPr>
        <p:spPr/>
        <p:txBody>
          <a:bodyPr/>
          <a:lstStyle/>
          <a:p>
            <a:fld id="{7B0EF421-163A-41CC-AB1D-70D1C74A573D}" type="datetimeFigureOut">
              <a:rPr lang="en-US" smtClean="0"/>
              <a:pPr/>
              <a:t>7/25/23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C1A07AA-983B-4D70-9781-F5D437D1A644}"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1014984" y="0"/>
            <a:ext cx="8129016" cy="6858000"/>
          </a:xfrm>
          <a:prstGeom prst="rect">
            <a:avLst/>
          </a:prstGeom>
          <a:solidFill>
            <a:schemeClr val="bg1"/>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Date Placeholder 1"/>
          <p:cNvSpPr>
            <a:spLocks noGrp="1"/>
          </p:cNvSpPr>
          <p:nvPr>
            <p:ph type="dt" sz="half" idx="10"/>
          </p:nvPr>
        </p:nvSpPr>
        <p:spPr/>
        <p:txBody>
          <a:bodyPr/>
          <a:lstStyle/>
          <a:p>
            <a:fld id="{7B0EF421-163A-41CC-AB1D-70D1C74A573D}" type="datetimeFigureOut">
              <a:rPr lang="en-US" smtClean="0"/>
              <a:pPr/>
              <a:t>7/25/23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C1A07AA-983B-4D70-9781-F5D437D1A644}" type="slidenum">
              <a:rPr lang="en-US" smtClean="0"/>
              <a:pPr/>
              <a:t>‹#›</a:t>
            </a:fld>
            <a:endParaRPr lang="en-US"/>
          </a:p>
        </p:txBody>
      </p:sp>
      <p:sp>
        <p:nvSpPr>
          <p:cNvPr id="6" name="Rectangle 5"/>
          <p:cNvSpPr/>
          <p:nvPr/>
        </p:nvSpPr>
        <p:spPr bwMode="invGray">
          <a:xfrm>
            <a:off x="1014984" y="-54"/>
            <a:ext cx="73152" cy="6858054"/>
          </a:xfrm>
          <a:prstGeom prst="rect">
            <a:avLst/>
          </a:prstGeom>
          <a:solidFill>
            <a:schemeClr val="bg1"/>
          </a:solidFill>
          <a:ln w="25400" cap="rnd" cmpd="sng" algn="ctr">
            <a:noFill/>
            <a:prstDash val="solid"/>
          </a:ln>
          <a:effectLst>
            <a:outerShdw blurRad="38550" dist="38000" dir="10800000" algn="tl" rotWithShape="0">
              <a:schemeClr val="bg2">
                <a:shade val="20000"/>
                <a:satMod val="110000"/>
                <a:alpha val="25000"/>
              </a:scheme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16778"/>
            <a:ext cx="3810000" cy="1162050"/>
          </a:xfrm>
          <a:ln>
            <a:noFill/>
          </a:ln>
        </p:spPr>
        <p:txBody>
          <a:bodyPr anchor="b"/>
          <a:lstStyle>
            <a:lvl1pPr algn="l">
              <a:lnSpc>
                <a:spcPts val="2000"/>
              </a:lnSpc>
              <a:buNone/>
              <a:defRPr sz="2200" b="1" cap="all" baseline="0"/>
            </a:lvl1pPr>
            <a:extLst/>
          </a:lstStyle>
          <a:p>
            <a:r>
              <a:rPr kumimoji="0" lang="en-US"/>
              <a:t>Click to edit Master title style</a:t>
            </a:r>
          </a:p>
        </p:txBody>
      </p:sp>
      <p:sp>
        <p:nvSpPr>
          <p:cNvPr id="3" name="Text Placeholder 2"/>
          <p:cNvSpPr>
            <a:spLocks noGrp="1"/>
          </p:cNvSpPr>
          <p:nvPr>
            <p:ph type="body" idx="2"/>
          </p:nvPr>
        </p:nvSpPr>
        <p:spPr>
          <a:xfrm>
            <a:off x="457200" y="1406964"/>
            <a:ext cx="3810000" cy="698500"/>
          </a:xfrm>
        </p:spPr>
        <p:txBody>
          <a:bodyPr/>
          <a:lstStyle>
            <a:lvl1pPr marL="45720" indent="0">
              <a:lnSpc>
                <a:spcPct val="100000"/>
              </a:lnSpc>
              <a:spcBef>
                <a:spcPts val="0"/>
              </a:spcBef>
              <a:buNone/>
              <a:defRPr sz="1400"/>
            </a:lvl1pPr>
            <a:lvl2pPr>
              <a:buNone/>
              <a:defRPr sz="1200"/>
            </a:lvl2pPr>
            <a:lvl3pPr>
              <a:buNone/>
              <a:defRPr sz="1000"/>
            </a:lvl3pPr>
            <a:lvl4pPr>
              <a:buNone/>
              <a:defRPr sz="900"/>
            </a:lvl4pPr>
            <a:lvl5pPr>
              <a:buNone/>
              <a:defRPr sz="900"/>
            </a:lvl5pPr>
            <a:extLst/>
          </a:lstStyle>
          <a:p>
            <a:pPr lvl="0" eaLnBrk="1" latinLnBrk="0" hangingPunct="1"/>
            <a:r>
              <a:rPr kumimoji="0" lang="en-US"/>
              <a:t>Click to edit Master text styles</a:t>
            </a:r>
          </a:p>
        </p:txBody>
      </p:sp>
      <p:sp>
        <p:nvSpPr>
          <p:cNvPr id="4" name="Content Placeholder 3"/>
          <p:cNvSpPr>
            <a:spLocks noGrp="1"/>
          </p:cNvSpPr>
          <p:nvPr>
            <p:ph sz="half" idx="1"/>
          </p:nvPr>
        </p:nvSpPr>
        <p:spPr>
          <a:xfrm>
            <a:off x="457200" y="2133600"/>
            <a:ext cx="8153400" cy="3992563"/>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7B0EF421-163A-41CC-AB1D-70D1C74A573D}" type="datetimeFigureOut">
              <a:rPr lang="en-US" smtClean="0"/>
              <a:pPr/>
              <a:t>7/25/23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C1A07AA-983B-4D70-9781-F5D437D1A644}"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86896" y="1066800"/>
            <a:ext cx="2743200" cy="1981200"/>
          </a:xfrm>
        </p:spPr>
        <p:txBody>
          <a:bodyPr anchor="b">
            <a:noAutofit/>
          </a:bodyPr>
          <a:lstStyle>
            <a:lvl1pPr algn="l">
              <a:buNone/>
              <a:defRPr sz="2100" b="1">
                <a:effectLst/>
              </a:defRPr>
            </a:lvl1pPr>
            <a:extLst/>
          </a:lstStyle>
          <a:p>
            <a:r>
              <a:rPr kumimoji="0" lang="en-US"/>
              <a:t>Click to edit Master title style</a:t>
            </a:r>
          </a:p>
        </p:txBody>
      </p:sp>
      <p:sp>
        <p:nvSpPr>
          <p:cNvPr id="5" name="Date Placeholder 4"/>
          <p:cNvSpPr>
            <a:spLocks noGrp="1"/>
          </p:cNvSpPr>
          <p:nvPr>
            <p:ph type="dt" sz="half" idx="10"/>
          </p:nvPr>
        </p:nvSpPr>
        <p:spPr/>
        <p:txBody>
          <a:bodyPr/>
          <a:lstStyle/>
          <a:p>
            <a:fld id="{7B0EF421-163A-41CC-AB1D-70D1C74A573D}" type="datetimeFigureOut">
              <a:rPr lang="en-US" smtClean="0"/>
              <a:pPr/>
              <a:t>7/25/23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C1A07AA-983B-4D70-9781-F5D437D1A644}" type="slidenum">
              <a:rPr lang="en-US" smtClean="0"/>
              <a:pPr/>
              <a:t>‹#›</a:t>
            </a:fld>
            <a:endParaRPr lang="en-US"/>
          </a:p>
        </p:txBody>
      </p:sp>
      <p:sp>
        <p:nvSpPr>
          <p:cNvPr id="8" name="Rectangle 7"/>
          <p:cNvSpPr/>
          <p:nvPr/>
        </p:nvSpPr>
        <p:spPr>
          <a:xfrm>
            <a:off x="762000" y="1066800"/>
            <a:ext cx="4572000" cy="4572000"/>
          </a:xfrm>
          <a:prstGeom prst="rect">
            <a:avLst/>
          </a:prstGeom>
          <a:solidFill>
            <a:srgbClr val="FFFFFF"/>
          </a:solidFill>
          <a:ln w="88900" cap="sq">
            <a:solidFill>
              <a:srgbClr val="FFFFFF"/>
            </a:solidFill>
            <a:miter lim="800000"/>
          </a:ln>
          <a:effectLst>
            <a:outerShdw blurRad="55500" dist="18500" dir="5400000" algn="tl" rotWithShape="0">
              <a:srgbClr val="000000">
                <a:alpha val="35000"/>
              </a:srgbClr>
            </a:outerShdw>
          </a:effectLst>
          <a:scene3d>
            <a:camera prst="orthographicFront"/>
            <a:lightRig rig="twoPt" dir="t">
              <a:rot lat="0" lon="0" rev="7200000"/>
            </a:lightRig>
          </a:scene3d>
          <a:sp3d contourW="635">
            <a:bevelT w="25400" h="19050"/>
            <a:contourClr>
              <a:srgbClr val="969696"/>
            </a:contourClr>
          </a:sp3d>
        </p:spPr>
        <p:txBody>
          <a:bodyPr lIns="91440" tIns="274320" rtlCol="0" anchor="t">
            <a:normAutofit/>
          </a:bodyPr>
          <a:lstStyle/>
          <a:p>
            <a:pPr marL="0" indent="-283464" algn="l" rtl="0" eaLnBrk="1" latinLnBrk="0" hangingPunct="1">
              <a:lnSpc>
                <a:spcPts val="3000"/>
              </a:lnSpc>
              <a:spcBef>
                <a:spcPts val="600"/>
              </a:spcBef>
              <a:buClr>
                <a:schemeClr val="accent1"/>
              </a:buClr>
              <a:buSzPct val="80000"/>
              <a:buFont typeface="Wingdings 2"/>
              <a:buNone/>
            </a:pPr>
            <a:endParaRPr kumimoji="0" lang="en-US" sz="3200" kern="1200">
              <a:solidFill>
                <a:schemeClr val="tx1"/>
              </a:solidFill>
              <a:latin typeface="+mn-lt"/>
              <a:ea typeface="+mn-ea"/>
              <a:cs typeface="+mn-cs"/>
            </a:endParaRPr>
          </a:p>
        </p:txBody>
      </p:sp>
      <p:sp>
        <p:nvSpPr>
          <p:cNvPr id="3" name="Picture Placeholder 2"/>
          <p:cNvSpPr>
            <a:spLocks noGrp="1"/>
          </p:cNvSpPr>
          <p:nvPr>
            <p:ph type="pic" idx="1"/>
          </p:nvPr>
        </p:nvSpPr>
        <p:spPr>
          <a:xfrm>
            <a:off x="838200" y="1143003"/>
            <a:ext cx="4419600" cy="3514531"/>
          </a:xfrm>
          <a:prstGeom prst="roundRect">
            <a:avLst>
              <a:gd name="adj" fmla="val 783"/>
            </a:avLst>
          </a:prstGeom>
          <a:solidFill>
            <a:schemeClr val="bg2"/>
          </a:solidFill>
          <a:ln w="127000">
            <a:noFill/>
            <a:miter lim="800000"/>
          </a:ln>
          <a:effectLst/>
        </p:spPr>
        <p:txBody>
          <a:bodyPr lIns="91440" tIns="274320" anchor="t"/>
          <a:lstStyle>
            <a:lvl1pPr indent="0">
              <a:buNone/>
              <a:defRPr sz="3200"/>
            </a:lvl1pPr>
            <a:extLst/>
          </a:lstStyle>
          <a:p>
            <a:pPr marL="0" algn="l" eaLnBrk="1" latinLnBrk="0" hangingPunct="1"/>
            <a:r>
              <a:rPr kumimoji="0" lang="en-US"/>
              <a:t>Click icon to add picture</a:t>
            </a:r>
            <a:endParaRPr kumimoji="0" lang="en-US" dirty="0"/>
          </a:p>
        </p:txBody>
      </p:sp>
      <p:sp>
        <p:nvSpPr>
          <p:cNvPr id="9" name="Flowchart: Process 8"/>
          <p:cNvSpPr/>
          <p:nvPr/>
        </p:nvSpPr>
        <p:spPr>
          <a:xfrm rot="19468671">
            <a:off x="396725" y="954341"/>
            <a:ext cx="685800" cy="204310"/>
          </a:xfrm>
          <a:prstGeom prst="flowChartProcess">
            <a:avLst/>
          </a:prstGeom>
          <a:solidFill>
            <a:srgbClr val="FBFBFB">
              <a:alpha val="45098"/>
            </a:srgbClr>
          </a:solidFill>
          <a:ln w="6350" cap="rnd" cmpd="sng" algn="ctr">
            <a:solidFill>
              <a:srgbClr val="FFFFFF">
                <a:alpha val="100000"/>
              </a:srgbClr>
            </a:solidFill>
            <a:prstDash val="solid"/>
          </a:ln>
          <a:effectLst>
            <a:outerShdw blurRad="25400" dist="25400" dir="3300000" sx="96000" sy="96000" algn="tl" rotWithShape="0">
              <a:schemeClr val="bg2">
                <a:shade val="90000"/>
                <a:satMod val="200000"/>
                <a:alpha val="40000"/>
              </a:scheme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Flowchart: Process 9"/>
          <p:cNvSpPr/>
          <p:nvPr/>
        </p:nvSpPr>
        <p:spPr>
          <a:xfrm rot="2103354" flipH="1">
            <a:off x="5003667" y="936786"/>
            <a:ext cx="649224" cy="204310"/>
          </a:xfrm>
          <a:prstGeom prst="flowChartProcess">
            <a:avLst/>
          </a:prstGeom>
          <a:solidFill>
            <a:srgbClr val="FBFBFB">
              <a:alpha val="45098"/>
            </a:srgbClr>
          </a:solidFill>
          <a:ln w="6350" cap="rnd" cmpd="sng" algn="ctr">
            <a:solidFill>
              <a:srgbClr val="FFFFFF">
                <a:alpha val="100000"/>
              </a:srgbClr>
            </a:solidFill>
            <a:prstDash val="solid"/>
          </a:ln>
          <a:effectLst>
            <a:outerShdw blurRad="25400" dist="25400" dir="3300000" sx="96000" sy="96000" algn="tl" rotWithShape="0">
              <a:schemeClr val="bg2">
                <a:alpha val="20000"/>
              </a:scheme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4" name="Text Placeholder 3"/>
          <p:cNvSpPr>
            <a:spLocks noGrp="1"/>
          </p:cNvSpPr>
          <p:nvPr>
            <p:ph type="body" sz="half" idx="2"/>
          </p:nvPr>
        </p:nvSpPr>
        <p:spPr>
          <a:xfrm>
            <a:off x="838200" y="4800600"/>
            <a:ext cx="4419600" cy="762000"/>
          </a:xfrm>
        </p:spPr>
        <p:txBody>
          <a:bodyPr anchor="ctr"/>
          <a:lstStyle>
            <a:lvl1pPr marL="0" indent="0" algn="l">
              <a:lnSpc>
                <a:spcPts val="1600"/>
              </a:lnSpc>
              <a:spcBef>
                <a:spcPts val="0"/>
              </a:spcBef>
              <a:buNone/>
              <a:defRPr sz="1400">
                <a:solidFill>
                  <a:srgbClr val="777777"/>
                </a:solidFill>
              </a:defRPr>
            </a:lvl1pPr>
            <a:lvl2pPr>
              <a:defRPr sz="1200"/>
            </a:lvl2pPr>
            <a:lvl3pPr>
              <a:defRPr sz="1000"/>
            </a:lvl3pPr>
            <a:lvl4pPr>
              <a:defRPr sz="900"/>
            </a:lvl4pPr>
            <a:lvl5pPr>
              <a:defRPr sz="900"/>
            </a:lvl5pPr>
            <a:extLst/>
          </a:lstStyle>
          <a:p>
            <a:pPr lvl="0" eaLnBrk="1" latinLnBrk="0" hangingPunct="1"/>
            <a:r>
              <a:rPr kumimoji="0" lang="en-US"/>
              <a:t>Click to edit Master text styles</a:t>
            </a: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7B0EF421-163A-41CC-AB1D-70D1C74A573D}" type="datetimeFigureOut">
              <a:rPr lang="en-US" smtClean="0"/>
              <a:pPr/>
              <a:t>7/25/23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C1A07AA-983B-4D70-9781-F5D437D1A644}"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58000" y="274639"/>
            <a:ext cx="1828800" cy="5851525"/>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1143000" y="274640"/>
            <a:ext cx="5562600" cy="5851525"/>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7B0EF421-163A-41CC-AB1D-70D1C74A573D}" type="datetimeFigureOut">
              <a:rPr lang="en-US" smtClean="0"/>
              <a:pPr/>
              <a:t>7/25/23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C1A07AA-983B-4D70-9781-F5D437D1A644}"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7" name="Pie 6"/>
          <p:cNvSpPr/>
          <p:nvPr/>
        </p:nvSpPr>
        <p:spPr>
          <a:xfrm>
            <a:off x="-815927" y="-815922"/>
            <a:ext cx="1638887" cy="1638887"/>
          </a:xfrm>
          <a:prstGeom prst="pie">
            <a:avLst>
              <a:gd name="adj1" fmla="val 0"/>
              <a:gd name="adj2" fmla="val 5402120"/>
            </a:avLst>
          </a:prstGeom>
          <a:solidFill>
            <a:schemeClr val="bg2">
              <a:tint val="18000"/>
              <a:satMod val="220000"/>
              <a:alpha val="33000"/>
            </a:schemeClr>
          </a:solidFill>
          <a:ln w="3175" cap="rnd" cmpd="sng" algn="ctr">
            <a:solidFill>
              <a:schemeClr val="bg2">
                <a:shade val="70000"/>
                <a:satMod val="200000"/>
                <a:alpha val="100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Oval 7"/>
          <p:cNvSpPr/>
          <p:nvPr/>
        </p:nvSpPr>
        <p:spPr>
          <a:xfrm>
            <a:off x="168816" y="21102"/>
            <a:ext cx="1702191" cy="1702191"/>
          </a:xfrm>
          <a:prstGeom prst="ellipse">
            <a:avLst/>
          </a:prstGeom>
          <a:noFill/>
          <a:ln w="27305" cap="rnd" cmpd="sng" algn="ctr">
            <a:solidFill>
              <a:schemeClr val="bg2">
                <a:tint val="45000"/>
                <a:satMod val="325000"/>
                <a:alpha val="100000"/>
              </a:schemeClr>
            </a:solidFill>
            <a:prstDash val="solid"/>
          </a:ln>
          <a:effectLst>
            <a:outerShdw blurRad="25400" dist="25400" dir="5400000" algn="tl" rotWithShape="0">
              <a:schemeClr val="bg2">
                <a:shade val="50000"/>
                <a:satMod val="150000"/>
                <a:alpha val="85000"/>
              </a:scheme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Donut 10"/>
          <p:cNvSpPr/>
          <p:nvPr/>
        </p:nvSpPr>
        <p:spPr>
          <a:xfrm rot="2315675">
            <a:off x="182881" y="1055077"/>
            <a:ext cx="1125717" cy="1102624"/>
          </a:xfrm>
          <a:prstGeom prst="donut">
            <a:avLst>
              <a:gd name="adj" fmla="val 11833"/>
            </a:avLst>
          </a:prstGeom>
          <a:gradFill rotWithShape="1">
            <a:gsLst>
              <a:gs pos="0">
                <a:schemeClr val="bg2">
                  <a:tint val="10000"/>
                  <a:shade val="99000"/>
                  <a:satMod val="355000"/>
                  <a:alpha val="70000"/>
                </a:schemeClr>
              </a:gs>
              <a:gs pos="70000">
                <a:schemeClr val="bg2">
                  <a:tint val="6000"/>
                  <a:shade val="100000"/>
                  <a:satMod val="400000"/>
                  <a:alpha val="55000"/>
                </a:schemeClr>
              </a:gs>
              <a:gs pos="100000">
                <a:schemeClr val="bg2">
                  <a:tint val="100000"/>
                  <a:shade val="75000"/>
                  <a:satMod val="370000"/>
                  <a:alpha val="60000"/>
                </a:schemeClr>
              </a:gs>
            </a:gsLst>
            <a:path path="circle">
              <a:fillToRect l="-407500" t="-50000" r="507500" b="150000"/>
            </a:path>
          </a:gradFill>
          <a:ln w="7350" cap="rnd" cmpd="sng" algn="ctr">
            <a:solidFill>
              <a:schemeClr val="bg2">
                <a:shade val="60000"/>
                <a:satMod val="220000"/>
                <a:alpha val="100000"/>
              </a:schemeClr>
            </a:solidFill>
            <a:prstDash val="solid"/>
          </a:ln>
          <a:effectLst>
            <a:outerShdw blurRad="12700" dist="15000" dir="4500000" algn="tl" rotWithShape="0">
              <a:schemeClr val="bg2">
                <a:shade val="10000"/>
                <a:satMod val="200000"/>
                <a:alpha val="35000"/>
              </a:scheme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Rectangle 11"/>
          <p:cNvSpPr/>
          <p:nvPr/>
        </p:nvSpPr>
        <p:spPr>
          <a:xfrm>
            <a:off x="1012873" y="-54"/>
            <a:ext cx="8131127" cy="6858054"/>
          </a:xfrm>
          <a:prstGeom prst="rect">
            <a:avLst/>
          </a:prstGeom>
          <a:solidFill>
            <a:schemeClr val="bg1"/>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5" name="Title Placeholder 4"/>
          <p:cNvSpPr>
            <a:spLocks noGrp="1"/>
          </p:cNvSpPr>
          <p:nvPr>
            <p:ph type="title"/>
          </p:nvPr>
        </p:nvSpPr>
        <p:spPr>
          <a:xfrm>
            <a:off x="1435608" y="274638"/>
            <a:ext cx="7498080" cy="1143000"/>
          </a:xfrm>
          <a:prstGeom prst="rect">
            <a:avLst/>
          </a:prstGeom>
        </p:spPr>
        <p:txBody>
          <a:bodyPr anchor="ctr">
            <a:normAutofit/>
          </a:bodyPr>
          <a:lstStyle/>
          <a:p>
            <a:r>
              <a:rPr kumimoji="0" lang="en-US"/>
              <a:t>Click to edit Master title style</a:t>
            </a:r>
          </a:p>
        </p:txBody>
      </p:sp>
      <p:sp>
        <p:nvSpPr>
          <p:cNvPr id="9" name="Text Placeholder 8"/>
          <p:cNvSpPr>
            <a:spLocks noGrp="1"/>
          </p:cNvSpPr>
          <p:nvPr>
            <p:ph type="body" idx="1"/>
          </p:nvPr>
        </p:nvSpPr>
        <p:spPr>
          <a:xfrm>
            <a:off x="1435608" y="1447800"/>
            <a:ext cx="7498080" cy="4800600"/>
          </a:xfrm>
          <a:prstGeom prst="rect">
            <a:avLst/>
          </a:prstGeom>
        </p:spPr>
        <p:txBody>
          <a:bodyPr>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24" name="Date Placeholder 23"/>
          <p:cNvSpPr>
            <a:spLocks noGrp="1"/>
          </p:cNvSpPr>
          <p:nvPr>
            <p:ph type="dt" sz="half" idx="2"/>
          </p:nvPr>
        </p:nvSpPr>
        <p:spPr>
          <a:xfrm>
            <a:off x="3581400" y="6305550"/>
            <a:ext cx="2133600" cy="476250"/>
          </a:xfrm>
          <a:prstGeom prst="rect">
            <a:avLst/>
          </a:prstGeom>
        </p:spPr>
        <p:txBody>
          <a:bodyPr anchor="b"/>
          <a:lstStyle>
            <a:lvl1pPr algn="r" eaLnBrk="1" latinLnBrk="0" hangingPunct="1">
              <a:defRPr kumimoji="0" sz="1200">
                <a:solidFill>
                  <a:schemeClr val="bg2">
                    <a:shade val="50000"/>
                    <a:satMod val="200000"/>
                  </a:schemeClr>
                </a:solidFill>
              </a:defRPr>
            </a:lvl1pPr>
            <a:extLst/>
          </a:lstStyle>
          <a:p>
            <a:fld id="{7B0EF421-163A-41CC-AB1D-70D1C74A573D}" type="datetimeFigureOut">
              <a:rPr lang="en-US" smtClean="0"/>
              <a:pPr/>
              <a:t>7/25/23</a:t>
            </a:fld>
            <a:endParaRPr lang="en-US"/>
          </a:p>
        </p:txBody>
      </p:sp>
      <p:sp>
        <p:nvSpPr>
          <p:cNvPr id="10" name="Footer Placeholder 9"/>
          <p:cNvSpPr>
            <a:spLocks noGrp="1"/>
          </p:cNvSpPr>
          <p:nvPr>
            <p:ph type="ftr" sz="quarter" idx="3"/>
          </p:nvPr>
        </p:nvSpPr>
        <p:spPr>
          <a:xfrm>
            <a:off x="5715000" y="6305550"/>
            <a:ext cx="2895600" cy="476250"/>
          </a:xfrm>
          <a:prstGeom prst="rect">
            <a:avLst/>
          </a:prstGeom>
        </p:spPr>
        <p:txBody>
          <a:bodyPr anchor="b"/>
          <a:lstStyle>
            <a:lvl1pPr eaLnBrk="1" latinLnBrk="0" hangingPunct="1">
              <a:defRPr kumimoji="0" sz="1200">
                <a:solidFill>
                  <a:schemeClr val="bg2">
                    <a:shade val="50000"/>
                    <a:satMod val="200000"/>
                  </a:schemeClr>
                </a:solidFill>
                <a:effectLst/>
              </a:defRPr>
            </a:lvl1pPr>
            <a:extLst/>
          </a:lstStyle>
          <a:p>
            <a:endParaRPr lang="en-US"/>
          </a:p>
        </p:txBody>
      </p:sp>
      <p:sp>
        <p:nvSpPr>
          <p:cNvPr id="22" name="Slide Number Placeholder 21"/>
          <p:cNvSpPr>
            <a:spLocks noGrp="1"/>
          </p:cNvSpPr>
          <p:nvPr>
            <p:ph type="sldNum" sz="quarter" idx="4"/>
          </p:nvPr>
        </p:nvSpPr>
        <p:spPr>
          <a:xfrm>
            <a:off x="8613648" y="6305550"/>
            <a:ext cx="457200" cy="476250"/>
          </a:xfrm>
          <a:prstGeom prst="rect">
            <a:avLst/>
          </a:prstGeom>
        </p:spPr>
        <p:txBody>
          <a:bodyPr anchor="b"/>
          <a:lstStyle>
            <a:lvl1pPr algn="ctr" eaLnBrk="1" latinLnBrk="0" hangingPunct="1">
              <a:defRPr kumimoji="0" sz="1200">
                <a:solidFill>
                  <a:schemeClr val="bg2">
                    <a:shade val="50000"/>
                    <a:satMod val="200000"/>
                  </a:schemeClr>
                </a:solidFill>
                <a:effectLst/>
              </a:defRPr>
            </a:lvl1pPr>
            <a:extLst/>
          </a:lstStyle>
          <a:p>
            <a:fld id="{3C1A07AA-983B-4D70-9781-F5D437D1A644}" type="slidenum">
              <a:rPr lang="en-US" smtClean="0"/>
              <a:pPr/>
              <a:t>‹#›</a:t>
            </a:fld>
            <a:endParaRPr lang="en-US"/>
          </a:p>
        </p:txBody>
      </p:sp>
      <p:sp>
        <p:nvSpPr>
          <p:cNvPr id="15" name="Rectangle 14"/>
          <p:cNvSpPr/>
          <p:nvPr/>
        </p:nvSpPr>
        <p:spPr bwMode="invGray">
          <a:xfrm>
            <a:off x="1014984" y="-54"/>
            <a:ext cx="73152" cy="6858054"/>
          </a:xfrm>
          <a:prstGeom prst="rect">
            <a:avLst/>
          </a:prstGeom>
          <a:solidFill>
            <a:schemeClr val="bg1"/>
          </a:solidFill>
          <a:ln w="25400" cap="rnd" cmpd="sng" algn="ctr">
            <a:noFill/>
            <a:prstDash val="solid"/>
          </a:ln>
          <a:effectLst>
            <a:outerShdw blurRad="38550" dist="38000" dir="10800000" algn="tl" rotWithShape="0">
              <a:schemeClr val="bg2">
                <a:shade val="20000"/>
                <a:satMod val="110000"/>
                <a:alpha val="25000"/>
              </a:scheme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4300" kern="1200">
          <a:solidFill>
            <a:schemeClr val="tx2">
              <a:satMod val="130000"/>
            </a:schemeClr>
          </a:solidFill>
          <a:effectLst>
            <a:outerShdw blurRad="50000" dist="30000" dir="5400000" algn="tl" rotWithShape="0">
              <a:srgbClr val="000000">
                <a:alpha val="30000"/>
              </a:srgbClr>
            </a:outerShdw>
          </a:effectLst>
          <a:latin typeface="+mj-lt"/>
          <a:ea typeface="+mj-ea"/>
          <a:cs typeface="+mj-cs"/>
        </a:defRPr>
      </a:lvl1pPr>
      <a:extLst/>
    </p:titleStyle>
    <p:bodyStyle>
      <a:lvl1pPr marL="365760" indent="-283464" algn="l" rtl="0" eaLnBrk="1" latinLnBrk="0" hangingPunct="1">
        <a:lnSpc>
          <a:spcPct val="100000"/>
        </a:lnSpc>
        <a:spcBef>
          <a:spcPts val="600"/>
        </a:spcBef>
        <a:buClr>
          <a:schemeClr val="accent1"/>
        </a:buClr>
        <a:buSzPct val="80000"/>
        <a:buFont typeface="Wingdings 2"/>
        <a:buChar char=""/>
        <a:defRPr kumimoji="0" sz="3200" kern="1200">
          <a:solidFill>
            <a:schemeClr val="tx1"/>
          </a:solidFill>
          <a:latin typeface="+mn-lt"/>
          <a:ea typeface="+mn-ea"/>
          <a:cs typeface="+mn-cs"/>
        </a:defRPr>
      </a:lvl1pPr>
      <a:lvl2pPr marL="640080" indent="-237744" algn="l" rtl="0" eaLnBrk="1" latinLnBrk="0" hangingPunct="1">
        <a:lnSpc>
          <a:spcPct val="100000"/>
        </a:lnSpc>
        <a:spcBef>
          <a:spcPts val="550"/>
        </a:spcBef>
        <a:buClr>
          <a:schemeClr val="accent1"/>
        </a:buClr>
        <a:buFont typeface="Verdana"/>
        <a:buChar char="◦"/>
        <a:defRPr kumimoji="0" sz="2800" kern="1200">
          <a:solidFill>
            <a:schemeClr val="tx1"/>
          </a:solidFill>
          <a:latin typeface="+mn-lt"/>
          <a:ea typeface="+mn-ea"/>
          <a:cs typeface="+mn-cs"/>
        </a:defRPr>
      </a:lvl2pPr>
      <a:lvl3pPr marL="886968" indent="-228600" algn="l" rtl="0" eaLnBrk="1" latinLnBrk="0" hangingPunct="1">
        <a:lnSpc>
          <a:spcPct val="100000"/>
        </a:lnSpc>
        <a:spcBef>
          <a:spcPct val="20000"/>
        </a:spcBef>
        <a:buClr>
          <a:schemeClr val="accent2"/>
        </a:buClr>
        <a:buFont typeface="Wingdings 2"/>
        <a:buChar char=""/>
        <a:defRPr kumimoji="0" sz="2400" kern="1200">
          <a:solidFill>
            <a:schemeClr val="tx1"/>
          </a:solidFill>
          <a:latin typeface="+mn-lt"/>
          <a:ea typeface="+mn-ea"/>
          <a:cs typeface="+mn-cs"/>
        </a:defRPr>
      </a:lvl3pPr>
      <a:lvl4pPr marL="1097280" indent="-173736" algn="l" rtl="0" eaLnBrk="1" latinLnBrk="0" hangingPunct="1">
        <a:lnSpc>
          <a:spcPct val="100000"/>
        </a:lnSpc>
        <a:spcBef>
          <a:spcPct val="20000"/>
        </a:spcBef>
        <a:buClr>
          <a:schemeClr val="accent3"/>
        </a:buClr>
        <a:buFont typeface="Wingdings 2"/>
        <a:buChar char=""/>
        <a:defRPr kumimoji="0" sz="2000" kern="1200">
          <a:solidFill>
            <a:schemeClr val="tx1"/>
          </a:solidFill>
          <a:latin typeface="+mn-lt"/>
          <a:ea typeface="+mn-ea"/>
          <a:cs typeface="+mn-cs"/>
        </a:defRPr>
      </a:lvl4pPr>
      <a:lvl5pPr marL="1298448" indent="-182880" algn="l" rtl="0" eaLnBrk="1" latinLnBrk="0" hangingPunct="1">
        <a:lnSpc>
          <a:spcPct val="100000"/>
        </a:lnSpc>
        <a:spcBef>
          <a:spcPct val="20000"/>
        </a:spcBef>
        <a:buClr>
          <a:schemeClr val="accent4"/>
        </a:buClr>
        <a:buFont typeface="Wingdings 2"/>
        <a:buChar char=""/>
        <a:defRPr kumimoji="0" sz="2000" kern="1200">
          <a:solidFill>
            <a:schemeClr val="tx1"/>
          </a:solidFill>
          <a:latin typeface="+mn-lt"/>
          <a:ea typeface="+mn-ea"/>
          <a:cs typeface="+mn-cs"/>
        </a:defRPr>
      </a:lvl5pPr>
      <a:lvl6pPr marL="1508760" indent="-182880" algn="l" rtl="0" eaLnBrk="1" latinLnBrk="0" hangingPunct="1">
        <a:lnSpc>
          <a:spcPct val="100000"/>
        </a:lnSpc>
        <a:spcBef>
          <a:spcPct val="20000"/>
        </a:spcBef>
        <a:buClr>
          <a:schemeClr val="accent5"/>
        </a:buClr>
        <a:buFont typeface="Wingdings 2"/>
        <a:buChar char=""/>
        <a:defRPr kumimoji="0" sz="2000" kern="1200">
          <a:solidFill>
            <a:schemeClr val="tx1"/>
          </a:solidFill>
          <a:latin typeface="+mn-lt"/>
          <a:ea typeface="+mn-ea"/>
          <a:cs typeface="+mn-cs"/>
        </a:defRPr>
      </a:lvl6pPr>
      <a:lvl7pPr marL="1719072"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7pPr>
      <a:lvl8pPr marL="1920240"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8pPr>
      <a:lvl9pPr marL="2130552"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1142976" y="2357430"/>
            <a:ext cx="7696224" cy="1928826"/>
          </a:xfrm>
        </p:spPr>
        <p:txBody>
          <a:bodyPr>
            <a:noAutofit/>
          </a:bodyPr>
          <a:lstStyle/>
          <a:p>
            <a:pPr algn="ctr"/>
            <a:r>
              <a:rPr lang="en-GB" sz="3600" b="1" dirty="0"/>
              <a:t>International Business Communications </a:t>
            </a:r>
            <a:endParaRPr lang="en-US" sz="3600" b="1"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5EB63A-9721-F175-46E8-B137D595A5A0}"/>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A0C4257F-FA58-1BC7-77A7-FE590DF95C01}"/>
              </a:ext>
            </a:extLst>
          </p:cNvPr>
          <p:cNvSpPr>
            <a:spLocks noGrp="1"/>
          </p:cNvSpPr>
          <p:nvPr>
            <p:ph idx="1"/>
          </p:nvPr>
        </p:nvSpPr>
        <p:spPr/>
        <p:txBody>
          <a:bodyPr/>
          <a:lstStyle/>
          <a:p>
            <a:r>
              <a:rPr lang="en-GB"/>
              <a:t>Student name:Dimitar Slavov</a:t>
            </a:r>
            <a:endParaRPr lang="en-US"/>
          </a:p>
        </p:txBody>
      </p:sp>
    </p:spTree>
    <p:extLst>
      <p:ext uri="{BB962C8B-B14F-4D97-AF65-F5344CB8AC3E}">
        <p14:creationId xmlns:p14="http://schemas.microsoft.com/office/powerpoint/2010/main" val="302187765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116559-66CE-4186-191A-1CAE4D54221C}"/>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AA8B57A7-95AC-34E1-4DAA-4F13A4917CFE}"/>
              </a:ext>
            </a:extLst>
          </p:cNvPr>
          <p:cNvSpPr>
            <a:spLocks noGrp="1"/>
          </p:cNvSpPr>
          <p:nvPr>
            <p:ph idx="1"/>
          </p:nvPr>
        </p:nvSpPr>
        <p:spPr/>
        <p:txBody>
          <a:bodyPr/>
          <a:lstStyle/>
          <a:p>
            <a:r>
              <a:rPr lang="en-GB"/>
              <a:t>Lecturer:   Charles Nwaogwugwu</a:t>
            </a:r>
            <a:endParaRPr lang="en-US"/>
          </a:p>
        </p:txBody>
      </p:sp>
    </p:spTree>
    <p:extLst>
      <p:ext uri="{BB962C8B-B14F-4D97-AF65-F5344CB8AC3E}">
        <p14:creationId xmlns:p14="http://schemas.microsoft.com/office/powerpoint/2010/main" val="370790182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42976" y="285728"/>
            <a:ext cx="5000660" cy="654032"/>
          </a:xfrm>
        </p:spPr>
        <p:txBody>
          <a:bodyPr>
            <a:normAutofit/>
          </a:bodyPr>
          <a:lstStyle/>
          <a:p>
            <a:r>
              <a:rPr lang="en-US" sz="3000" b="1" dirty="0">
                <a:latin typeface="Times New Roman" pitchFamily="18" charset="0"/>
                <a:cs typeface="Times New Roman" pitchFamily="18" charset="0"/>
              </a:rPr>
              <a:t>Table of contents </a:t>
            </a:r>
          </a:p>
        </p:txBody>
      </p:sp>
      <p:sp>
        <p:nvSpPr>
          <p:cNvPr id="3" name="Content Placeholder 2"/>
          <p:cNvSpPr>
            <a:spLocks noGrp="1"/>
          </p:cNvSpPr>
          <p:nvPr>
            <p:ph idx="1"/>
          </p:nvPr>
        </p:nvSpPr>
        <p:spPr>
          <a:xfrm>
            <a:off x="1214414" y="1571612"/>
            <a:ext cx="5065218" cy="4800600"/>
          </a:xfrm>
        </p:spPr>
        <p:txBody>
          <a:bodyPr>
            <a:normAutofit/>
          </a:bodyPr>
          <a:lstStyle/>
          <a:p>
            <a:pPr algn="just"/>
            <a:r>
              <a:rPr lang="en-GB" sz="1500" b="1" dirty="0"/>
              <a:t>Introduction</a:t>
            </a:r>
            <a:endParaRPr lang="en-US" sz="1500" dirty="0"/>
          </a:p>
          <a:p>
            <a:pPr algn="just"/>
            <a:r>
              <a:rPr lang="en-GB" sz="1500" b="1" dirty="0"/>
              <a:t>Overview of companies </a:t>
            </a:r>
            <a:endParaRPr lang="en-US" sz="1500" dirty="0"/>
          </a:p>
          <a:p>
            <a:pPr algn="just"/>
            <a:r>
              <a:rPr lang="en-GB" sz="1500" b="1" dirty="0"/>
              <a:t>Cultural challenges experience by British Company in China </a:t>
            </a:r>
            <a:endParaRPr lang="en-US" sz="1500" dirty="0"/>
          </a:p>
          <a:p>
            <a:pPr algn="just"/>
            <a:r>
              <a:rPr lang="en-GB" sz="1500" b="1" dirty="0"/>
              <a:t>Recommendations and solutions for business communication </a:t>
            </a:r>
            <a:endParaRPr lang="en-US" sz="1500" dirty="0"/>
          </a:p>
          <a:p>
            <a:pPr algn="just"/>
            <a:r>
              <a:rPr lang="en-GB" sz="1500" b="1" dirty="0"/>
              <a:t>Conclusion </a:t>
            </a:r>
            <a:endParaRPr lang="en-US" sz="1500" dirty="0"/>
          </a:p>
          <a:p>
            <a:pPr algn="just"/>
            <a:r>
              <a:rPr lang="en-GB" sz="1500" b="1" dirty="0"/>
              <a:t>References </a:t>
            </a:r>
            <a:endParaRPr lang="en-US" sz="15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14414" y="214290"/>
            <a:ext cx="5279532" cy="582594"/>
          </a:xfrm>
        </p:spPr>
        <p:txBody>
          <a:bodyPr>
            <a:normAutofit/>
          </a:bodyPr>
          <a:lstStyle/>
          <a:p>
            <a:r>
              <a:rPr lang="en-GB" sz="3000" b="1" dirty="0">
                <a:latin typeface="Times New Roman" pitchFamily="18" charset="0"/>
                <a:cs typeface="Times New Roman" pitchFamily="18" charset="0"/>
              </a:rPr>
              <a:t>Introduction </a:t>
            </a:r>
            <a:endParaRPr lang="en-US" sz="3000" dirty="0">
              <a:latin typeface="Times New Roman" pitchFamily="18" charset="0"/>
              <a:cs typeface="Times New Roman" pitchFamily="18" charset="0"/>
            </a:endParaRPr>
          </a:p>
        </p:txBody>
      </p:sp>
      <p:sp>
        <p:nvSpPr>
          <p:cNvPr id="3" name="Content Placeholder 2"/>
          <p:cNvSpPr>
            <a:spLocks noGrp="1"/>
          </p:cNvSpPr>
          <p:nvPr>
            <p:ph idx="1"/>
          </p:nvPr>
        </p:nvSpPr>
        <p:spPr>
          <a:xfrm>
            <a:off x="1214414" y="1357298"/>
            <a:ext cx="7498080" cy="1481134"/>
          </a:xfrm>
        </p:spPr>
        <p:txBody>
          <a:bodyPr>
            <a:normAutofit/>
          </a:bodyPr>
          <a:lstStyle/>
          <a:p>
            <a:pPr algn="just"/>
            <a:r>
              <a:rPr lang="en-GB" sz="1500" dirty="0"/>
              <a:t>International communication refers to that communication practices which happen beyond international borders. There is no difference between regular and international business communication except that it involves diverse culture. The main aim of this presentation is to explain the business communication which is international between United Kingdom based company and china based company. </a:t>
            </a:r>
            <a:endParaRPr lang="en-US" sz="1500" dirty="0"/>
          </a:p>
        </p:txBody>
      </p:sp>
      <p:pic>
        <p:nvPicPr>
          <p:cNvPr id="1030" name="Picture 6" descr="Key Elements and Processes in International Business Communication - 1130  Words | Report Example"/>
          <p:cNvPicPr>
            <a:picLocks noChangeAspect="1" noChangeArrowheads="1"/>
          </p:cNvPicPr>
          <p:nvPr/>
        </p:nvPicPr>
        <p:blipFill>
          <a:blip r:embed="rId3"/>
          <a:srcRect/>
          <a:stretch>
            <a:fillRect/>
          </a:stretch>
        </p:blipFill>
        <p:spPr bwMode="auto">
          <a:xfrm>
            <a:off x="2357422" y="3286124"/>
            <a:ext cx="5133975" cy="2390775"/>
          </a:xfrm>
          <a:prstGeom prst="rect">
            <a:avLst/>
          </a:prstGeom>
          <a:noFill/>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42976" y="214290"/>
            <a:ext cx="7498080" cy="488968"/>
          </a:xfrm>
        </p:spPr>
        <p:txBody>
          <a:bodyPr>
            <a:noAutofit/>
          </a:bodyPr>
          <a:lstStyle/>
          <a:p>
            <a:r>
              <a:rPr lang="en-GB" sz="3000" b="1" dirty="0">
                <a:latin typeface="Times New Roman" pitchFamily="18" charset="0"/>
                <a:cs typeface="Times New Roman" pitchFamily="18" charset="0"/>
              </a:rPr>
              <a:t>Overview of companies </a:t>
            </a:r>
            <a:endParaRPr lang="en-US" sz="3000" dirty="0">
              <a:latin typeface="Times New Roman" pitchFamily="18" charset="0"/>
              <a:cs typeface="Times New Roman" pitchFamily="18" charset="0"/>
            </a:endParaRPr>
          </a:p>
        </p:txBody>
      </p:sp>
      <p:sp>
        <p:nvSpPr>
          <p:cNvPr id="3" name="Content Placeholder 2"/>
          <p:cNvSpPr>
            <a:spLocks noGrp="1"/>
          </p:cNvSpPr>
          <p:nvPr>
            <p:ph idx="1"/>
          </p:nvPr>
        </p:nvSpPr>
        <p:spPr>
          <a:xfrm>
            <a:off x="1435608" y="1571612"/>
            <a:ext cx="2993516" cy="4857784"/>
          </a:xfrm>
        </p:spPr>
        <p:txBody>
          <a:bodyPr>
            <a:normAutofit/>
          </a:bodyPr>
          <a:lstStyle/>
          <a:p>
            <a:pPr algn="just"/>
            <a:r>
              <a:rPr lang="en-GB" sz="1500" dirty="0"/>
              <a:t>Hackett is the British global company which is retailer of men and boys clothing products. </a:t>
            </a:r>
          </a:p>
          <a:p>
            <a:pPr algn="just"/>
            <a:r>
              <a:rPr lang="en-GB" sz="1500" dirty="0"/>
              <a:t>The company offered a wide range of attire as well as accessories. It was established in 1983 in London, England. </a:t>
            </a:r>
          </a:p>
          <a:p>
            <a:pPr algn="just"/>
            <a:r>
              <a:rPr lang="en-GB" sz="1500" dirty="0"/>
              <a:t>The company has lot of stores all over the world and also company have collaborated with many similar brands. </a:t>
            </a:r>
          </a:p>
          <a:p>
            <a:pPr algn="just"/>
            <a:r>
              <a:rPr lang="en-GB" sz="1500" dirty="0"/>
              <a:t>ERKE is the Chinese company which is mainly offered sports related such as shoes and cloths. </a:t>
            </a:r>
            <a:endParaRPr lang="en-US" sz="1500" dirty="0"/>
          </a:p>
          <a:p>
            <a:pPr algn="just"/>
            <a:endParaRPr lang="en-US" sz="1500" dirty="0"/>
          </a:p>
        </p:txBody>
      </p:sp>
      <p:pic>
        <p:nvPicPr>
          <p:cNvPr id="18433" name="Picture 1"/>
          <p:cNvPicPr>
            <a:picLocks noChangeAspect="1" noChangeArrowheads="1"/>
          </p:cNvPicPr>
          <p:nvPr/>
        </p:nvPicPr>
        <p:blipFill>
          <a:blip r:embed="rId3"/>
          <a:srcRect/>
          <a:stretch>
            <a:fillRect/>
          </a:stretch>
        </p:blipFill>
        <p:spPr bwMode="auto">
          <a:xfrm>
            <a:off x="5500694" y="1714488"/>
            <a:ext cx="3357586" cy="1928826"/>
          </a:xfrm>
          <a:prstGeom prst="rect">
            <a:avLst/>
          </a:prstGeom>
          <a:noFill/>
          <a:ln w="9525">
            <a:noFill/>
            <a:miter lim="800000"/>
            <a:headEnd/>
            <a:tailEnd/>
          </a:ln>
          <a:effectLst/>
        </p:spPr>
      </p:pic>
      <p:pic>
        <p:nvPicPr>
          <p:cNvPr id="18434" name="Picture 2"/>
          <p:cNvPicPr>
            <a:picLocks noChangeAspect="1" noChangeArrowheads="1"/>
          </p:cNvPicPr>
          <p:nvPr/>
        </p:nvPicPr>
        <p:blipFill>
          <a:blip r:embed="rId4"/>
          <a:srcRect/>
          <a:stretch>
            <a:fillRect/>
          </a:stretch>
        </p:blipFill>
        <p:spPr bwMode="auto">
          <a:xfrm>
            <a:off x="5572132" y="3786190"/>
            <a:ext cx="3286148" cy="1785950"/>
          </a:xfrm>
          <a:prstGeom prst="rect">
            <a:avLst/>
          </a:prstGeom>
          <a:noFill/>
          <a:ln w="9525">
            <a:noFill/>
            <a:miter lim="800000"/>
            <a:headEnd/>
            <a:tailEnd/>
          </a:ln>
          <a:effectLst/>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14414" y="285728"/>
            <a:ext cx="7719274" cy="1143000"/>
          </a:xfrm>
        </p:spPr>
        <p:txBody>
          <a:bodyPr>
            <a:normAutofit/>
          </a:bodyPr>
          <a:lstStyle/>
          <a:p>
            <a:r>
              <a:rPr lang="en-GB" sz="3000" b="1" dirty="0">
                <a:latin typeface="Times New Roman" pitchFamily="18" charset="0"/>
                <a:cs typeface="Times New Roman" pitchFamily="18" charset="0"/>
              </a:rPr>
              <a:t>Cultural challenges experience by British Company in China</a:t>
            </a:r>
            <a:endParaRPr lang="en-US" sz="3000" dirty="0">
              <a:latin typeface="Times New Roman" pitchFamily="18" charset="0"/>
              <a:cs typeface="Times New Roman" pitchFamily="18" charset="0"/>
            </a:endParaRPr>
          </a:p>
        </p:txBody>
      </p:sp>
      <p:sp>
        <p:nvSpPr>
          <p:cNvPr id="3" name="Content Placeholder 2"/>
          <p:cNvSpPr>
            <a:spLocks noGrp="1"/>
          </p:cNvSpPr>
          <p:nvPr>
            <p:ph idx="1"/>
          </p:nvPr>
        </p:nvSpPr>
        <p:spPr>
          <a:xfrm>
            <a:off x="1214414" y="4286256"/>
            <a:ext cx="7715304" cy="2357454"/>
          </a:xfrm>
        </p:spPr>
        <p:txBody>
          <a:bodyPr>
            <a:normAutofit/>
          </a:bodyPr>
          <a:lstStyle/>
          <a:p>
            <a:pPr algn="just">
              <a:buNone/>
            </a:pPr>
            <a:endParaRPr lang="en-US" sz="1500" dirty="0"/>
          </a:p>
          <a:p>
            <a:pPr algn="just">
              <a:lnSpc>
                <a:spcPct val="110000"/>
              </a:lnSpc>
            </a:pPr>
            <a:r>
              <a:rPr lang="en-GB" sz="1500" dirty="0"/>
              <a:t>In this global business world, China becomes most popular country in terms of business for foreign investors. In this globalised business world the cultural difference is the biggest barrier in international joint ventures. </a:t>
            </a:r>
          </a:p>
          <a:p>
            <a:pPr algn="just">
              <a:lnSpc>
                <a:spcPct val="110000"/>
              </a:lnSpc>
            </a:pPr>
            <a:r>
              <a:rPr lang="en-GB" sz="1500" dirty="0"/>
              <a:t>It is obvious that if two different countries make partnership with each other then they face some challenges too because of different culture. </a:t>
            </a:r>
          </a:p>
          <a:p>
            <a:pPr algn="just">
              <a:lnSpc>
                <a:spcPct val="110000"/>
              </a:lnSpc>
            </a:pPr>
            <a:r>
              <a:rPr lang="en-GB" sz="1500" dirty="0"/>
              <a:t>Diverse culture may include language, behaviours, religion, ethnicity, education, geographical distance and many others.</a:t>
            </a:r>
            <a:endParaRPr lang="en-US" sz="1500" dirty="0"/>
          </a:p>
        </p:txBody>
      </p:sp>
      <p:sp>
        <p:nvSpPr>
          <p:cNvPr id="19459" name="AutoShape 3" descr="data:image/png;base64,iVBORw0KGgoAAAANSUhEUgAABDgAAAE4CAYAAAC+KEMoAAAAAXNSR0IArs4c6QAAIABJREFUeF7t3XGwpWdd4PnnnE53koEK3Ul0EYs/xImsxVICyS6sLKXrrqtoRdwlF7Ecx2Tpey/JEgaXEVAHBNYRcFVKIknOuVnNOGWhCamCyiBVOCV/aAaRUIFiM5RSsFosFiqho2InnaTv2bpN2rCQzvs75/m9977PeT+psiji8z7nvJ/fk9Tj19vdk+IvAgQIECBAgAABAgQIECBAgEDjApPGv7+vT4AAAQIECBAgQIAAAQIECBAoAodDQIAAAQIECBAgQIAAAQIECDQvIHA0P0IvQIAAAQIECBAgQIAAAQIECAgczgABAgQIECBAgAABAgQIECDQvIDA0fwIvQABAgQIECBAgAABAgQIECAgcDgDBAgQIECAAAECBAgQIECAQPMCAkfzI/QCBAgQIECAAAECBAgQIECAgMDhDBAgQIAAAQIECBAgQIAAAQLNCwgczY/QCxAgQIAAAQIECBAgQIAAAQIChzNAgAABAgQIECBAgAABAgQINC8gcDQ/Qi9AgAABAgQIECBAgAABAgQICBzOAAECBAgQIECAAAECBAgQINC8gMDR/Ai9AAECBAgQIECAAAECBAgQICBwOAMECBAgQIAAAQIECBAgQIBA8wICR/Mj9AIECBAgQIAAAQIECBAgQICAwOEMECBAgAABAgQIECBAgAABAs0LCBzNj9ALECBAgAABAgQIECBAgAABAgKHM0CAAAECBAgQIECAAAECBAg0LyBwND9CL0CAAAECBAgQIECAAAECBAgIHM4AAQIECBAgQIAAAQIECBAg0LyAwNH8CL0AAQIECBAgQIAAAQIECBAgIHA4AwQIECBAgAABAgQIECBAgEDzAgJH8yP0AgQIECBAgAABAgQIECBAgIDA4QwQIECAAAECBAgQIECAAAECzQsIHM2P0AsQIECAAAECBAgQIECAAAECAoczQIAAAQIECBAgQIAAAQIECDQvIHA0P0IvQIAAAQIECBAgQIAAAQIECAgczgABAgQIECBAgAABAgQIECDQvIDA0fwIvQABAgQIECBAgAABAgQIECAgcDgDBAgQIECAAAECBAgQIECAQPMCAkfzI/QCBAgQIECAAAECBAgQIECAgMDhDBAgQIAAAQIECBAgQIAAAQLNCwgczY/QCxAgQIAAAQIECBAgQIAAAQIChzNAgAABAgQIECBAgAABAgQINC8QCRxPK6X8VfNv6gUIECBAgAABAgQIECBA4BsETp48eVspZQMNgdYFBI7WJ+j7EyBAgAABAgQIECBAoEJA4KjA8+igBASOQY3DlyFAgAABAgQIECBAgMD+Cggc++vt0/oTEDj6s7UzAQIECBAgQIAAAQIEBi8gcAx+RL5gUEDgCEJZRoAAAQIECBAgQIAAgXUUEDjWcarjfCeBY5xz99YECBAgQIAAAQIECBA4IyBwOAjrIiBwrMskvQcBAgQIECBAgAABAgRWEBA4VkDzyCAFBI5BjsWXIkCAAAECBAgQIECAwP4ICBz74+xT+hcQOPo39gkECBAgQIAAAQIECBAYrIDAMdjR+GJLCggcS4JZToAAAQIECBAgQIAAgXUSEDjWaZrjfheBY9zz9/YECBAgQIAAAQIECIxcQOAY+QFYo9cXONZomF6FwDoLbGxsHDl27NjbSykvK6XcP5lMrp7NZncfP378BdPp9LdKKU9aLBa333///T97++23P7TOFt6NAAECBAgQIJApIHBkatrrIAUEjoPU99kECIQFtra2/vtSyv80n89/bmtr65mLxeJfX3DBBf/7gw8+eMN55533SzfddNOfb21tvaWU8oH5fP7R8MYWEiBAgAABAgRGLiBwjPwArNHrCxxrNEyvQmCdBba2tp4/mUx+/Mtf/vJrL7744ucuFourSyk/X0p54/nnn//WG2644e83NzffVEq5d2dn5451tvBuBAgQIECAAIFMAYEjU9NeBykgcBykvs8mQCAssLGxcejYsWM3lFL+l1LKg3v/+aQnPenTJ0+evHGxWPzaiRMn/uzo0aO3llLuEDjCrBYSIECAAAECBIrA4RCsi4DAsS6T9B4E1lzg+PHjL5pOp//yxIkT/9sll1zyX+/u7v7kfD6/dnt7+/LFYnHT3utPJpMHdnd3f13gWPPD4PUIECBAgACBVAGBI5XTZgcoIHAcIL6PJkAgLrC5ufnSUsrhnZ2d393a2npKKeXN559//i+cOnVqcuLEia/cfvvtp/0SlbinlQQIECBAoEtg7zf4Pnr06Nsmk8lGKeX0ZDJ5zZEjRz586tSp95VSLiulLEopRxaLxacPHz585Y033viVrj3974cpIHAMcy6+1fICAsfyZp4gQOAABB7vNxmdTCbXllJ+ZbFY/NbOzs4nt7e3f3l3d/cPd3Z2PngAX9FHEiBAgACBtRI4fvz45YcOHXr5bDZ73TXXXHPp4cOH3z2dTn96d3f3vyilfGo+nz+8vb19VSnlebPZ7OfW6uVH9jICx8gGvsavK3Cs8XC9GoF1EjjXHxO7vb19xWKx2Pu9N47u/QkqJ06cuN4fE7tOk/cuBAgQIHBQAltbW88upbzmxIkT1x47duzpi8Xi7Q8//PDmrbfeev/ed9ra2jo8mUzmi8XiZn+C2UFNKedzBY4cR7scvIDAcfAz8A0IECBAgAABAgQIDE7g0d/g+x2llB8vpZy3WCxesbOz8x/OftFXvOIV//zQoUO/UErZns/nJwf3Ar5QWEDgCFNZOHABgWPgA/L1CBAgQIAAAQIECByEwObm5nMmk8mrT5w48crH+wmOzc3N/3UymRybz+e/ehDfz2fmCQgceZZ2OlgBgeNg/X06AQIECBAgQIAAgUEKPPobfD9rZ2fnrXt/WNnW1tavTafTX7n55pu/sPfLU0ops1LKO+fz+acG+QK+VFhA4AhTWThwAYFj4APy9QgQIECAAAECBAgchMCjf0T7VfP5/DVf85uMvurmm2/+m0d/f46ffvSXpzx8EN/PZ+YJCBx5lnY6WAGB42D9fToBAgQIECBAgACBQQo83h8TO5vN3r/3Zbe2tvbixpfn8/m/G+SX96WWEhA4luKyeMACAseAh+OrESBAgAABAgQIECBAoG8BgaNvYfvvl4DAsV/SPocAAQIECBAgQIAAAQIDFBA4BjgUX2klAYFjJTYPESBAgAABAgQIECBAYD0EBI71mKO3KEXgcAoIECBAgAABAgQIECAwYgGBY8TDX7NXFzjWbKBehwABAgQIECBAgAABAssICBzLaFk7ZAGBY8jT8d0IjE3gpo9cuy+vfO1/e9O+fI4PIUCAAAECBAg0ICBwNDAkXzEkIHCEmCwiQGBfBG78yOtLmby938+avKNc9/w39PsZdidAgAABAgQItCMgcLQzK9/0iQUEDieEAIHhCAgcw5mFb0KAAAECBAiMRkDgGM2o1/5FBY61H7EXJNCQgMDR0LB8VQIECBAgQGBdBASOdZmk9xA4nAECBIYjIHAMZxa+CQECBAgQIDAaAYFjNKNe+xcVONZ+xF6QQEMCAkdDw/JVCRAgQKB1gcWbywX78Q6TN5cH9+NzfMbqAgLH6naeHJbAaAPHxsbGkaNHj75tMplslFJOTyaT18xms/d/3d9/pJTyrvl8/uullMWwRufbEFhDAYFjDYfqlQgQIEBgqAJfeXN5+24pr+/z++3uljccfWt5R5+fYe96AYGj3tAOwxAYbeA4fvz45YcOHXr5bDZ73TXXXHPp4cOH3z2dTl91+vTpy6fT6fft/f2NjY3Dx44du6WU8u75fP7RYYzMtyCwxgICxxoP16sRIECAwNAEBI6hTeTgvo/AcXD2PjlXYLSBY2tr69mllNecOHHi2mPHjj19sVi8/eGHH948fPjw/7BHvLOzc8fef25ubr6plHLv2f+ey283AgT+fwIChwNBgAABAgT2TUDg2DfqwX+QwDH4EfmCQYHRBo6NjY1Dx44d2/txuR8vpZy3WCxesbOz8x82NzdfKnAET49lBLIFBI5sUfsRIECAAIFzCggcDsdZAYHDWVgXgdEGjs3NzedMJpNXnzhx4pV+gmNdjrP3aF5A4Gh+hF6AAAECBNoREDjamVXf31Tg6FvY/vslMObAsfeTGs/a2dl5ayllsrW19WvT6fRXTp8+/QI/wbFfx8/nEPg6AYHDkSBAgAABAvsmIHDsG/XgP0jgGPyIfMGgwGgDx/Hjx180nU6vms/nr/GbjAZPi2UE+hYQOPoWtj8BAgQIEPgnAYHDYTgrIHA4C+siMNrA4Y+JXZcj7D3WSkDgWKtxehkCBAgQGLaAwDHs+ezntxM49lPbZ/UpMNrA0SeqvQkQWFFA4FgRzmMECBAgQGB5AYFjebN1fULgWNfJju+9BI7xzdwbExiugMAx3Nn4ZgQIECCwdgICx9qNdOUXEjhWpvPgwAQEjoENxNchMGoBgWPU4/fyBAgQILC/AgLH/noP+dMEjiFPx3dbRkDgWEbLWgIE+hUQOPr1tTsBAgQIEPgaAYHDcTgrIHA4C+siIHCsyyS9B4F1EBA41mGK3oEAAQIEGhEQOBoZ1D58TYFjH5B9xL4ICBz7wuxDCBAICQgcISaLCBAgQIBAhoDAkaG4HnsIHOsxR29RisDhFBAgMBwBgWM4s/BNCBAgQGDtBQSOtR9x+AUFjjCVhQMXEDgGPiBfj8CoBASOUY3byxIgQIDAwQoIHAfrP6RPFziGNA3fpUZA4KjR8ywBArkCAkeup90IECBAgMATCAgcjsdZAYHDWVgXAYFjXSbpPQisg4DAsQ5T9A4ECBAg0IiAwNHIoPbhawoc+4DsI/ZFYK0Dx/1vLJfvh+LR/6N8fD8+x2cQWHsBgWPtR+wFCRAgQGA4AgLHcGZx0N9E4DjoCfj8LIG1DxzTQ+XuLKzH3WdRPn7RW8oVvX6GzQmMRUDgGMukvScBAgQIDEBA4BjAEAbyFQSOgQzC16gWEDhqCQWOWkHPE3hMQOBwGggQIECAwL4JCBz7Rj34DxI4Bj8iXzAoIHAEoc65TOCoFfQ8AYHDGSBAgAABAgcgIHAcAPpAP1LgGOhgfK2lBQSOpcm+7gGBo1bQ8wQEDmeAAAECBAgcgIDAcQDoA/1IgWOgg/G1lhYQOJYmEzhqyTxP4JwCfomKw0GAAAECBPZNQODYN+rBf5DAMfgR+YJBAYEjCHXOZX6Co1bQ8wQeExA4nAYCBAgQILBvAgLHvlEP/oMEjsGPyBcMCggcQSiBoxbK8wQCAgJHAMkSAgQIECCQIyBw5Diuwy4CxzpM0TvsCQgctefAT3DUCnqewGMCAofTQIAAAQIE9k1A4Ng36sF/kMAx+BH5gkEBgSMIdc5lAketoOcJCBzOAAECBAgQOAABgeMA0Af6kQLHQAfjay0tIHAsTfZ1DwgctYKeJyBwOAMECBAgQOAABASOA0Af6EcKHAMdjK+1tIDAsTSZwFFL5nkC5xTwS1QcDgIECBAgsG8CAse+UQ/+gwSOwY/IFwwKCBxBqHMu8xMctYKeJ/CYgMDhNBAgQIAAgX0TEDj2jXrwHyRwDH5EnV/w9OnT5Y477ij33ntvufDCC8tP/MRPlKc//enlL/7iL8p73vOecurUqfKc5zynXHnlleXQoUOd+7W6QOConZzAUSvoeQIChzNAgAABAgQOQEDgOAD0gX6kwDHQwSzxtT796U+Xz3zmM2cCxt/8zd+UD3/4w+VHf/RHz0SP7//+7y/f9E3fVH7/93+/fOd3fmd5xjOescTObS0VOGrnJXDUCnqegMDhDBAgQIAAgQMQEDgOAH2gHylwDHQwS3ytT37yk+WLX/xi+YEf+IGyu7tbHnzwwTKZTMqHPvShM3/vggsuKHfffXc5fPhw+a7v+q4ldm5rqcBROy+Bo1bQ8wQEDmeAAAECBAgcgIDAcQDoA/1IgWOgg1nia+0Fjo9+9KNnwsbeL1e56qqrylOf+tTye7/3e+V7vud7ytOe9rTyO7/zO2fihsBRyl8tYTuYpfe/sVw+PVTu7vULCRy98tp8ZAJ+D46RDdzrEiBAgMBBCggcB6k/rM8WOIY1j1W+zV7g2PsJjauvvrrcd9995Q/+4A/Ky172svKlL33pTOTYix7f+q3feuaXqAgcAse5z5jAsco/f54h8PgCAoeTQYAAAQIE9k1A4Ng36sF/kMAx+BF1fsGv/SUqez/Fcfvtt5eXvOQl5ciRI2f+Zzqdlr01e38JHAKHwNH5j5QFBBIEBI4ERFsQIECAAIGYgMARcxrDKoGj/Sn/5V/+ZbnnnnvORI2//du/LR/84AfLy1/+8vKBD3ygPP/5zz/zS1TuvPPOctlll535KY51/cvvwVE7WT/BUSvoeQKPCQgcTgMBAgQIENg3AYFj36gH/0ECx+BH1PkF934Jyl7A+MQnPlHOP//8M78Hx17M+PznP3/m99544IEHyjOf+cwzf3/vJzrW9S+Bo3ayAketoOcJCBzOwBmBjY2NI8eOHbuhlPLDpZQHdnd3f/KWW275k+PHj79gOp3++1LKhaWUD5w4ceL622+//aFW2cbynq3Ox/cmMCYBgWNM037idxU4nIV1ERA4aicpcNQKep6AwOEMnBHY3Nx88XQ6/b7ZbPa6ra2tZ04mk3/zyCOPvPq8885712Kx+MX5fP5n29vbv7y7u/uHOzs7H2yVbSzv2ep8fG8CYxIQOMY0bYHDtMchIHDUzlngqBX0PAGBwxk4GzheWkp51s7Ozls3NjYOXXTRRU85dOjQ6VLKbDqdvvbmm2/+wvXXX3/Reeed9/A73/nOB1pl29zcHMV7tjof35vAmAQEjjFNW+Aw7XEICBy1cxY4agU9T0DgcAb+KXBMJpNrJpPJRYvF4shkMnnVkSNH/vzUqVP/brFYPDCZTP6rxWLxB/fff//PtvxLVPYCxxje07EmQGD4AgLH8Ge0X9/QL1HZL2mf07eAwFErLHDUCnqegMDhDHztT3D85P333/+ySy+99Nt2d3ffePr06ddOJpN/v1gs3n7LLbd8eHt7+9+WUj4ym83ubJXt0Z/gWPv3bHU+vjeBMQkIHGOatp/gMO1xCAgctXMWOGoFPU9A4HAGvjZwnPklKnu/FOXUqVPzUsqb9/7n7C9R+dpf3tEq29e+wzq/Z6vz8b0JjElA4BjTtAUO0x6HgMBRO2eBo1bQ8wQEDmfgjMDW1tbzF4vFy3Z2dv711tbWUyeTyS8tFovXlFL+7WKxuGVnZ+cTW1tbPz2ZTD4/m83e2yrbWN6z1fn43gTGJCBwjGnaAodpj0NA4Kids8BRK+h5AgKHM3BGYO+PTz169OjbJpPJRinlwclk8jOz2ez929vbVywWi72f5ri0lPKfHnrooVfeeuut97fKNpb3bHU+vjeBMQkIHGOatsBh2uMQEDhq5yxw1Ap6noDA4QwQIECAAIEDEBA4DgB9oB/pNxkd6GB8raUFBI6lyb7uAYGjVtDzBAQOZ4AAAQIECByAgMBxAOgD/UiBY6CD8bWWFhA4liYTOGrJPE/gnAI3fuT1pUze3q/Q5B3luue/od/PsDsBAgQIEBi+gMAx/Bnt1zcUOPZLuu5zrrvr/63bIPD05n95SXnuJRcGVg5zicBROxc/wVEr6HkCjwkIHE4DAQIECBDYNwGBY9+oB/9BAsfgR3TmC77wzs+Ue+57oNcve9eVlwkcvQpXbH7/G8vl00Pl7ootuh8VOLqNrCAQFRA4olLWESBAgACBagGBo5pwbTYQONoYpcDRPSc/wdFt9MQrBI5aQc8TeExA4HAaCBAgQIDAvgkIHPtGPfgPEjgGP6IzX1Dg6J6TwNFtJHDUGnmeQFRA4IhKWUeAAAECBKoFBI5qwrXZQOBoY5QCR/ecBI5uI4Gj1sjzBKICAkdUyjoCBAgQIFAtIHBUE67NBgJHG6MUOLrnJHB0GwkctUaeJxAVEDiiUtYRIECAAIFqAYGjmnBtNhA42hilwNE9J4Gj20jgqDXyPIGogMARlbKOAAECBAhUCwgc1YRrs4HA0cYoBY7uOQkc3UYCR62R5wlEBQSOqFSz6/7+zeUdfX/53VJmR99cPtf35zzh/jd9tPf3LIvFbeW6F3z8QN/ThxMg0LSAwNH0+FK/vMCRytnbZgJHN63A0W0kcNQaeZ5AVEDgiEo1u+7v31w+W0p5Rp8vsFvKtx944LjxT/b+iPLL+3zPUsoVAkfPwrYnsOYCAseaD3iJ1xM4lsA6wKUCRze+wNFtJHDUGnmeQFRA4IhKNbtO4EgdncCRymkzAuMTEDjGN/NzvbHA0cZZEDi65yRwdBsJHLVGnicQFRA4olLNrhM4UkcncKRy2ozA+AQEjvHNXOBoe+YCR/f8BI5uI4Gj1sjzBKICAkdUqtl1Akfq6ASOVE6bERifgMAxvpkLHG3PXODonp/A0W0kcNQaeZ5AVEDgiEo1u07gSB2dwJHKaTMC4xMQOMY3c4Gj7ZkLHN3zEzi6jQSOWiPPE4gKCBxRqWbXCRypoxM4UjltRmB8AgLH+GYucLQ9c4Gje34CR7eRwFFr5HkCUQGBIyrV7DqBI3V0Akcqp80IjE9A4BjfzAWOtmcucHTPT+DoNhI4ao08TyAqIHBEpZpdJ3Ckjk7gSOW0GYHxCQgc45u5wNH2zAWO7vkJHN1GAketkecJRAUEjqhUs+sEjtTRCRypnDYjMD4BgWN8Mxc42p65wNE9P4Gj20jgqDXyPIGogMARlWp2ncCROjqBI5XTZgTGJyBwjG/mAkfbMxc4uucncHQbCRy1Rp4nEBUQOKJSza4TOFJHJ3CkctqMwPgEBI7xzVzgaHvmAkf3/ASObiOBo9bI8wSiAgJHVKrZdQJH6ugEjlROmxEYn4DAMb6ZCxxtz1zg6J6fwNFtJHDUGnmeQFRA4IhKNbtO4EgdncCRymkzAuMTEDjGN3OBo+2ZCxzd8xM4uo0EjlojzxOICggcUalm1wkcqaMTOFI5bUZgfAICx/hmLnC0PXOBo3t+Ake3kcBRa+R5AlEBgSMq1ew6gSN1dAJHKqfNCIxPQOAY38wFjrZnLnB0z0/g6DYSOGqNPE8gKiBwRKWaXSdwpI5O4EjltBmB8QkIHOObucDR9swFju75CRzdRgJHrZHnCUQFBI6oVLPrBI7U0QkcqZw2IzA+AYFjfDMXONqeucDRPT+Bo9tI4Kg18jyBqIDAEZVqdp3AkTo6gSOV02YExicgcIxv5gJH2zMXOLrnJ3B0GwkctUaeJxAVEDiiUs2uEzhSRydwpHLajMD4BASO8c1c4Gh75gJH9/wEjm4jgaPWyPMEogICR1Sq2XUCR+roBI5UTpsRGJ+AwDG+mQscbc9c4Oien8DRbSRw1Bp5nkBUQOCISjW7TuBIHZ3AkcppMwLjExA4xjdzgaPtmQsc3fMTOLqNBI5aI88TiAoIHFGpZtcJHKmjEzhSOW1GYHwCAsdXZ765ufnSyWRySynlH/b++2QyufPLX/7yT1988cWvWywW15VS/uf5fP7RdT4hJ0+evK2UsrHO77gO7yZwdE9R4Og2EjhqjTxPICogcESlml0ncKSOTuBI5bQZgfEJCByPBY5SyrN2dnbeevYUbG1t/bPpdPrNu7u7P19KuUXgGN8/H0N8Y4GjeyoCR7eRwFFr5HkCUQGBIyrV7DqBI3V0Akcqp80IjE9A4Dh34Dh7Gra3t+eLxeL/EjjG98/HEN9Y4OieisDRbSRw1Bp5nkBUQOCISjW7TuBIHZ3AkcppMwLjExA4Hgsck8nk9aWUQ6WUhxeLxb/Z2dn5j3v/W4FjfP9cDPmNBY7u6Qgc3UYCR62R5wlEBQSOqFSz6wSO1NEJHKmcNiMwPgGB458Cx4snk8l/d+LEiTc95SlP+ZbpdPorDz300CtvvfXW+wWO8f1zMeQ3Fji6pyNwdBsJHLVGnicQFRA4olLNrhM4UkcncKRy2ozA+AQEjm+c+fXXX3/RqVOn5tPp9LU333zzFwSO8f1zMeQ3Fji6pyNwdBsJHLVGnicQFRA4olLNrhM4UkcncKRy2ozA+AQEjq/O/Pjx4y+aTqdXzefz12xtbT11sVj86sMPP3ydn+AY3z8TQ39jgaN7QgJHt5HAUWvkeQJRAYEjKtXsOoEjdXQCRyqnzQiMT0Dg+OrMNzY2jhw9evRtk8lk749JfXAymfzMbDZ7/97/zk9wjO+fiyG/scDRPR2Bo9tI4Kg18jyBqIDAEZVqdp3AkTo6gSOV02YExicgcIxv5ud645MnT96213qIDFtA4Oiej8DRbSRw1Bp5nkBUQOCISjW7TuBIHZ3AkcppMwLjExA4xjdzgaPtmQsc3fMTOLqNBI5aI88TiAoIHFGpZtcJHKmjEzhSOW1GYHwCAsf4Zi5wtD1zgaN7fgJHt5HAUWvkeQJRAYEjKtXsOoEjdXQCRyqnzQiMT0DgGN/MBY62Zy5wdM9P4Og2EjhqjTxPICogcESlml0ncKSOTuBI5bQZgfEJCBzjm7nA0fbMBY7u+Qkc3UYCR62R5wlEBQSOqFSz6wSO1NEJHKmcNiMwPgGBY3wzFzjanrnA0T0/gaPbSOCoNfI8gaiAwBGVanadwJE6OoEjldNmBMYnIHCMb+YCR9szFzi65ydwdBsJHLVGnicQFRA4olLNrhM4UkcncKRy2ozA+AQEjvHNXOBoe+YCR/f8BI5uI4Gj1sjzBKICAkdUqtl1Akfq6ASOVE6bERifgMAxvpkLHG3PXODonp/A0W0kcNQaeZ5AVEDgiEo1u07gSB2dwJHKaTMC4xMQOMY3c4Gj7ZkLHN3zEzi6jQSOWiPPE4gKCBxRqWbXCRypoxM4UjltRmB8AqMJHDf9p+fuy3Sv/e579uVzeviQkydP3lZK2ehha1smCggc3ZgCR7eRwFFr5HkCUQGBIyrV7DqBI3V0Akcqp80IjE9gNIHD/aLzcAscnUSDWCBwdI9X14J0AAAgAElEQVRB4Og2EjhqjTxPICrgAhKVanadwJE6OoEjldNmBMYnIHBkznzyjnLd89+QueN+7iVw7Kf26p8lcHTbCRzdRgJHrZHnCUQFBI6oVLPrBI7U0QkcqZw2IzA+AYEjc+YCR6amvR5fQODoPhkCR7eRwFFr5HkCUQGBIyrV7DqBI3V0Akcqp80IjE9A4MicucCRqWkvgWPVMyBwrCp39rlF+fhFbylX1G7jeQIESikCx9ofA4EjdcQCRyqnzQiMT0DgyJy5wJGpaS+BY9UzIHCsKidw1Mp5nsA3Cggca38qBI7UEQscqZw2IzA+AYEjc+YCR6amvQSOVc+AwLGqnMBRK+d5AgLHCM+AwJE6dIEjldNmBMYnIHBkzlzgyNS0l8Cx6hkQOFaVEzhq5TxPQOAY4RkQOFKHLnCkctqMwPgEBI7MmQscmZr2EjhWPQMCx6pyAketnOcJCBwjPAMCR+rQBY5UTpsRGJ+AwJE5c4EjU9NeAseqZ0DgWFVO4KiV8zwBgWOEZ0DgSB26wJHKaTMC4xMQODJnLnBkatpL4Fj1DAgcq8oJHLVynicgcIzwDAgcqUMXOFI5bUZgfAICR+bMBY5MTXsJHKueAYFjVTmBo1bO8wQEjhGeAYEjdegCRyqnzQiMT0DgyJy5wJGpaS+BY9UzIHCsKidw1Mp5noDAMcIzIHCkDl3gSOW0GYHxCQgcmTMXODI17SVwrHoGBI5V5QSOWjnPExA4RngGBI7UoQscqZw2IzA+AYEjc+YCR6amvQSOVc+AwLGqnMBRK+d5AgLHCM+AwJE6dIEjldNmBMYnIHBkzlzgyNS0l8Cx6hkQOFaVEzhq5TxPQOAY4RkQOFKHLnCkctqMwPgEBI7MmQscmZr2EjhWPQMCx6pyAketnOcJCBwjPAMCR+rQBY5UTpsRGJ+AwJE5c4EjU9NeAseqZ0DgWFVO4KiV8zwBgWOEZ0DgSB26wJHKaTMC4xMQODJnLnBkatpL4Fj1DAgcq8oJHLVynicgcIzwDAgcqUMXOFI5bUZgfAICR+bMBY5MTXsJHKueAYFjVTmBo1bO8wQEjhGeAYEjdegCRyqnzQiMT0DgyJy5wJGpaS+BY9UzIHCsKidw1Mp5noDAMcIzIHCkDl3gSOW0GYHxCQgcmTMXODI17SVwrHoGBI5V5QSOWjnPExA4RngGBI7UoQscqZw2IzA+AYEjc+YCR6amvQSOVc+AwLGqnMBRK+d5AgLHCM+AwJE6dIEjldNmBMYnIHBkzlzgyNS0l8Cx6hkQOFaVEzhq5TxPQOAY4RkQOFKHLnCkctqMwPgEBI7MmQscmZr2EjhWPQMCx6pyjQSOzc3NF08mk9mjX/fCUsp/LqW8vJTyu6WUf15KOV1K+YfpdPovbr755ntqOTxPoErgxo+8vpTJ26v26Hy47QtI5+sNfIHAkToggSOV02bLCLhfLKM13LUCR+Zs2r5fnDx58rZSykamiL3yBV5452fKPfc9kL/x1+x415WXledesvd/Nrb5l8BRO7dF+fhFbylX1G7T9/NXX3310cOHD99aSvnlCy644P8+derUfDqdvvbmm2/+Qt+fbX8CYQGBI0zV6kKBI3VyAkcqp81WEXC/WEVtOM8IHJmzEDgyNe31+AICR/fJEDi6jZ54RQOBY2Nj48jFF1/8G6WUD89ms/dcf/31FwkctYP3fC8CAkcvrEPaVOBInYbAkcpps2UF3C+WFRveeoEjcyYCR6amvQSOVc+AwLGq3NnnGggcr3zlK791d3f3Z0spz9zd3X3jhRde+J9PnTq190tU/lkp5eJSyh8/8sgjr//N3/zNf6jl8DyBKgGBo4qvhYcFjtQpCRypnDZbVsD9Ylmx4a0XODJnInBkatpL4Fj1DAgcq8o1FDjOftXt7e3LFovFdY888sibzjvvvF+bTCbvnM1mn97a2nrTZDL5xGw2e38th+cJVAkIHFV8LTwscKROSeBI5bTZqgLuF6vKHfxzAkfmDASOTE17CRyrngGBY1W5RgLH9vb2S0opX5jNZnc/+v9p+dXzzz9/64Ybbvj7s6+wubn50lLKs3Z2dt5ay+F5AlUCAkcVXwsPCxypUxI4UjlttoyA+8UyWsNdK3BkzkbgyNS0l8Cx6hkQOFaVayhwLBaL58zn87dubW39N6WUa06cOPHqo0eP3lhK+Y2dnZ1PPvoTHPfOZrP31nJ4nkCVgMBRxdfCwwJH6pQEjlROmy0jsBc43C+WERvmWoEjcy4CR6amvQSOVc+AwLGqXCOBY+83ADt27Ni7Sik/VEr50mQy2dr7aY7t7e0rFovFvJRyaSnlDx955JHr/R4ctYfB89UCAkc14dA3EDhSJyRwpHLabBkB94tltIa7VuDInI3AkalpL4Fj1TMgcKwq10jgqH09zxPYVwGBY1+5D+LDBI5UdYEjldNmBMYnIHBkzlzgyNS0l8Cx6hkQOFaVEzhq5TxP4BsFBI61PxUCR+qIBY5UTpsRGJ+AwJE5c4EjU9NeAseqZ0DgWFVO4KiV8zwBgWOEZ0DgSB26wJHKaTMC4xMQODJnLnBkatpL4Fj1DAgcq8oJHLVynicgcIzwDAgcqUMXOFI5bUZgfAICR+bMBY5MTXsJHKueAYFjVTmBo1bO8wQEjhGeAYEjdegCRyqnzQiMT0DgyJy5wJGpaS+BY9UzIHCsKidw1Mp5noDAMcIzIHCkDl3gSOW0GYHxCQgcmTMXODI17SVwrHoGBI5V5QSOWjnPExA4RngGBI7UoQscqZw5m21ubr54MpnMHt3twsVi8WcXXHDBD33xi1988OjRo2+bTCYbpZRHSinvms/nv15KWeR8sl0ILC8gcCxvdu4nBI5MTXsJHKueAYFjVTmBo1bO8wQEjhGeAYEjdegCRypn7mZXX3310cOHD982nU5/azabvWcvfEyn0++bzWav29jYOHzs2LFbSinvns/nH839ZLsRiAsIHHGr7pUCR7eRFbUCL7zzM+We+x6o3eYJn7/rysvKcy+5sNfP6HNzgaNWd1E+ftFbyhW123ieAIFSij8mdu2PgcCROmKBI5Uzb7ONjY0jF1988WyxWHxuPp//4t5PaWxubr507xN2dnbu2PvPzc3NN5VS7j373/M+3U4E4gICR9yqe6XA0W1kRa2AwNEtKHB0Gz3xCoGjVtDzBB4TEDjW/jQIHKkjFjhSOfM2e/SnN95QSnnedDp992w2e7/AkedrpzwBgSPPshSBI1PTXo8vIHB0nwyBo9to+IHjxo89o+zunlf7Kp3Pv+r5f965xgICNQICR41eE88KHKljEjhSOfM329ra+pbJZPJLR44c+VcPPvjg9+99QlM/weF+kX8oBrajwJE5EIEjU9NeAseqZ0DgWFXu7HND+AmOvQtIOf3Z2lfpeP5z5boXfHvPn2H7sQsIHGt/AgSO1BELHKmcOZttb2+/pJTyhdlsdvf1119/0alTp+bT6fS1p0+ffkGTgcP9IudgDHQXgSNzMAJHpqa9BI5Vz4DAsaqcwFEr53kC3yggcKz9qRA4UkcscKRy5mz26G8m+qLZbPbz11577Xc88sgjP/fkJz/5lV/5yle+t7nfZNT/AyXnUAx4F4EjczgCR6amvQSOVc+AwLGqnMBRK+d5AgLHCM+AwJE6dIEjlTNns73fYPRr/jjYf9zd3b3mlltu+ZOv+/tt/DGxAkfOoRjwLgJH5nAEjkxNewkcq54BgWNVOYGjVs7zBASOEZ4BgSN16AJHKqfNvkFA4Fj7QyFwZI5Y4MjUtJfAseoZEDhWlRM4auU8T0DgGOEZEDhShy5wpHLaTOAY3xkQODJnLnBkatpL4Fj1DAgcq8oJHLVynicgcIzwDAgcqUMXOFI5bSZwjO8MCByZMxc4MjXtJXCsegYEjlXlBI5aOc8TEDhGeAYEjtShCxypnDYTOMZ3BgSOzJkLHJma9hI4Vj0DAseqcgJHrZznCQgcIzwDAkfq0AWOVE6bCRzjOwMCR+bMBY5MTXsJHKueAYFjVTmBo1bO8wQEjhGeAYEjdegCRyqnzQSO8Z0BgSNz5gJHpqa9BI5Vz4DAsaqcwFEr53kCAscIz4DAkTp0gSOV02YCx/jOgMCROXOBI1PTXgLHqmdA4FhVTuColfM8AYFjhGdA4EgdusCRymkzgWN8Z0DgyJy5wJGpaS+BY9UzIHCsKidw1Mp5noDAMcIzIHCkDl3gSOW0mcAxvjMgcGTOXODI1Mzc6/Tp0+XOO+8s99xzTzly5Ej5kR/5kfLsZz/7nz7iT//0T8vJkyfL937v92Z+bC97vfDOz5R77nugl73PbnrXlZeV515yYa+f0efmAket7qJ8/KK3lCtqt6l6/saPPaOU05+t2qP74c+V617w7d3LrCBQIXDjR15fyuTtFTsEHm37AhJ4wUEvEThSxyNwpHLaTOAY3xkQODJn3vb94uTJk7eVUjYyRYay16c+9any2c9+trzkJS8p//iP/1je+973lquuuqo8+clPLg899FC57bbbyg/+4A+WSy+9dChf+ZzfQ+DoHpHA0W30xCsEjlpBzxN4TEDgWPvTIHCkjljgSOWMb3b/G8vl00PlF+JPrLbyojeXH1ntyaSn/D9QkiCHu43AkTkbgSNTM3Ovz3/+8+WBBx4o3/Ed31EefPDBcscdd5yJHXuB43Of+1zZCyB7P9UxmUT+T+PMb7b8XgJHt1lkik8rpfxV91bDW/HoBeTuXr+ZwNErr81HJiBwrP3ABY7UEQscqZzxzdwv4laBlX5CNIDU1xKBI1NW4MjU7Guvj33sY+Wv//qvyw//8A+X3d3dcvvtt5cXvehFZ2LH+973vvJjP/Zj5YILLujr46v3FTi6CQWObqMnXiFw1Ap6nsBjAgLH2p8GgSN1xAJHKmd8M4EjbhVYKXAEkPpaInBkygocmZp97PWFL3yhfOhDHyovf/nLy4UXXlj2/vsf/dEflY2NjfKVr3xF4HgU3e/B0cfpS9rTBSQJ8qvbuICkctrscQUEjrU/GAJH6ogFjlTO+GbuF3GrwEr3iwBSX0sEjkxZgSNTM3uvvV+isvd7bbz4xS8u3/zN33xm+z/+4z8ud91115mf2Nj7jUjvu+++8lM/9VNnfinLUP/yExzdk/ETHN1GT7zCT3DUCnqewGMCAsfanwaBI3XEAkcqZ3wzgSNuFVgpcASQ+loicGTKChyZmpl77cWLvd9Y9LLLLivPe97zHnfrv/u7v/MTHI/K+AmOzNOXvJcLSCqoC0gqp80eV0DgWPuDIXCkjljgSOWMb+Z+EbcKrHS/CCD1tUTgyJQVODI1M/fa+01Ef/u3f7s86UlPOrPtoUOHzvwylb3gcfYvgeMxcYEj8/Ql7+UCkgrqApLKaTOBY5xnQOBInbvAkcoZ38z9Im4VWOl+EUDqa4nAkSkrcGRq2uvxBfwSle6T4ZeodBs98Qq/RKVW0PMEHhPwExxrfxoEjtQRCxypnPHNBI64VWClwBFA6muJwJEpK3BkatpL4Fj1DAgcq8qdfU7gqBX0PAGBY0RnQOBIHbbAkcoZ30zgiFsFVgocAaS+lggcmbICR6amvQSOVc+AwLGqnMBRK+f5JIGNjY0jx44de1cp5YdKKQ9OJpOfmc1m79/7+0ePHn3bZDLZKKU8Ukp513w+//VSyiLpo/O38RMc+aYD21HgSB2IwJHKGd9M4IhbBVYKHAGkvpYIHJmyAkempr0EjlXPgMCxqpzAUSvn+SSB7e3tlywWi++ez+dvuOaaay49fPjwu6fT6atOnz59+XQ6fdFsNvv5jY2Nw8eOHbullPJ/zufzTyV9dP42Ake+6cB2FDhSByJwpHLGNxM44laBlQJHAKmvJQJHpqzAkalpL4Fj1TMgcKwqJ3DUynk+SWB7e/uKva1ms9ndr3jFKy4+dOjQjdPp9NWnT59+0d7f39nZuWPvPzc3N//VZDL5k/l8/tGkj87fRuDINx3YjgJH6kAEjlTO+GYCR9wqsFLgCCD1tUTgyJQVODI17SVwrHoGBI5V5QSOWjnP9yCwvb39ilLKt8xms1/c3Nx8qcDxeMhtX0B6ODb7uqXAkcotcKRyxjcTOOJWgZUCRwCpryUCR6Zs2/eLkydP3lZK2ftlzf4asIA/RaV7OAJHt9ETr/CbjNYKej5JYHNz87tLKa97+OGHr7711lvvFzjOBdv2BSTpuBzYNgJHKr3AkcoZ30zgiFsFVgocAaS+lggcmbJt3y8Ejsyz0N9eAke3rcDRbSRwfFXABaT2rPT4/NbW1qWllBsPHTr0hptuuulzex8lcAgcPR65lbcWOFame7wHBY5UzvhmAkfcKrDS/SKA1NcSgSNTVuDI1LTX4wsIHN0nQ+DoNhI4BI7aU9Lr83t/WsrFF1/8G6WU981ms98/+2Gbm5sv9puMPh592xeQXg/TPmwucKQiCxypnPHNBI64VWClwBFA6muJwJEp2/b9wk9wZJ6F/vYSOLptBY5uI4FD4Kg9Jb0+/+ifovK7pZQvPfpHwP7DdDr9F/fdd9+9/phYgaPXw7fC5gLHCmjnfkTgSOWMbyZwxK0CKwWOAFJfSwSOTFmBI1Nz2b12//D1yz6y9PrJ815ZJke/bennMh8QOLo1BY5uI4FD4Kg9JZ6PCvhTVKJSza4TOFJHJ3CkcsY3EzjiVoGVAkcAqa8lAkemrMCRqbnsXqfnzyqL+/+fZR9bav2hrXsFjqXEDmaxwFHr7jcZrRX0PIHHBASOtT8NAkfqiAWOVM74ZgJH3CqwUuAIIPW1RODIlBU4MjWX3UvgWFbs3OvvuvKy8txLLszbcJ93EjhqwQWOWkHPExA4RnQGBI7UYQscqZzxzQSOuFVgpcARQOpricCRKStwZGouu5fAsayYwPFXeWT7t5MLSKq1C0gqp80eV8BPcKz9wRA4UkcscKRyxjdzv4hbBVa6XwSQ+loicGTKChyZmsvuJXAsKyZwCBznOgN+giPvnyY7ERA41v4MCBypIxY4UjnjmwkccavASoEjgNTXEoEjU1bgyNRcdi+BY1kxgUPgEDhcQPL+vWGncwkIHGt/NgSO1BELHKmc8c0EjrhVYKX7RQCpryUCR6aswJGpuexeAseyYgKHwCFwuIDk/XvDTgLHaM+AwJE6eoEjlTO+mcARtwqsdL8IIPW1RODIlBU4MjWX3UvgWFZM4BA4BA4XkLx/b9hJ4BjtGRA4UkcvcKRyxjcTOOJWgZXuFwGkvpYIHJmyAkem5rJ7CRzLigkcAofA4QKS9+8NOwkcoz0DAkfq6AWOVM74ZgJH3Cqw0v0igNTXEoEjU1bgyNRcdi+BY1kxgUPgEDhcQPL+vWEngWO0Z0DgSB29wJHKGd9M4IhbBVa6XwSQ+loicGTKChyZmsvuJXAsKyZwCBwChwtI3r83lt7pzAVkUf7HpR9c4oHdRbn96FvLO5Z4JH+p32Q033RgOwocqQMROFI545sJHHGrwEr3iwBSX0sEjkxZgSNTc9m9BI5lxQQOgUPgcAHJ+/fG0ju5gCxN9gQPtH0ByZQ4iL0EjlR1gSOVM76ZwBG3Cqx0vwgg9bXE/SJTtu37xcmTJ28rpWxkiuznXgJHnvZdV15WnnvJhXkb7vNOk8DnPa2UInAIHC4ggX9Y+lriApIp2/YFJFPiIPYSOFLVBY5UzvhmAkfcKrDS/SKA1NcS94tM2bbvFwJH91k4tHVvmRz9tu6FPa544Z2fKffc90CPn1CKwNErb93mLiB1fl/3tAtIKudym7mALOf1xKvbvoBkShzEXgJHqrrAkcoZ38z9Im4VWOl+EUDqa4n7RaZs2/cLgaP7LAgc3UZDWOEnOGqnsCgfv+gt5Yrabaqev/Fjzyjl9Ger9uh+2AWk26i3FS4gmbRtX0AyJQ5iL4EjVV3gSOWMbyZwxK0CK90vAkh9LXG/yJRt+34hcHSfBYGj22gIKwSO2ikIHLWCng8IuIAEkMJL2r6AhF9zoAsFjtTBCBypnPHNBI64VWClwBFA6muJ+0WmbNv3C4Gj+ywIHN1GQ1ghcNROQeCoFfR8QMAFJIAUXtL2BST8mgNdKHCkDkbgSOWMbyZwxK0CKwWOAFJfS9wvMmXbvl8IHN1nQeDoNhrCCoGjdgoCR62g5wMCLiABpPCSti8g4dcc6EKBI3UwAkcqZ3wzgSNuFVgpcASQ+lrifpEp2/b9QuDoPgsCR7fREFYIHLVTEDhqBT0fEHABCSCFl7R9AQm/5kAXChypgxE4UjnjmwkccavASoEjgNTXEveLTNm27xcCR/dZEDi6jYawQuConYLAUSvo+YCAC0gAKbyk7QtI+DUHulDgSB2MwJHKGd9M4IhbBVYKHAGkvpa4X2TKtn2/EDi6z4LA0W00hBUCR+0UBI5aQc8HBFxAAkjhJW1fQMKvOdCFAkfqYASOVM74ZgJH3CqwUuAIIPW1xP0iU7bt+4XA0X0WBI5uoyGsEDhqpyBw1Ap6PiDgAhJACi9p+wISfs2BLhQ4UgcjcKRyxjcTOOJWgZUCRwCpryXuF5mybd8vBI7usyBwdBsNYYXAUTsFgaNW0PMBAReQAFJ4SdsXkPBrDnShwJE6GIEjlTO+mcARtwqsFDgCSH0tcb/IlG37fiFwdJ8FgaPbaAgrBI7aKQgctYKeDwi4gASQwkvavoCEX3OgCwWO1MEIHKmc8c0EjrhVYKXAEUDqa4n7RaZs2/cLgaP7LAgc3UZDWCFw1E5B4KgV9HxAwAUkgBRe0vYFJPyaA10ocKQORuBI5YxvJnDErQIrBY4AUl9L3C8yZdu+Xwgc3WdB4Og2GsIKgaN2CgJHraDnAwIuIAGk8JK2LyDh1xzoQoEjdTACRypnfDOBI24VWClwBJD6WuJ+kSnb9v1C4Og+CwJHt9EQVggctVMQOGoFPR8QcAEJIIWXtH0BCb/mQBcKHKmDEThSOeObCRxxq8BKgSOA1NcS94tM2bbvFwJH91kQOLqNhrBC4KidgsBRK+j5gIALSAApvKTtC0j4NQe6UOBIHYzAkcoZ30zgiFsFVgocAaS+lrhfZMq2fb8QOLrPgsDRbTSEFQJH7RQEjlpBzwcEXEACSOElbV9Awq850IUCR+pgBI5UzvhmAkfcKrBS4Agg9bXE/SJTtu37hcDRfRYEjm6jIawQOGqnIHDUCno+IOACEkAKL2n7AhJ+zYEuFDhSByNwpHLGNxM44laBlQJHAKmvJe4XmbJt3y8Eju6zIHB0Gw1hhcBROwWBo1bQ8wEBF5AAUnhJ2xeQ8GsOdKHAkToYgSOVM76ZwBG3CqwUOAJIfS1xv8iUbft+IXB0nwWBo9toCCsEjtopCBy1gp4PCLiABJDCS9q+gIRfc6ALBY7UwQgcqZzxzQSOuFVgpcARQOpriftFpmzb9wuBo/ssCBzdRkNYIXDUTkHgqBX0fEDABSSAFF7S9gUk/JoDXShwpA5G4EjljG8mcMStAisFjgBSX0vcLzJl275fCBzdZ0Hg6DYawgqBo3YKAketoOcDAi4gAaTwkrYvIOHXHOhCgSN1MAJHKmd8M4EjbhVYKXAEkPpa4n6RKdv2/ULg6D4LAke30RBWCBy1UxA4agU9HxBwAQkghZe0fQEJv+ZAFwocqYMROFI545sJHHGrwEqBI4DU1xL3i0zZtu8XAkf3WRA4uo2GsELgqJ2CwFEr6PmAgAtIACm8pO0LSPg1B7pQ4EgdjMCRyhnfTOCIWwVWChwBpL6WuF9kyrZ9vxA4us+CwNFtNIQVAkftFASOWkHPBwRcQAJI4SVtX0DCrznQhQJH6mAEjlTO+GYCR9wqsFLgCCD1tcT9IlO27fuFwNF9FgSObqMhrBA4aqcgcNQKej4g4AISQAovafsCEn7NgS4UOFIHI3CkcsY3EzjiVoGVAkcAqa8l7heZsm3fLwSO7rMgcHQbDWGFwFE7BYGjVtDzAQEXkABSeEnbF5Dwaw50ocCROhiBI5UzvpnAEbcKrBQ4Akh9LXG/yJRt+34hcHSfBYGj22gIKwSO2ikIHLWCng8IuIAEkMJL2r6AhF9zoAsFjtTBCBypnPHNBI64VWClwBFA6muJ+0WmbNv3C4Gj+ywIHN1GQ1ghcNROQeCoFfR8QMAFJIAUXtL2BST8mgNdKHCkDkbgSOWMbyZwxK0CKwWOAFJfS9wvMmXbvl8IHN1nQeDoNhrCCoGjdgoCR62g5wMCLiABpPCSti8g4dcc6EKBI3UwAkcqZ3wzgSNuFVgpcASQ+lrifpEp2/b9QuDoPgsCR7fREFYIHLVTEDhqBT0fEHABCSCFl7R9AQm/5kAXChypgxE4UjnjmwkccavASoEjgNTXEveLTNm27xcCR/dZEDi6jYawQuConYLAUSvo+YCAC0gAKbyk7QtI+DUHulDgSB2MwJHKGd9M4IhbBVYKHAGkvpa4X2TKtn2/EDi6z4LA0W00hBUCR+0UBI5aQc8HBFxAAkjhJW1fQMKvOdCFAkfqYASOVM74ZgJH3CqwUuAIIPW1xP0iU7bt+4XA0X0WBI5uoyGsEDhqpyBw1Ap6PiDgAhJACi9p+wISfs2BLhQ4UgcjcKRyxjcTOOJWgZUCRwCpryXuF5mybd8vBI7usyBwdBsNYYXAUTsFgaNW0PMBAReQAFJ4SdsXkPBrDnShwJE6GIEjlTO+mcARtwqsFDgCSH0tcb/IlG37fiFwdJ8FgaPbaAgrBI7aKQgctYKeDwi4gASQwkvavoCEX3OgCwWO1MEIHKmc8c0EjrhVYKXAEUDqa4n7RaZs2/cLgaP7LAgc3UZDWCFw1E5B4KgV9HxAwAUkgBRe0vYFJPyaA10ocKQORuBI5YxvJnDErQIrBY4AUl9L3C8yZdu+Xwgc3WdB4Og2GsIKgaN2CgJHraDnAwIuIAGk8JK2LyDh1xzoQoEjdTACRypnfDOBI24VWClwBJD6WuJ+kSnb9kS9SsUAAARbSURBVP1C4Og+CwJHt9EQVggctVMQOGoFPR8QcAEJIIWXtH0BCb/mQBcKHKmDEThSOeObCRxxq8BKgSOA1NcS94tM2bbvFwJH91kQOLqNhrBC4KidgsBRK+j5gIALSAApvKTtC0j4NQe6UOBIHYzAkcoZ30zgiFsFVgocAaS+lrhfZMq2fb8QOLrPgsDRbTSEFQJH7RQEjlpBzwcEXEACSOElbV9Awq850IUCR+pgBI5UzvhmAkfcKrBS4Agg9bXE/SJTtu37hcDRfRYEjm6jIawQOGqnIHDUCno+IOACEkAKL2n7AhJ+zYEuFDhSByNwpHLGNxM44laBlQJHAKmvJe4XmbJt3y8Eju6zIHB0Gw1hhcBROwWBo1bQ8wEBF5AAUnhJ2xeQ8GsOdKHAkToYgSOVM76ZwBG3CqwUOAJIfS1xv8iUbft+IXB0nwWBo9toCCsEjtopCBy1gp4PCLiABJDCS9q+gIRfc6ALBY7UwQgcqZzxzQSOuFVgpcARQOpriftFpmzb9wuBo/ssCBzdRkNYIXDUTkHgqBX0fEDABSSAFF7S9gUk/JoDXShwpA5G4EjljG8mcMStAisFjgBSX0vcLzJl275fCBzdZ0Hg6DYawgqBo3YKAketoOcDAi4gAaTwkrYvIOHXHOhCgSN1MAJHKmd8M4EjbhVYKXAEkPpa4n6RKdv2/ULg6D4LAke30RBWCBy1UxA4agU9HxBwAQkghZe0fQEJv+ZAFwocqYMROFI545sJHHGrwEqBI4DU1xL3i0zZtu8XAkf3WRA4uo2GsELgqJ2CwFEr6PmAgAtIACm8pO0LSPg1B7pQ4EgdjMCRyhnfTOCIWwVWChwBpL6WuF9kyrZ9vxA4us+CwNFtNIQVAkftFASOWkHPBwRcQAJI4SVtX0DCrznQhQJH6mAEjlTO+GYCR9wqsFLgCCD1tcT9IlO27fuFwNF9FgSObqMhrBA4aqcgcNQKej4g4AISQAovafsCEn7NgS4UOFIHI3CkcsY3EzjiVoGVAkcAqa8l7heZsm3fLwSO7rMgcHQbDWGFwFE7BYGjVtDzAQEXkABSeEnbF5Dwaw50ocCROhiBI5UzvpnAEbcKrBQ4Akh9LXG/yJRt+34hcHSfBYGj22gIKwSO2ikIHLWCng8IuIAEkMJL2r6AhF9zoAsFjtTBCBypnPHNBI64VWClwBFA6muJ+0WmbNv3C4Gj+ywIHN1GQ1gRCRzPLaX89RC+rO9AgAABAgQIECBAgAABAgQIEHg8gUjgIEeAAAECBAgQIECAAAECBAgQGLSAwDHo8fhyBAgQIECAAAECBAgQIECAQERA4IgoWUOAAAECBAgQIECAAAECBAgMWkDgGPR4fDkCBAgQIECAAAECBAgQIEAgIiBwRJSsIUCAAAECBAgQIECAAAECBAYtIHAMejy+HAECBAgQIECAAAECBAgQIBAREDgiStYQIECAAAECBAgQIECAAAECgxb4/wBsIQeB3G5W4gAAAABJRU5ErkJggg=="/>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9461" name="AutoShape 5" descr="data:image/png;base64,iVBORw0KGgoAAAANSUhEUgAABDgAAAE4CAYAAAC+KEMoAAAAAXNSR0IArs4c6QAAIABJREFUeF7t3XGwpWdd4PnnnE53koEK3Ul0EYs/xImsxVICyS6sLKXrrqtoRdwlF7Ecx2Tpey/JEgaXEVAHBNYRcFVKIknOuVnNOGWhCamCyiBVOCV/aAaRUIFiM5RSsFosFiqho2InnaTv2bpN2rCQzvs75/m9977PeT+psiji8z7nvJ/fk9Tj19vdk+IvAgQIECBAgAABAgQIECBAgEDjApPGv7+vT4AAAQIECBAgQIAAAQIECBAoAodDQIAAAQIECBAgQIAAAQIECDQvIHA0P0IvQIAAAQIECBAgQIAAAQIECAgczgABAgQIECBAgAABAgQIECDQvIDA0fwIvQABAgQIECBAgAABAgQIECAgcDgDBAgQIECAAAECBAgQIECAQPMCAkfzI/QCBAgQIECAAAECBAgQIECAgMDhDBAgQIAAAQIECBAgQIAAAQLNCwgczY/QCxAgQIAAAQIECBAgQIAAAQIChzNAgAABAgQIECBAgAABAgQINC8gcDQ/Qi9AgAABAgQIECBAgAABAgQICBzOAAECBAgQIECAAAECBAgQINC8gMDR/Ai9AAECBAgQIECAAAECBAgQICBwOAMECBAgQIAAAQIECBAgQIBA8wICR/Mj9AIECBAgQIAAAQIECBAgQICAwOEMECBAgAABAgQIECBAgAABAs0LCBzNj9ALECBAgAABAgQIECBAgAABAgKHM0CAAAECBAgQIECAAAECBAg0LyBwND9CL0CAAAECBAgQIECAAAECBAgIHM4AAQIECBAgQIAAAQIECBAg0LyAwNH8CL0AAQIECBAgQIAAAQIECBAgIHA4AwQIECBAgAABAgQIECBAgEDzAgJH8yP0AgQIECBAgAABAgQIECBAgIDA4QwQIECAAAECBAgQIECAAAECzQsIHM2P0AsQIECAAAECBAgQIECAAAECAoczQIAAAQIECBAgQIAAAQIECDQvIHA0P0IvQIAAAQIECBAgQIAAAQIECAgczgABAgQIECBAgAABAgQIECDQvIDA0fwIvQABAgQIECBAgAABAgQIECAgcDgDBAgQIECAAAECBAgQIECAQPMCAkfzI/QCBAgQIECAAAECBAgQIECAgMDhDBAgQIAAAQIECBAgQIAAAQLNCwgczY/QCxAgQIAAAQIECBAgQIAAAQIChzNAgAABAgQIECBAgAABAgQINC8QCRxPK6X8VfNv6gUIECBAgAABAgQIECBA4BsETp48eVspZQMNgdYFBI7WJ+j7EyBAgAABAgQIECBAoEJA4KjA8+igBASOQY3DlyFAgAABAgQIECBAgMD+Cggc++vt0/oTEDj6s7UzAQIECBAgQIAAAQIEBi8gcAx+RL5gUEDgCEJZRoAAAQIECBAgQIAAgXUUEDjWcarjfCeBY5xz99YECBAgQIAAAQIECBA4IyBwOAjrIiBwrMskvQcBAgQIECBAgAABAgRWEBA4VkDzyCAFBI5BjsWXIkCAAAECBAgQIECAwP4ICBz74+xT+hcQOPo39gkECBAgQIAAAQIECBAYrIDAMdjR+GJLCggcS4JZToAAAQIECBAgQIAAgXUSEDjWaZrjfheBY9zz9/YECBAgQIAAAQIECIxcQOAY+QFYo9cXONZomF6FwDoLbGxsHDl27NjbSykvK6XcP5lMrp7NZncfP378BdPp9LdKKU9aLBa333///T97++23P7TOFt6NAAECBAgQIJApIHBkatrrIAUEjoPU99kECIQFtra2/vtSyv80n89/bmtr65mLxeJfX3DBBf/7gw8+eMN55533SzfddNOfb21tvaWU8oH5fP7R8MYWEiBAgAABAgRGLiBwjPwArNHrCxxrNEyvQmCdBba2tp4/mUx+/Mtf/vJrL7744ucuFourSyk/X0p54/nnn//WG2644e83NzffVEq5d2dn5451tvBuBAgQIECAAIFMAYEjU9NeBykgcBykvs8mQCAssLGxcejYsWM3lFL+l1LKg3v/+aQnPenTJ0+evHGxWPzaiRMn/uzo0aO3llLuEDjCrBYSIECAAAECBIrA4RCsi4DAsS6T9B4E1lzg+PHjL5pOp//yxIkT/9sll1zyX+/u7v7kfD6/dnt7+/LFYnHT3utPJpMHdnd3f13gWPPD4PUIECBAgACBVAGBI5XTZgcoIHAcIL6PJkAgLrC5ufnSUsrhnZ2d393a2npKKeXN559//i+cOnVqcuLEia/cfvvtp/0SlbinlQQIECBAoEtg7zf4Pnr06Nsmk8lGKeX0ZDJ5zZEjRz586tSp95VSLiulLEopRxaLxacPHz585Y033viVrj3974cpIHAMcy6+1fICAsfyZp4gQOAABB7vNxmdTCbXllJ+ZbFY/NbOzs4nt7e3f3l3d/cPd3Z2PngAX9FHEiBAgACBtRI4fvz45YcOHXr5bDZ73TXXXHPp4cOH3z2dTn96d3f3vyilfGo+nz+8vb19VSnlebPZ7OfW6uVH9jICx8gGvsavK3Cs8XC9GoF1EjjXHxO7vb19xWKx2Pu9N47u/QkqJ06cuN4fE7tOk/cuBAgQIHBQAltbW88upbzmxIkT1x47duzpi8Xi7Q8//PDmrbfeev/ed9ra2jo8mUzmi8XiZn+C2UFNKedzBY4cR7scvIDAcfAz8A0IECBAgAABAgQIDE7g0d/g+x2llB8vpZy3WCxesbOz8x/OftFXvOIV//zQoUO/UErZns/nJwf3Ar5QWEDgCFNZOHABgWPgA/L1CBAgQIAAAQIECByEwObm5nMmk8mrT5w48crH+wmOzc3N/3UymRybz+e/ehDfz2fmCQgceZZ2OlgBgeNg/X06AQIECBAgQIAAgUEKPPobfD9rZ2fnrXt/WNnW1tavTafTX7n55pu/sPfLU0ops1LKO+fz+acG+QK+VFhA4AhTWThwAYFj4APy9QgQIECAAAECBAgchMCjf0T7VfP5/DVf85uMvurmm2/+m0d/f46ffvSXpzx8EN/PZ+YJCBx5lnY6WAGB42D9fToBAgQIECBAgACBQQo83h8TO5vN3r/3Zbe2tvbixpfn8/m/G+SX96WWEhA4luKyeMACAseAh+OrESBAgAABAgQIECBAoG8BgaNvYfvvl4DAsV/SPocAAQIECBAgQIAAAQIDFBA4BjgUX2klAYFjJTYPESBAgAABAgQIECBAYD0EBI71mKO3KEXgcAoIECBAgAABAgQIECAwYgGBY8TDX7NXFzjWbKBehwABAgQIECBAgAABAssICBzLaFk7ZAGBY8jT8d0IjE3gpo9cuy+vfO1/e9O+fI4PIUCAAAECBAg0ICBwNDAkXzEkIHCEmCwiQGBfBG78yOtLmby938+avKNc9/w39PsZdidAgAABAgQItCMgcLQzK9/0iQUEDieEAIHhCAgcw5mFb0KAAAECBAiMRkDgGM2o1/5FBY61H7EXJNCQgMDR0LB8VQIECBAgQGBdBASOdZmk9xA4nAECBIYjIHAMZxa+CQECBAgQIDAaAYFjNKNe+xcVONZ+xF6QQEMCAkdDw/JVCRAgQKB1gcWbywX78Q6TN5cH9+NzfMbqAgLH6naeHJbAaAPHxsbGkaNHj75tMplslFJOTyaT18xms/d/3d9/pJTyrvl8/uullMWwRufbEFhDAYFjDYfqlQgQIEBgqAJfeXN5+24pr+/z++3uljccfWt5R5+fYe96AYGj3tAOwxAYbeA4fvz45YcOHXr5bDZ73TXXXHPp4cOH3z2dTl91+vTpy6fT6fft/f2NjY3Dx44du6WU8u75fP7RYYzMtyCwxgICxxoP16sRIECAwNAEBI6hTeTgvo/AcXD2PjlXYLSBY2tr69mllNecOHHi2mPHjj19sVi8/eGHH948fPjw/7BHvLOzc8fef25ubr6plHLv2f+ey283AgT+fwIChwNBgAABAgT2TUDg2DfqwX+QwDH4EfmCQYHRBo6NjY1Dx44d2/txuR8vpZy3WCxesbOz8x82NzdfKnAET49lBLIFBI5sUfsRIECAAIFzCggcDsdZAYHDWVgXgdEGjs3NzedMJpNXnzhx4pV+gmNdjrP3aF5A4Gh+hF6AAAECBNoREDjamVXf31Tg6FvY/vslMObAsfeTGs/a2dl5ayllsrW19WvT6fRXTp8+/QI/wbFfx8/nEPg6AYHDkSBAgAABAvsmIHDsG/XgP0jgGPyIfMGgwGgDx/Hjx180nU6vms/nr/GbjAZPi2UE+hYQOPoWtj8BAgQIEPgnAYHDYTgrIHA4C+siMNrA4Y+JXZcj7D3WSkDgWKtxehkCBAgQGLaAwDHs+ezntxM49lPbZ/UpMNrA0SeqvQkQWFFA4FgRzmMECBAgQGB5AYFjebN1fULgWNfJju+9BI7xzdwbExiugMAx3Nn4ZgQIECCwdgICx9qNdOUXEjhWpvPgwAQEjoENxNchMGoBgWPU4/fyBAgQILC/AgLH/noP+dMEjiFPx3dbRkDgWEbLWgIE+hUQOPr1tTsBAgQIEPgaAYHDcTgrIHA4C+siIHCsyyS9B4F1EBA41mGK3oEAAQIEGhEQOBoZ1D58TYFjH5B9xL4ICBz7wuxDCBAICQgcISaLCBAgQIBAhoDAkaG4HnsIHOsxR29RisDhFBAgMBwBgWM4s/BNCBAgQGDtBQSOtR9x+AUFjjCVhQMXEDgGPiBfj8CoBASOUY3byxIgQIDAwQoIHAfrP6RPFziGNA3fpUZA4KjR8ywBArkCAkeup90IECBAgMATCAgcjsdZAYHDWVgXAYFjXSbpPQisg4DAsQ5T9A4ECBAg0IiAwNHIoPbhawoc+4DsI/ZFYK0Dx/1vLJfvh+LR/6N8fD8+x2cQWHsBgWPtR+wFCRAgQGA4AgLHcGZx0N9E4DjoCfj8LIG1DxzTQ+XuLKzH3WdRPn7RW8oVvX6GzQmMRUDgGMukvScBAgQIDEBA4BjAEAbyFQSOgQzC16gWEDhqCQWOWkHPE3hMQOBwGggQIECAwL4JCBz7Rj34DxI4Bj8iXzAoIHAEoc65TOCoFfQ8AYHDGSBAgAABAgcgIHAcAPpAP1LgGOhgfK2lBQSOpcm+7gGBo1bQ8wQEDmeAAAECBAgcgIDAcQDoA/1IgWOgg/G1lhYQOJYmEzhqyTxP4JwCfomKw0GAAAECBPZNQODYN+rBf5DAMfgR+YJBAYEjCHXOZX6Co1bQ8wQeExA4nAYCBAgQILBvAgLHvlEP/oMEjsGPyBcMCggcQSiBoxbK8wQCAgJHAMkSAgQIECCQIyBw5Diuwy4CxzpM0TvsCQgctefAT3DUCnqewGMCAofTQIAAAQIE9k1A4Ng36sF/kMAx+BH5gkEBgSMIdc5lAketoOcJCBzOAAECBAgQOAABgeMA0Af6kQLHQAfjay0tIHAsTfZ1DwgctYKeJyBwOAMECBAgQOAABASOA0Af6EcKHAMdjK+1tIDAsTSZwFFL5nkC5xTwS1QcDgIECBAgsG8CAse+UQ/+gwSOwY/IFwwKCBxBqHMu8xMctYKeJ/CYgMDhNBAgQIAAgX0TEDj2jXrwHyRwDH5EnV/w9OnT5Y477ij33ntvufDCC8tP/MRPlKc//enlL/7iL8p73vOecurUqfKc5zynXHnlleXQoUOd+7W6QOConZzAUSvoeQIChzNAgAABAgQOQEDgOAD0gX6kwDHQwSzxtT796U+Xz3zmM2cCxt/8zd+UD3/4w+VHf/RHz0SP7//+7y/f9E3fVH7/93+/fOd3fmd5xjOescTObS0VOGrnJXDUCnqegMDhDBAgQIAAgQMQEDgOAH2gHylwDHQwS3ytT37yk+WLX/xi+YEf+IGyu7tbHnzwwTKZTMqHPvShM3/vggsuKHfffXc5fPhw+a7v+q4ldm5rqcBROy+Bo1bQ8wQEDmeAAAECBAgcgIDAcQDoA/1IgWOgg1nia+0Fjo9+9KNnwsbeL1e56qqrylOf+tTye7/3e+V7vud7ytOe9rTyO7/zO2fihsBRyl8tYTuYpfe/sVw+PVTu7vULCRy98tp8ZAJ+D46RDdzrEiBAgMBBCggcB6k/rM8WOIY1j1W+zV7g2PsJjauvvrrcd9995Q/+4A/Ky172svKlL33pTOTYix7f+q3feuaXqAgcAse5z5jAsco/f54h8PgCAoeTQYAAAQIE9k1A4Ng36sF/kMAx+BF1fsGv/SUqez/Fcfvtt5eXvOQl5ciRI2f+Zzqdlr01e38JHAKHwNH5j5QFBBIEBI4ERFsQIECAAIGYgMARcxrDKoGj/Sn/5V/+ZbnnnnvORI2//du/LR/84AfLy1/+8vKBD3ygPP/5zz/zS1TuvPPOctlll535KY51/cvvwVE7WT/BUSvoeQKPCQgcTgMBAgQIENg3AYFj36gH/0ECx+BH1PkF934Jyl7A+MQnPlHOP//8M78Hx17M+PznP3/m99544IEHyjOf+cwzf3/vJzrW9S+Bo3ayAketoOcJCBzOwBmBjY2NI8eOHbuhlPLDpZQHdnd3f/KWW275k+PHj79gOp3++1LKhaWUD5w4ceL622+//aFW2cbynq3Ox/cmMCYBgWNM037idxU4nIV1ERA4aicpcNQKep6AwOEMnBHY3Nx88XQ6/b7ZbPa6ra2tZ04mk3/zyCOPvPq8885712Kx+MX5fP5n29vbv7y7u/uHOzs7H2yVbSzv2ep8fG8CYxIQOMY0bYHDtMchIHDUzlngqBX0PAGBwxk4GzheWkp51s7Ozls3NjYOXXTRRU85dOjQ6VLKbDqdvvbmm2/+wvXXX3/Reeed9/A73/nOB1pl29zcHMV7tjof35vAmAQEjjFNW+Aw7XEICBy1cxY4agU9T0DgcAb+KXBMJpNrJpPJRYvF4shkMnnVkSNH/vzUqVP/brFYPDCZTP6rxWLxB/fff//PtvxLVPYCxxje07EmQGD4AgLH8Ge0X9/QL1HZL2mf07eAwFErLHDUCnqegMDhDHztT3D85P333/+ySy+99Nt2d3ffePr06ddOJpN/v1gs3n7LLbd8eHt7+9+WUj4ym83ubJXt0Z/gWPv3bHU+vjeBMQkIHGOatp/gMO1xCAgctXMWOGoFPU9A4HAGvjZwnPklKnu/FOXUqVPzUsqb9/7n7C9R+dpf3tEq29e+wzq/Z6vz8b0JjElA4BjTtAUO0x6HgMBRO2eBo1bQ8wQEDmfgjMDW1tbzF4vFy3Z2dv711tbWUyeTyS8tFovXlFL+7WKxuGVnZ+cTW1tbPz2ZTD4/m83e2yrbWN6z1fn43gTGJCBwjGnaAodpj0NA4Kids8BRK+h5AgKHM3BGYO+PTz169OjbJpPJRinlwclk8jOz2ez929vbVywWi72f5ri0lPKfHnrooVfeeuut97fKNpb3bHU+vjeBMQkIHGOatsBh2uMQEDhq5yxw1Ap6noDA4QwQIECAAIEDEBA4DgB9oB/pNxkd6GB8raUFBI6lyb7uAYGjVtDzBAQOZ4AAAQIECByAgMBxAOgD/UiBY6CD8bWWFhA4liYTOGrJPE/gnAI3fuT1pUze3q/Q5B3luue/od/PsDsBAgQIEBi+gMAx/Bnt1zcUOPZLuu5zrrvr/63bIPD05n95SXnuJRcGVg5zicBROxc/wVEr6HkCjwkIHE4DAQIECBDYNwGBY9+oB/9BAsfgR3TmC77wzs+Ue+57oNcve9eVlwkcvQpXbH7/G8vl00Pl7ootuh8VOLqNrCAQFRA4olLWESBAgACBagGBo5pwbTYQONoYpcDRPSc/wdFt9MQrBI5aQc8TeExA4HAaCBAgQIDAvgkIHPtGPfgPEjgGP6IzX1Dg6J6TwNFtJHDUGnmeQFRA4IhKWUeAAAECBKoFBI5qwrXZQOBoY5QCR/ecBI5uI4Gj1sjzBKICAkdUyjoCBAgQIFAtIHBUE67NBgJHG6MUOLrnJHB0GwkctUaeJxAVEDiiUtYRIECAAIFqAYGjmnBtNhA42hilwNE9J4Gj20jgqDXyPIGogMARlbKOAAECBAhUCwgc1YRrs4HA0cYoBY7uOQkc3UYCR62R5wlEBQSOqFSz6/7+zeUdfX/53VJmR99cPtf35zzh/jd9tPf3LIvFbeW6F3z8QN/ThxMg0LSAwNH0+FK/vMCRytnbZgJHN63A0W0kcNQaeZ5AVEDgiEo1u+7v31w+W0p5Rp8vsFvKtx944LjxT/b+iPLL+3zPUsoVAkfPwrYnsOYCAseaD3iJ1xM4lsA6wKUCRze+wNFtJHDUGnmeQFRA4IhKNbtO4EgdncCRymkzAuMTEDjGN/NzvbHA0cZZEDi65yRwdBsJHLVGnicQFRA4olLNrhM4UkcncKRy2ozA+AQEjvHNXOBoe+YCR/f8BI5uI4Gj1sjzBKICAkdUqtl1Akfq6ASOVE6bERifgMAxvpkLHG3PXODonp/A0W0kcNQaeZ5AVEDgiEo1u07gSB2dwJHKaTMC4xMQOMY3c4Gj7ZkLHN3zEzi6jQSOWiPPE4gKCBxRqWbXCRypoxM4UjltRmB8AgLH+GYucLQ9c4Gje34CR7eRwFFr5HkCUQGBIyrV7DqBI3V0Akcqp80IjE9A4BjfzAWOtmcucHTPT+DoNhI4ao08TyAqIHBEpZpdJ3Ckjk7gSOW0GYHxCQgc45u5wNH2zAWO7vkJHN1GAketkecJRAUEjqhUs+sEjtTRCRypnDYjMD4BgWN8Mxc42p65wNE9P4Gj20jgqDXyPIGogMARlWp2ncCROjqBI5XTZgTGJyBwjG/mAkfbMxc4uucncHQbCRy1Rp4nEBUQOKJSza4TOFJHJ3CkctqMwPgEBI7xzVzgaHvmAkf3/ASObiOBo9bI8wSiAgJHVKrZdQJH6ugEjlROmxEYn4DAMb6ZCxxtz1zg6J6fwNFtJHDUGnmeQFRA4IhKNbtO4EgdncCRymkzAuMTEDjGN3OBo+2ZCxzd8xM4uo0EjlojzxOICggcUalm1wkcqaMTOFI5bUZgfAICx/hmLnC0PXOBo3t+Ake3kcBRa+R5AlEBgSMq1ew6gSN1dAJHKqfNCIxPQOAY38wFjrZnLnB0z0/g6DYSOGqNPE8gKiBwRKWaXSdwpI5O4EjltBmB8QkIHOObucDR9swFju75CRzdRgJHrZHnCUQFBI6oVLPrBI7U0QkcqZw2IzA+AYFjfDMXONqeucDRPT+Bo9tI4Kg18jyBqIDAEZVqdp3AkTo6gSOV02YExicgcIxv5gJH2zMXOLrnJ3B0GwkctUaeJxAVEDiiUs2uEzhSRydwpHLajMD4BASO8c1c4Gh75gJH9/wEjm4jgaPWyPMEogICR1Sq2XUCR+roBI5UTpsRGJ+AwDG+mQscbc9c4Oien8DRbSRw1Bp5nkBUQOCISjW7TuBIHZ3AkcppMwLjExA4xjdzgaPtmQsc3fMTOLqNBI5aI88TiAoIHFGpZtcJHKmjEzhSOW1GYHwCAsdXZ765ufnSyWRySynlH/b++2QyufPLX/7yT1988cWvWywW15VS/uf5fP7RdT4hJ0+evK2UsrHO77gO7yZwdE9R4Og2EjhqjTxPICogcESlml0ncKSOTuBI5bQZgfEJCByPBY5SyrN2dnbeevYUbG1t/bPpdPrNu7u7P19KuUXgGN8/H0N8Y4GjeyoCR7eRwFFr5HkCUQGBIyrV7DqBI3V0Akcqp80IjE9A4Dh34Dh7Gra3t+eLxeL/EjjG98/HEN9Y4OieisDRbSRw1Bp5nkBUQOCISjW7TuBIHZ3AkcppMwLjExA4Hgsck8nk9aWUQ6WUhxeLxb/Z2dn5j3v/W4FjfP9cDPmNBY7u6Qgc3UYCR62R5wlEBQSOqFSz6wSO1NEJHKmcNiMwPgGB458Cx4snk8l/d+LEiTc95SlP+ZbpdPorDz300CtvvfXW+wWO8f1zMeQ3Fji6pyNwdBsJHLVGnicQFRA4olLNrhM4UkcncKRy2ozA+AQEjm+c+fXXX3/RqVOn5tPp9LU333zzFwSO8f1zMeQ3Fji6pyNwdBsJHLVGnicQFRA4olLNrhM4UkcncKRy2ozA+AQEjq/O/Pjx4y+aTqdXzefz12xtbT11sVj86sMPP3ydn+AY3z8TQ39jgaN7QgJHt5HAUWvkeQJRAYEjKtXsOoEjdXQCRyqnzQiMT0Dg+OrMNzY2jhw9evRtk8lk749JfXAymfzMbDZ7/97/zk9wjO+fiyG/scDRPR2Bo9tI4Kg18jyBqIDAEZVqdp3AkTo6gSOV02YExicgcIxv5ud645MnT96213qIDFtA4Oiej8DRbSRw1Bp5nkBUQOCISjW7TuBIHZ3AkcppMwLjExA4xjdzgaPtmQsc3fMTOLqNBI5aI88TiAoIHFGpZtcJHKmjEzhSOW1GYHwCAsf4Zi5wtD1zgaN7fgJHt5HAUWvkeQJRAYEjKtXsOoEjdXQCRyqnzQiMT0DgGN/MBY62Zy5wdM9P4Og2EjhqjTxPICogcESlml0ncKSOTuBI5bQZgfEJCBzjm7nA0fbMBY7u+Qkc3UYCR62R5wlEBQSOqFSz6wSO1NEJHKmcNiMwPgGBY3wzFzjanrnA0T0/gaPbSOCoNfI8gaiAwBGVanadwJE6OoEjldNmBMYnIHCMb+YCR9szFzi65ydwdBsJHLVGnicQFRA4olLNrhM4UkcncKRy2ozA+AQEjvHNXOBoe+YCR/f8BI5uI4Gj1sjzBKICAkdUqtl1Akfq6ASOVE6bERifgMAxvpkLHG3PXODonp/A0W0kcNQaeZ5AVEDgiEo1u07gSB2dwJHKaTMC4xMQOMY3c4Gj7ZkLHN3zEzi6jQSOWiPPE4gKCBxRqWbXCRypoxM4UjltRmB8AqMJHDf9p+fuy3Sv/e579uVzeviQkydP3lZK2ehha1smCggc3ZgCR7eRwFFr5HkCUQGBIyrV7DqBI3V0Akcqp80IjE9gNIHD/aLzcAscnUSDWCBwdI9X14J0AAAgAElEQVRB4Og2EjhqjTxPICrgAhKVanadwJE6OoEjldNmBMYnIHBkznzyjnLd89+QueN+7iVw7Kf26p8lcHTbCRzdRgJHrZHnCUQFBI6oVLPrBI7U0QkcqZw2IzA+AYEjc+YCR6amvR5fQODoPhkCR7eRwFFr5HkCUQGBIyrV7DqBI3V0Akcqp80IjE9A4MicucCRqWkvgWPVMyBwrCp39rlF+fhFbylX1G7jeQIESikCx9ofA4EjdcQCRyqnzQiMT0DgyJy5wJGpaS+BY9UzIHCsKidw1Mp5nsA3Cggca38qBI7UEQscqZw2IzA+AYEjc+YCR6amvQSOVc+AwLGqnMBRK+d5AgLHCM+AwJE6dIEjldNmBMYnIHBkzlzgyNS0l8Cx6hkQOFaVEzhq5TxPQOAY4RkQOFKHLnCkctqMwPgEBI7MmQscmZr2EjhWPQMCx6pyAketnOcJCBwjPAMCR+rQBY5UTpsRGJ+AwJE5c4EjU9NeAseqZ0DgWFVO4KiV8zwBgWOEZ0DgSB26wJHKaTMC4xMQODJnLnBkatpL4Fj1DAgcq8oJHLVynicgcIzwDAgcqUMXOFI5bUZgfAICR+bMBY5MTXsJHKueAYFjVTmBo1bO8wQEjhGeAYEjdegCRyqnzQiMT0DgyJy5wJGpaS+BY9UzIHCsKidw1Mp5noDAMcIzIHCkDl3gSOW0GYHxCQgcmTMXODI17SVwrHoGBI5V5QSOWjnPExA4RngGBI7UoQscqZw2IzA+AYEjc+YCR6amvQSOVc+AwLGqnMBRK+d5AgLHCM+AwJE6dIEjldNmBMYnIHBkzlzgyNS0l8Cx6hkQOFaVEzhq5TxPQOAY4RkQOFKHLnCkctqMwPgEBI7MmQscmZr2EjhWPQMCx6pyAketnOcJCBwjPAMCR+rQBY5UTpsRGJ+AwJE5c4EjU9NeAseqZ0DgWFVO4KiV8zwBgWOEZ0DgSB26wJHKaTMC4xMQODJnLnBkatpL4Fj1DAgcq8oJHLVynicgcIzwDAgcqUMXOFI5bUZgfAICR+bMBY5MTXsJHKueAYFjVTmBo1bO8wQEjhGeAYEjdegCRyqnzQiMT0DgyJy5wJGpaS+BY9UzIHCsKidw1Mp5noDAMcIzIHCkDl3gSOW0GYHxCQgcmTMXODI17SVwrHoGBI5V5QSOWjnPExA4RngGBI7UoQscqZw2IzA+AYEjc+YCR6amvQSOVc+AwLGqnMBRK+d5AgLHCM+AwJE6dIEjldNmBMYnIHBkzlzgyNS0l8Cx6hkQOFaVEzhq5TxPQOAY4RkQOFKHLnCkctqMwPgEBI7MmQscmZr2EjhWPQMCx6pyjQSOzc3NF08mk9mjX/fCUsp/LqW8vJTyu6WUf15KOV1K+YfpdPovbr755ntqOTxPoErgxo+8vpTJ26v26Hy47QtI5+sNfIHAkToggSOV02bLCLhfLKM13LUCR+Zs2r5fnDx58rZSykamiL3yBV5452fKPfc9kL/x1+x415WXledesvd/Nrb5l8BRO7dF+fhFbylX1G7T9/NXX3310cOHD99aSvnlCy644P8+derUfDqdvvbmm2/+Qt+fbX8CYQGBI0zV6kKBI3VyAkcqp81WEXC/WEVtOM8IHJmzEDgyNe31+AICR/fJEDi6jZ54RQOBY2Nj48jFF1/8G6WUD89ms/dcf/31FwkctYP3fC8CAkcvrEPaVOBInYbAkcpps2UF3C+WFRveeoEjcyYCR6amvQSOVc+AwLGq3NnnGggcr3zlK791d3f3Z0spz9zd3X3jhRde+J9PnTq190tU/lkp5eJSyh8/8sgjr//N3/zNf6jl8DyBKgGBo4qvhYcFjtQpCRypnDZbVsD9Ylmx4a0XODJnInBkatpL4Fj1DAgcq8o1FDjOftXt7e3LFovFdY888sibzjvvvF+bTCbvnM1mn97a2nrTZDL5xGw2e38th+cJVAkIHFV8LTwscKROSeBI5bTZqgLuF6vKHfxzAkfmDASOTE17CRyrngGBY1W5RgLH9vb2S0opX5jNZnc/+v9p+dXzzz9/64Ybbvj7s6+wubn50lLKs3Z2dt5ay+F5AlUCAkcVXwsPCxypUxI4UjlttoyA+8UyWsNdK3BkzkbgyNS0l8Cx6hkQOFaVayhwLBaL58zn87dubW39N6WUa06cOPHqo0eP3lhK+Y2dnZ1PPvoTHPfOZrP31nJ4nkCVgMBRxdfCwwJH6pQEjlROmy0jsBc43C+WERvmWoEjcy4CR6amvQSOVc+AwLGqXCOBY+83ADt27Ni7Sik/VEr50mQy2dr7aY7t7e0rFovFvJRyaSnlDx955JHr/R4ctYfB89UCAkc14dA3EDhSJyRwpHLabBkB94tltIa7VuDInI3AkalpL4Fj1TMgcKwq10jgqH09zxPYVwGBY1+5D+LDBI5UdYEjldNmBMYnIHBkzlzgyNS0l8Cx6hkQOFaVEzhq5TxP4BsFBI61PxUCR+qIBY5UTpsRGJ+AwJE5c4EjU9NeAseqZ0DgWFVO4KiV8zwBgWOEZ0DgSB26wJHKaTMC4xMQODJnLnBkatpL4Fj1DAgcq8oJHLVynicgcIzwDAgcqUMXOFI5bUZgfAICR+bMBY5MTXsJHKueAYFjVTmBo1bO8wQEjhGeAYEjdegCRyqnzQiMT0DgyJy5wJGpaS+BY9UzIHCsKidw1Mp5noDAMcIzIHCkDl3gSOW0GYHxCQgcmTMXODI17SVwrHoGBI5V5QSOWjnPExA4RngGBI7UoQscqZw5m21ubr54MpnMHt3twsVi8WcXXHDBD33xi1988OjRo2+bTCYbpZRHSinvms/nv15KWeR8sl0ILC8gcCxvdu4nBI5MTXsJHKueAYFjVTmBo1bO8wQEjhGeAYEjdegCRypn7mZXX3310cOHD982nU5/azabvWcvfEyn0++bzWav29jYOHzs2LFbSinvns/nH839ZLsRiAsIHHGr7pUCR7eRFbUCL7zzM+We+x6o3eYJn7/rysvKcy+5sNfP6HNzgaNWd1E+ftFbyhW123ieAIFSij8mdu2PgcCROmKBI5Uzb7ONjY0jF1988WyxWHxuPp//4t5PaWxubr507xN2dnbu2PvPzc3NN5VS7j373/M+3U4E4gICR9yqe6XA0W1kRa2AwNEtKHB0Gz3xCoGjVtDzBB4TEDjW/jQIHKkjFjhSOfM2e/SnN95QSnnedDp992w2e7/AkedrpzwBgSPPshSBI1PTXo8vIHB0nwyBo9to+IHjxo89o+zunlf7Kp3Pv+r5f965xgICNQICR41eE88KHKljEjhSOfM329ra+pbJZPJLR44c+VcPPvjg9+99QlM/weF+kX8oBrajwJE5EIEjU9NeAseqZ0DgWFXu7HND+AmOvQtIOf3Z2lfpeP5z5boXfHvPn2H7sQsIHGt/AgSO1BELHKmcOZttb2+/pJTyhdlsdvf1119/0alTp+bT6fS1p0+ffkGTgcP9IudgDHQXgSNzMAJHpqa9BI5Vz4DAsaqcwFEr53kC3yggcKz9qRA4UkcscKRy5mz26G8m+qLZbPbz11577Xc88sgjP/fkJz/5lV/5yle+t7nfZNT/AyXnUAx4F4EjczgCR6amvQSOVc+AwLGqnMBRK+d5AgLHCM+AwJE6dIEjlTNns73fYPRr/jjYf9zd3b3mlltu+ZOv+/tt/DGxAkfOoRjwLgJH5nAEjkxNewkcq54BgWNVOYGjVs7zBASOEZ4BgSN16AJHKqfNvkFA4Fj7QyFwZI5Y4MjUtJfAseoZEDhWlRM4auU8T0DgGOEZEDhShy5wpHLaTOAY3xkQODJnLnBkatpL4Fj1DAgcq8oJHLVynicgcIzwDAgcqUMXOFI5bSZwjO8MCByZMxc4MjXtJXCsegYEjlXlBI5aOc8TEDhGeAYEjtShCxypnDYTOMZ3BgSOzJkLHJma9hI4Vj0DAseqcgJHrZznCQgcIzwDAkfq0AWOVE6bCRzjOwMCR+bMBY5MTXsJHKueAYFjVTmBo1bO8wQEjhGeAYEjdegCRyqnzQSO8Z0BgSNz5gJHpqa9BI5Vz4DAsaqcwFEr53kCAscIz4DAkTp0gSOV02YCx/jOgMCROXOBI1PTXgLHqmdA4FhVTuColfM8AYFjhGdA4EgdusCRymkzgWN8Z0DgyJy5wJGpaS+BY9UzIHCsKidw1Mp5noDAMcIzIHCkDl3gSOW0mcAxvjMgcGTOXODI1Mzc6/Tp0+XOO+8s99xzTzly5Ej5kR/5kfLsZz/7nz7iT//0T8vJkyfL937v92Z+bC97vfDOz5R77nugl73PbnrXlZeV515yYa+f0efmAket7qJ8/KK3lCtqt6l6/saPPaOU05+t2qP74c+V617w7d3LrCBQIXDjR15fyuTtFTsEHm37AhJ4wUEvEThSxyNwpHLaTOAY3xkQODJn3vb94uTJk7eVUjYyRYay16c+9any2c9+trzkJS8p//iP/1je+973lquuuqo8+clPLg899FC57bbbyg/+4A+WSy+9dChf+ZzfQ+DoHpHA0W30xCsEjlpBzxN4TEDgWPvTIHCkjljgSOWMb3b/G8vl00PlF+JPrLbyojeXH1ntyaSn/D9QkiCHu43AkTkbgSNTM3Ovz3/+8+WBBx4o3/Ed31EefPDBcscdd5yJHXuB43Of+1zZCyB7P9UxmUT+T+PMb7b8XgJHt1lkik8rpfxV91bDW/HoBeTuXr+ZwNErr81HJiBwrP3ABY7UEQscqZzxzdwv4laBlX5CNIDU1xKBI1NW4MjU7Guvj33sY+Wv//qvyw//8A+X3d3dcvvtt5cXvehFZ2LH+973vvJjP/Zj5YILLujr46v3FTi6CQWObqMnXiFw1Ap6nsBjAgLH2p8GgSN1xAJHKmd8M4EjbhVYKXAEkPpaInBkygocmZp97PWFL3yhfOhDHyovf/nLy4UXXlj2/vsf/dEflY2NjfKVr3xF4HgU3e/B0cfpS9rTBSQJ8qvbuICkctrscQUEjrU/GAJH6ogFjlTO+GbuF3GrwEr3iwBSX0sEjkxZgSNTM3uvvV+isvd7bbz4xS8u3/zN33xm+z/+4z8ud91115mf2Nj7jUjvu+++8lM/9VNnfinLUP/yExzdk/ETHN1GT7zCT3DUCnqewGMCAsfanwaBI3XEAkcqZ3wzgSNuFVgpcASQ+loicGTKChyZmpl77cWLvd9Y9LLLLivPe97zHnfrv/u7v/MTHI/K+AmOzNOXvJcLSCqoC0gqp80eV0DgWPuDIXCkjljgSOWMb+Z+EbcKrHS/CCD1tUTgyJQVODI1M/fa+01Ef/u3f7s86UlPOrPtoUOHzvwylb3gcfYvgeMxcYEj8/Ql7+UCkgrqApLKaTOBY5xnQOBInbvAkcoZ38z9Im4VWOl+EUDqa4nAkSkrcGRq2uvxBfwSle6T4ZeodBs98Qq/RKVW0PMEHhPwExxrfxoEjtQRCxypnPHNBI64VWClwBFA6muJwJEpK3BkatpL4Fj1DAgcq8qdfU7gqBX0PAGBY0RnQOBIHbbAkcoZ30zgiFsFVgocAaS+lggcmbICR6amvQSOVc+AwLGqnMBRK+f5JIGNjY0jx44de1cp5YdKKQ9OJpOfmc1m79/7+0ePHn3bZDLZKKU8Ukp513w+//VSyiLpo/O38RMc+aYD21HgSB2IwJHKGd9M4IhbBVYKHAGkvpYIHJmyAkempr0EjlXPgMCxqpzAUSvn+SSB7e3tlywWi++ez+dvuOaaay49fPjwu6fT6atOnz59+XQ6fdFsNvv5jY2Nw8eOHbullPJ/zufzTyV9dP42Ake+6cB2FDhSByJwpHLGNxM44laBlQJHAKmvJQJHpqzAkalpL4Fj1TMgcKwqJ3DUynk+SWB7e/uKva1ms9ndr3jFKy4+dOjQjdPp9NWnT59+0d7f39nZuWPvPzc3N//VZDL5k/l8/tGkj87fRuDINx3YjgJH6kAEjlTO+GYCR9wqsFLgCCD1tUTgyJQVODI17SVwrHoGBI5V5QSOWjnP9yCwvb39ilLKt8xms1/c3Nx8qcDxeMhtX0B6ODb7uqXAkcotcKRyxjcTOOJWgZUCRwCpryUCR6Zs2/eLkydP3lZK2ftlzf4asIA/RaV7OAJHt9ETr/CbjNYKej5JYHNz87tLKa97+OGHr7711lvvFzjOBdv2BSTpuBzYNgJHKr3AkcoZ30zgiFsFVgocAaS+lggcmbJt3y8Ejsyz0N9eAke3rcDRbSRwfFXABaT2rPT4/NbW1qWllBsPHTr0hptuuulzex8lcAgcPR65lbcWOFame7wHBY5UzvhmAkfcKrDS/SKA1NcSgSNTVuDI1LTX4wsIHN0nQ+DoNhI4BI7aU9Lr83t/WsrFF1/8G6WU981ms98/+2Gbm5sv9puMPh592xeQXg/TPmwucKQiCxypnPHNBI64VWClwBFA6muJwJEp2/b9wk9wZJ6F/vYSOLptBY5uI4FD4Kg9Jb0+/+ifovK7pZQvPfpHwP7DdDr9F/fdd9+9/phYgaPXw7fC5gLHCmjnfkTgSOWMbyZwxK0CKwWOAFJfSwSOTFmBI1Nz2b12//D1yz6y9PrJ815ZJke/bennMh8QOLo1BY5uI4FD4Kg9JZ6PCvhTVKJSza4TOFJHJ3CkcsY3EzjiVoGVAkcAqa8lAkemrMCRqbnsXqfnzyqL+/+fZR9bav2hrXsFjqXEDmaxwFHr7jcZrRX0PIHHBASOtT8NAkfqiAWOVM74ZgJH3CqwUuAIIPW1RODIlBU4MjWX3UvgWFbs3OvvuvKy8txLLszbcJ93EjhqwQWOWkHPExA4RnQGBI7UYQscqZzxzQSOuFVgpcARQOpricCRKStwZGouu5fAsayYwPFXeWT7t5MLSKq1C0gqp80eV8BPcKz9wRA4UkcscKRyxjdzv4hbBVa6XwSQ+loicGTKChyZmsvuJXAsKyZwCBznOgN+giPvnyY7ERA41v4MCBypIxY4UjnjmwkccavASoEjgNTXEoEjU1bgyNRcdi+BY1kxgUPgEDhcQPL+vWGncwkIHGt/NgSO1BELHKmc8c0EjrhVYKX7RQCpryUCR6aswJGpuexeAseyYgKHwCFwuIDk/XvDTgLHaM+AwJE6eoEjlTO+mcARtwqsdL8IIPW1RODIlBU4MjWX3UvgWFZM4BA4BA4XkLx/b9hJ4BjtGRA4UkcvcKRyxjcTOOJWgZXuFwGkvpYIHJmyAkem5rJ7CRzLigkcAofA4QKS9+8NOwkcoz0DAkfq6AWOVM74ZgJH3Cqw0v0igNTXEoEjU1bgyNRcdi+BY1kxgUPgEDhcQPL+vWEngWO0Z0DgSB29wJHKGd9M4IhbBVa6XwSQ+loicGTKChyZmsvuJXAsKyZwCBwChwtI3r83lt7pzAVkUf7HpR9c4oHdRbn96FvLO5Z4JH+p32Q033RgOwocqQMROFI545sJHHGrwEr3iwBSX0sEjkxZgSNTc9m9BI5lxQQOgUPgcAHJ+/fG0ju5gCxN9gQPtH0ByZQ4iL0EjlR1gSOVM76ZwBG3Cqx0vwgg9bXE/SJTtu37xcmTJ28rpWxkiuznXgJHnvZdV15WnnvJhXkb7vNOk8DnPa2UInAIHC4ggX9Y+lriApIp2/YFJFPiIPYSOFLVBY5UzvhmAkfcKrDS/SKA1NcS94tM2bbvFwJH91k4tHVvmRz9tu6FPa544Z2fKffc90CPn1CKwNErb93mLiB1fl/3tAtIKudym7mALOf1xKvbvoBkShzEXgJHqrrAkcoZ38z9Im4VWOl+EUDqa4n7RaZs2/cLgaP7LAgc3UZDWOEnOGqnsCgfv+gt5Yrabaqev/Fjzyjl9Ger9uh+2AWk26i3FS4gmbRtX0AyJQ5iL4EjVV3gSOWMbyZwxK0CK90vAkh9LXG/yJRt+34hcHSfBYGj22gIKwSO2ikIHLWCng8IuIAEkMJL2r6AhF9zoAsFjtTBCBypnPHNBI64VWClwBFA6muJ+0WmbNv3C4Gj+ywIHN1GQ1ghcNROQeCoFfR8QMAFJIAUXtL2BST8mgNdKHCkDkbgSOWMbyZwxK0CKwWOAFJfS9wvMmXbvl8IHN1nQeDoNhrCCoGjdgoCR62g5wMCLiABpPCSti8g4dcc6EKBI3UwAkcqZ3wzgSNuFVgpcASQ+lrifpEp2/b9QuDoPgsCR7fREFYIHLVTEDhqBT0fEHABCSCFl7R9AQm/5kAXChypgxE4UjnjmwkccavASoEjgNTXEveLTNm27xcCR/dZEDi6jYawQuConYLAUSvo+YCAC0gAKbyk7QtI+DUHulDgSB2MwJHKGd9M4IhbBVYKHAGkvpa4X2TKtn2/EDi6z4LA0W00hBUCR+0UBI5aQc8HBFxAAkjhJW1fQMKvOdCFAkfqYASOVM74ZgJH3CqwUuAIIPW1xP0iU7bt+4XA0X0WBI5uoyGsEDhqpyBw1Ap6PiDgAhJACi9p+wISfs2BLhQ4UgcjcKRyxjcTOOJWgZUCRwCpryXuF5mybd8vBI7usyBwdBsNYYXAUTsFgaNW0PMBAReQAFJ4SdsXkPBrDnShwJE6GIEjlTO+mcARtwqsFDgCSH0tcb/IlG37fiFwdJ8FgaPbaAgrBI7aKQgctYKeDwi4gASQwkvavoCEX3OgCwWO1MEIHKmc8c0EjrhVYKXAEUDqa4n7RaZs2/cLgaP7LAgc3UZDWCFw1E5B4KgV9HxAwAUkgBRe0vYFJPyaA10ocKQORuBI5YxvJnDErQIrBY4AUl9L3C8yZdu+Xwgc3WdB4Og2GsIKgaN2CgJHraDnAwIuIAGk8JK2LyDh1xzoQoEjdTACRypnfDOBI24VWClwBJD6WuJ+kSnb9v1C4Og+CwJHt9EQVggctVMQOGoFPR8QcAEJIIWXtH0BCb/mQBcKHKmDEThSOeObCRxxq8BKgSOA1NcS94tM2bbvFwJH91kQOLqNhrBC4KidgsBRK+j5gIALSAApvKTtC0j4NQe6UOBIHYzAkcoZ30zgiFsFVgocAaS+lrhfZMq2fb8QOLrPgsDRbTSEFQJH7RQEjlpBzwcEXEACSOElbV9Awq850IUCR+pgBI5UzvhmAkfcKrBS4Agg9bXE/SJTtu37hcDRfRYEjm6jIawQOGqnIHDUCno+IOACEkAKL2n7AhJ+zYEuFDhSByNwpHLGNxM44laBlQJHAKmvJe4XmbJt3y8Eju6zIHB0Gw1hhcBROwWBo1bQ8wEBF5AAUnhJ2xeQ8GsOdKHAkToYgSOVM76ZwBG3CqwUOAJIfS1xv8iUbft+IXB0nwWBo9toCCsEjtopCBy1gp4PCLiABJDCS9q+gIRfc6ALBY7UwQgcqZzxzQSOuFVgpcARQOpriftFpmzb9wuBo/ssCBzdRkNYIXDUTkHgqBX0fEDABSSAFF7S9gUk/JoDXShwpA5G4EjljG8mcMStAisFjgBSX0vcLzJl275fCBzdZ0Hg6DYawgqBo3YKAketoOcDAi4gAaTwkrYvIOHXHOhCgSN1MAJHKmd8M4EjbhVYKXAEkPpa4n6RKdv2/ULg6D4LAke30RBWCBy1UxA4agU9HxBwAQkghZe0fQEJv+ZAFwocqYMROFI545sJHHGrwEqBI4DU1xL3i0zZtu8XAkf3WRA4uo2GsELgqJ2CwFEr6PmAgAtIACm8pO0LSPg1B7pQ4EgdjMCRyhnfTOCIWwVWChwBpL6WuF9kyrZ9vxA4us+CwNFtNIQVAkftFASOWkHPBwRcQAJI4SVtX0DCrznQhQJH6mAEjlTO+GYCR9wqsFLgCCD1tcT9IlO27fuFwNF9FgSObqMhrBA4aqcgcNQKej4g4AISQAovafsCEn7NgS4UOFIHI3CkcsY3EzjiVoGVAkcAqa8l7heZsm3fLwSO7rMgcHQbDWGFwFE7BYGjVtDzAQEXkABSeEnbF5Dwaw50ocCROhiBI5UzvpnAEbcKrBQ4Akh9LXG/yJRt+34hcHSfBYGj22gIKwSO2ikIHLWCng8IuIAEkMJL2r6AhF9zoAsFjtTBCBypnPHNBI64VWClwBFA6muJ+0WmbNv3C4Gj+ywIHN1GQ1ghcNROQeCoFfR8QMAFJIAUXtL2BST8mgNdKHCkDkbgSOWMbyZwxK0CKwWOAFJfS9wvMmXbvl8IHN1nQeDoNhrCCoGjdgoCR62g5wMCLiABpPCSti8g4dcc6EKBI3UwAkcqZ3wzgSNuFVgpcASQ+lrifpEp2/b9QuDoPgsCR7fREFYIHLVTEDhqBT0fEHABCSCFl7R9AQm/5kAXChypgxE4UjnjmwkccavASoEjgNTXEveLTNm27xcCR/dZEDi6jYawQuConYLAUSvo+YCAC0gAKbyk7QtI+DUHulDgSB2MwJHKGd9M4IhbBVYKHAGkvpa4X2TKtn2/EDi6z4LA0W00hBUCR+0UBI5aQc8HBFxAAkjhJW1fQMKvOdCFAkfqYASOVM74ZgJH3CqwUuAIIPW1xP0iU7bt+4XA0X0WBI5uoyGsEDhqpyBw1Ap6PiDgAhJACi9p+wISfs2BLhQ4UgcjcKRyxjcTOOJWgZUCRwCpryXuF5mybd8vBI7usyBwdBsNYYXAUTsFgaNW0PMBAReQAFJ4SdsXkPBrDnShwJE6GIEjlTO+mcARtwqsFDgCSH0tcb/IlG37fiFwdJ8FgaPbaAgrBI7aKQgctYKeDwi4gASQwkvavoCEX3OgCwWO1MEIHKmc8c0EjrhVYKXAEUDqa4n7RaZs2/cLgaP7LAgc3UZDWCFw1E5B4KgV9HxAwAUkgBRe0vYFJPyaA10ocKQORuBI5YxvJnDErQIrBY4AUl9L3C8yZdu+Xwgc3WdB4Og2GsIKgaN2CgJHraDnAwIuIAGk8JK2LyDh1xzoQoEjdTACRypnfDOBI24VWClwBJD6WuJ+kSnb9kS9SsUAAARbSURBVP1C4Og+CwJHt9EQVggctVMQOGoFPR8QcAEJIIWXtH0BCb/mQBcKHKmDEThSOeObCRxxq8BKgSOA1NcS94tM2bbvFwJH91kQOLqNhrBC4KidgsBRK+j5gIALSAApvKTtC0j4NQe6UOBIHYzAkcoZ30zgiFsFVgocAaS+lrhfZMq2fb8QOLrPgsDRbTSEFQJH7RQEjlpBzwcEXEACSOElbV9Awq850IUCR+pgBI5UzvhmAkfcKrBS4Agg9bXE/SJTtu37hcDRfRYEjm6jIawQOGqnIHDUCno+IOACEkAKL2n7AhJ+zYEuFDhSByNwpHLGNxM44laBlQJHAKmvJe4XmbJt3y8Eju6zIHB0Gw1hhcBROwWBo1bQ8wEBF5AAUnhJ2xeQ8GsOdKHAkToYgSOVM76ZwBG3CqwUOAJIfS1xv8iUbft+IXB0nwWBo9toCCsEjtopCBy1gp4PCLiABJDCS9q+gIRfc6ALBY7UwQgcqZzxzQSOuFVgpcARQOpriftFpmzb9wuBo/ssCBzdRkNYIXDUTkHgqBX0fEDABSSAFF7S9gUk/JoDXShwpA5G4EjljG8mcMStAisFjgBSX0vcLzJl275fCBzdZ0Hg6DYawgqBo3YKAketoOcDAi4gAaTwkrYvIOHXHOhCgSN1MAJHKmd8M4EjbhVYKXAEkPpa4n6RKdv2/ULg6D4LAke30RBWCBy1UxA4agU9HxBwAQkghZe0fQEJv+ZAFwocqYMROFI545sJHHGrwEqBI4DU1xL3i0zZtu8XAkf3WRA4uo2GsELgqJ2CwFEr6PmAgAtIACm8pO0LSPg1B7pQ4EgdjMCRyhnfTOCIWwVWChwBpL6WuF9kyrZ9vxA4us+CwNFtNIQVAkftFASOWkHPBwRcQAJI4SVtX0DCrznQhQJH6mAEjlTO+GYCR9wqsFLgCCD1tcT9IlO27fuFwNF9FgSObqMhrBA4aqcgcNQKej4g4AISQAovafsCEn7NgS4UOFIHI3CkcsY3EzjiVoGVAkcAqa8l7heZsm3fLwSO7rMgcHQbDWGFwFE7BYGjVtDzAQEXkABSeEnbF5Dwaw50ocCROhiBI5UzvpnAEbcKrBQ4Akh9LXG/yJRt+34hcHSfBYGj22gIKwSO2ikIHLWCng8IuIAEkMJL2r6AhF9zoAsFjtTBCBypnPHNBI64VWClwBFA6muJ+0WmbNv3C4Gj+ywIHN1GQ1gRCRzPLaX89RC+rO9AgAABAgQIECBAgAABAgQIEHg8gUjgIEeAAAECBAgQIECAAAECBAgQGLSAwDHo8fhyBAgQIECAAAECBAgQIECAQERA4IgoWUOAAAECBAgQIECAAAECBAgMWkDgGPR4fDkCBAgQIECAAAECBAgQIEAgIiBwRJSsIUCAAAECBAgQIECAAAECBAYtIHAMejy+HAECBAgQIECAAAECBAgQIBAREDgiStYQIECAAAECBAgQIECAAAECgxb4/wBsIQeB3G5W4gAAAABJRU5ErkJggg=="/>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pic>
        <p:nvPicPr>
          <p:cNvPr id="19462" name="Picture 6"/>
          <p:cNvPicPr>
            <a:picLocks noChangeAspect="1" noChangeArrowheads="1"/>
          </p:cNvPicPr>
          <p:nvPr/>
        </p:nvPicPr>
        <p:blipFill>
          <a:blip r:embed="rId3"/>
          <a:srcRect/>
          <a:stretch>
            <a:fillRect/>
          </a:stretch>
        </p:blipFill>
        <p:spPr bwMode="auto">
          <a:xfrm>
            <a:off x="1214414" y="1643050"/>
            <a:ext cx="7429551" cy="2290766"/>
          </a:xfrm>
          <a:prstGeom prst="rect">
            <a:avLst/>
          </a:prstGeom>
          <a:noFill/>
          <a:ln w="9525">
            <a:noFill/>
            <a:miter lim="800000"/>
            <a:headEnd/>
            <a:tailEnd/>
          </a:ln>
          <a:effectLst/>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53288" y="357166"/>
            <a:ext cx="7790712" cy="785818"/>
          </a:xfrm>
        </p:spPr>
        <p:txBody>
          <a:bodyPr>
            <a:normAutofit/>
          </a:bodyPr>
          <a:lstStyle/>
          <a:p>
            <a:r>
              <a:rPr lang="en-US" sz="3000" b="1" dirty="0">
                <a:latin typeface="Times New Roman" pitchFamily="18" charset="0"/>
                <a:cs typeface="Times New Roman" pitchFamily="18" charset="0"/>
              </a:rPr>
              <a:t>Continue…</a:t>
            </a:r>
            <a:r>
              <a:rPr lang="en-US" sz="3000" dirty="0">
                <a:latin typeface="Times New Roman" pitchFamily="18" charset="0"/>
                <a:cs typeface="Times New Roman" pitchFamily="18" charset="0"/>
              </a:rPr>
              <a:t> </a:t>
            </a:r>
          </a:p>
        </p:txBody>
      </p:sp>
      <p:sp>
        <p:nvSpPr>
          <p:cNvPr id="3" name="Content Placeholder 2"/>
          <p:cNvSpPr>
            <a:spLocks noGrp="1"/>
          </p:cNvSpPr>
          <p:nvPr>
            <p:ph idx="1"/>
          </p:nvPr>
        </p:nvSpPr>
        <p:spPr>
          <a:xfrm>
            <a:off x="1357290" y="2357430"/>
            <a:ext cx="3429024" cy="4214842"/>
          </a:xfrm>
        </p:spPr>
        <p:txBody>
          <a:bodyPr>
            <a:normAutofit/>
          </a:bodyPr>
          <a:lstStyle/>
          <a:p>
            <a:pPr algn="just"/>
            <a:r>
              <a:rPr lang="en-GB" sz="1500" b="1" dirty="0"/>
              <a:t>Power distance</a:t>
            </a:r>
            <a:r>
              <a:rPr lang="en-GB" sz="1500" dirty="0"/>
              <a:t> – This cultural dimension deals with such fact that individual person in community or societies are not similar to each other. </a:t>
            </a:r>
          </a:p>
          <a:p>
            <a:pPr algn="just"/>
            <a:r>
              <a:rPr lang="en-GB" sz="1500" dirty="0"/>
              <a:t>If power distance is high then it shows that cultural allows inequality as well differences in power, give power to bureaucracy, and indicates respect for higher authority. </a:t>
            </a:r>
          </a:p>
          <a:p>
            <a:pPr algn="just"/>
            <a:r>
              <a:rPr lang="en-GB" sz="1500" dirty="0"/>
              <a:t>In China, power distance place holds a high ranking which means most of the people believes that inequalities between members are acceptable. </a:t>
            </a:r>
            <a:endParaRPr lang="en-US" sz="1500" dirty="0"/>
          </a:p>
        </p:txBody>
      </p:sp>
      <p:pic>
        <p:nvPicPr>
          <p:cNvPr id="18434" name="Picture 2"/>
          <p:cNvPicPr>
            <a:picLocks noChangeAspect="1" noChangeArrowheads="1"/>
          </p:cNvPicPr>
          <p:nvPr/>
        </p:nvPicPr>
        <p:blipFill>
          <a:blip r:embed="rId3"/>
          <a:srcRect/>
          <a:stretch>
            <a:fillRect/>
          </a:stretch>
        </p:blipFill>
        <p:spPr bwMode="auto">
          <a:xfrm>
            <a:off x="5500694" y="2500306"/>
            <a:ext cx="3214710" cy="3000396"/>
          </a:xfrm>
          <a:prstGeom prst="rect">
            <a:avLst/>
          </a:prstGeom>
          <a:noFill/>
          <a:ln w="9525">
            <a:noFill/>
            <a:miter lim="800000"/>
            <a:headEnd/>
            <a:tailEnd/>
          </a:ln>
          <a:effectLst/>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35608" y="274638"/>
            <a:ext cx="7498080" cy="582594"/>
          </a:xfrm>
        </p:spPr>
        <p:txBody>
          <a:bodyPr>
            <a:normAutofit/>
          </a:bodyPr>
          <a:lstStyle/>
          <a:p>
            <a:r>
              <a:rPr lang="en-US" sz="3000" b="1" dirty="0">
                <a:latin typeface="Times New Roman" pitchFamily="18" charset="0"/>
                <a:cs typeface="Times New Roman" pitchFamily="18" charset="0"/>
              </a:rPr>
              <a:t>Continue…</a:t>
            </a:r>
            <a:endParaRPr lang="en-US" sz="3000" dirty="0"/>
          </a:p>
        </p:txBody>
      </p:sp>
      <p:sp>
        <p:nvSpPr>
          <p:cNvPr id="3" name="Content Placeholder 2"/>
          <p:cNvSpPr>
            <a:spLocks noGrp="1"/>
          </p:cNvSpPr>
          <p:nvPr>
            <p:ph idx="1"/>
          </p:nvPr>
        </p:nvSpPr>
        <p:spPr>
          <a:xfrm>
            <a:off x="1214414" y="1447800"/>
            <a:ext cx="3429024" cy="5195910"/>
          </a:xfrm>
        </p:spPr>
        <p:txBody>
          <a:bodyPr>
            <a:normAutofit/>
          </a:bodyPr>
          <a:lstStyle/>
          <a:p>
            <a:pPr algn="just"/>
            <a:r>
              <a:rPr lang="en-GB" sz="1500" b="1" dirty="0"/>
              <a:t>Masculinity or femininity</a:t>
            </a:r>
            <a:r>
              <a:rPr lang="en-GB" sz="1500" dirty="0"/>
              <a:t> – A high rank of this dimension (masculine) shows that the community will drive through competition, success, and accomplishments and success is defined as winner or best in field. </a:t>
            </a:r>
          </a:p>
          <a:p>
            <a:pPr algn="just"/>
            <a:r>
              <a:rPr lang="en-GB" sz="1500" dirty="0"/>
              <a:t>In China and United Kingdom, the score of masculinity is 66 which are equal that means both countries have masculine society and people are success oriented. </a:t>
            </a:r>
          </a:p>
          <a:p>
            <a:pPr algn="just"/>
            <a:r>
              <a:rPr lang="en-GB" sz="1500" dirty="0"/>
              <a:t>Joint venture among both businesses will be successful because employees are work to achieve success and leisure time is not essential for them. </a:t>
            </a:r>
          </a:p>
          <a:p>
            <a:pPr algn="just"/>
            <a:r>
              <a:rPr lang="en-GB" sz="1500" dirty="0"/>
              <a:t>Also employees of Hackett and ERKE leave the enjoyment and only focus on work and ambitious. </a:t>
            </a:r>
            <a:endParaRPr lang="en-US" sz="1500" dirty="0"/>
          </a:p>
        </p:txBody>
      </p:sp>
      <p:pic>
        <p:nvPicPr>
          <p:cNvPr id="17409" name="Picture 1"/>
          <p:cNvPicPr>
            <a:picLocks noChangeAspect="1" noChangeArrowheads="1"/>
          </p:cNvPicPr>
          <p:nvPr/>
        </p:nvPicPr>
        <p:blipFill>
          <a:blip r:embed="rId3"/>
          <a:srcRect/>
          <a:stretch>
            <a:fillRect/>
          </a:stretch>
        </p:blipFill>
        <p:spPr bwMode="auto">
          <a:xfrm>
            <a:off x="5072066" y="1857363"/>
            <a:ext cx="3786214" cy="3786215"/>
          </a:xfrm>
          <a:prstGeom prst="rect">
            <a:avLst/>
          </a:prstGeom>
          <a:noFill/>
          <a:ln w="9525">
            <a:noFill/>
            <a:miter lim="800000"/>
            <a:headEnd/>
            <a:tailEnd/>
          </a:ln>
          <a:effectLst/>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14414" y="214290"/>
            <a:ext cx="7498080" cy="582594"/>
          </a:xfrm>
        </p:spPr>
        <p:txBody>
          <a:bodyPr>
            <a:normAutofit/>
          </a:bodyPr>
          <a:lstStyle/>
          <a:p>
            <a:r>
              <a:rPr lang="en-US" sz="3000" b="1" dirty="0">
                <a:latin typeface="Times New Roman" pitchFamily="18" charset="0"/>
                <a:cs typeface="Times New Roman" pitchFamily="18" charset="0"/>
              </a:rPr>
              <a:t>Continue…</a:t>
            </a:r>
            <a:endParaRPr lang="en-US" sz="3000" dirty="0"/>
          </a:p>
        </p:txBody>
      </p:sp>
      <p:sp>
        <p:nvSpPr>
          <p:cNvPr id="3" name="Content Placeholder 2"/>
          <p:cNvSpPr>
            <a:spLocks noGrp="1"/>
          </p:cNvSpPr>
          <p:nvPr>
            <p:ph idx="1"/>
          </p:nvPr>
        </p:nvSpPr>
        <p:spPr>
          <a:xfrm>
            <a:off x="1435608" y="1447800"/>
            <a:ext cx="3279268" cy="4800600"/>
          </a:xfrm>
        </p:spPr>
        <p:txBody>
          <a:bodyPr>
            <a:normAutofit/>
          </a:bodyPr>
          <a:lstStyle/>
          <a:p>
            <a:pPr algn="just"/>
            <a:r>
              <a:rPr lang="en-GB" sz="1500" b="1" dirty="0"/>
              <a:t>Long-term orientation</a:t>
            </a:r>
            <a:r>
              <a:rPr lang="en-GB" sz="1500" dirty="0"/>
              <a:t> – This dimension explains how every community has to preserve links with own past when cope with the challenges related to the present as well as future. </a:t>
            </a:r>
          </a:p>
          <a:p>
            <a:pPr algn="just"/>
            <a:r>
              <a:rPr lang="en-GB" sz="1500" dirty="0"/>
              <a:t>China holds a high score in long-term orientation that means it is so much realistic culture and people consider that truth depends on situations, perspective and time. </a:t>
            </a:r>
          </a:p>
          <a:p>
            <a:pPr algn="just"/>
            <a:r>
              <a:rPr lang="en-GB" sz="1500" dirty="0"/>
              <a:t>They easily adopt the change and have ability to solve problems. The United Kingdom has intermediate score in long-term orientation. </a:t>
            </a:r>
          </a:p>
          <a:p>
            <a:pPr algn="just"/>
            <a:r>
              <a:rPr lang="en-GB" sz="1500" dirty="0"/>
              <a:t>In UK, people consider both type of orientation such as long-term and short-term. </a:t>
            </a:r>
            <a:endParaRPr lang="en-US" sz="1500" dirty="0"/>
          </a:p>
        </p:txBody>
      </p:sp>
      <p:pic>
        <p:nvPicPr>
          <p:cNvPr id="16386" name="Picture 2"/>
          <p:cNvPicPr>
            <a:picLocks noChangeAspect="1" noChangeArrowheads="1"/>
          </p:cNvPicPr>
          <p:nvPr/>
        </p:nvPicPr>
        <p:blipFill>
          <a:blip r:embed="rId3"/>
          <a:srcRect/>
          <a:stretch>
            <a:fillRect/>
          </a:stretch>
        </p:blipFill>
        <p:spPr bwMode="auto">
          <a:xfrm>
            <a:off x="5286381" y="1928801"/>
            <a:ext cx="3571900" cy="3571901"/>
          </a:xfrm>
          <a:prstGeom prst="rect">
            <a:avLst/>
          </a:prstGeom>
          <a:noFill/>
          <a:ln w="9525">
            <a:noFill/>
            <a:miter lim="800000"/>
            <a:headEnd/>
            <a:tailEnd/>
          </a:ln>
          <a:effectLst/>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42976" y="285728"/>
            <a:ext cx="7786742" cy="1071570"/>
          </a:xfrm>
        </p:spPr>
        <p:txBody>
          <a:bodyPr>
            <a:normAutofit/>
          </a:bodyPr>
          <a:lstStyle/>
          <a:p>
            <a:r>
              <a:rPr lang="en-GB" sz="3000" b="1" dirty="0">
                <a:latin typeface="Times New Roman" pitchFamily="18" charset="0"/>
                <a:cs typeface="Times New Roman" pitchFamily="18" charset="0"/>
              </a:rPr>
              <a:t>Recommendations and solutions for business communication </a:t>
            </a:r>
            <a:endParaRPr lang="en-US" sz="3000" dirty="0">
              <a:latin typeface="Times New Roman" pitchFamily="18" charset="0"/>
              <a:cs typeface="Times New Roman" pitchFamily="18" charset="0"/>
            </a:endParaRPr>
          </a:p>
        </p:txBody>
      </p:sp>
      <p:sp>
        <p:nvSpPr>
          <p:cNvPr id="3" name="Content Placeholder 2"/>
          <p:cNvSpPr>
            <a:spLocks noGrp="1"/>
          </p:cNvSpPr>
          <p:nvPr>
            <p:ph idx="1"/>
          </p:nvPr>
        </p:nvSpPr>
        <p:spPr>
          <a:xfrm>
            <a:off x="1435608" y="1928802"/>
            <a:ext cx="3565020" cy="4319598"/>
          </a:xfrm>
        </p:spPr>
        <p:txBody>
          <a:bodyPr>
            <a:normAutofit lnSpcReduction="10000"/>
          </a:bodyPr>
          <a:lstStyle/>
          <a:p>
            <a:pPr algn="just">
              <a:lnSpc>
                <a:spcPct val="110000"/>
              </a:lnSpc>
            </a:pPr>
            <a:r>
              <a:rPr lang="en-GB" sz="1500" dirty="0"/>
              <a:t>There are some recommendations for British company Hackett, and if they implement these solutions in their business then they will get success in joint venture. </a:t>
            </a:r>
            <a:endParaRPr lang="en-US" sz="1500" dirty="0"/>
          </a:p>
          <a:p>
            <a:pPr algn="just">
              <a:lnSpc>
                <a:spcPct val="110000"/>
              </a:lnSpc>
            </a:pPr>
            <a:r>
              <a:rPr lang="en-GB" sz="1500" b="1" dirty="0"/>
              <a:t>Understanding Chinese partners</a:t>
            </a:r>
            <a:r>
              <a:rPr lang="en-GB" sz="1500" dirty="0"/>
              <a:t> – Performing business in china is extensively different from conducting business in other countries. </a:t>
            </a:r>
          </a:p>
          <a:p>
            <a:pPr algn="just">
              <a:lnSpc>
                <a:spcPct val="110000"/>
              </a:lnSpc>
            </a:pPr>
            <a:r>
              <a:rPr lang="en-GB" sz="1500" dirty="0"/>
              <a:t>China is unique and due to its singularity, this country presents distinguishing challenges to outsiders who wish to operate business in country. </a:t>
            </a:r>
          </a:p>
          <a:p>
            <a:pPr algn="just">
              <a:lnSpc>
                <a:spcPct val="110000"/>
              </a:lnSpc>
            </a:pPr>
            <a:r>
              <a:rPr lang="en-GB" sz="1500" dirty="0"/>
              <a:t>It is recommended for Hackett to research properly before planning the joint venture. </a:t>
            </a:r>
            <a:endParaRPr lang="en-US" sz="1500" dirty="0"/>
          </a:p>
        </p:txBody>
      </p:sp>
      <p:pic>
        <p:nvPicPr>
          <p:cNvPr id="15361" name="Picture 1"/>
          <p:cNvPicPr>
            <a:picLocks noChangeAspect="1" noChangeArrowheads="1"/>
          </p:cNvPicPr>
          <p:nvPr/>
        </p:nvPicPr>
        <p:blipFill>
          <a:blip r:embed="rId3"/>
          <a:srcRect/>
          <a:stretch>
            <a:fillRect/>
          </a:stretch>
        </p:blipFill>
        <p:spPr bwMode="auto">
          <a:xfrm>
            <a:off x="5286380" y="2143116"/>
            <a:ext cx="3643337" cy="3786214"/>
          </a:xfrm>
          <a:prstGeom prst="rect">
            <a:avLst/>
          </a:prstGeom>
          <a:noFill/>
          <a:ln w="9525">
            <a:noFill/>
            <a:miter lim="800000"/>
            <a:headEnd/>
            <a:tailEnd/>
          </a:ln>
          <a:effectLst/>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14414" y="274638"/>
            <a:ext cx="7719274" cy="725470"/>
          </a:xfrm>
        </p:spPr>
        <p:txBody>
          <a:bodyPr>
            <a:normAutofit/>
          </a:bodyPr>
          <a:lstStyle/>
          <a:p>
            <a:r>
              <a:rPr lang="en-US" sz="3000" b="1" dirty="0">
                <a:latin typeface="Times New Roman" pitchFamily="18" charset="0"/>
                <a:cs typeface="Times New Roman" pitchFamily="18" charset="0"/>
              </a:rPr>
              <a:t>Continue…</a:t>
            </a:r>
            <a:endParaRPr lang="en-US" sz="3000" dirty="0">
              <a:latin typeface="Times New Roman" pitchFamily="18" charset="0"/>
              <a:cs typeface="Times New Roman" pitchFamily="18" charset="0"/>
            </a:endParaRPr>
          </a:p>
        </p:txBody>
      </p:sp>
      <p:sp>
        <p:nvSpPr>
          <p:cNvPr id="3" name="Content Placeholder 2"/>
          <p:cNvSpPr>
            <a:spLocks noGrp="1"/>
          </p:cNvSpPr>
          <p:nvPr>
            <p:ph idx="1"/>
          </p:nvPr>
        </p:nvSpPr>
        <p:spPr>
          <a:xfrm>
            <a:off x="1285852" y="2214554"/>
            <a:ext cx="3571900" cy="4429156"/>
          </a:xfrm>
        </p:spPr>
        <p:txBody>
          <a:bodyPr>
            <a:normAutofit/>
          </a:bodyPr>
          <a:lstStyle/>
          <a:p>
            <a:pPr algn="just"/>
            <a:r>
              <a:rPr lang="en-GB" sz="1500" b="1" dirty="0"/>
              <a:t>Managing the joint-venture with due attentiveness</a:t>
            </a:r>
            <a:r>
              <a:rPr lang="en-GB" sz="1500" dirty="0"/>
              <a:t> – To maintain a joint venture with Chinese company ERKE, it is recommended for managers of British company that they should prepare and implement protocols which will indicate when something is not appropriate and suggest a solutions to solve the problems. </a:t>
            </a:r>
          </a:p>
          <a:p>
            <a:pPr algn="just"/>
            <a:r>
              <a:rPr lang="en-GB" sz="1500" dirty="0"/>
              <a:t>This is the primarily steps which can be customized to suit the particularities of joint ventures. </a:t>
            </a:r>
          </a:p>
          <a:p>
            <a:pPr algn="just"/>
            <a:r>
              <a:rPr lang="en-GB" sz="1500" dirty="0"/>
              <a:t>Company can use two types of controls such as external controls and internal controls. </a:t>
            </a:r>
            <a:endParaRPr lang="en-US" sz="1500" dirty="0"/>
          </a:p>
        </p:txBody>
      </p:sp>
      <p:pic>
        <p:nvPicPr>
          <p:cNvPr id="14338" name="Picture 2"/>
          <p:cNvPicPr>
            <a:picLocks noChangeAspect="1" noChangeArrowheads="1"/>
          </p:cNvPicPr>
          <p:nvPr/>
        </p:nvPicPr>
        <p:blipFill>
          <a:blip r:embed="rId3"/>
          <a:srcRect/>
          <a:stretch>
            <a:fillRect/>
          </a:stretch>
        </p:blipFill>
        <p:spPr bwMode="auto">
          <a:xfrm>
            <a:off x="5143504" y="2357430"/>
            <a:ext cx="3867140" cy="3571900"/>
          </a:xfrm>
          <a:prstGeom prst="rect">
            <a:avLst/>
          </a:prstGeom>
          <a:noFill/>
          <a:ln w="9525">
            <a:noFill/>
            <a:miter lim="800000"/>
            <a:headEnd/>
            <a:tailEnd/>
          </a:ln>
          <a:effectLst/>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14414" y="214290"/>
            <a:ext cx="7498080" cy="582594"/>
          </a:xfrm>
        </p:spPr>
        <p:txBody>
          <a:bodyPr>
            <a:normAutofit/>
          </a:bodyPr>
          <a:lstStyle/>
          <a:p>
            <a:r>
              <a:rPr lang="en-GB" sz="3000" b="1" dirty="0">
                <a:latin typeface="Times New Roman" pitchFamily="18" charset="0"/>
                <a:cs typeface="Times New Roman" pitchFamily="18" charset="0"/>
              </a:rPr>
              <a:t>Conclusion </a:t>
            </a:r>
            <a:endParaRPr lang="en-US" sz="3000" dirty="0">
              <a:latin typeface="Times New Roman" pitchFamily="18" charset="0"/>
              <a:cs typeface="Times New Roman" pitchFamily="18" charset="0"/>
            </a:endParaRPr>
          </a:p>
        </p:txBody>
      </p:sp>
      <p:sp>
        <p:nvSpPr>
          <p:cNvPr id="3" name="Content Placeholder 2"/>
          <p:cNvSpPr>
            <a:spLocks noGrp="1"/>
          </p:cNvSpPr>
          <p:nvPr>
            <p:ph idx="1"/>
          </p:nvPr>
        </p:nvSpPr>
        <p:spPr>
          <a:xfrm>
            <a:off x="1285852" y="4000504"/>
            <a:ext cx="7647836" cy="2571768"/>
          </a:xfrm>
        </p:spPr>
        <p:txBody>
          <a:bodyPr>
            <a:noAutofit/>
          </a:bodyPr>
          <a:lstStyle/>
          <a:p>
            <a:pPr algn="just">
              <a:lnSpc>
                <a:spcPct val="110000"/>
              </a:lnSpc>
            </a:pPr>
            <a:endParaRPr lang="en-US" sz="1500" dirty="0"/>
          </a:p>
          <a:p>
            <a:pPr algn="just">
              <a:lnSpc>
                <a:spcPct val="110000"/>
              </a:lnSpc>
            </a:pPr>
            <a:r>
              <a:rPr lang="en-GB" sz="1500" dirty="0"/>
              <a:t>As per above presentation, it is concluded that communication in joint ventures is crucial for convey right information about business operations, strategies and products. Internal communication is essential for success of business especially in partnerships. This presentation explained the cultural challenges which can be experience by British company when they plan to conduct a business in China. Cultural related challenges are explained with the help of the cultural communication theory such as </a:t>
            </a:r>
            <a:r>
              <a:rPr lang="en-GB" sz="1500" dirty="0" err="1"/>
              <a:t>Hofstede’s</a:t>
            </a:r>
            <a:r>
              <a:rPr lang="en-GB" sz="1500" dirty="0"/>
              <a:t> cultural dimension model. This presentation also discussed the recommendations for British company to gain success in joint venture program. </a:t>
            </a:r>
            <a:endParaRPr lang="en-US" sz="1500" dirty="0"/>
          </a:p>
        </p:txBody>
      </p:sp>
      <p:pic>
        <p:nvPicPr>
          <p:cNvPr id="4098" name="Picture 2"/>
          <p:cNvPicPr>
            <a:picLocks noChangeAspect="1" noChangeArrowheads="1"/>
          </p:cNvPicPr>
          <p:nvPr/>
        </p:nvPicPr>
        <p:blipFill>
          <a:blip r:embed="rId2"/>
          <a:srcRect/>
          <a:stretch>
            <a:fillRect/>
          </a:stretch>
        </p:blipFill>
        <p:spPr bwMode="auto">
          <a:xfrm>
            <a:off x="2643174" y="1285860"/>
            <a:ext cx="4981575" cy="2714625"/>
          </a:xfrm>
          <a:prstGeom prst="rect">
            <a:avLst/>
          </a:prstGeom>
          <a:noFill/>
          <a:ln w="9525">
            <a:noFill/>
            <a:miter lim="800000"/>
            <a:headEnd/>
            <a:tailEnd/>
          </a:ln>
          <a:effectLst/>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14414" y="214290"/>
            <a:ext cx="7498080" cy="857256"/>
          </a:xfrm>
        </p:spPr>
        <p:txBody>
          <a:bodyPr>
            <a:normAutofit/>
          </a:bodyPr>
          <a:lstStyle/>
          <a:p>
            <a:r>
              <a:rPr lang="en-GB" sz="3000" b="1" dirty="0">
                <a:latin typeface="Times New Roman" pitchFamily="18" charset="0"/>
                <a:cs typeface="Times New Roman" pitchFamily="18" charset="0"/>
              </a:rPr>
              <a:t>References </a:t>
            </a:r>
            <a:endParaRPr lang="en-US" sz="3000" dirty="0">
              <a:latin typeface="Times New Roman" pitchFamily="18" charset="0"/>
              <a:cs typeface="Times New Roman" pitchFamily="18" charset="0"/>
            </a:endParaRPr>
          </a:p>
        </p:txBody>
      </p:sp>
      <p:sp>
        <p:nvSpPr>
          <p:cNvPr id="3" name="Content Placeholder 2"/>
          <p:cNvSpPr>
            <a:spLocks noGrp="1"/>
          </p:cNvSpPr>
          <p:nvPr>
            <p:ph idx="1"/>
          </p:nvPr>
        </p:nvSpPr>
        <p:spPr>
          <a:xfrm>
            <a:off x="1285852" y="1285860"/>
            <a:ext cx="7647836" cy="5286412"/>
          </a:xfrm>
        </p:spPr>
        <p:txBody>
          <a:bodyPr>
            <a:normAutofit/>
          </a:bodyPr>
          <a:lstStyle/>
          <a:p>
            <a:pPr algn="just"/>
            <a:r>
              <a:rPr lang="en-GB" sz="1500" u="sng" dirty="0"/>
              <a:t>Books and journals </a:t>
            </a:r>
            <a:endParaRPr lang="en-US" sz="1500" dirty="0"/>
          </a:p>
          <a:p>
            <a:pPr algn="just"/>
            <a:r>
              <a:rPr lang="en-GB" sz="1500" dirty="0" err="1"/>
              <a:t>Bolten</a:t>
            </a:r>
            <a:r>
              <a:rPr lang="en-GB" sz="1500" dirty="0"/>
              <a:t>, J., (2020). Intercultural business communication: An interactive approach. In </a:t>
            </a:r>
            <a:r>
              <a:rPr lang="en-GB" sz="1500" i="1" dirty="0"/>
              <a:t>Exploring the rhetoric of international professional communication</a:t>
            </a:r>
            <a:r>
              <a:rPr lang="en-GB" sz="1500" dirty="0"/>
              <a:t> (pp. 139-155). </a:t>
            </a:r>
            <a:r>
              <a:rPr lang="en-GB" sz="1500" dirty="0" err="1"/>
              <a:t>Routledge</a:t>
            </a:r>
            <a:r>
              <a:rPr lang="en-GB" sz="1500" dirty="0"/>
              <a:t>.</a:t>
            </a:r>
            <a:endParaRPr lang="en-US" sz="1500" dirty="0"/>
          </a:p>
          <a:p>
            <a:pPr algn="just"/>
            <a:r>
              <a:rPr lang="en-GB" sz="1500" dirty="0"/>
              <a:t>Sharma, P., (2020). Managing uncertainty during a global pandemic: An international business perspective. </a:t>
            </a:r>
            <a:r>
              <a:rPr lang="en-GB" sz="1500" i="1" dirty="0"/>
              <a:t>Journal of business research</a:t>
            </a:r>
            <a:r>
              <a:rPr lang="en-GB" sz="1500" dirty="0"/>
              <a:t>. 116. pp.188-192.</a:t>
            </a:r>
            <a:endParaRPr lang="en-US" sz="1500" dirty="0"/>
          </a:p>
          <a:p>
            <a:pPr algn="just"/>
            <a:r>
              <a:rPr lang="en-GB" sz="1500" dirty="0" err="1"/>
              <a:t>Bondarenko</a:t>
            </a:r>
            <a:r>
              <a:rPr lang="en-GB" sz="1500" dirty="0"/>
              <a:t>, V., </a:t>
            </a:r>
            <a:r>
              <a:rPr lang="en-GB" sz="1500" dirty="0" err="1"/>
              <a:t>Diugowanets</a:t>
            </a:r>
            <a:r>
              <a:rPr lang="en-GB" sz="1500" dirty="0"/>
              <a:t>, O. and </a:t>
            </a:r>
            <a:r>
              <a:rPr lang="en-GB" sz="1500" dirty="0" err="1"/>
              <a:t>Kurei</a:t>
            </a:r>
            <a:r>
              <a:rPr lang="en-GB" sz="1500" dirty="0"/>
              <a:t>, O., (2021). Transformation of managerial competencies within the context of global challenges. In </a:t>
            </a:r>
            <a:r>
              <a:rPr lang="en-GB" sz="1500" i="1" dirty="0"/>
              <a:t>SHS Web of Conferences</a:t>
            </a:r>
            <a:r>
              <a:rPr lang="en-GB" sz="1500" dirty="0"/>
              <a:t> (Vol. 90, p. 02002). EDP Sciences.</a:t>
            </a:r>
            <a:endParaRPr lang="en-US" sz="1500" dirty="0"/>
          </a:p>
          <a:p>
            <a:pPr algn="just"/>
            <a:r>
              <a:rPr lang="en-GB" sz="1500" dirty="0"/>
              <a:t>Huang, S.S. and </a:t>
            </a:r>
            <a:r>
              <a:rPr lang="en-GB" sz="1500" dirty="0" err="1"/>
              <a:t>Crotts</a:t>
            </a:r>
            <a:r>
              <a:rPr lang="en-GB" sz="1500" dirty="0"/>
              <a:t>, J., (2019). Relationships between </a:t>
            </a:r>
            <a:r>
              <a:rPr lang="en-GB" sz="1500" dirty="0" err="1"/>
              <a:t>Hofstede's</a:t>
            </a:r>
            <a:r>
              <a:rPr lang="en-GB" sz="1500" dirty="0"/>
              <a:t> cultural dimensions and tourist satisfaction: A cross-country cross-sample examination. </a:t>
            </a:r>
            <a:r>
              <a:rPr lang="en-GB" sz="1500" i="1" dirty="0"/>
              <a:t>Tourism management</a:t>
            </a:r>
            <a:r>
              <a:rPr lang="en-GB" sz="1500" dirty="0"/>
              <a:t>. 72. pp.232-241.</a:t>
            </a:r>
            <a:endParaRPr lang="en-US" sz="1500" dirty="0"/>
          </a:p>
          <a:p>
            <a:pPr algn="just"/>
            <a:r>
              <a:rPr lang="en-GB" sz="1500" dirty="0" err="1"/>
              <a:t>Gallego-Álvarez</a:t>
            </a:r>
            <a:r>
              <a:rPr lang="en-GB" sz="1500" dirty="0"/>
              <a:t>, I. and </a:t>
            </a:r>
            <a:r>
              <a:rPr lang="en-GB" sz="1500" dirty="0" err="1"/>
              <a:t>Pucheta-Martínez</a:t>
            </a:r>
            <a:r>
              <a:rPr lang="en-GB" sz="1500" dirty="0"/>
              <a:t>, M.C., (2021). </a:t>
            </a:r>
            <a:r>
              <a:rPr lang="en-GB" sz="1500" dirty="0" err="1"/>
              <a:t>Hofstede’s</a:t>
            </a:r>
            <a:r>
              <a:rPr lang="en-GB" sz="1500" dirty="0"/>
              <a:t> cultural dimensions and R&amp;D intensity as an innovation strategy: A view from different institutional contexts. </a:t>
            </a:r>
            <a:r>
              <a:rPr lang="en-GB" sz="1500" i="1" dirty="0"/>
              <a:t>Eurasian Business Review</a:t>
            </a:r>
            <a:r>
              <a:rPr lang="en-GB" sz="1500" dirty="0"/>
              <a:t>. 11. pp.191-220.</a:t>
            </a:r>
            <a:endParaRPr lang="en-US" sz="1500" dirty="0"/>
          </a:p>
          <a:p>
            <a:pPr algn="just"/>
            <a:r>
              <a:rPr lang="en-GB" sz="1500" dirty="0"/>
              <a:t>Bland, D.J. and </a:t>
            </a:r>
            <a:r>
              <a:rPr lang="en-GB" sz="1500" dirty="0" err="1"/>
              <a:t>Osterwalder</a:t>
            </a:r>
            <a:r>
              <a:rPr lang="en-GB" sz="1500" dirty="0"/>
              <a:t>, A., (2019). </a:t>
            </a:r>
            <a:r>
              <a:rPr lang="en-GB" sz="1500" i="1" dirty="0"/>
              <a:t>Testing business ideas: A field guide for rapid experimentation</a:t>
            </a:r>
            <a:r>
              <a:rPr lang="en-GB" sz="1500" dirty="0"/>
              <a:t>. John Wiley &amp; Sons. </a:t>
            </a:r>
            <a:endParaRPr lang="en-US" sz="150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https://media.istockphoto.com/id/1397892955/photo/thank-you-message-for-card-presentation-business-expressing-gratitude-acknowledgment-and.jpg?s=612x612&amp;w=0&amp;k=20&amp;c=7Lyf2sRAJnX_uiDy3ZEytmirul8pyJWm4l2fxiUtdvk="/>
          <p:cNvPicPr>
            <a:picLocks noChangeAspect="1" noChangeArrowheads="1"/>
          </p:cNvPicPr>
          <p:nvPr/>
        </p:nvPicPr>
        <p:blipFill>
          <a:blip r:embed="rId2"/>
          <a:srcRect/>
          <a:stretch>
            <a:fillRect/>
          </a:stretch>
        </p:blipFill>
        <p:spPr bwMode="auto">
          <a:xfrm>
            <a:off x="1000100" y="214290"/>
            <a:ext cx="7929618" cy="6429420"/>
          </a:xfrm>
          <a:prstGeom prst="rect">
            <a:avLst/>
          </a:prstGeom>
          <a:noFill/>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D201EF2-E5E0-42E7-44A3-7CCC2FCA0583}"/>
              </a:ext>
            </a:extLst>
          </p:cNvPr>
          <p:cNvSpPr>
            <a:spLocks noGrp="1"/>
          </p:cNvSpPr>
          <p:nvPr>
            <p:ph idx="1"/>
          </p:nvPr>
        </p:nvSpPr>
        <p:spPr/>
        <p:txBody>
          <a:bodyPr/>
          <a:lstStyle/>
          <a:p>
            <a:endParaRPr lang="en-US"/>
          </a:p>
        </p:txBody>
      </p:sp>
    </p:spTree>
    <p:extLst>
      <p:ext uri="{BB962C8B-B14F-4D97-AF65-F5344CB8AC3E}">
        <p14:creationId xmlns:p14="http://schemas.microsoft.com/office/powerpoint/2010/main" val="134334224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olstice">
  <a:themeElements>
    <a:clrScheme name="Solstice">
      <a:dk1>
        <a:sysClr val="windowText" lastClr="000000"/>
      </a:dk1>
      <a:lt1>
        <a:sysClr val="window" lastClr="FFFFFF"/>
      </a:lt1>
      <a:dk2>
        <a:srgbClr val="4F271C"/>
      </a:dk2>
      <a:lt2>
        <a:srgbClr val="E7DEC9"/>
      </a:lt2>
      <a:accent1>
        <a:srgbClr val="3891A7"/>
      </a:accent1>
      <a:accent2>
        <a:srgbClr val="FEB80A"/>
      </a:accent2>
      <a:accent3>
        <a:srgbClr val="C32D2E"/>
      </a:accent3>
      <a:accent4>
        <a:srgbClr val="84AA33"/>
      </a:accent4>
      <a:accent5>
        <a:srgbClr val="964305"/>
      </a:accent5>
      <a:accent6>
        <a:srgbClr val="475A8D"/>
      </a:accent6>
      <a:hlink>
        <a:srgbClr val="8DC765"/>
      </a:hlink>
      <a:folHlink>
        <a:srgbClr val="AA8A14"/>
      </a:folHlink>
    </a:clrScheme>
    <a:fontScheme name="Office Classic">
      <a:majorFont>
        <a:latin typeface="Arial"/>
        <a:ea typeface=""/>
        <a:cs typeface=""/>
        <a:font script="Jpan" typeface="ＭＳ Ｐゴシック"/>
        <a:font script="Hang" typeface="돋움"/>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Times New Roman"/>
        <a:ea typeface=""/>
        <a:cs typeface=""/>
        <a:font script="Jpan" typeface="ＭＳ Ｐ明朝"/>
        <a:font script="Hang" typeface="바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Solstice">
      <a:fillStyleLst>
        <a:solidFill>
          <a:schemeClr val="phClr"/>
        </a:solidFill>
        <a:gradFill rotWithShape="1">
          <a:gsLst>
            <a:gs pos="0">
              <a:schemeClr val="phClr">
                <a:tint val="35000"/>
                <a:satMod val="253000"/>
              </a:schemeClr>
            </a:gs>
            <a:gs pos="50000">
              <a:schemeClr val="phClr">
                <a:tint val="42000"/>
                <a:satMod val="255000"/>
              </a:schemeClr>
            </a:gs>
            <a:gs pos="97000">
              <a:schemeClr val="phClr">
                <a:tint val="53000"/>
                <a:satMod val="260000"/>
              </a:schemeClr>
            </a:gs>
            <a:gs pos="100000">
              <a:schemeClr val="phClr">
                <a:tint val="56000"/>
                <a:satMod val="275000"/>
              </a:schemeClr>
            </a:gs>
          </a:gsLst>
          <a:path path="circle">
            <a:fillToRect l="50000" t="50000" r="50000" b="50000"/>
          </a:path>
        </a:gradFill>
        <a:gradFill rotWithShape="1">
          <a:gsLst>
            <a:gs pos="0">
              <a:schemeClr val="phClr">
                <a:tint val="92000"/>
                <a:satMod val="170000"/>
              </a:schemeClr>
            </a:gs>
            <a:gs pos="15000">
              <a:schemeClr val="phClr">
                <a:tint val="92000"/>
                <a:shade val="99000"/>
                <a:satMod val="170000"/>
              </a:schemeClr>
            </a:gs>
            <a:gs pos="62000">
              <a:schemeClr val="phClr">
                <a:tint val="96000"/>
                <a:shade val="80000"/>
                <a:satMod val="170000"/>
              </a:schemeClr>
            </a:gs>
            <a:gs pos="97000">
              <a:schemeClr val="phClr">
                <a:tint val="98000"/>
                <a:shade val="63000"/>
                <a:satMod val="170000"/>
              </a:schemeClr>
            </a:gs>
            <a:gs pos="100000">
              <a:schemeClr val="phClr">
                <a:shade val="62000"/>
                <a:satMod val="170000"/>
              </a:schemeClr>
            </a:gs>
          </a:gsLst>
          <a:path path="circle">
            <a:fillToRect l="50000" t="50000" r="50000" b="50000"/>
          </a:path>
        </a:gradFill>
      </a:fillStyleLst>
      <a:lnStyleLst>
        <a:ln w="9525" cap="flat" cmpd="sng" algn="ctr">
          <a:solidFill>
            <a:schemeClr val="phClr"/>
          </a:solidFill>
          <a:prstDash val="solid"/>
        </a:ln>
        <a:ln w="25400" cap="flat" cmpd="sng" algn="ctr">
          <a:solidFill>
            <a:schemeClr val="phClr"/>
          </a:solidFill>
          <a:prstDash val="solid"/>
        </a:ln>
        <a:ln w="25400" cap="flat" cmpd="sng" algn="ctr">
          <a:solidFill>
            <a:schemeClr val="phClr"/>
          </a:solidFill>
          <a:prstDash val="solid"/>
        </a:ln>
      </a:lnStyleLst>
      <a:effectStyleLst>
        <a:effectStyle>
          <a:effectLst>
            <a:outerShdw blurRad="63500" dist="25400" dir="5400000" rotWithShape="0">
              <a:srgbClr val="000000">
                <a:alpha val="43137"/>
              </a:srgbClr>
            </a:outerShdw>
          </a:effectLst>
        </a:effectStyle>
        <a:effectStyle>
          <a:effectLst>
            <a:outerShdw blurRad="63500" dist="25400" dir="5400000" rotWithShape="0">
              <a:srgbClr val="000000">
                <a:alpha val="43137"/>
              </a:srgbClr>
            </a:outerShdw>
          </a:effectLst>
          <a:scene3d>
            <a:camera prst="orthographicFront" fov="0">
              <a:rot lat="0" lon="0" rev="0"/>
            </a:camera>
            <a:lightRig rig="brightRoom" dir="tl">
              <a:rot lat="0" lon="0" rev="8700000"/>
            </a:lightRig>
          </a:scene3d>
          <a:sp3d contourW="12700">
            <a:bevelT w="0" h="0"/>
            <a:contourClr>
              <a:schemeClr val="phClr">
                <a:shade val="80000"/>
              </a:schemeClr>
            </a:contourClr>
          </a:sp3d>
        </a:effectStyle>
        <a:effectStyle>
          <a:effectLst>
            <a:outerShdw blurRad="63500" dist="25400" dir="5400000" rotWithShape="0">
              <a:srgbClr val="000000">
                <a:alpha val="43137"/>
              </a:srgbClr>
            </a:outerShdw>
          </a:effectLst>
          <a:scene3d>
            <a:camera prst="orthographicFront" fov="0">
              <a:rot lat="0" lon="0" rev="0"/>
            </a:camera>
            <a:lightRig rig="brightRoom" dir="tl">
              <a:rot lat="0" lon="0" rev="5400000"/>
            </a:lightRig>
          </a:scene3d>
          <a:sp3d contourW="12700">
            <a:bevelT w="25400" h="50800" prst="angle"/>
            <a:contourClr>
              <a:schemeClr val="phClr"/>
            </a:contourClr>
          </a:sp3d>
        </a:effectStyle>
      </a:effectStyleLst>
      <a:bgFillStyleLst>
        <a:solidFill>
          <a:schemeClr val="phClr"/>
        </a:solidFill>
        <a:gradFill rotWithShape="1">
          <a:gsLst>
            <a:gs pos="0">
              <a:schemeClr val="phClr">
                <a:tint val="60000"/>
                <a:satMod val="355000"/>
              </a:schemeClr>
            </a:gs>
            <a:gs pos="40000">
              <a:schemeClr val="phClr">
                <a:tint val="85000"/>
                <a:satMod val="320000"/>
              </a:schemeClr>
            </a:gs>
            <a:gs pos="100000">
              <a:schemeClr val="phClr">
                <a:shade val="55000"/>
                <a:satMod val="300000"/>
              </a:schemeClr>
            </a:gs>
          </a:gsLst>
          <a:path path="circle">
            <a:fillToRect l="-24500" t="-20000" r="124500" b="120000"/>
          </a:path>
        </a:gradFill>
        <a:blipFill>
          <a:blip xmlns:r="http://schemas.openxmlformats.org/officeDocument/2006/relationships" r:embed="rId1">
            <a:duotone>
              <a:schemeClr val="phClr">
                <a:shade val="9000"/>
                <a:satMod val="300000"/>
              </a:schemeClr>
              <a:schemeClr val="phClr">
                <a:tint val="90000"/>
                <a:satMod val="225000"/>
              </a:schemeClr>
            </a:duotone>
          </a:blip>
          <a:tile tx="0" ty="0" sx="90000" sy="90000" flip="xy"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Solstice</Template>
  <TotalTime>66</TotalTime>
  <Words>1805</Words>
  <Application>Microsoft Office PowerPoint</Application>
  <PresentationFormat>On-screen Show (4:3)</PresentationFormat>
  <Paragraphs>76</Paragraphs>
  <Slides>16</Slides>
  <Notes>9</Notes>
  <HiddenSlides>0</HiddenSlides>
  <MMClips>0</MMClips>
  <ScaleCrop>false</ScaleCrop>
  <HeadingPairs>
    <vt:vector size="4" baseType="variant">
      <vt:variant>
        <vt:lpstr>Theme</vt:lpstr>
      </vt:variant>
      <vt:variant>
        <vt:i4>1</vt:i4>
      </vt:variant>
      <vt:variant>
        <vt:lpstr>Slide Titles</vt:lpstr>
      </vt:variant>
      <vt:variant>
        <vt:i4>16</vt:i4>
      </vt:variant>
    </vt:vector>
  </HeadingPairs>
  <TitlesOfParts>
    <vt:vector size="17" baseType="lpstr">
      <vt:lpstr>Solstice</vt:lpstr>
      <vt:lpstr>PowerPoint Presentation</vt:lpstr>
      <vt:lpstr>PowerPoint Presentation</vt:lpstr>
      <vt:lpstr>PowerPoint Presentation</vt:lpstr>
      <vt:lpstr>Table of contents </vt:lpstr>
      <vt:lpstr>Introduction </vt:lpstr>
      <vt:lpstr>Overview of companies </vt:lpstr>
      <vt:lpstr>Cultural challenges experience by British Company in China</vt:lpstr>
      <vt:lpstr>Continue… </vt:lpstr>
      <vt:lpstr>Continue…</vt:lpstr>
      <vt:lpstr>Continue…</vt:lpstr>
      <vt:lpstr>Recommendations and solutions for business communication </vt:lpstr>
      <vt:lpstr>Continue…</vt:lpstr>
      <vt:lpstr>Conclusion </vt:lpstr>
      <vt:lpstr>References </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BST-040</dc:creator>
  <cp:lastModifiedBy>Dimitar Slavov (2029610)</cp:lastModifiedBy>
  <cp:revision>10</cp:revision>
  <dcterms:created xsi:type="dcterms:W3CDTF">2023-06-26T10:20:12Z</dcterms:created>
  <dcterms:modified xsi:type="dcterms:W3CDTF">2023-07-25T11:26:58Z</dcterms:modified>
</cp:coreProperties>
</file>