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1" r:id="rId1"/>
  </p:sldMasterIdLst>
  <p:notesMasterIdLst>
    <p:notesMasterId r:id="rId24"/>
  </p:notesMasterIdLst>
  <p:sldIdLst>
    <p:sldId id="285" r:id="rId2"/>
    <p:sldId id="275" r:id="rId3"/>
    <p:sldId id="299" r:id="rId4"/>
    <p:sldId id="276" r:id="rId5"/>
    <p:sldId id="277" r:id="rId6"/>
    <p:sldId id="282" r:id="rId7"/>
    <p:sldId id="278" r:id="rId8"/>
    <p:sldId id="279" r:id="rId9"/>
    <p:sldId id="283" r:id="rId10"/>
    <p:sldId id="300" r:id="rId11"/>
    <p:sldId id="301" r:id="rId12"/>
    <p:sldId id="302" r:id="rId13"/>
    <p:sldId id="303" r:id="rId14"/>
    <p:sldId id="294" r:id="rId15"/>
    <p:sldId id="286" r:id="rId16"/>
    <p:sldId id="287" r:id="rId17"/>
    <p:sldId id="288" r:id="rId18"/>
    <p:sldId id="289" r:id="rId19"/>
    <p:sldId id="292" r:id="rId20"/>
    <p:sldId id="290" r:id="rId21"/>
    <p:sldId id="291" r:id="rId22"/>
    <p:sldId id="293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1"/>
  </p:normalViewPr>
  <p:slideViewPr>
    <p:cSldViewPr snapToGrid="0" snapToObjects="1">
      <p:cViewPr varScale="1">
        <p:scale>
          <a:sx n="107" d="100"/>
          <a:sy n="107" d="100"/>
        </p:scale>
        <p:origin x="1731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9F327B-F87B-D941-92F7-F2FC65EC70A6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BA35F-CBCA-BE4B-A30B-6CB1F558975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1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3861A-6182-4085-B16B-8D54B195C31E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8A1DB1-80EC-694B-9DC0-80DC3B82838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6EF6B0-15C0-D447-9DF2-87791AA50D28}" type="datetimeFigureOut">
              <a:rPr lang="en-US" smtClean="0"/>
              <a:pPr/>
              <a:t>4/1/2019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A8121DF-A8DC-C448-A6CE-DE9AFC6953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VERBATIM%20HD:CatharineBleasdale:VERBATIM%20HD:PTEStudentDocumentsPack1617:BA2PAP(1617)PecynCymraeg:3._CA2:C1aCynllunTymorCanolCyfnodAllweddol21617.docx!OLE_LINK3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!OLE_LINK4" TargetMode="Externa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CA2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Paratoi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PAP2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268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cynllunio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4000" dirty="0" err="1" smtClean="0"/>
              <a:t>Cyfnod</a:t>
            </a:r>
            <a:r>
              <a:rPr lang="en-US" sz="4000" dirty="0" smtClean="0"/>
              <a:t> </a:t>
            </a:r>
            <a:r>
              <a:rPr lang="en-US" sz="4000" dirty="0" err="1" smtClean="0"/>
              <a:t>Allweddol</a:t>
            </a:r>
            <a:r>
              <a:rPr lang="en-US" sz="4000" dirty="0" smtClean="0"/>
              <a:t> 2</a:t>
            </a:r>
            <a:endParaRPr lang="en-US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err="1" smtClean="0"/>
              <a:t>Cynllunio</a:t>
            </a:r>
            <a:r>
              <a:rPr lang="en-GB" altLang="en-US" dirty="0" smtClean="0"/>
              <a:t> </a:t>
            </a:r>
            <a:br>
              <a:rPr lang="en-GB" altLang="en-US" dirty="0" smtClean="0"/>
            </a:br>
            <a:r>
              <a:rPr lang="en-GB" altLang="en-US" dirty="0" smtClean="0"/>
              <a:t>CA2</a:t>
            </a:r>
          </a:p>
        </p:txBody>
      </p:sp>
      <p:grpSp>
        <p:nvGrpSpPr>
          <p:cNvPr id="2" name="Content Placeholder 53254"/>
          <p:cNvGrpSpPr>
            <a:grpSpLocks/>
          </p:cNvGrpSpPr>
          <p:nvPr/>
        </p:nvGrpSpPr>
        <p:grpSpPr bwMode="auto">
          <a:xfrm>
            <a:off x="381000" y="2057400"/>
            <a:ext cx="8229600" cy="4525963"/>
            <a:chOff x="266" y="708"/>
            <a:chExt cx="2880" cy="2851"/>
          </a:xfrm>
        </p:grpSpPr>
        <p:sp>
          <p:nvSpPr>
            <p:cNvPr id="23556" name="AutoShape 6"/>
            <p:cNvSpPr>
              <a:spLocks noChangeAspect="1" noChangeArrowheads="1" noTextEdit="1"/>
            </p:cNvSpPr>
            <p:nvPr/>
          </p:nvSpPr>
          <p:spPr bwMode="auto">
            <a:xfrm>
              <a:off x="266" y="708"/>
              <a:ext cx="2880" cy="28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60" name="_s2055"/>
            <p:cNvSpPr>
              <a:spLocks noChangeArrowheads="1"/>
            </p:cNvSpPr>
            <p:nvPr/>
          </p:nvSpPr>
          <p:spPr bwMode="auto">
            <a:xfrm>
              <a:off x="1253" y="708"/>
              <a:ext cx="885" cy="947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 smtClean="0"/>
                <a:t>Uned</a:t>
              </a:r>
              <a:r>
                <a:rPr lang="en-GB" altLang="en-US" sz="1600" dirty="0" smtClean="0"/>
                <a:t>/au o </a:t>
              </a:r>
              <a:r>
                <a:rPr lang="en-GB" altLang="en-US" sz="1600" dirty="0" err="1" smtClean="0"/>
                <a:t>Waith</a:t>
              </a: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(</a:t>
              </a:r>
              <a:r>
                <a:rPr lang="en-GB" altLang="en-US" sz="1600" dirty="0" err="1" smtClean="0"/>
                <a:t>ar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gyfer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pob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pwnc</a:t>
              </a:r>
              <a:r>
                <a:rPr lang="en-GB" altLang="en-US" sz="1600" dirty="0" smtClean="0"/>
                <a:t>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 smtClean="0"/>
                <a:t>neu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gynllun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thema</a:t>
              </a: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1a</a:t>
              </a:r>
              <a:endParaRPr lang="en-GB" altLang="en-US" sz="1600" dirty="0"/>
            </a:p>
          </p:txBody>
        </p:sp>
        <p:sp>
          <p:nvSpPr>
            <p:cNvPr id="23562" name="_s2057"/>
            <p:cNvSpPr>
              <a:spLocks noChangeArrowheads="1"/>
            </p:cNvSpPr>
            <p:nvPr/>
          </p:nvSpPr>
          <p:spPr bwMode="auto">
            <a:xfrm>
              <a:off x="1284" y="2478"/>
              <a:ext cx="864" cy="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  <a:ea typeface="MS PGothic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 smtClean="0"/>
                <a:t>Cynllun</a:t>
              </a:r>
              <a:r>
                <a:rPr lang="en-GB" altLang="en-US" sz="1600" dirty="0" smtClean="0"/>
                <a:t> </a:t>
              </a:r>
              <a:r>
                <a:rPr lang="en-GB" altLang="en-US" sz="1600" dirty="0" err="1" smtClean="0"/>
                <a:t>Wers</a:t>
              </a:r>
              <a:endParaRPr lang="en-GB" altLang="en-US" sz="1600" dirty="0" smtClean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1b</a:t>
              </a:r>
              <a:endParaRPr lang="en-GB" altLang="en-US" sz="1600" dirty="0"/>
            </a:p>
          </p:txBody>
        </p:sp>
      </p:grpSp>
      <p:sp>
        <p:nvSpPr>
          <p:cNvPr id="11" name="Down Arrow 10"/>
          <p:cNvSpPr/>
          <p:nvPr/>
        </p:nvSpPr>
        <p:spPr>
          <a:xfrm>
            <a:off x="4415402" y="3720725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8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canolig</a:t>
            </a:r>
            <a:r>
              <a:rPr lang="en-GB" dirty="0"/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Crynhoi syniadau ar gyfer CYFRES o wersi ar thema debyg.</a:t>
            </a:r>
          </a:p>
          <a:p>
            <a:r>
              <a:rPr lang="cy-GB" dirty="0"/>
              <a:t>Dilyniant o wybodaeth, sgiliau a dealltwriaeth trwy gydol y gyfres o wersi.</a:t>
            </a:r>
          </a:p>
          <a:p>
            <a:r>
              <a:rPr lang="cy-GB" dirty="0"/>
              <a:t>Cysylltiadau rhwng gwersi.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ydw</a:t>
            </a:r>
            <a:r>
              <a:rPr lang="en-GB" sz="3600" dirty="0" smtClean="0"/>
              <a:t> </a:t>
            </a:r>
            <a:r>
              <a:rPr lang="en-GB" sz="3600" dirty="0" err="1" smtClean="0"/>
              <a:t>i’n</a:t>
            </a:r>
            <a:r>
              <a:rPr lang="en-GB" sz="3600" dirty="0" smtClean="0"/>
              <a:t> </a:t>
            </a:r>
            <a:r>
              <a:rPr lang="en-GB" sz="3600" dirty="0" err="1" smtClean="0"/>
              <a:t>cynllunio’r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tymor</a:t>
            </a:r>
            <a:r>
              <a:rPr lang="en-GB" sz="3600" dirty="0" smtClean="0"/>
              <a:t> </a:t>
            </a:r>
            <a:r>
              <a:rPr lang="en-GB" sz="3600" dirty="0" err="1" smtClean="0"/>
              <a:t>canolig</a:t>
            </a:r>
            <a:r>
              <a:rPr lang="en-GB" sz="3600" dirty="0" smtClean="0"/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4327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Nodwch beth y byddwch yn ei ddysgu dros gyfnod y lleoliad addysgu (cynlluniau’r ysgol)</a:t>
            </a:r>
            <a:r>
              <a:rPr lang="cy-GB" sz="8000" dirty="0" smtClean="0"/>
              <a:t>.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Ystyriwch drefn y gwersi: beth yw'r drefn orau ar gyfer y gwersi</a:t>
            </a:r>
            <a:r>
              <a:rPr lang="cy-GB" sz="8000" dirty="0" smtClean="0"/>
              <a:t>?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 smtClean="0"/>
              <a:t>Adnabod y gyfres o weithgareddau </a:t>
            </a:r>
            <a:r>
              <a:rPr lang="cy-GB" sz="8000" dirty="0"/>
              <a:t>addysgu a fydd yn cwmpasu'r prif ganlyniadau dysgu</a:t>
            </a:r>
            <a:r>
              <a:rPr lang="cy-GB" sz="8000" dirty="0" smtClean="0"/>
              <a:t>.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Gwnewch gysylltiadau clir rhwng y gwersi (os yw hyn yn bosibl)</a:t>
            </a:r>
            <a:r>
              <a:rPr lang="cy-GB" sz="8000" dirty="0" smtClean="0"/>
              <a:t>.</a:t>
            </a:r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cy-GB" sz="8000" dirty="0" smtClean="0"/>
          </a:p>
          <a:p>
            <a:pPr>
              <a:lnSpc>
                <a:spcPct val="12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cy-GB" sz="8000" dirty="0"/>
              <a:t>Nodwch ofynion y CC a gaiff sylw yn ystod y gyfres o wersi.  </a:t>
            </a:r>
            <a:endParaRPr lang="en-GB" sz="80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endParaRPr lang="en-US" dirty="0"/>
          </a:p>
        </p:txBody>
      </p:sp>
      <p:sp>
        <p:nvSpPr>
          <p:cNvPr id="5" name="SmartArt Placeholder 4"/>
          <p:cNvSpPr>
            <a:spLocks noGrp="1"/>
          </p:cNvSpPr>
          <p:nvPr>
            <p:ph type="dgm" idx="1"/>
          </p:nvPr>
        </p:nvSpPr>
        <p:spPr/>
      </p:sp>
      <p:graphicFrame>
        <p:nvGraphicFramePr>
          <p:cNvPr id="45059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3252378"/>
              </p:ext>
            </p:extLst>
          </p:nvPr>
        </p:nvGraphicFramePr>
        <p:xfrm>
          <a:off x="457200" y="1392995"/>
          <a:ext cx="8229599" cy="47331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Document" r:id="rId3" imgW="10096500" imgH="6629400" progId="Word.Document.12">
                  <p:link updateAutomatic="1"/>
                </p:oleObj>
              </mc:Choice>
              <mc:Fallback>
                <p:oleObj name="Document" r:id="rId3" imgW="10096500" imgH="66294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1392995"/>
                        <a:ext cx="8229599" cy="47331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r>
              <a:rPr lang="en-GB" dirty="0" smtClean="0"/>
              <a:t> </a:t>
            </a:r>
            <a:r>
              <a:rPr lang="en-GB" dirty="0" err="1" smtClean="0"/>
              <a:t>canolig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Cwblhewch</a:t>
            </a:r>
            <a:r>
              <a:rPr lang="en-GB" dirty="0" smtClean="0"/>
              <a:t> </a:t>
            </a:r>
            <a:r>
              <a:rPr lang="en-GB" dirty="0" err="1"/>
              <a:t>Ffurflen</a:t>
            </a:r>
            <a:r>
              <a:rPr lang="en-GB" dirty="0"/>
              <a:t> 1a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dirty="0" err="1" smtClean="0"/>
              <a:t>neu</a:t>
            </a:r>
            <a:r>
              <a:rPr lang="en-GB" b="1" dirty="0" smtClean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cyfres</a:t>
            </a:r>
            <a:r>
              <a:rPr lang="en-GB" dirty="0"/>
              <a:t> o </a:t>
            </a:r>
            <a:r>
              <a:rPr lang="en-GB" dirty="0" err="1"/>
              <a:t>sesiynau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thema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dilyn</a:t>
            </a:r>
            <a:r>
              <a:rPr lang="en-GB" dirty="0"/>
              <a:t> dull </a:t>
            </a:r>
            <a:r>
              <a:rPr lang="en-GB" dirty="0" err="1" smtClean="0"/>
              <a:t>trawsgwricwlaidd</a:t>
            </a:r>
            <a:r>
              <a:rPr lang="en-GB" dirty="0" smtClean="0"/>
              <a:t>).</a:t>
            </a:r>
          </a:p>
          <a:p>
            <a:r>
              <a:rPr lang="cy-GB" dirty="0" smtClean="0"/>
              <a:t>Nodwch yr amcan/ion dysgu ac </a:t>
            </a:r>
            <a:r>
              <a:rPr lang="cy-GB" dirty="0"/>
              <a:t>amlinelliad o bob sesiwn. </a:t>
            </a:r>
            <a:r>
              <a:rPr lang="cy-GB" dirty="0" smtClean="0"/>
              <a:t>*Dylai </a:t>
            </a:r>
            <a:r>
              <a:rPr lang="cy-GB" dirty="0"/>
              <a:t>dilyniant o ddatblygu sgiliau fod yn glir</a:t>
            </a:r>
            <a:r>
              <a:rPr lang="cy-GB" dirty="0" smtClean="0"/>
              <a:t>.</a:t>
            </a:r>
          </a:p>
          <a:p>
            <a:r>
              <a:rPr lang="cy-GB" dirty="0" smtClean="0"/>
              <a:t>Nodwch y </a:t>
            </a:r>
            <a:r>
              <a:rPr lang="cy-GB" dirty="0"/>
              <a:t>strategaethau asesu mwyaf priodol i fonitro'r dysgu o fewn pob sesiwn.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err="1" smtClean="0"/>
              <a:t>Defnyddio’r</a:t>
            </a:r>
            <a:r>
              <a:rPr lang="en-US" sz="2800" dirty="0" smtClean="0"/>
              <a:t> </a:t>
            </a:r>
            <a:r>
              <a:rPr lang="en-US" sz="2800" dirty="0" err="1" smtClean="0"/>
              <a:t>cynlluniau</a:t>
            </a:r>
            <a:r>
              <a:rPr lang="en-US" sz="2800" dirty="0" smtClean="0"/>
              <a:t> </a:t>
            </a:r>
            <a:r>
              <a:rPr lang="en-US" sz="2800" dirty="0" err="1" smtClean="0"/>
              <a:t>tymor</a:t>
            </a:r>
            <a:r>
              <a:rPr lang="en-US" sz="2800" dirty="0" smtClean="0"/>
              <a:t> </a:t>
            </a:r>
            <a:r>
              <a:rPr lang="en-US" sz="2800" dirty="0" err="1" smtClean="0"/>
              <a:t>canolig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ystod</a:t>
            </a:r>
            <a:r>
              <a:rPr lang="en-US" sz="2800" dirty="0" smtClean="0"/>
              <a:t> PAP2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 gyfer pob gwers, copïwch a phastiwch amcanion dysgu o'r cynllun tymor canolig i gynllun wers.</a:t>
            </a:r>
          </a:p>
          <a:p>
            <a:r>
              <a:rPr lang="cy-GB" dirty="0"/>
              <a:t>Monitrwch ymateb y disgyblion i'r </a:t>
            </a:r>
            <a:r>
              <a:rPr lang="cy-GB" dirty="0" smtClean="0"/>
              <a:t>amcan/ion </a:t>
            </a:r>
            <a:r>
              <a:rPr lang="cy-GB" dirty="0"/>
              <a:t>dysgu. </a:t>
            </a:r>
          </a:p>
          <a:p>
            <a:r>
              <a:rPr lang="cy-GB" dirty="0"/>
              <a:t>Nodiwch gynlluniau os angen sesiynau ychwanegol NEU os na fydd angen i chi ddysgu ' gam ' penodol yn yr uned o waith.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Sesiwn</a:t>
            </a:r>
            <a:endParaRPr lang="en-US" dirty="0"/>
          </a:p>
        </p:txBody>
      </p:sp>
      <p:sp>
        <p:nvSpPr>
          <p:cNvPr id="5" name="SmartArt Placeholder 4"/>
          <p:cNvSpPr>
            <a:spLocks noGrp="1"/>
          </p:cNvSpPr>
          <p:nvPr>
            <p:ph type="dgm" idx="1"/>
          </p:nvPr>
        </p:nvSpPr>
        <p:spPr/>
      </p:sp>
      <p:graphicFrame>
        <p:nvGraphicFramePr>
          <p:cNvPr id="46083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7713251"/>
              </p:ext>
            </p:extLst>
          </p:nvPr>
        </p:nvGraphicFramePr>
        <p:xfrm>
          <a:off x="2317857" y="1417638"/>
          <a:ext cx="4820491" cy="5189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" name="Document" r:id="rId3" imgW="6197600" imgH="9918700" progId="Word.Document.12">
                  <p:link updateAutomatic="1"/>
                </p:oleObj>
              </mc:Choice>
              <mc:Fallback>
                <p:oleObj name="Document" r:id="rId3" imgW="6197600" imgH="99187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7857" y="1417638"/>
                        <a:ext cx="4820491" cy="5189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Cyfeirio at Ddogfennau’r Cwricwlwm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Byddwch yn benodol</a:t>
            </a:r>
          </a:p>
          <a:p>
            <a:r>
              <a:rPr lang="cy-GB" dirty="0" smtClean="0"/>
              <a:t>Cyfeiriwch at y prif ffocws / ffocysau dysgu</a:t>
            </a:r>
          </a:p>
          <a:p>
            <a:r>
              <a:rPr lang="cy-GB" dirty="0" smtClean="0"/>
              <a:t>Defnyddiwch rannau o’r cyfeiriadau os ydynt yn berthnasol (h.y. lle mae’r cyfeiriad yn cynnwys sawl agwedd ac rydych yn canolbwyntio ar un </a:t>
            </a:r>
            <a:r>
              <a:rPr lang="cy-GB" b="1" dirty="0" smtClean="0"/>
              <a:t>elfen benodol</a:t>
            </a:r>
            <a:r>
              <a:rPr lang="cy-GB" dirty="0" smtClean="0"/>
              <a:t>)</a:t>
            </a: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1024641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540904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Cynllunio ar gyfer Datblygu Sgiliau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Cyfeiriwch at ddogfennau’r cwricwlwm (gan gynnwys y Fframwaith Sgiliau a’r Fframwaith Cymhwysedd Digidol (</a:t>
            </a:r>
            <a:r>
              <a:rPr lang="cy-GB" dirty="0" err="1" smtClean="0"/>
              <a:t>Digital</a:t>
            </a:r>
            <a:r>
              <a:rPr lang="cy-GB" dirty="0" smtClean="0"/>
              <a:t> </a:t>
            </a:r>
            <a:r>
              <a:rPr lang="cy-GB" dirty="0" err="1" smtClean="0"/>
              <a:t>Competence</a:t>
            </a:r>
            <a:r>
              <a:rPr lang="cy-GB" dirty="0" smtClean="0"/>
              <a:t> </a:t>
            </a:r>
            <a:r>
              <a:rPr lang="cy-GB" dirty="0" err="1" smtClean="0"/>
              <a:t>Framework</a:t>
            </a:r>
            <a:r>
              <a:rPr lang="cy-GB" dirty="0" smtClean="0"/>
              <a:t> DCF) er mwyn cynnwys dolennau priodol sy’n gysylltiedig â datblygu sgiliau.</a:t>
            </a:r>
          </a:p>
          <a:p>
            <a:r>
              <a:rPr lang="cy-GB" dirty="0" smtClean="0"/>
              <a:t>Copïwch agweddau’r gofynion o’r ddogfennaeth. </a:t>
            </a:r>
          </a:p>
          <a:p>
            <a:r>
              <a:rPr lang="cy-GB" dirty="0" smtClean="0"/>
              <a:t>Dylech gynnwys cyfeiriadau DIM OND pan fo cyfleoedd pendant i’w cael o fewn sesiwn (h.y. os byddwch yn cynnwys dolen yn eich cynllunio, yna, bydd disgwyl i chi gynnwys y cyfle yn eich addysgu).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07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Cynllunio ar gyfer Eraill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Cynlluniwch yn ofalus ar gyfer oedolion eraill sy’n gweithio yn y dosbarth.</a:t>
            </a:r>
          </a:p>
          <a:p>
            <a:r>
              <a:rPr lang="cy-GB" dirty="0" smtClean="0"/>
              <a:t>Ystyriwch </a:t>
            </a:r>
            <a:r>
              <a:rPr lang="cy-GB" b="1" dirty="0" smtClean="0"/>
              <a:t>amcanion dysgu’r </a:t>
            </a:r>
            <a:r>
              <a:rPr lang="cy-GB" dirty="0" smtClean="0"/>
              <a:t>dasg a gaiff ei harwain / ei chynorthwyo gan yr oedolyn ychwanegol.</a:t>
            </a:r>
          </a:p>
          <a:p>
            <a:r>
              <a:rPr lang="cy-GB" dirty="0" smtClean="0"/>
              <a:t>Ystyriwch </a:t>
            </a:r>
            <a:r>
              <a:rPr lang="cy-GB" b="1" dirty="0" smtClean="0"/>
              <a:t>y cwestiynau </a:t>
            </a:r>
            <a:r>
              <a:rPr lang="cy-GB" dirty="0" smtClean="0"/>
              <a:t>yr hoffech iddynt eu gofyn. </a:t>
            </a:r>
          </a:p>
          <a:p>
            <a:r>
              <a:rPr lang="cy-GB" dirty="0" smtClean="0"/>
              <a:t>Ystyriwch sut y bydd y plant yn dangos eu bod nhw wedi cyflawni’r deilliannau disgwyliedig.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535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419372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Cynllunio ar gyfer eich datblygiad eich hun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Byddwch, yn eich Casgliadau Adfyfyriol </a:t>
            </a:r>
            <a:r>
              <a:rPr lang="cy-GB" dirty="0" err="1" smtClean="0"/>
              <a:t>Cymorthedig</a:t>
            </a:r>
            <a:r>
              <a:rPr lang="cy-GB" dirty="0" smtClean="0"/>
              <a:t> (BWA) (</a:t>
            </a:r>
            <a:r>
              <a:rPr lang="cy-GB" dirty="0" err="1" smtClean="0"/>
              <a:t>Assisted</a:t>
            </a:r>
            <a:r>
              <a:rPr lang="cy-GB" dirty="0" smtClean="0"/>
              <a:t> </a:t>
            </a:r>
            <a:r>
              <a:rPr lang="cy-GB" dirty="0" err="1" smtClean="0"/>
              <a:t>Reflective</a:t>
            </a:r>
            <a:r>
              <a:rPr lang="cy-GB" dirty="0" smtClean="0"/>
              <a:t> </a:t>
            </a:r>
            <a:r>
              <a:rPr lang="cy-GB" dirty="0" err="1" smtClean="0"/>
              <a:t>Conclusions</a:t>
            </a:r>
            <a:r>
              <a:rPr lang="cy-GB" dirty="0" smtClean="0"/>
              <a:t> (ARC)), Adolygiadau Diwedd Wythnos ac asesiadau ffurfiannol, wedi nodi eich targedau eich hun i’w datblygu. </a:t>
            </a:r>
          </a:p>
          <a:p>
            <a:r>
              <a:rPr lang="cy-GB" dirty="0" smtClean="0"/>
              <a:t>Trosglwyddwch y rhain fel </a:t>
            </a:r>
            <a:r>
              <a:rPr lang="cy-GB" b="1" dirty="0" smtClean="0"/>
              <a:t>targedau</a:t>
            </a:r>
            <a:r>
              <a:rPr lang="cy-GB" dirty="0" smtClean="0"/>
              <a:t> o fewn eich cynlluniau sesiwn. </a:t>
            </a:r>
          </a:p>
          <a:p>
            <a:r>
              <a:rPr lang="cy-GB" dirty="0" smtClean="0"/>
              <a:t>Dilynwch eich targedau drwy gydol y cynllun  - dangoswch yr hyn y byddwch yn ei wneud (a phryd) i wella eich darpariaeth ar gyfer y dosbarth.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472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Nodyn</a:t>
            </a:r>
            <a:r>
              <a:rPr lang="en-GB" dirty="0" smtClean="0"/>
              <a:t> </a:t>
            </a:r>
            <a:r>
              <a:rPr lang="en-GB" dirty="0" err="1" smtClean="0"/>
              <a:t>atgoffa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 err="1" smtClean="0"/>
              <a:t>Peidiwch</a:t>
            </a:r>
            <a:r>
              <a:rPr lang="en-GB" dirty="0" smtClean="0"/>
              <a:t> ag </a:t>
            </a:r>
            <a:r>
              <a:rPr lang="en-GB" dirty="0" err="1" smtClean="0"/>
              <a:t>anghofio</a:t>
            </a:r>
            <a:r>
              <a:rPr lang="en-GB" dirty="0"/>
              <a:t> </a:t>
            </a:r>
            <a:r>
              <a:rPr lang="en-GB" dirty="0" smtClean="0"/>
              <a:t>i: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err="1"/>
              <a:t>g</a:t>
            </a:r>
            <a:r>
              <a:rPr lang="en-GB" dirty="0" err="1" smtClean="0"/>
              <a:t>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– </a:t>
            </a:r>
            <a:r>
              <a:rPr lang="en-GB" i="1" dirty="0" err="1" smtClean="0"/>
              <a:t>sut</a:t>
            </a:r>
            <a:r>
              <a:rPr lang="en-GB" i="1" dirty="0" smtClean="0"/>
              <a:t>? </a:t>
            </a:r>
          </a:p>
          <a:p>
            <a:endParaRPr lang="en-GB" i="1" dirty="0"/>
          </a:p>
          <a:p>
            <a:r>
              <a:rPr lang="en-GB" dirty="0" err="1"/>
              <a:t>g</a:t>
            </a:r>
            <a:r>
              <a:rPr lang="en-GB" dirty="0" err="1" smtClean="0"/>
              <a:t>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anhegion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393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Monitro</a:t>
            </a:r>
            <a:r>
              <a:rPr lang="en-US" dirty="0" smtClean="0"/>
              <a:t> ac </a:t>
            </a:r>
            <a:r>
              <a:rPr lang="en-US" dirty="0" err="1" smtClean="0"/>
              <a:t>asesu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344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Disgwyliadau</a:t>
            </a:r>
            <a:r>
              <a:rPr lang="en-GB" dirty="0"/>
              <a:t> M ac A </a:t>
            </a:r>
            <a:r>
              <a:rPr lang="en-GB" dirty="0" smtClean="0"/>
              <a:t>PAP2</a:t>
            </a:r>
            <a:br>
              <a:rPr lang="en-GB" dirty="0" smtClean="0"/>
            </a:br>
            <a:r>
              <a:rPr lang="en-GB" dirty="0" err="1" smtClean="0"/>
              <a:t>Marcio</a:t>
            </a:r>
            <a:r>
              <a:rPr lang="en-GB" dirty="0" smtClean="0"/>
              <a:t>/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adborth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Darllenwch bolisi marcio’r ysgol a gwnewch yn siŵr eich bod </a:t>
            </a:r>
            <a:r>
              <a:rPr lang="cy-GB" dirty="0" err="1"/>
              <a:t>chi’n</a:t>
            </a:r>
            <a:r>
              <a:rPr lang="cy-GB" dirty="0"/>
              <a:t> ei ddeall. </a:t>
            </a:r>
            <a:endParaRPr lang="en-US" dirty="0"/>
          </a:p>
          <a:p>
            <a:r>
              <a:rPr lang="cy-GB" dirty="0" smtClean="0"/>
              <a:t> </a:t>
            </a:r>
            <a:r>
              <a:rPr lang="cy-GB" dirty="0"/>
              <a:t>Gwnewch unrhyw farcio/asesu ar yr un diwrnod â’r gweithgaredd – mae hi’n bwysig iawn eich bod chi’n gwneud hyn gyda phlant bach yn enwedig (oherwydd byddant wedi anghofio erbyn y diwrnod nesaf). </a:t>
            </a:r>
            <a:endParaRPr lang="en-US" dirty="0"/>
          </a:p>
          <a:p>
            <a:r>
              <a:rPr lang="cy-GB" dirty="0" smtClean="0"/>
              <a:t>Dilynwch </a:t>
            </a:r>
            <a:r>
              <a:rPr lang="cy-GB" dirty="0"/>
              <a:t>broses farcio’r ysgol yn gyson. 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716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Disgwyliadau</a:t>
            </a:r>
            <a:r>
              <a:rPr lang="en-GB" dirty="0"/>
              <a:t> </a:t>
            </a:r>
            <a:r>
              <a:rPr lang="en-GB" dirty="0" smtClean="0"/>
              <a:t>M ac A PAP2</a:t>
            </a:r>
            <a:br>
              <a:rPr lang="en-GB" dirty="0" smtClean="0"/>
            </a:br>
            <a:r>
              <a:rPr lang="en-GB" dirty="0" smtClean="0"/>
              <a:t>1.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Olrhain</a:t>
            </a:r>
            <a:r>
              <a:rPr lang="en-GB" dirty="0" smtClean="0"/>
              <a:t> (</a:t>
            </a:r>
            <a:r>
              <a:rPr lang="en-GB" dirty="0" err="1" smtClean="0"/>
              <a:t>Ffurflen</a:t>
            </a:r>
            <a:r>
              <a:rPr lang="en-GB" dirty="0" smtClean="0"/>
              <a:t> C11a)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2000" dirty="0"/>
              <a:t>Cwblhewch gofnod olrhain ar gyfer POB dysgwr. Os ydych yn addysgu gwahanol grwpiau ar gyfer gwahanol feysydd cwricwlaidd, efallai y byddwch yn paratoi cofnodion ar gyfer pob grŵp</a:t>
            </a:r>
            <a:r>
              <a:rPr lang="cy-GB" sz="2000" dirty="0" smtClean="0"/>
              <a:t>.</a:t>
            </a:r>
          </a:p>
          <a:p>
            <a:r>
              <a:rPr lang="cy-GB" sz="2000" dirty="0"/>
              <a:t>Ystyriwch y lliw 'goleuadau traffig' mwyaf priodol ar gyfer ymateb pob dysgwr i'r dasg. </a:t>
            </a:r>
            <a:br>
              <a:rPr lang="cy-GB" sz="2000" dirty="0"/>
            </a:br>
            <a:r>
              <a:rPr lang="cy-GB" sz="2000" dirty="0"/>
              <a:t>Os yw'n berthnasol, gwneud sylw i gefnogi'r lliw 'goleuadau traffig' (ee yr elfen ysgrifenedig y dasg yn rhy anodd). </a:t>
            </a:r>
            <a:br>
              <a:rPr lang="cy-GB" sz="2000" dirty="0"/>
            </a:br>
            <a:r>
              <a:rPr lang="cy-GB" sz="2000" dirty="0"/>
              <a:t>Defnyddiwch y cofnod i nodi PATRYMAU mewn ymateb i weithgareddau, yn grŵp cyfan ac unigol. </a:t>
            </a:r>
            <a:endParaRPr lang="cy-GB" sz="2000" dirty="0" smtClean="0"/>
          </a:p>
          <a:p>
            <a:r>
              <a:rPr lang="cy-GB" sz="2000" dirty="0" smtClean="0"/>
              <a:t>Defnyddiwch </a:t>
            </a:r>
            <a:r>
              <a:rPr lang="cy-GB" sz="2000" dirty="0"/>
              <a:t>y wybodaeth i gefnogi cynllunio ar gyfer gweithgareddau yn y dyfodol (ee os yw plentyn yn dangos yn gyson fel 'coch', yn ystyried sut y gallwch wneud y dasg yn fwy priodol ar ei gyfer).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46582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PAP2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4000" dirty="0" smtClean="0">
                <a:solidFill>
                  <a:prstClr val="black"/>
                </a:solidFill>
              </a:rPr>
              <a:t>2. </a:t>
            </a:r>
            <a:r>
              <a:rPr lang="en-GB" sz="4000" dirty="0" err="1" smtClean="0">
                <a:solidFill>
                  <a:prstClr val="black"/>
                </a:solidFill>
              </a:rPr>
              <a:t>Nodiadau</a:t>
            </a:r>
            <a:r>
              <a:rPr lang="en-GB" sz="4000" dirty="0" smtClean="0">
                <a:solidFill>
                  <a:prstClr val="black"/>
                </a:solidFill>
              </a:rPr>
              <a:t> </a:t>
            </a:r>
            <a:r>
              <a:rPr lang="en-GB" sz="4000" dirty="0" err="1" smtClean="0">
                <a:solidFill>
                  <a:prstClr val="black"/>
                </a:solidFill>
              </a:rPr>
              <a:t>Arsylwadol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Defnyddiwch naill ai copïau o Ffurflen C9a neu llyfr nodiadau gan gynnwys tudalen neu ddwy ar gyfer pob dysgwr yn eich dosbarth (neu eich 'prif dosbarth' os ydych yn gweithio gydag ystod o grwpiau) i </a:t>
            </a:r>
            <a:r>
              <a:rPr lang="cy-GB" dirty="0" err="1"/>
              <a:t>gasglu</a:t>
            </a:r>
            <a:r>
              <a:rPr lang="cy-GB" dirty="0"/>
              <a:t> sylwadau diddorol ar gyfer BOB </a:t>
            </a:r>
            <a:r>
              <a:rPr lang="cy-GB" dirty="0" smtClean="0"/>
              <a:t>plentyn.</a:t>
            </a:r>
          </a:p>
          <a:p>
            <a:r>
              <a:rPr lang="cy-GB" dirty="0" smtClean="0"/>
              <a:t>Gallwch </a:t>
            </a:r>
            <a:r>
              <a:rPr lang="cy-GB" dirty="0"/>
              <a:t>gyfeirio at agweddau academaidd, cymdeithasol, corfforol neu ymddygiadol y dysgwyr yn eich </a:t>
            </a:r>
            <a:r>
              <a:rPr lang="cy-GB" dirty="0" smtClean="0"/>
              <a:t>nodiadau.</a:t>
            </a:r>
          </a:p>
          <a:p>
            <a:r>
              <a:rPr lang="cy-GB" dirty="0" smtClean="0"/>
              <a:t>Gwnewch </a:t>
            </a:r>
            <a:r>
              <a:rPr lang="cy-GB" dirty="0"/>
              <a:t>y nodiadau yn aml ac yn sicrhau eich bod yn gwneud sylwadau am POB plentyn yn </a:t>
            </a:r>
            <a:r>
              <a:rPr lang="cy-GB" dirty="0" smtClean="0"/>
              <a:t>rheolaidd.</a:t>
            </a:r>
          </a:p>
          <a:p>
            <a:r>
              <a:rPr lang="cy-GB" dirty="0" smtClean="0"/>
              <a:t>Defnyddiwch </a:t>
            </a:r>
            <a:r>
              <a:rPr lang="cy-GB" dirty="0"/>
              <a:t>y wybodaeth i gefnogi cynllunio ar gyfer gweithgareddau yn y dyfodol (ee os yw plentyn bob amser yn dychwelyd i'r dosbarth ar ôl cinio mewn hwyliau aflonyddgar, ystyriwch sut y gallwch ymdrin â hyn heb iddo effeithio ar y wers).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45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Blaengynllunio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Ar y cynllun sesiwn PRIODOL nesaf, dylech gynnwys targedau personol.</a:t>
            </a:r>
          </a:p>
          <a:p>
            <a:r>
              <a:rPr lang="cy-GB" dirty="0" smtClean="0"/>
              <a:t>Cewch eich asesu ar eich gallu i osod targedau personol priodol a GWEITHREDU arnynt.</a:t>
            </a:r>
          </a:p>
          <a:p>
            <a:pPr marL="0" indent="0">
              <a:buNone/>
            </a:pPr>
            <a:r>
              <a:rPr lang="cy-GB" sz="2200" b="1" dirty="0" smtClean="0"/>
              <a:t>Gwerthusiad: </a:t>
            </a:r>
          </a:p>
          <a:p>
            <a:pPr marL="0" indent="0">
              <a:buNone/>
            </a:pPr>
            <a:r>
              <a:rPr lang="cy-GB" sz="2200" i="1" dirty="0" smtClean="0"/>
              <a:t>Targed:</a:t>
            </a:r>
            <a:r>
              <a:rPr lang="cy-GB" sz="2200" dirty="0" smtClean="0"/>
              <a:t> Mae angen i mi sicrhau bod y disgyblion yn fwy gweithredol yn y gyflwyniad.</a:t>
            </a:r>
          </a:p>
          <a:p>
            <a:pPr marL="0" indent="0">
              <a:buNone/>
            </a:pPr>
            <a:r>
              <a:rPr lang="cy-GB" sz="2200" i="1" dirty="0" smtClean="0"/>
              <a:t>Sut byddwch yn cyflawni hyn?: </a:t>
            </a:r>
            <a:r>
              <a:rPr lang="cy-GB" sz="2200" dirty="0" smtClean="0"/>
              <a:t>Byddaf yn cynnwys partneriaid siarad i ymateb i gwestiynau.</a:t>
            </a:r>
          </a:p>
          <a:p>
            <a:pPr marL="0" indent="0">
              <a:buNone/>
            </a:pPr>
            <a:r>
              <a:rPr lang="cy-GB" sz="2200" b="1" dirty="0" smtClean="0"/>
              <a:t>Cynllun Sesiwn:</a:t>
            </a:r>
          </a:p>
          <a:p>
            <a:pPr marL="0" indent="0">
              <a:buNone/>
            </a:pPr>
            <a:r>
              <a:rPr lang="cy-GB" sz="2200" i="1" dirty="0" smtClean="0"/>
              <a:t>Targed Proffesiynol: </a:t>
            </a:r>
            <a:r>
              <a:rPr lang="cy-GB" sz="2200" dirty="0" smtClean="0"/>
              <a:t>Sicrhau bod disgyblion yn fwy gweithredol yn </a:t>
            </a:r>
            <a:r>
              <a:rPr lang="cy-GB" sz="2200" smtClean="0"/>
              <a:t>y gyflwyniad </a:t>
            </a:r>
            <a:r>
              <a:rPr lang="cy-GB" sz="2200" dirty="0" smtClean="0"/>
              <a:t>(drwy ddefnyddio partneriaid siarad)</a:t>
            </a:r>
            <a:endParaRPr lang="cy-GB" sz="2200" i="1" dirty="0"/>
          </a:p>
        </p:txBody>
      </p:sp>
    </p:spTree>
    <p:extLst>
      <p:ext uri="{BB962C8B-B14F-4D97-AF65-F5344CB8AC3E}">
        <p14:creationId xmlns:p14="http://schemas.microsoft.com/office/powerpoint/2010/main" val="30449199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PAP2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4. </a:t>
            </a:r>
            <a:r>
              <a:rPr lang="en-GB" sz="3600" dirty="0" err="1" smtClean="0">
                <a:solidFill>
                  <a:prstClr val="black"/>
                </a:solidFill>
              </a:rPr>
              <a:t>Portffolio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1800" dirty="0" smtClean="0"/>
              <a:t>Dewiswch eich disgybl targed yn ofalus, gan ofyn i'ch mentor dosbarth ar gyfer cymorth gyda’ch penderfyniad. </a:t>
            </a:r>
          </a:p>
          <a:p>
            <a:r>
              <a:rPr lang="cy-GB" sz="1800" dirty="0" smtClean="0"/>
              <a:t>O ddechrau PAP, casglu esiamplau/llungopi o'r gwaith a gwblhawyd y disgybl; tynnu lluniau i ddangos ymateb i weithgareddau; ofyn i oedolion eraill i gasglu gwybodaeth (os yw'n berthnasol). </a:t>
            </a:r>
          </a:p>
          <a:p>
            <a:r>
              <a:rPr lang="cy-GB" sz="1800" b="1" dirty="0" smtClean="0"/>
              <a:t>Anodi'</a:t>
            </a:r>
            <a:r>
              <a:rPr lang="cy-GB" sz="1800" dirty="0" smtClean="0"/>
              <a:t>r gwaith samplau/ffotograffau gyda'r dyddiad, y gweithgaredd (amcan dysgu), ymateb y plentyn i'r gweithgaredd (gan gynnwys unrhyw anawsterau/eiliadau ‘waw’) a lefel y gefnogaeth a dderbyniwyd y plentyn. </a:t>
            </a:r>
          </a:p>
          <a:p>
            <a:r>
              <a:rPr lang="cy-GB" sz="1800" dirty="0" smtClean="0"/>
              <a:t>Hefyd yn cynnwys nodiadau arsylwadol fel y bo'n briodol. </a:t>
            </a:r>
            <a:br>
              <a:rPr lang="cy-GB" sz="1800" dirty="0" smtClean="0"/>
            </a:br>
            <a:r>
              <a:rPr lang="cy-GB" sz="1800" dirty="0" smtClean="0"/>
              <a:t>Dylech gynnwys tystiolaeth eich bod wedi asesu sgiliau darllen eich dysgybl targed yn rheolaidd. </a:t>
            </a:r>
          </a:p>
          <a:p>
            <a:r>
              <a:rPr lang="cy-GB" sz="1800" dirty="0" smtClean="0"/>
              <a:t>Dylai eich portffolio o waith yn ddangos cynnydd yr unigolyn wedi gwneud yn ei ddysgu ar draws y cwricwlwm.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2918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solidFill>
                  <a:srgbClr val="424456"/>
                </a:solidFill>
              </a:rPr>
              <a:t>Disgwyliadau M ac A PAP2 </a:t>
            </a:r>
            <a:r>
              <a:rPr lang="en-GB" sz="3200" dirty="0" smtClean="0">
                <a:solidFill>
                  <a:prstClr val="black"/>
                </a:solidFill>
              </a:rPr>
              <a:t/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5.Proffil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Tuag at ddiwedd PAP, astudio'r dystiolaeth yn y portffolio ac yn ystyried y cynnydd a bod y plentyn wedi gwneud drwy gydol y profiad. </a:t>
            </a:r>
          </a:p>
          <a:p>
            <a:r>
              <a:rPr lang="cy-GB" dirty="0" smtClean="0"/>
              <a:t>Ysgrifennwch sylwebaeth crynodol ar gyfer pob maes cwricwlwm eich bod wedi casglu tystiolaeth ar eu gyfer. Defnyddiwch y lefel disgrifiadau lefel cwricwlwm perthnasol i gefnogi eich sylwadau. </a:t>
            </a:r>
          </a:p>
          <a:p>
            <a:r>
              <a:rPr lang="cy-GB" dirty="0" smtClean="0"/>
              <a:t>Ystyriwch y 'camau nesaf' ar gyfer y plentyn ym mhob maes cwricwlwm. Efallai y byddwch am nodi 'bylchau' o fewn deilliannau/disgrifiadau lefel neu fynd i anawsterau a nodwyd yn y dystiolaeth.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5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DATHLU GWAITH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wneud</a:t>
            </a:r>
            <a:r>
              <a:rPr lang="en-GB" dirty="0" smtClean="0"/>
              <a:t> 1 ‘</a:t>
            </a:r>
            <a:r>
              <a:rPr lang="en-GB" dirty="0" err="1" smtClean="0"/>
              <a:t>arddangosfa</a:t>
            </a:r>
            <a:r>
              <a:rPr lang="en-GB" dirty="0" smtClean="0"/>
              <a:t>’.</a:t>
            </a:r>
            <a:endParaRPr lang="en-US" dirty="0" smtClean="0"/>
          </a:p>
          <a:p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smtClean="0"/>
              <a:t> i</a:t>
            </a:r>
            <a:r>
              <a:rPr lang="en-US" dirty="0" smtClean="0"/>
              <a:t> </a:t>
            </a:r>
            <a:r>
              <a:rPr lang="en-US" dirty="0" err="1" smtClean="0"/>
              <a:t>ddathlu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y plant.</a:t>
            </a:r>
          </a:p>
          <a:p>
            <a:r>
              <a:rPr lang="en-US" dirty="0" smtClean="0"/>
              <a:t>Gall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fformat</a:t>
            </a:r>
            <a:r>
              <a:rPr lang="en-US" dirty="0" smtClean="0"/>
              <a:t> </a:t>
            </a:r>
            <a:r>
              <a:rPr lang="en-US" dirty="0" err="1" smtClean="0"/>
              <a:t>electronig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wal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ben</a:t>
            </a:r>
            <a:r>
              <a:rPr lang="en-US" dirty="0" smtClean="0"/>
              <a:t> </a:t>
            </a:r>
            <a:r>
              <a:rPr lang="en-US" dirty="0" err="1" smtClean="0"/>
              <a:t>bwrdd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siwr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‘</a:t>
            </a:r>
            <a:r>
              <a:rPr lang="en-US" dirty="0" err="1" smtClean="0"/>
              <a:t>rhwngweithio</a:t>
            </a:r>
            <a:r>
              <a:rPr lang="en-US" dirty="0" smtClean="0"/>
              <a:t>’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465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109</TotalTime>
  <Words>1125</Words>
  <Application>Microsoft Office PowerPoint</Application>
  <PresentationFormat>On-screen Show (4:3)</PresentationFormat>
  <Paragraphs>97</Paragraphs>
  <Slides>22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MS PGothic</vt:lpstr>
      <vt:lpstr>Arial</vt:lpstr>
      <vt:lpstr>Book Antiqua</vt:lpstr>
      <vt:lpstr>Calibri</vt:lpstr>
      <vt:lpstr>Century Gothic</vt:lpstr>
      <vt:lpstr>Apothecary</vt:lpstr>
      <vt:lpstr>VERBATIM%20HD:CatharineBleasdale:VERBATIM%20HD:PTEStudentDocumentsPack1617:BA2PAP(1617)PecynCymraeg:3._CA2:C1aCynllunTymorCanolCyfnodAllweddol21617.docx!OLE_LINK3</vt:lpstr>
      <vt:lpstr>!OLE_LINK4</vt:lpstr>
      <vt:lpstr>Paratoi ar gyfer PAP2</vt:lpstr>
      <vt:lpstr>cynllunio</vt:lpstr>
      <vt:lpstr>Cynllunio  CA2</vt:lpstr>
      <vt:lpstr>Beth yw cynllunio canolig?</vt:lpstr>
      <vt:lpstr>Sut ydw i’n cynllunio’r yn y tymor canolig?</vt:lpstr>
      <vt:lpstr>Uned o Waith</vt:lpstr>
      <vt:lpstr>Gofynion cynllunio tymor canolig</vt:lpstr>
      <vt:lpstr>Defnyddio’r cynlluniau tymor canolig yn ystod PAP2</vt:lpstr>
      <vt:lpstr>Cynllun Sesiwn</vt:lpstr>
      <vt:lpstr>Cyfeirio at Ddogfennau’r Cwricwlwm</vt:lpstr>
      <vt:lpstr>Cynllunio ar gyfer Datblygu Sgiliau</vt:lpstr>
      <vt:lpstr>Cynllunio ar gyfer Eraill</vt:lpstr>
      <vt:lpstr>Cynllunio ar gyfer eich datblygiad eich hun</vt:lpstr>
      <vt:lpstr>Nodyn atgoffa</vt:lpstr>
      <vt:lpstr>Monitro ac asesu</vt:lpstr>
      <vt:lpstr>Disgwyliadau M ac A PAP2 Marcio/rhoi adborth i blant </vt:lpstr>
      <vt:lpstr>Disgwyliadau M ac A PAP2 1. Cyfnod Olrhain (Ffurflen C11a)</vt:lpstr>
      <vt:lpstr>Disgwyliadau M ac A PAP2  2. Nodiadau Arsylwadol</vt:lpstr>
      <vt:lpstr>Blaengynllunio </vt:lpstr>
      <vt:lpstr>Disgwyliadau M ac A PAP2  4. Portffolio</vt:lpstr>
      <vt:lpstr>Disgwyliadau M ac A PAP2  5.Proffil</vt:lpstr>
      <vt:lpstr>DATHLU GWAITH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Adfyfyrio</dc:title>
  <dc:creator>swwcte23</dc:creator>
  <cp:lastModifiedBy>Catharine Bleasdale</cp:lastModifiedBy>
  <cp:revision>8</cp:revision>
  <dcterms:created xsi:type="dcterms:W3CDTF">2017-02-19T17:25:29Z</dcterms:created>
  <dcterms:modified xsi:type="dcterms:W3CDTF">2019-04-01T08:02:42Z</dcterms:modified>
</cp:coreProperties>
</file>