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notesMasterIdLst>
    <p:notesMasterId r:id="rId23"/>
  </p:notesMasterIdLst>
  <p:sldIdLst>
    <p:sldId id="264" r:id="rId2"/>
    <p:sldId id="277" r:id="rId3"/>
    <p:sldId id="256" r:id="rId4"/>
    <p:sldId id="258" r:id="rId5"/>
    <p:sldId id="263" r:id="rId6"/>
    <p:sldId id="265" r:id="rId7"/>
    <p:sldId id="260" r:id="rId8"/>
    <p:sldId id="262" r:id="rId9"/>
    <p:sldId id="261" r:id="rId10"/>
    <p:sldId id="267" r:id="rId11"/>
    <p:sldId id="259" r:id="rId12"/>
    <p:sldId id="268" r:id="rId13"/>
    <p:sldId id="266" r:id="rId14"/>
    <p:sldId id="269" r:id="rId15"/>
    <p:sldId id="270" r:id="rId16"/>
    <p:sldId id="275" r:id="rId17"/>
    <p:sldId id="274" r:id="rId18"/>
    <p:sldId id="273" r:id="rId19"/>
    <p:sldId id="272" r:id="rId20"/>
    <p:sldId id="276" r:id="rId21"/>
    <p:sldId id="271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4" autoAdjust="0"/>
    <p:restoredTop sz="94519" autoAdjust="0"/>
  </p:normalViewPr>
  <p:slideViewPr>
    <p:cSldViewPr snapToGrid="0">
      <p:cViewPr varScale="1">
        <p:scale>
          <a:sx n="147" d="100"/>
          <a:sy n="147" d="100"/>
        </p:scale>
        <p:origin x="66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73D5E0-B946-4192-AB75-DE6FB0AD999D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3A3D3-CA4A-41BC-982E-BD2A773F2E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836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E3A3D3-CA4A-41BC-982E-BD2A773F2E1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3567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E3A3D3-CA4A-41BC-982E-BD2A773F2E1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3503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E3A3D3-CA4A-41BC-982E-BD2A773F2E1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8317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88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210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575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35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641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435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500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503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040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583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002438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863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29675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1678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281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1EE39-9615-4B55-9CA5-D83162D91954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CCE90A0-A6F8-4F5B-93A5-F3CF9C244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45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tm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8535625/" TargetMode="External"/><Relationship Id="rId13" Type="http://schemas.openxmlformats.org/officeDocument/2006/relationships/hyperlink" Target="https://hospitalityinsights.ehl.edu/transforming-customer-experience-management-hospitality" TargetMode="External"/><Relationship Id="rId3" Type="http://schemas.openxmlformats.org/officeDocument/2006/relationships/hyperlink" Target="https://www.sciencedirect.com/science/article/pii/S0263237322000603" TargetMode="External"/><Relationship Id="rId7" Type="http://schemas.openxmlformats.org/officeDocument/2006/relationships/hyperlink" Target="https://www.researchgate.net/publication/384065001_Enhancing_Job_Performance_in_the_Hospitality_Sector_Exploring_the_Role_of_Employee_Engagement_Multitasking_Organizational_Culture_and_Recruiting_Practices" TargetMode="External"/><Relationship Id="rId12" Type="http://schemas.openxmlformats.org/officeDocument/2006/relationships/hyperlink" Target="https://www.tsw.co.uk/insights/gibbs-reflective-cycle/" TargetMode="External"/><Relationship Id="rId2" Type="http://schemas.openxmlformats.org/officeDocument/2006/relationships/image" Target="../media/image6.tmp"/><Relationship Id="rId16" Type="http://schemas.openxmlformats.org/officeDocument/2006/relationships/hyperlink" Target="https://www.researchgate.net/publication/281481889_Theoretical_perspectives_in_operations_management_An_analysis_of_the_literatur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mc.ncbi.nlm.nih.gov/articles/PMC7393218/" TargetMode="External"/><Relationship Id="rId11" Type="http://schemas.openxmlformats.org/officeDocument/2006/relationships/hyperlink" Target="https://www.toolshero.com/quality-management/servqual-model/" TargetMode="External"/><Relationship Id="rId5" Type="http://schemas.openxmlformats.org/officeDocument/2006/relationships/hyperlink" Target="https://www.tandfonline.com/doi/full/10.1080/03075079.2017.1326022" TargetMode="External"/><Relationship Id="rId15" Type="http://schemas.openxmlformats.org/officeDocument/2006/relationships/hyperlink" Target="https://online.hbs.edu/blog/post/service-profit-chain" TargetMode="External"/><Relationship Id="rId10" Type="http://schemas.openxmlformats.org/officeDocument/2006/relationships/hyperlink" Target="https://www.tandfonline.com/doi/abs/10.1080/13594320042000016" TargetMode="External"/><Relationship Id="rId4" Type="http://schemas.openxmlformats.org/officeDocument/2006/relationships/hyperlink" Target="https://www.sciencedirect.com/science/article/pii/S0360131522001324" TargetMode="External"/><Relationship Id="rId9" Type="http://schemas.openxmlformats.org/officeDocument/2006/relationships/hyperlink" Target="https://www.researchgate.net/publication/360288883_Transactional_Leadership" TargetMode="External"/><Relationship Id="rId14" Type="http://schemas.openxmlformats.org/officeDocument/2006/relationships/hyperlink" Target="https://www.simplypsychology.org/herzbergs-two-factor-theor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BA84AD-35F7-7848-BDA7-80897555C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E770564-B7A2-7113-A6E2-7CD429C92F5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36" r="-1" b="-1"/>
          <a:stretch>
            <a:fillRect/>
          </a:stretch>
        </p:blipFill>
        <p:spPr>
          <a:xfrm>
            <a:off x="6665860" y="881641"/>
            <a:ext cx="3478305" cy="36814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7B144B-6882-3859-D53A-384DC732DB99}"/>
              </a:ext>
            </a:extLst>
          </p:cNvPr>
          <p:cNvSpPr txBox="1"/>
          <p:nvPr/>
        </p:nvSpPr>
        <p:spPr>
          <a:xfrm>
            <a:off x="838200" y="1115219"/>
            <a:ext cx="5395912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Title: Placement experience at Novotel Cardiff F&amp;B operation &amp; Guest service Management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7A38E9-9FC6-B23A-DC56-AF62E2DC4366}"/>
              </a:ext>
            </a:extLst>
          </p:cNvPr>
          <p:cNvSpPr txBox="1"/>
          <p:nvPr/>
        </p:nvSpPr>
        <p:spPr>
          <a:xfrm>
            <a:off x="838200" y="3944690"/>
            <a:ext cx="6096000" cy="96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Presented by: </a:t>
            </a:r>
            <a:r>
              <a:rPr lang="en-GB" sz="2400" kern="100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Sarder Rahman Maruf</a:t>
            </a:r>
            <a:r>
              <a:rPr lang="en-GB" sz="2400" b="1" kern="100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Student ID number:  </a:t>
            </a:r>
            <a:r>
              <a:rPr lang="en-GB" sz="2400" kern="100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2311256</a:t>
            </a:r>
            <a:endParaRPr lang="en-GB" sz="2400" kern="1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90331F5-6760-7992-E28E-D6CA6DA50A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6934200" y="3097368"/>
            <a:ext cx="3478305" cy="31765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18151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7403294-5B3B-AA5F-296E-68A8D1B90E9B}"/>
              </a:ext>
            </a:extLst>
          </p:cNvPr>
          <p:cNvSpPr txBox="1"/>
          <p:nvPr/>
        </p:nvSpPr>
        <p:spPr>
          <a:xfrm>
            <a:off x="2840477" y="162127"/>
            <a:ext cx="58560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Table of Content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DCD18A-7DE9-AD77-6C54-B1467CFE9E33}"/>
              </a:ext>
            </a:extLst>
          </p:cNvPr>
          <p:cNvSpPr txBox="1"/>
          <p:nvPr/>
        </p:nvSpPr>
        <p:spPr>
          <a:xfrm>
            <a:off x="344557" y="648334"/>
            <a:ext cx="5910470" cy="5779218"/>
          </a:xfrm>
          <a:prstGeom prst="chord">
            <a:avLst>
              <a:gd name="adj1" fmla="val 2685344"/>
              <a:gd name="adj2" fmla="val 16200000"/>
            </a:avLst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Part 1: Managing Food and Beverage Operations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Introduction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kern="1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Role and Responsibilities at the F&amp;B </a:t>
            </a:r>
            <a:r>
              <a:rPr lang="en-US" sz="1600" kern="1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Supervisory and shift experiences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Challenges in Food &amp; Beverage Department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Problem solving and decision making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Skill developed from the placement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Theory in practice at the F&amp;B service area placement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F&amp;B Department and Hotel performance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8597C6-5B67-0C09-2EA3-A24EB6C1790E}"/>
              </a:ext>
            </a:extLst>
          </p:cNvPr>
          <p:cNvSpPr txBox="1"/>
          <p:nvPr/>
        </p:nvSpPr>
        <p:spPr>
          <a:xfrm>
            <a:off x="6312337" y="773098"/>
            <a:ext cx="5607994" cy="5311803"/>
          </a:xfrm>
          <a:prstGeom prst="chord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Part 2: Managing gust service experience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Cross departmental experience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Guest service challenges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System and operation understanding from the placement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Skills development from gust service 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Theoretical application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learning and reflaction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Conclusion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Questions and answer session</a:t>
            </a:r>
            <a:endParaRPr lang="en-US" sz="16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311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4A5662-7890-573E-E610-01880FD833B7}"/>
              </a:ext>
            </a:extLst>
          </p:cNvPr>
          <p:cNvSpPr txBox="1"/>
          <p:nvPr/>
        </p:nvSpPr>
        <p:spPr>
          <a:xfrm rot="19983062">
            <a:off x="5020102" y="1983302"/>
            <a:ext cx="4988577" cy="2352259"/>
          </a:xfrm>
          <a:prstGeom prst="flowChartDisplay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8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kern="1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Part 1: Managing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5C3202-BFC6-9012-F957-75DFD2DF4C70}"/>
              </a:ext>
            </a:extLst>
          </p:cNvPr>
          <p:cNvSpPr txBox="1"/>
          <p:nvPr/>
        </p:nvSpPr>
        <p:spPr>
          <a:xfrm>
            <a:off x="1370259" y="1285461"/>
            <a:ext cx="8506839" cy="2352259"/>
          </a:xfrm>
          <a:prstGeom prst="flowChartDisplay">
            <a:avLst/>
          </a:prstGeom>
          <a:solidFill>
            <a:schemeClr val="accent3"/>
          </a:solidFill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8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kern="1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Part 1: Managing Food and Beverage Operations </a:t>
            </a:r>
          </a:p>
        </p:txBody>
      </p:sp>
    </p:spTree>
    <p:extLst>
      <p:ext uri="{BB962C8B-B14F-4D97-AF65-F5344CB8AC3E}">
        <p14:creationId xmlns:p14="http://schemas.microsoft.com/office/powerpoint/2010/main" val="188965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5AC992-E063-8483-782E-EE55D18724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617FC9-D5BD-B02E-D4DD-4AAE76314C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642" y="3821812"/>
            <a:ext cx="2858159" cy="22601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ABA7B8-4D5B-B01C-C523-4B24B31DDC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0641" y="1592131"/>
            <a:ext cx="2858160" cy="21436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CA7260-81AB-33E6-E0E9-FEC95227EB2A}"/>
              </a:ext>
            </a:extLst>
          </p:cNvPr>
          <p:cNvSpPr txBox="1"/>
          <p:nvPr/>
        </p:nvSpPr>
        <p:spPr>
          <a:xfrm>
            <a:off x="1205243" y="1794065"/>
            <a:ext cx="6906638" cy="326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Placement at the Novotel Cardiff central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Department : Food &amp; Beverage (F&amp;B)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Purpose of presentation: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Reflaction on operational and supervisory experiences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Analyse challenges, skills and learning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Theoretical links with real works hospitality practice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64FEB50-5C5D-129C-7626-A4B2C8F5AF3A}"/>
              </a:ext>
            </a:extLst>
          </p:cNvPr>
          <p:cNvSpPr txBox="1"/>
          <p:nvPr/>
        </p:nvSpPr>
        <p:spPr>
          <a:xfrm>
            <a:off x="2743200" y="473413"/>
            <a:ext cx="50454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Introduction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36162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3D8C00-04E4-00B1-BF5F-5B4576B4A8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1810497-DA50-7AB2-4695-D1201E835C5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588848" y="246435"/>
            <a:ext cx="9597959" cy="1327249"/>
          </a:xfrm>
          <a:prstGeom prst="hexagon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Role &amp; Responsibilities at the F&amp;B department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055778-9064-F64A-79D1-AD29DE73C8A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56031" y="2331583"/>
            <a:ext cx="2924783" cy="3023949"/>
          </a:xfrm>
          <a:prstGeom prst="snip2Diag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Role performed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Waiter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Bar assistant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Cleaner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Event support staff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Shadow supervisor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4138FC-96A4-12BC-FE43-81D331997FD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828968" y="2461902"/>
            <a:ext cx="3156625" cy="3048655"/>
          </a:xfrm>
          <a:prstGeom prst="snip2Diag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responsibilities: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Serving food &amp; Drinks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Assisting in event set up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Supporting supervisors during service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56F030-4088-BB19-594E-910EE64DEA0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955936" y="2834625"/>
            <a:ext cx="2885873" cy="2754809"/>
          </a:xfrm>
          <a:prstGeom prst="snip2Diag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Exposure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Team coordinator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Service standards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Customer interaction 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A9CCB4F-AD9F-52D0-D532-0BC3CE77005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792172" y="3037783"/>
            <a:ext cx="827662" cy="674451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5EB020D-B7C6-EE3A-2476-3EB5A14D76F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896739" y="3298808"/>
            <a:ext cx="827662" cy="674451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9B1A64A1-C251-AA6A-338F-60D57C95688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7996951" y="3091774"/>
            <a:ext cx="827662" cy="674451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79B99A73-C8B4-9C79-FD6B-6E216331282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083674" y="3322122"/>
            <a:ext cx="827662" cy="674451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D40B8FC4-6194-1B84-CEF6-D34A0E1E86B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170397" y="3634285"/>
            <a:ext cx="827662" cy="674451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2259C23A-ACB8-87F0-BD01-07FD84DE2A4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240159" y="3945959"/>
            <a:ext cx="827662" cy="674451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99FEB254-0012-F43A-66F2-7078D84417B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043460" y="3559834"/>
            <a:ext cx="827662" cy="674451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9F6F5F1C-24D0-8866-1E3B-9AFFAF02D5C8}"/>
              </a:ext>
            </a:extLst>
          </p:cNvPr>
          <p:cNvSpPr/>
          <p:nvPr/>
        </p:nvSpPr>
        <p:spPr>
          <a:xfrm>
            <a:off x="4195860" y="3712234"/>
            <a:ext cx="827662" cy="674451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795DA74D-C2E2-465E-6B33-5EBEFC810FD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348260" y="3864634"/>
            <a:ext cx="827662" cy="674451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71326095-8E07-1490-89B7-BCDCBF918CD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352845" y="4201859"/>
            <a:ext cx="827662" cy="674451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E8F4DB8-2B0C-B1B3-64FE-644E8653CFC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757269" y="2276336"/>
            <a:ext cx="3478305" cy="31765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DD5F748-8205-B092-F74F-20AF8E80971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4478086" y="2383212"/>
            <a:ext cx="3478305" cy="31765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DA7B6A6-516C-2F50-0BF3-0FB09B7F5FB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8497505" y="2412839"/>
            <a:ext cx="3478305" cy="31765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36784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6DE00-994A-1836-0AF7-EEC3DD2C71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D5C2D36D-1FED-7B86-5A5B-5068396964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1012632" y="2837319"/>
            <a:ext cx="2271116" cy="20741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CC6071F-676F-B084-EA07-C516AD57DE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5006022" y="2638655"/>
            <a:ext cx="2271116" cy="20741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FCBFCD0-3210-EC87-7D1F-2AF0BE410E0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8929513" y="2638655"/>
            <a:ext cx="2271116" cy="20741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F59BBD-417A-0B53-2425-A6E40E020DF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400146" y="1605200"/>
            <a:ext cx="3638144" cy="3998357"/>
          </a:xfrm>
          <a:prstGeom prst="hexagon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Insights:</a:t>
            </a:r>
          </a:p>
          <a:p>
            <a:endParaRPr lang="en-US" sz="2400" dirty="0">
              <a:solidFill>
                <a:schemeClr val="bg1"/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Planning was strong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Execution was inconsistent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C73A76-FE06-A251-3A05-446664C80A5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457855" y="233464"/>
            <a:ext cx="8099898" cy="709196"/>
          </a:xfrm>
          <a:prstGeom prst="hexagon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Supervisory &amp; Shift experience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86689F-885D-2C76-3644-60FC2D8F25C9}"/>
              </a:ext>
            </a:extLst>
          </p:cNvPr>
          <p:cNvSpPr txBox="1"/>
          <p:nvPr/>
        </p:nvSpPr>
        <p:spPr>
          <a:xfrm>
            <a:off x="245267" y="1538661"/>
            <a:ext cx="3968885" cy="4274106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Observed shift supervisors' responsibilities: </a:t>
            </a:r>
          </a:p>
          <a:p>
            <a:endParaRPr lang="en-GB" sz="2000" dirty="0">
              <a:solidFill>
                <a:schemeClr val="bg1"/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Task allocation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Managing service flow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Staff coordination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AD62B9-2E90-3E3B-6DB8-DAA689B9B4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125839" y="1492703"/>
            <a:ext cx="3968885" cy="4366022"/>
          </a:xfrm>
          <a:prstGeom prst="hexagon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My involvement:</a:t>
            </a:r>
          </a:p>
          <a:p>
            <a:endParaRPr lang="en-GB" sz="2000" dirty="0">
              <a:solidFill>
                <a:schemeClr val="bg1"/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Supporting team during busy periods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Assisting with event preparation</a:t>
            </a:r>
          </a:p>
          <a:p>
            <a:endParaRPr lang="en-GB" sz="24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78B139C-136B-883A-64DD-BC5230FB7E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3832903" y="3287557"/>
            <a:ext cx="850048" cy="7763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7BD330F-12BD-4BA7-6417-60E1AD3E7E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7700815" y="3216221"/>
            <a:ext cx="850048" cy="7763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E4E9175-C70F-2B38-19A5-D1C00736D8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11341952" y="3216221"/>
            <a:ext cx="850048" cy="7763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3D9EEF0-45BA-3BA0-2683-6A62BEE9DD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38453" y="3287557"/>
            <a:ext cx="850048" cy="7763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17552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AEDF86-76F9-1CB9-6156-5A90245255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05010ED-F009-C422-F604-19626375BF4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763950" y="1495935"/>
            <a:ext cx="6217596" cy="4740404"/>
          </a:xfrm>
          <a:prstGeom prst="snip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4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challenges in Food &amp; Beverage: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Poor level of customer services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Customers waiting at bar without being serve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Delays in breakfast orders: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Custom order took more than 30 minutes 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Weak communication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Between staff, supervisors and kitchen staff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Lowe staff motivation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Lack of initiatives and engagement </a:t>
            </a:r>
          </a:p>
          <a:p>
            <a:pPr>
              <a:lnSpc>
                <a:spcPct val="150000"/>
              </a:lnSpc>
              <a:buNone/>
            </a:pPr>
            <a:endParaRPr lang="en-US" b="1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9CC9A9-14BD-AA15-4136-9B8EC0F1C4C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725039" y="135046"/>
            <a:ext cx="8534399" cy="1166336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Challenges in Food &amp; Beverage Department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5C0FFA-8B4E-85CF-D171-817382DCB98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2909455" y="2432350"/>
            <a:ext cx="3478305" cy="31765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5E3759-2F4D-3F10-1C61-DF64D29424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3" r="-1" b="19704"/>
          <a:stretch>
            <a:fillRect/>
          </a:stretch>
        </p:blipFill>
        <p:spPr>
          <a:xfrm>
            <a:off x="8346776" y="3027218"/>
            <a:ext cx="2081274" cy="190074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65743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D0494E-0430-ECCB-A4A1-4A8AAA7160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0E264D8-AE90-3A7E-810D-21EEE26650EF}"/>
              </a:ext>
            </a:extLst>
          </p:cNvPr>
          <p:cNvSpPr txBox="1"/>
          <p:nvPr/>
        </p:nvSpPr>
        <p:spPr>
          <a:xfrm>
            <a:off x="2723743" y="447472"/>
            <a:ext cx="6608323" cy="52322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Problem solving &amp; Decision making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1BCBC7-380F-CC3D-8FB6-5F1CC599242F}"/>
              </a:ext>
            </a:extLst>
          </p:cNvPr>
          <p:cNvSpPr txBox="1"/>
          <p:nvPr/>
        </p:nvSpPr>
        <p:spPr>
          <a:xfrm>
            <a:off x="992221" y="1738009"/>
            <a:ext cx="3203643" cy="3209042"/>
          </a:xfrm>
          <a:custGeom>
            <a:avLst/>
            <a:gdLst>
              <a:gd name="csX0" fmla="*/ 0 w 3203643"/>
              <a:gd name="csY0" fmla="*/ 0 h 3209042"/>
              <a:gd name="csX1" fmla="*/ 2669692 w 3203643"/>
              <a:gd name="csY1" fmla="*/ 0 h 3209042"/>
              <a:gd name="csX2" fmla="*/ 3203643 w 3203643"/>
              <a:gd name="csY2" fmla="*/ 533951 h 3209042"/>
              <a:gd name="csX3" fmla="*/ 3203643 w 3203643"/>
              <a:gd name="csY3" fmla="*/ 3209042 h 3209042"/>
              <a:gd name="csX4" fmla="*/ 0 w 3203643"/>
              <a:gd name="csY4" fmla="*/ 3209042 h 3209042"/>
              <a:gd name="csX5" fmla="*/ 0 w 3203643"/>
              <a:gd name="csY5" fmla="*/ 0 h 3209042"/>
              <a:gd name="csX0" fmla="*/ 544749 w 3203643"/>
              <a:gd name="csY0" fmla="*/ 272374 h 3209042"/>
              <a:gd name="csX1" fmla="*/ 2669692 w 3203643"/>
              <a:gd name="csY1" fmla="*/ 0 h 3209042"/>
              <a:gd name="csX2" fmla="*/ 3203643 w 3203643"/>
              <a:gd name="csY2" fmla="*/ 533951 h 3209042"/>
              <a:gd name="csX3" fmla="*/ 3203643 w 3203643"/>
              <a:gd name="csY3" fmla="*/ 3209042 h 3209042"/>
              <a:gd name="csX4" fmla="*/ 0 w 3203643"/>
              <a:gd name="csY4" fmla="*/ 3209042 h 3209042"/>
              <a:gd name="csX5" fmla="*/ 544749 w 3203643"/>
              <a:gd name="csY5" fmla="*/ 272374 h 320904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</a:cxnLst>
            <a:rect l="l" t="t" r="r" b="b"/>
            <a:pathLst>
              <a:path w="3203643" h="3209042">
                <a:moveTo>
                  <a:pt x="544749" y="272374"/>
                </a:moveTo>
                <a:lnTo>
                  <a:pt x="2669692" y="0"/>
                </a:lnTo>
                <a:lnTo>
                  <a:pt x="3203643" y="533951"/>
                </a:lnTo>
                <a:lnTo>
                  <a:pt x="3203643" y="3209042"/>
                </a:lnTo>
                <a:lnTo>
                  <a:pt x="0" y="3209042"/>
                </a:lnTo>
                <a:lnTo>
                  <a:pt x="544749" y="272374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My approach: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Observed issues and supported team when needed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Assisted in maintaining service flow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518439-5AAB-0E9A-8017-3C4E8DA390DC}"/>
              </a:ext>
            </a:extLst>
          </p:cNvPr>
          <p:cNvSpPr txBox="1"/>
          <p:nvPr/>
        </p:nvSpPr>
        <p:spPr>
          <a:xfrm>
            <a:off x="6027905" y="1484312"/>
            <a:ext cx="2853447" cy="1687890"/>
          </a:xfrm>
          <a:prstGeom prst="pie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Limitations: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Lack of proactive intervention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3377AB-B282-833A-C1B0-ACAB40B58D69}"/>
              </a:ext>
            </a:extLst>
          </p:cNvPr>
          <p:cNvSpPr txBox="1"/>
          <p:nvPr/>
        </p:nvSpPr>
        <p:spPr>
          <a:xfrm>
            <a:off x="4798979" y="3342530"/>
            <a:ext cx="5525311" cy="1763078"/>
          </a:xfrm>
          <a:custGeom>
            <a:avLst/>
            <a:gdLst>
              <a:gd name="csX0" fmla="*/ 0 w 5525311"/>
              <a:gd name="csY0" fmla="*/ 0 h 1763078"/>
              <a:gd name="csX1" fmla="*/ 5231459 w 5525311"/>
              <a:gd name="csY1" fmla="*/ 0 h 1763078"/>
              <a:gd name="csX2" fmla="*/ 5525311 w 5525311"/>
              <a:gd name="csY2" fmla="*/ 293852 h 1763078"/>
              <a:gd name="csX3" fmla="*/ 5525311 w 5525311"/>
              <a:gd name="csY3" fmla="*/ 1763078 h 1763078"/>
              <a:gd name="csX4" fmla="*/ 5525311 w 5525311"/>
              <a:gd name="csY4" fmla="*/ 1763078 h 1763078"/>
              <a:gd name="csX5" fmla="*/ 293852 w 5525311"/>
              <a:gd name="csY5" fmla="*/ 1763078 h 1763078"/>
              <a:gd name="csX6" fmla="*/ 0 w 5525311"/>
              <a:gd name="csY6" fmla="*/ 1469226 h 1763078"/>
              <a:gd name="csX7" fmla="*/ 0 w 5525311"/>
              <a:gd name="csY7" fmla="*/ 0 h 1763078"/>
              <a:gd name="csX0" fmla="*/ 713362 w 5525311"/>
              <a:gd name="csY0" fmla="*/ 6485 h 1763078"/>
              <a:gd name="csX1" fmla="*/ 5231459 w 5525311"/>
              <a:gd name="csY1" fmla="*/ 0 h 1763078"/>
              <a:gd name="csX2" fmla="*/ 5525311 w 5525311"/>
              <a:gd name="csY2" fmla="*/ 293852 h 1763078"/>
              <a:gd name="csX3" fmla="*/ 5525311 w 5525311"/>
              <a:gd name="csY3" fmla="*/ 1763078 h 1763078"/>
              <a:gd name="csX4" fmla="*/ 5525311 w 5525311"/>
              <a:gd name="csY4" fmla="*/ 1763078 h 1763078"/>
              <a:gd name="csX5" fmla="*/ 293852 w 5525311"/>
              <a:gd name="csY5" fmla="*/ 1763078 h 1763078"/>
              <a:gd name="csX6" fmla="*/ 0 w 5525311"/>
              <a:gd name="csY6" fmla="*/ 1469226 h 1763078"/>
              <a:gd name="csX7" fmla="*/ 713362 w 5525311"/>
              <a:gd name="csY7" fmla="*/ 6485 h 176307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5525311" h="1763078">
                <a:moveTo>
                  <a:pt x="713362" y="6485"/>
                </a:moveTo>
                <a:lnTo>
                  <a:pt x="5231459" y="0"/>
                </a:lnTo>
                <a:lnTo>
                  <a:pt x="5525311" y="293852"/>
                </a:lnTo>
                <a:lnTo>
                  <a:pt x="5525311" y="1763078"/>
                </a:lnTo>
                <a:lnTo>
                  <a:pt x="5525311" y="1763078"/>
                </a:lnTo>
                <a:lnTo>
                  <a:pt x="293852" y="1763078"/>
                </a:lnTo>
                <a:lnTo>
                  <a:pt x="0" y="1469226"/>
                </a:lnTo>
                <a:lnTo>
                  <a:pt x="713362" y="6485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Learning: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Supervisors must act quickly and take responsibility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Decision making must be immediate in-service settings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E89632E-C164-338E-6BD6-C509E0311C5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255" y="77822"/>
            <a:ext cx="11180324" cy="678017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62649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501B4A-5204-0CD8-8F07-7B78E86CE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767880B-0583-000D-81A3-06D49877968C}"/>
              </a:ext>
            </a:extLst>
          </p:cNvPr>
          <p:cNvSpPr txBox="1"/>
          <p:nvPr/>
        </p:nvSpPr>
        <p:spPr>
          <a:xfrm>
            <a:off x="2795081" y="2086531"/>
            <a:ext cx="6096000" cy="2121093"/>
          </a:xfrm>
          <a:custGeom>
            <a:avLst/>
            <a:gdLst>
              <a:gd name="csX0" fmla="*/ 0 w 6096000"/>
              <a:gd name="csY0" fmla="*/ 0 h 2121093"/>
              <a:gd name="csX1" fmla="*/ 6096000 w 6096000"/>
              <a:gd name="csY1" fmla="*/ 0 h 2121093"/>
              <a:gd name="csX2" fmla="*/ 6096000 w 6096000"/>
              <a:gd name="csY2" fmla="*/ 2121093 h 2121093"/>
              <a:gd name="csX3" fmla="*/ 0 w 6096000"/>
              <a:gd name="csY3" fmla="*/ 2121093 h 2121093"/>
              <a:gd name="csX4" fmla="*/ 0 w 6096000"/>
              <a:gd name="csY4" fmla="*/ 0 h 2121093"/>
              <a:gd name="csX0" fmla="*/ 2166026 w 6096000"/>
              <a:gd name="csY0" fmla="*/ 966281 h 2121093"/>
              <a:gd name="csX1" fmla="*/ 6096000 w 6096000"/>
              <a:gd name="csY1" fmla="*/ 0 h 2121093"/>
              <a:gd name="csX2" fmla="*/ 6096000 w 6096000"/>
              <a:gd name="csY2" fmla="*/ 2121093 h 2121093"/>
              <a:gd name="csX3" fmla="*/ 0 w 6096000"/>
              <a:gd name="csY3" fmla="*/ 2121093 h 2121093"/>
              <a:gd name="csX4" fmla="*/ 2166026 w 6096000"/>
              <a:gd name="csY4" fmla="*/ 966281 h 2121093"/>
              <a:gd name="csX0" fmla="*/ 2166026 w 6096000"/>
              <a:gd name="csY0" fmla="*/ 966281 h 2121093"/>
              <a:gd name="csX1" fmla="*/ 6096000 w 6096000"/>
              <a:gd name="csY1" fmla="*/ 0 h 2121093"/>
              <a:gd name="csX2" fmla="*/ 6096000 w 6096000"/>
              <a:gd name="csY2" fmla="*/ 2121093 h 2121093"/>
              <a:gd name="csX3" fmla="*/ 0 w 6096000"/>
              <a:gd name="csY3" fmla="*/ 2121093 h 2121093"/>
              <a:gd name="csX4" fmla="*/ 2166026 w 6096000"/>
              <a:gd name="csY4" fmla="*/ 966281 h 2121093"/>
              <a:gd name="csX0" fmla="*/ 2166026 w 6096000"/>
              <a:gd name="csY0" fmla="*/ 966281 h 2121093"/>
              <a:gd name="csX1" fmla="*/ 6096000 w 6096000"/>
              <a:gd name="csY1" fmla="*/ 0 h 2121093"/>
              <a:gd name="csX2" fmla="*/ 6096000 w 6096000"/>
              <a:gd name="csY2" fmla="*/ 2121093 h 2121093"/>
              <a:gd name="csX3" fmla="*/ 0 w 6096000"/>
              <a:gd name="csY3" fmla="*/ 2121093 h 2121093"/>
              <a:gd name="csX4" fmla="*/ 2166026 w 6096000"/>
              <a:gd name="csY4" fmla="*/ 966281 h 212109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6096000" h="2121093">
                <a:moveTo>
                  <a:pt x="2166026" y="966281"/>
                </a:moveTo>
                <a:cubicBezTo>
                  <a:pt x="3456562" y="287507"/>
                  <a:pt x="4786009" y="322094"/>
                  <a:pt x="6096000" y="0"/>
                </a:cubicBezTo>
                <a:lnTo>
                  <a:pt x="6096000" y="2121093"/>
                </a:lnTo>
                <a:lnTo>
                  <a:pt x="0" y="2121093"/>
                </a:lnTo>
                <a:cubicBezTo>
                  <a:pt x="722009" y="1736156"/>
                  <a:pt x="1586689" y="1688444"/>
                  <a:pt x="2166026" y="966281"/>
                </a:cubicBez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Communication (Team and Basic guest interaction)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Teamwork in fast peached environment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Time management during service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Understanding service operations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Initial leadership awareness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24DAF6-105E-6641-28DC-FB3FCAA0A2A7}"/>
              </a:ext>
            </a:extLst>
          </p:cNvPr>
          <p:cNvSpPr txBox="1"/>
          <p:nvPr/>
        </p:nvSpPr>
        <p:spPr>
          <a:xfrm>
            <a:off x="3177702" y="706877"/>
            <a:ext cx="5123234" cy="584775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Skills developed (F&amp;B)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F41FA4-1FF2-5293-FC1D-12170935095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872" y="1"/>
            <a:ext cx="11339945" cy="67333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45562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D949E7-9D09-B46F-311E-7C63AD96A5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6E87F3-8D78-39CD-FB74-170A133072E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173804" y="1555582"/>
            <a:ext cx="4487694" cy="4414480"/>
          </a:xfrm>
          <a:prstGeom prst="teardrop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SERVQUAL model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Gaps in responsiveness &amp; empathy observed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Service operation theory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Strong planning but weak execution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Leadership theory transactional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Lack of active leadership affect service quality </a:t>
            </a:r>
          </a:p>
          <a:p>
            <a:endParaRPr lang="en-US" b="1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3E335C-9C45-4839-722C-36219177719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990927" y="499353"/>
            <a:ext cx="795074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Theory into Practice (Food &amp; Beverage)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9AB260-1E29-69AC-35C4-23C2E00E83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 rot="20558103">
            <a:off x="5964444" y="3052243"/>
            <a:ext cx="4172555" cy="2077403"/>
          </a:xfrm>
          <a:prstGeom prst="teardrop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learning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Service quality depends on both planning and supervision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7B83E6-383E-D7DF-3FFF-4CFA7AC6C15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948" y="736483"/>
            <a:ext cx="10434980" cy="60317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45591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86B4FF-F626-14C7-E9FF-98E2FA5F46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D2E1B9-F153-0964-EDD0-A23DB655BE7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16494" y="2627945"/>
            <a:ext cx="3923489" cy="923330"/>
          </a:xfrm>
          <a:custGeom>
            <a:avLst/>
            <a:gdLst>
              <a:gd name="csX0" fmla="*/ 0 w 3923489"/>
              <a:gd name="csY0" fmla="*/ 0 h 923330"/>
              <a:gd name="csX1" fmla="*/ 3923489 w 3923489"/>
              <a:gd name="csY1" fmla="*/ 0 h 923330"/>
              <a:gd name="csX2" fmla="*/ 3923489 w 3923489"/>
              <a:gd name="csY2" fmla="*/ 923330 h 923330"/>
              <a:gd name="csX3" fmla="*/ 0 w 3923489"/>
              <a:gd name="csY3" fmla="*/ 923330 h 923330"/>
              <a:gd name="csX4" fmla="*/ 0 w 3923489"/>
              <a:gd name="csY4" fmla="*/ 0 h 923330"/>
              <a:gd name="csX0" fmla="*/ 0 w 3923489"/>
              <a:gd name="csY0" fmla="*/ 0 h 923330"/>
              <a:gd name="csX1" fmla="*/ 3923489 w 3923489"/>
              <a:gd name="csY1" fmla="*/ 0 h 923330"/>
              <a:gd name="csX2" fmla="*/ 2671863 w 3923489"/>
              <a:gd name="csY2" fmla="*/ 657441 h 923330"/>
              <a:gd name="csX3" fmla="*/ 0 w 3923489"/>
              <a:gd name="csY3" fmla="*/ 923330 h 923330"/>
              <a:gd name="csX4" fmla="*/ 0 w 3923489"/>
              <a:gd name="csY4" fmla="*/ 0 h 92333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3923489" h="923330">
                <a:moveTo>
                  <a:pt x="0" y="0"/>
                </a:moveTo>
                <a:lnTo>
                  <a:pt x="3923489" y="0"/>
                </a:lnTo>
                <a:lnTo>
                  <a:pt x="2671863" y="657441"/>
                </a:lnTo>
                <a:lnTo>
                  <a:pt x="0" y="92333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Poor service led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Customer dissatisfaction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Loss of repat busienss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CA303F-6331-6382-E65C-734318C09BA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204936" y="304800"/>
            <a:ext cx="8035047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F&amp;B department and Hotel Performance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F7332B-033C-9020-CE60-21F66AB84C3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394299" y="1427616"/>
            <a:ext cx="4448782" cy="1200329"/>
          </a:xfrm>
          <a:custGeom>
            <a:avLst/>
            <a:gdLst>
              <a:gd name="csX0" fmla="*/ 0 w 4786009"/>
              <a:gd name="csY0" fmla="*/ 0 h 1200329"/>
              <a:gd name="csX1" fmla="*/ 4786009 w 4786009"/>
              <a:gd name="csY1" fmla="*/ 0 h 1200329"/>
              <a:gd name="csX2" fmla="*/ 4786009 w 4786009"/>
              <a:gd name="csY2" fmla="*/ 1200329 h 1200329"/>
              <a:gd name="csX3" fmla="*/ 0 w 4786009"/>
              <a:gd name="csY3" fmla="*/ 1200329 h 1200329"/>
              <a:gd name="csX4" fmla="*/ 0 w 4786009"/>
              <a:gd name="csY4" fmla="*/ 0 h 1200329"/>
              <a:gd name="csX0" fmla="*/ 2120630 w 4786009"/>
              <a:gd name="csY0" fmla="*/ 0 h 1343001"/>
              <a:gd name="csX1" fmla="*/ 4786009 w 4786009"/>
              <a:gd name="csY1" fmla="*/ 142672 h 1343001"/>
              <a:gd name="csX2" fmla="*/ 4786009 w 4786009"/>
              <a:gd name="csY2" fmla="*/ 1343001 h 1343001"/>
              <a:gd name="csX3" fmla="*/ 0 w 4786009"/>
              <a:gd name="csY3" fmla="*/ 1343001 h 1343001"/>
              <a:gd name="csX4" fmla="*/ 2120630 w 4786009"/>
              <a:gd name="csY4" fmla="*/ 0 h 134300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4786009" h="1343001">
                <a:moveTo>
                  <a:pt x="2120630" y="0"/>
                </a:moveTo>
                <a:lnTo>
                  <a:pt x="4786009" y="142672"/>
                </a:lnTo>
                <a:lnTo>
                  <a:pt x="4786009" y="1343001"/>
                </a:lnTo>
                <a:lnTo>
                  <a:pt x="0" y="1343001"/>
                </a:lnTo>
                <a:lnTo>
                  <a:pt x="2120630" y="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Food &amp; Beverage Impact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Guest satisfaction</a:t>
            </a:r>
          </a:p>
          <a:p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Review (TripAdvisor, Booking.com)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C4BB58-1A11-366C-B060-316B69C60E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234774" y="4230055"/>
            <a:ext cx="4792494" cy="1200329"/>
          </a:xfrm>
          <a:custGeom>
            <a:avLst/>
            <a:gdLst>
              <a:gd name="csX0" fmla="*/ 0 w 6096000"/>
              <a:gd name="csY0" fmla="*/ 0 h 923330"/>
              <a:gd name="csX1" fmla="*/ 6096000 w 6096000"/>
              <a:gd name="csY1" fmla="*/ 0 h 923330"/>
              <a:gd name="csX2" fmla="*/ 6096000 w 6096000"/>
              <a:gd name="csY2" fmla="*/ 923330 h 923330"/>
              <a:gd name="csX3" fmla="*/ 0 w 6096000"/>
              <a:gd name="csY3" fmla="*/ 923330 h 923330"/>
              <a:gd name="csX4" fmla="*/ 0 w 6096000"/>
              <a:gd name="csY4" fmla="*/ 0 h 923330"/>
              <a:gd name="csX0" fmla="*/ 0 w 6096000"/>
              <a:gd name="csY0" fmla="*/ 0 h 923330"/>
              <a:gd name="csX1" fmla="*/ 6096000 w 6096000"/>
              <a:gd name="csY1" fmla="*/ 0 h 923330"/>
              <a:gd name="csX2" fmla="*/ 4643336 w 6096000"/>
              <a:gd name="csY2" fmla="*/ 748232 h 923330"/>
              <a:gd name="csX3" fmla="*/ 0 w 6096000"/>
              <a:gd name="csY3" fmla="*/ 923330 h 923330"/>
              <a:gd name="csX4" fmla="*/ 0 w 6096000"/>
              <a:gd name="csY4" fmla="*/ 0 h 923330"/>
              <a:gd name="csX0" fmla="*/ 1102468 w 6096000"/>
              <a:gd name="csY0" fmla="*/ 214009 h 923330"/>
              <a:gd name="csX1" fmla="*/ 6096000 w 6096000"/>
              <a:gd name="csY1" fmla="*/ 0 h 923330"/>
              <a:gd name="csX2" fmla="*/ 4643336 w 6096000"/>
              <a:gd name="csY2" fmla="*/ 748232 h 923330"/>
              <a:gd name="csX3" fmla="*/ 0 w 6096000"/>
              <a:gd name="csY3" fmla="*/ 923330 h 923330"/>
              <a:gd name="csX4" fmla="*/ 1102468 w 6096000"/>
              <a:gd name="csY4" fmla="*/ 214009 h 92333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6096000" h="923330">
                <a:moveTo>
                  <a:pt x="1102468" y="214009"/>
                </a:moveTo>
                <a:lnTo>
                  <a:pt x="6096000" y="0"/>
                </a:lnTo>
                <a:lnTo>
                  <a:pt x="4643336" y="748232"/>
                </a:lnTo>
                <a:lnTo>
                  <a:pt x="0" y="923330"/>
                </a:lnTo>
                <a:lnTo>
                  <a:pt x="1102468" y="214009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Insights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F&amp;B is very critical to the success of Novotel hotel and branding of its image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6081F5F-B04B-8ECA-7D7A-E822E0C7F2F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440" y="992220"/>
            <a:ext cx="9299641" cy="565501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647713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E85636-AD51-E040-F1CD-DC63169AF2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AE81F07-723D-AB6C-973E-BF71196127A9}"/>
              </a:ext>
            </a:extLst>
          </p:cNvPr>
          <p:cNvSpPr txBox="1"/>
          <p:nvPr/>
        </p:nvSpPr>
        <p:spPr>
          <a:xfrm>
            <a:off x="622573" y="1927166"/>
            <a:ext cx="6841786" cy="2203847"/>
          </a:xfrm>
          <a:prstGeom prst="snip2Diag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endParaRPr lang="en-GB" sz="3200" b="1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>
              <a:buNone/>
            </a:pPr>
            <a:r>
              <a:rPr lang="en-GB" sz="32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Part 2: Managing Guest service experiences </a:t>
            </a:r>
          </a:p>
          <a:p>
            <a:pPr>
              <a:buNone/>
            </a:pPr>
            <a:endParaRPr lang="en-GB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00D048-1379-23A3-5616-CEF5403B92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4457" y="2055536"/>
            <a:ext cx="3385374" cy="28506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BADAC7A-E460-94D5-1F35-2F3EFB69B7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6100" y="3313646"/>
            <a:ext cx="3385374" cy="28506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9CAE5CE-9143-67F1-FF4F-924DC4F7FB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8414" y="3480880"/>
            <a:ext cx="2665526" cy="28506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F1320A1-A978-F722-5EBA-2E906CE131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4305" y="797426"/>
            <a:ext cx="2665526" cy="28506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174458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B0C277-F2F8-C077-18EE-93B7E1BDFF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4F47FFF-162A-548D-A29F-93A017587EF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146570" y="1616838"/>
            <a:ext cx="6096000" cy="3367589"/>
          </a:xfrm>
          <a:custGeom>
            <a:avLst/>
            <a:gdLst>
              <a:gd name="csX0" fmla="*/ 0 w 6096000"/>
              <a:gd name="csY0" fmla="*/ 0 h 3367589"/>
              <a:gd name="csX1" fmla="*/ 6096000 w 6096000"/>
              <a:gd name="csY1" fmla="*/ 0 h 3367589"/>
              <a:gd name="csX2" fmla="*/ 6096000 w 6096000"/>
              <a:gd name="csY2" fmla="*/ 3367589 h 3367589"/>
              <a:gd name="csX3" fmla="*/ 0 w 6096000"/>
              <a:gd name="csY3" fmla="*/ 3367589 h 3367589"/>
              <a:gd name="csX4" fmla="*/ 0 w 6096000"/>
              <a:gd name="csY4" fmla="*/ 0 h 3367589"/>
              <a:gd name="csX0" fmla="*/ 0 w 6096000"/>
              <a:gd name="csY0" fmla="*/ 0 h 3367589"/>
              <a:gd name="csX1" fmla="*/ 4863830 w 6096000"/>
              <a:gd name="csY1" fmla="*/ 856034 h 3367589"/>
              <a:gd name="csX2" fmla="*/ 6096000 w 6096000"/>
              <a:gd name="csY2" fmla="*/ 3367589 h 3367589"/>
              <a:gd name="csX3" fmla="*/ 0 w 6096000"/>
              <a:gd name="csY3" fmla="*/ 3367589 h 3367589"/>
              <a:gd name="csX4" fmla="*/ 0 w 6096000"/>
              <a:gd name="csY4" fmla="*/ 0 h 33675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6096000" h="3367589">
                <a:moveTo>
                  <a:pt x="0" y="0"/>
                </a:moveTo>
                <a:lnTo>
                  <a:pt x="4863830" y="856034"/>
                </a:lnTo>
                <a:lnTo>
                  <a:pt x="6096000" y="3367589"/>
                </a:lnTo>
                <a:lnTo>
                  <a:pt x="0" y="3367589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Fron office responsibilities: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Check-in and check out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Handling guest complaints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Room allocation (Opera Cloud)  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Coordination with: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Housekeeping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Maintenance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Learned guest journey management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DEE8-4016-D295-019A-E84032136A0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932562" y="596630"/>
            <a:ext cx="7684851" cy="584775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Cross departmental experiences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8F39AAD-63A5-B382-E8A6-F5851AEC6F1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6571" y="1658565"/>
            <a:ext cx="4824919" cy="35408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537676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00CDB-AC78-190D-5F8F-1BD1BC7B24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B22E4E-C663-090F-E562-618518C7ADF8}"/>
              </a:ext>
            </a:extLst>
          </p:cNvPr>
          <p:cNvSpPr txBox="1"/>
          <p:nvPr/>
        </p:nvSpPr>
        <p:spPr>
          <a:xfrm>
            <a:off x="1692613" y="1577157"/>
            <a:ext cx="5408578" cy="2308324"/>
          </a:xfrm>
          <a:custGeom>
            <a:avLst/>
            <a:gdLst>
              <a:gd name="csX0" fmla="*/ 0 w 6426740"/>
              <a:gd name="csY0" fmla="*/ 0 h 2308324"/>
              <a:gd name="csX1" fmla="*/ 6426740 w 6426740"/>
              <a:gd name="csY1" fmla="*/ 0 h 2308324"/>
              <a:gd name="csX2" fmla="*/ 6426740 w 6426740"/>
              <a:gd name="csY2" fmla="*/ 2308324 h 2308324"/>
              <a:gd name="csX3" fmla="*/ 0 w 6426740"/>
              <a:gd name="csY3" fmla="*/ 2308324 h 2308324"/>
              <a:gd name="csX4" fmla="*/ 0 w 6426740"/>
              <a:gd name="csY4" fmla="*/ 0 h 2308324"/>
              <a:gd name="csX0" fmla="*/ 3119336 w 6426740"/>
              <a:gd name="csY0" fmla="*/ 460443 h 2308324"/>
              <a:gd name="csX1" fmla="*/ 6426740 w 6426740"/>
              <a:gd name="csY1" fmla="*/ 0 h 2308324"/>
              <a:gd name="csX2" fmla="*/ 6426740 w 6426740"/>
              <a:gd name="csY2" fmla="*/ 2308324 h 2308324"/>
              <a:gd name="csX3" fmla="*/ 0 w 6426740"/>
              <a:gd name="csY3" fmla="*/ 2308324 h 2308324"/>
              <a:gd name="csX4" fmla="*/ 3119336 w 6426740"/>
              <a:gd name="csY4" fmla="*/ 460443 h 230832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6426740" h="2308324">
                <a:moveTo>
                  <a:pt x="3119336" y="460443"/>
                </a:moveTo>
                <a:lnTo>
                  <a:pt x="6426740" y="0"/>
                </a:lnTo>
                <a:lnTo>
                  <a:pt x="6426740" y="2308324"/>
                </a:lnTo>
                <a:lnTo>
                  <a:pt x="0" y="2308324"/>
                </a:lnTo>
                <a:lnTo>
                  <a:pt x="3119336" y="4604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Delayed check-ins: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Rooms not ready on time</a:t>
            </a:r>
          </a:p>
          <a:p>
            <a:endPara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Communication: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Between Front office and housekeeping </a:t>
            </a:r>
          </a:p>
          <a:p>
            <a:endPara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Lack of empathy: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No compensation for waiting guests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7469D5-73ED-42B3-0C51-70C2FFA4ADBC}"/>
              </a:ext>
            </a:extLst>
          </p:cNvPr>
          <p:cNvSpPr txBox="1"/>
          <p:nvPr/>
        </p:nvSpPr>
        <p:spPr>
          <a:xfrm>
            <a:off x="2594043" y="479898"/>
            <a:ext cx="6854758" cy="584775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Guest service Challenges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DF3459-888E-E476-8DE5-ED00DAD8ECEB}"/>
              </a:ext>
            </a:extLst>
          </p:cNvPr>
          <p:cNvSpPr txBox="1"/>
          <p:nvPr/>
        </p:nvSpPr>
        <p:spPr>
          <a:xfrm>
            <a:off x="1692613" y="4858409"/>
            <a:ext cx="5544766" cy="646331"/>
          </a:xfrm>
          <a:custGeom>
            <a:avLst/>
            <a:gdLst>
              <a:gd name="csX0" fmla="*/ 0 w 6096000"/>
              <a:gd name="csY0" fmla="*/ 0 h 646331"/>
              <a:gd name="csX1" fmla="*/ 6096000 w 6096000"/>
              <a:gd name="csY1" fmla="*/ 0 h 646331"/>
              <a:gd name="csX2" fmla="*/ 6096000 w 6096000"/>
              <a:gd name="csY2" fmla="*/ 646331 h 646331"/>
              <a:gd name="csX3" fmla="*/ 0 w 6096000"/>
              <a:gd name="csY3" fmla="*/ 646331 h 646331"/>
              <a:gd name="csX4" fmla="*/ 0 w 6096000"/>
              <a:gd name="csY4" fmla="*/ 0 h 646331"/>
              <a:gd name="csX0" fmla="*/ 2198451 w 6096000"/>
              <a:gd name="csY0" fmla="*/ 84306 h 646331"/>
              <a:gd name="csX1" fmla="*/ 6096000 w 6096000"/>
              <a:gd name="csY1" fmla="*/ 0 h 646331"/>
              <a:gd name="csX2" fmla="*/ 6096000 w 6096000"/>
              <a:gd name="csY2" fmla="*/ 646331 h 646331"/>
              <a:gd name="csX3" fmla="*/ 0 w 6096000"/>
              <a:gd name="csY3" fmla="*/ 646331 h 646331"/>
              <a:gd name="csX4" fmla="*/ 2198451 w 6096000"/>
              <a:gd name="csY4" fmla="*/ 84306 h 64633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6096000" h="646331">
                <a:moveTo>
                  <a:pt x="2198451" y="84306"/>
                </a:moveTo>
                <a:lnTo>
                  <a:pt x="6096000" y="0"/>
                </a:lnTo>
                <a:lnTo>
                  <a:pt x="6096000" y="646331"/>
                </a:lnTo>
                <a:lnTo>
                  <a:pt x="0" y="646331"/>
                </a:lnTo>
                <a:lnTo>
                  <a:pt x="2198451" y="84306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is learned is that customers frustration led complaint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0119F57-F2C1-EFC8-2034-CB9ED2DBF5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8444" y="1853118"/>
            <a:ext cx="4824919" cy="35408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868242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D39B7-A643-F9BC-5A46-6A99B5DC91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67CAABD-95F2-7190-C74D-E998D0E5B4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770433" y="1428771"/>
            <a:ext cx="5058384" cy="4198585"/>
          </a:xfrm>
          <a:custGeom>
            <a:avLst/>
            <a:gdLst>
              <a:gd name="csX0" fmla="*/ 0 w 5058384"/>
              <a:gd name="csY0" fmla="*/ 0 h 4198585"/>
              <a:gd name="csX1" fmla="*/ 5058384 w 5058384"/>
              <a:gd name="csY1" fmla="*/ 0 h 4198585"/>
              <a:gd name="csX2" fmla="*/ 5058384 w 5058384"/>
              <a:gd name="csY2" fmla="*/ 4198585 h 4198585"/>
              <a:gd name="csX3" fmla="*/ 0 w 5058384"/>
              <a:gd name="csY3" fmla="*/ 4198585 h 4198585"/>
              <a:gd name="csX4" fmla="*/ 0 w 5058384"/>
              <a:gd name="csY4" fmla="*/ 0 h 4198585"/>
              <a:gd name="csX0" fmla="*/ 0 w 5058384"/>
              <a:gd name="csY0" fmla="*/ 0 h 4198585"/>
              <a:gd name="csX1" fmla="*/ 2594043 w 5058384"/>
              <a:gd name="csY1" fmla="*/ 940341 h 4198585"/>
              <a:gd name="csX2" fmla="*/ 5058384 w 5058384"/>
              <a:gd name="csY2" fmla="*/ 4198585 h 4198585"/>
              <a:gd name="csX3" fmla="*/ 0 w 5058384"/>
              <a:gd name="csY3" fmla="*/ 4198585 h 4198585"/>
              <a:gd name="csX4" fmla="*/ 0 w 5058384"/>
              <a:gd name="csY4" fmla="*/ 0 h 41985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5058384" h="4198585">
                <a:moveTo>
                  <a:pt x="0" y="0"/>
                </a:moveTo>
                <a:lnTo>
                  <a:pt x="2594043" y="940341"/>
                </a:lnTo>
                <a:lnTo>
                  <a:pt x="5058384" y="4198585"/>
                </a:lnTo>
                <a:lnTo>
                  <a:pt x="0" y="4198585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PMS:  Opera cloud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process learned: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Booking management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Room status updates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Guest communication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Service recovery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Limited use observed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has been  learned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Systems are effective only with strong communication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BB7E96-55B3-C807-1093-E707F2FAAE1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309992" y="311285"/>
            <a:ext cx="10278893" cy="52322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System and operations understanding from the placement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00783B-042B-D968-BAE3-058F8C6013D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259420" y="5762522"/>
            <a:ext cx="5058384" cy="459100"/>
          </a:xfrm>
          <a:custGeom>
            <a:avLst/>
            <a:gdLst>
              <a:gd name="csX0" fmla="*/ 0 w 5058384"/>
              <a:gd name="csY0" fmla="*/ 0 h 4198585"/>
              <a:gd name="csX1" fmla="*/ 5058384 w 5058384"/>
              <a:gd name="csY1" fmla="*/ 0 h 4198585"/>
              <a:gd name="csX2" fmla="*/ 5058384 w 5058384"/>
              <a:gd name="csY2" fmla="*/ 4198585 h 4198585"/>
              <a:gd name="csX3" fmla="*/ 0 w 5058384"/>
              <a:gd name="csY3" fmla="*/ 4198585 h 4198585"/>
              <a:gd name="csX4" fmla="*/ 0 w 5058384"/>
              <a:gd name="csY4" fmla="*/ 0 h 4198585"/>
              <a:gd name="csX0" fmla="*/ 0 w 5058384"/>
              <a:gd name="csY0" fmla="*/ 0 h 4198585"/>
              <a:gd name="csX1" fmla="*/ 2594043 w 5058384"/>
              <a:gd name="csY1" fmla="*/ 940341 h 4198585"/>
              <a:gd name="csX2" fmla="*/ 5058384 w 5058384"/>
              <a:gd name="csY2" fmla="*/ 4198585 h 4198585"/>
              <a:gd name="csX3" fmla="*/ 0 w 5058384"/>
              <a:gd name="csY3" fmla="*/ 4198585 h 4198585"/>
              <a:gd name="csX4" fmla="*/ 0 w 5058384"/>
              <a:gd name="csY4" fmla="*/ 0 h 419858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5058384" h="4198585">
                <a:moveTo>
                  <a:pt x="0" y="0"/>
                </a:moveTo>
                <a:lnTo>
                  <a:pt x="2594043" y="940341"/>
                </a:lnTo>
                <a:lnTo>
                  <a:pt x="5058384" y="4198585"/>
                </a:lnTo>
                <a:lnTo>
                  <a:pt x="0" y="4198585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B26CDC-A72A-1BB1-9EF8-BC06C3C0861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6299" y="1941120"/>
            <a:ext cx="3726940" cy="27350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710368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5CEB77-9E71-BF43-84B3-009594523A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68BA70C-4A68-F139-CC1B-F4371BAFFC3B}"/>
              </a:ext>
            </a:extLst>
          </p:cNvPr>
          <p:cNvSpPr txBox="1"/>
          <p:nvPr/>
        </p:nvSpPr>
        <p:spPr>
          <a:xfrm>
            <a:off x="2380033" y="1922781"/>
            <a:ext cx="5311303" cy="3404904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Customers handling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Complaint management 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Professional communication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Empathy and patience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Problem awareness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837F37-5183-9A31-108E-E2BEA2E845ED}"/>
              </a:ext>
            </a:extLst>
          </p:cNvPr>
          <p:cNvSpPr txBox="1"/>
          <p:nvPr/>
        </p:nvSpPr>
        <p:spPr>
          <a:xfrm>
            <a:off x="2263303" y="700391"/>
            <a:ext cx="8009106" cy="584775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Skills development from guest service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04C0B1-4755-DCB0-5888-7B96242D65F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2690" y="1854798"/>
            <a:ext cx="4824919" cy="35408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53ED4E-039A-8617-FAA0-F311E6432AE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290" y="1922781"/>
            <a:ext cx="4824919" cy="35408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262056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161F4C-AC1A-5D3B-4654-2E0055C22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F635473-FF88-FB43-EAAF-3284F6ED778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945532" y="395133"/>
            <a:ext cx="8300936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Theoretical application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A40C0F-6786-BAFB-3DC6-8A1EB4F8B0F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906625" y="1581191"/>
            <a:ext cx="4062917" cy="1560195"/>
          </a:xfrm>
          <a:prstGeom prst="pentagon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Guest Journey Model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Pre-arrival-Arrival-stay-departure </a:t>
            </a:r>
          </a:p>
          <a:p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294CCB-6D05-C342-97A0-4CC48AA4E5C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73822" y="1581191"/>
            <a:ext cx="4539573" cy="1920240"/>
          </a:xfrm>
          <a:prstGeom prst="pentagon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Expectation vs perception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Delays reduce perceived service quality </a:t>
            </a:r>
            <a:endParaRPr lang="en-GB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B3B9DF-3DA8-2793-CDD0-BE996236E2D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83023" y="3890194"/>
            <a:ext cx="4468238" cy="2280285"/>
          </a:xfrm>
          <a:prstGeom prst="pentagon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lvl="1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Service-Profit-Chain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Employee behaviour-customer satisfaction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81D39D0-ECF0-58DA-5F66-6B15C525CA9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1999" cy="6781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729404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D3BB59-AD61-7C2A-A484-FFD4F3DB4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9DDE9AC-9F07-AC0E-04C4-2720860BC4D6}"/>
              </a:ext>
            </a:extLst>
          </p:cNvPr>
          <p:cNvSpPr txBox="1"/>
          <p:nvPr/>
        </p:nvSpPr>
        <p:spPr>
          <a:xfrm>
            <a:off x="4137498" y="4173060"/>
            <a:ext cx="4724400" cy="1477328"/>
          </a:xfrm>
          <a:prstGeom prst="flowChartPreparation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learning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Supervisors must be proactive, not reactive in-service sectors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54B0C-2B91-C6FD-2709-6359D0E52AD3}"/>
              </a:ext>
            </a:extLst>
          </p:cNvPr>
          <p:cNvSpPr txBox="1"/>
          <p:nvPr/>
        </p:nvSpPr>
        <p:spPr>
          <a:xfrm>
            <a:off x="1316476" y="330410"/>
            <a:ext cx="9727660" cy="646986"/>
          </a:xfrm>
          <a:prstGeom prst="flowChartAlternateProcess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learning and reflaction from the placement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E24961-DC94-DDAE-97F0-037706BCCEF0}"/>
              </a:ext>
            </a:extLst>
          </p:cNvPr>
          <p:cNvSpPr txBox="1"/>
          <p:nvPr/>
        </p:nvSpPr>
        <p:spPr>
          <a:xfrm>
            <a:off x="1306749" y="1739470"/>
            <a:ext cx="4873557" cy="1477328"/>
          </a:xfrm>
          <a:prstGeom prst="flowChartPreparation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Strengths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Strong operational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Teamwork and reliability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E3934C-CEFE-A696-8EE0-D422BB7BB2A4}"/>
              </a:ext>
            </a:extLst>
          </p:cNvPr>
          <p:cNvSpPr txBox="1"/>
          <p:nvPr/>
        </p:nvSpPr>
        <p:spPr>
          <a:xfrm>
            <a:off x="6045739" y="2616633"/>
            <a:ext cx="4400145" cy="1200329"/>
          </a:xfrm>
          <a:prstGeom prst="flowChartPreparation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Weaknesses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Lack of initiatives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Limited customer engagement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F69F904-819E-8D84-94F5-DA3904653CC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76200"/>
            <a:ext cx="12191999" cy="6781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441250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2D9C21-AADC-24C4-3FBA-F7B3ACC78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76EA0D1-13FA-1F61-E2EB-2122D08BCF2B}"/>
              </a:ext>
            </a:extLst>
          </p:cNvPr>
          <p:cNvSpPr txBox="1"/>
          <p:nvPr/>
        </p:nvSpPr>
        <p:spPr>
          <a:xfrm>
            <a:off x="1536967" y="1404690"/>
            <a:ext cx="6096000" cy="4416266"/>
          </a:xfrm>
          <a:prstGeom prst="snip2Same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Placement provided valuable real word experience </a:t>
            </a:r>
          </a:p>
          <a:p>
            <a:endParaRPr lang="en-US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Develop understring of F&amp;B operations, guest service management </a:t>
            </a:r>
          </a:p>
          <a:p>
            <a:endPara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Key understanding from the placement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Hospitality success depends on communication, leadership and customer focus </a:t>
            </a:r>
          </a:p>
          <a:p>
            <a:endPara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My future goal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Develop into a proactive hospitality meager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B035CF-BF1C-96A1-6C98-3C87F328544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068749" y="431829"/>
            <a:ext cx="6699115" cy="7694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Conclusion</a:t>
            </a:r>
            <a:r>
              <a:rPr lang="en-GB" sz="3200" dirty="0"/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D35279D-20E2-8C45-C940-FF1B2819160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86501"/>
            <a:ext cx="12191999" cy="6781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924136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0BB8A-F3DE-46BA-785E-7881D2CCA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Question session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36365-24AF-6EC0-8B26-F5122A876A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0" indent="0" algn="ctr">
              <a:buNone/>
            </a:pPr>
            <a:endParaRPr lang="en-GB" sz="4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marL="0" indent="0" algn="ctr">
              <a:buNone/>
            </a:pPr>
            <a:r>
              <a:rPr lang="en-GB"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Any questions???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DE2366-A62C-7D34-6B3B-394417D3602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1999" cy="6781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901909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2B2B8-A313-1E83-A914-C3046ADF6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F4471C6-63AB-7748-2421-4722A694317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1999" cy="6781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0C890CB-3DE1-4DA7-9B59-3AB1808FB0E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66282" y="757721"/>
            <a:ext cx="9896272" cy="5586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Bakker, A, B, et al. (2023). Daily transformational leadership: A source of inspiration for follower performance? European Management Journal. Vol 41 (5). Pp: 700-708.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3"/>
              </a:rPr>
              <a:t>https://www.sciencedirect.com/science/article/pii/S0263237322000603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20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</a:t>
            </a: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Bergdahl, N. (2021). Engagement and disengagement in online learning. Computers &amp; Education. Vol188. No: 104561. Pp: 15-25.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4"/>
              </a:rPr>
              <a:t>https://www.sciencedirect.com/science/article/pii/S0360131522001324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20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</a:t>
            </a: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Clements, A, J &amp; Kamau, C. (2018). Understanding students’ motivation towards proactive career behaviours through goal-setting theory and the job demands–resources model. Studies in Higher Education. Vol 33 (12). Pp: 2279-2293.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5"/>
              </a:rPr>
              <a:t>https://www.tandfonline.com/doi/full/10.1080/03075079.2017.1326022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21st of April 2026).</a:t>
            </a:r>
          </a:p>
          <a:p>
            <a:r>
              <a:rPr lang="it-IT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Carlo, A, D, et al. 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(2024). Positive Supervisor Behaviours and Employee Performance: The Serial Mediation of Workplace Spirituality and Work Engagement. Front Psychol. Vol 24 (11). No: 1834.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6"/>
              </a:rPr>
              <a:t>https://pmc.ncbi.nlm.nih.gov/articles/PMC7393218/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21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 </a:t>
            </a: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Dalkhjav, B, et al. (2024). Enhancing Job Performance in the Hospitality Sector: Exploring the Role of Employee Engagement, Multitasking, Organizational Culture, and Recruiting Practices. Journal of Tourism and Hospitality and wellbeing. Vol 12 (2). Pp: 188–20. 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7"/>
              </a:rPr>
              <a:t>https://www.researchgate.net/publication/384065001_Enhancing_Job_Performance_in_the_Hospitality_Sector_Exploring_the_Role_of_Employee_Engagement_Multitasking_Organizational_Culture_and_Recruiting_Practices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21st of April 2026).</a:t>
            </a:r>
          </a:p>
          <a:p>
            <a:r>
              <a:rPr lang="en-GB" sz="105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Jonkisz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, A, </a:t>
            </a:r>
            <a:r>
              <a:rPr lang="en-GB" sz="105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Karniej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, P, &amp; Krasowska, D. (2021). SERVQUAL Method as an “Old New” Tool for Improving the Quality of Medical Services: A Literature Review. Int J Environ Res Public Health. Vol 18(20). No: 10758.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8"/>
              </a:rPr>
              <a:t>https://pmc.ncbi.nlm.nih.gov/articles/PMC8535625/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20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 </a:t>
            </a: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Jaqua, E, E. (2021). Transactional Leadership. American Journal of Biomedical Science &amp; Research 14(5). Pp: 399-400.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9"/>
              </a:rPr>
              <a:t>https://www.researchgate.net/publication/360288883_Transactional_Leadership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20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</a:t>
            </a: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Kidd, J, M, &amp; </a:t>
            </a:r>
            <a:r>
              <a:rPr lang="en-GB" sz="105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Smewing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, C. (2010). The role of the supervisor in career and organizational commitment. European Journal of Work and Organizational Psychology. Vol 10 (1).Pp:  25-40.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10"/>
              </a:rPr>
              <a:t>https://www.tandfonline.com/doi/abs/10.1080/13594320042000016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Accessed: 20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</a:t>
            </a: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Mulder, P. (2024). Service Model of Service Quality. Tools hero: 20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Dec.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11"/>
              </a:rPr>
              <a:t>https://www.toolshero.com/quality-management/servqual-model/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20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 </a:t>
            </a: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Matthew, C. (2025). Gibbs Reflective Cycle: A Practical Guide. TSW Training: 11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Jan.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12"/>
              </a:rPr>
              <a:t>https://www.tsw.co.uk/insights/gibbs-reflective-cycle/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20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 </a:t>
            </a: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Mercier, V. (2023). Transforming customer experience management: The power of hospitality. EHL Insight: 7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March.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13"/>
              </a:rPr>
              <a:t>https://hospitalityinsights.ehl.edu/transforming-customer-experience-management-hospitality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20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</a:t>
            </a: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Nickerson, C. (2025). Herzberg’s Two-Factor Theory of Motivation-Hygiene. Simple Psychology: 18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April.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14"/>
              </a:rPr>
              <a:t>https://www.simplypsychology.org/herzbergs-two-factor-theory.html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20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</a:t>
            </a: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Stobierski, T. (2025). Explaining the Service-Profit Chain: How Quality Drives Profit. Harvard Business Review: 25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March.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15"/>
              </a:rPr>
              <a:t>https://online.hbs.edu/blog/post/service-profit-chain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19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</a:t>
            </a: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Walker, H, et al. (2015). Theoretical perspectives in operations management: an analysis of the literature. International Journal of Operations &amp; Production management. Vol 35 (8). Pp: 1182-1206. Available: </a:t>
            </a:r>
            <a:r>
              <a:rPr lang="en-GB" sz="1050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hlinkClick r:id="rId16"/>
              </a:rPr>
              <a:t>https://www.researchgate.net/publication/281481889_Theoretical_perspectives_in_operations_management_An_analysis_of_the_literature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(Accessed: 20</a:t>
            </a:r>
            <a:r>
              <a:rPr lang="en-GB" sz="1050" baseline="30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</a:t>
            </a:r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of April 2026).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7C36AD-F44E-91F4-C4A6-76E372FCA927}"/>
              </a:ext>
            </a:extLst>
          </p:cNvPr>
          <p:cNvSpPr txBox="1"/>
          <p:nvPr/>
        </p:nvSpPr>
        <p:spPr>
          <a:xfrm>
            <a:off x="4612530" y="234501"/>
            <a:ext cx="29669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84812456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189</TotalTime>
  <Words>1554</Words>
  <Application>Microsoft Office PowerPoint</Application>
  <PresentationFormat>Widescreen</PresentationFormat>
  <Paragraphs>191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ADLaM Display</vt:lpstr>
      <vt:lpstr>Aptos</vt:lpstr>
      <vt:lpstr>Arial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 session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Sarder Maruf</dc:creator>
  <cp:lastModifiedBy>Yeashir Ahmed</cp:lastModifiedBy>
  <cp:revision>29</cp:revision>
  <dcterms:created xsi:type="dcterms:W3CDTF">2026-04-21T17:56:32Z</dcterms:created>
  <dcterms:modified xsi:type="dcterms:W3CDTF">2026-04-25T20:09:09Z</dcterms:modified>
</cp:coreProperties>
</file>