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5"/>
  </p:notesMasterIdLst>
  <p:sldIdLst>
    <p:sldId id="256" r:id="rId2"/>
    <p:sldId id="257" r:id="rId3"/>
    <p:sldId id="259" r:id="rId4"/>
    <p:sldId id="260" r:id="rId5"/>
    <p:sldId id="261" r:id="rId6"/>
    <p:sldId id="263" r:id="rId7"/>
    <p:sldId id="264" r:id="rId8"/>
    <p:sldId id="265" r:id="rId9"/>
    <p:sldId id="266" r:id="rId10"/>
    <p:sldId id="267" r:id="rId11"/>
    <p:sldId id="268" r:id="rId12"/>
    <p:sldId id="271" r:id="rId13"/>
    <p:sldId id="272"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64946" autoAdjust="0"/>
  </p:normalViewPr>
  <p:slideViewPr>
    <p:cSldViewPr snapToGrid="0">
      <p:cViewPr varScale="1">
        <p:scale>
          <a:sx n="59" d="100"/>
          <a:sy n="59" d="100"/>
        </p:scale>
        <p:origin x="1387" y="3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4D65A3-55B0-4831-B1F2-6BB3BEC63BB0}" type="datetimeFigureOut">
              <a:t>5/30/2025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3FA110-DE40-4C9D-A8AB-A9E54B356486}" type="slidenum">
              <a:t>‹#›</a:t>
            </a:fld>
            <a:endParaRPr lang="en-US"/>
          </a:p>
        </p:txBody>
      </p:sp>
    </p:spTree>
    <p:extLst>
      <p:ext uri="{BB962C8B-B14F-4D97-AF65-F5344CB8AC3E}">
        <p14:creationId xmlns:p14="http://schemas.microsoft.com/office/powerpoint/2010/main" val="37819115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spcAft>
                <a:spcPts val="800"/>
              </a:spcAft>
            </a:pPr>
            <a:r>
              <a:rPr lang="en-GB" sz="1800" kern="100" dirty="0">
                <a:effectLst/>
                <a:latin typeface="Arial" panose="020B0604020202020204" pitchFamily="34" charset="0"/>
                <a:ea typeface="Calibri" panose="020F0502020204030204" pitchFamily="34" charset="0"/>
              </a:rPr>
              <a:t>The theme chosen for the research is the theme of Artificial Intelligence and Human Collaboration in the Hospitality Industry. The theme is of the greatest significance as artificial intelligence increasingly shapes the experience of service delivery and operational efficiency in hospitality. Considering this, there is an urgent need to understand how AI can be utilised to enhance operational capabilities. The hospitality industry is considered a public industry with emotional intelligence and tailored service as its strengths. This has catered to reserving human staff for tailored services that reflect successful collaboration. The theme is of prominent significance due to the concern of enhanced efficiency through technological deployment.</a:t>
            </a:r>
            <a:endParaRPr lang="en-IN" sz="1800" kern="100" dirty="0">
              <a:effectLst/>
              <a:latin typeface="Arial" panose="020B0604020202020204" pitchFamily="34" charset="0"/>
              <a:ea typeface="Calibri" panose="020F0502020204030204" pitchFamily="34" charset="0"/>
            </a:endParaRPr>
          </a:p>
        </p:txBody>
      </p:sp>
      <p:sp>
        <p:nvSpPr>
          <p:cNvPr id="4" name="Slide Number Placeholder 3"/>
          <p:cNvSpPr>
            <a:spLocks noGrp="1"/>
          </p:cNvSpPr>
          <p:nvPr>
            <p:ph type="sldNum" sz="quarter" idx="5"/>
          </p:nvPr>
        </p:nvSpPr>
        <p:spPr/>
        <p:txBody>
          <a:bodyPr/>
          <a:lstStyle/>
          <a:p>
            <a:fld id="{EF3FA110-DE40-4C9D-A8AB-A9E54B356486}" type="slidenum">
              <a:t>2</a:t>
            </a:fld>
            <a:endParaRPr lang="en-US"/>
          </a:p>
        </p:txBody>
      </p:sp>
    </p:spTree>
    <p:extLst>
      <p:ext uri="{BB962C8B-B14F-4D97-AF65-F5344CB8AC3E}">
        <p14:creationId xmlns:p14="http://schemas.microsoft.com/office/powerpoint/2010/main" val="19622863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spcAft>
                <a:spcPts val="800"/>
              </a:spcAft>
            </a:pPr>
            <a:r>
              <a:rPr lang="en-GB" sz="1800" kern="100" dirty="0">
                <a:effectLst/>
                <a:latin typeface="Arial" panose="020B0604020202020204" pitchFamily="34" charset="0"/>
                <a:ea typeface="Calibri" panose="020F0502020204030204" pitchFamily="34" charset="0"/>
              </a:rPr>
              <a:t>This theme responds to the increasing influence of Artificial Intelligence on hospitality operations. AI has greatly improved the customer’s experience through the simplification of processes like and custom guest interaction through technologies. The technologies enable hotels to become more efficient and meet the customer’s needs. However, the integration of AI has significant challenges, primarily the loss of human touch which is the key to guest satisfaction. While some workers are less affected by decreased repetitive work, others experience emotional strain and loss of jobs. For example, Marriott employee redundancies have partly been attributed to AI uptake. </a:t>
            </a:r>
            <a:endParaRPr lang="en-IN" sz="1800" kern="100" dirty="0">
              <a:effectLst/>
              <a:latin typeface="Arial" panose="020B0604020202020204" pitchFamily="34" charset="0"/>
              <a:ea typeface="Calibri" panose="020F0502020204030204" pitchFamily="34" charset="0"/>
            </a:endParaRPr>
          </a:p>
        </p:txBody>
      </p:sp>
      <p:sp>
        <p:nvSpPr>
          <p:cNvPr id="4" name="Slide Number Placeholder 3"/>
          <p:cNvSpPr>
            <a:spLocks noGrp="1"/>
          </p:cNvSpPr>
          <p:nvPr>
            <p:ph type="sldNum" sz="quarter" idx="5"/>
          </p:nvPr>
        </p:nvSpPr>
        <p:spPr/>
        <p:txBody>
          <a:bodyPr/>
          <a:lstStyle/>
          <a:p>
            <a:fld id="{EF3FA110-DE40-4C9D-A8AB-A9E54B356486}" type="slidenum">
              <a:t>3</a:t>
            </a:fld>
            <a:endParaRPr lang="en-US"/>
          </a:p>
        </p:txBody>
      </p:sp>
    </p:spTree>
    <p:extLst>
      <p:ext uri="{BB962C8B-B14F-4D97-AF65-F5344CB8AC3E}">
        <p14:creationId xmlns:p14="http://schemas.microsoft.com/office/powerpoint/2010/main" val="41411182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spcAft>
                <a:spcPts val="800"/>
              </a:spcAft>
            </a:pPr>
            <a:r>
              <a:rPr lang="en-GB" sz="1800" kern="100" dirty="0">
                <a:effectLst/>
                <a:latin typeface="Arial" panose="020B0604020202020204" pitchFamily="34" charset="0"/>
                <a:ea typeface="Calibri" panose="020F0502020204030204" pitchFamily="34" charset="0"/>
              </a:rPr>
              <a:t>Artificial intelligence needs successful collaboration between humans and AI in the hospitality industry. While AI has tremendous potential for automating various tasks, it lacks the emotional intelligence required for personalised guest experiences. The collaborative use of AI enables staff to focus on high-value interactions and service quality. On the other hand, the use of AI with self-determination theory has the potential to enhance employee well-being. Overdependence on AI leads to emotional exhaustion and decreased morale. Hence, a balanced collaboration like this fosters a high level of hospitality and emotional well-being issues. Hence the use of AI is important for long-term industry sustainability.</a:t>
            </a:r>
            <a:endParaRPr lang="en-IN" sz="1800" kern="100" dirty="0">
              <a:effectLst/>
              <a:latin typeface="Arial" panose="020B0604020202020204" pitchFamily="34" charset="0"/>
              <a:ea typeface="Calibri" panose="020F0502020204030204" pitchFamily="34" charset="0"/>
            </a:endParaRPr>
          </a:p>
        </p:txBody>
      </p:sp>
      <p:sp>
        <p:nvSpPr>
          <p:cNvPr id="4" name="Slide Number Placeholder 3"/>
          <p:cNvSpPr>
            <a:spLocks noGrp="1"/>
          </p:cNvSpPr>
          <p:nvPr>
            <p:ph type="sldNum" sz="quarter" idx="5"/>
          </p:nvPr>
        </p:nvSpPr>
        <p:spPr/>
        <p:txBody>
          <a:bodyPr/>
          <a:lstStyle/>
          <a:p>
            <a:fld id="{EF3FA110-DE40-4C9D-A8AB-A9E54B356486}" type="slidenum">
              <a:t>4</a:t>
            </a:fld>
            <a:endParaRPr lang="en-US"/>
          </a:p>
        </p:txBody>
      </p:sp>
    </p:spTree>
    <p:extLst>
      <p:ext uri="{BB962C8B-B14F-4D97-AF65-F5344CB8AC3E}">
        <p14:creationId xmlns:p14="http://schemas.microsoft.com/office/powerpoint/2010/main" val="20950764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spcAft>
                <a:spcPts val="800"/>
              </a:spcAft>
            </a:pPr>
            <a:r>
              <a:rPr lang="en-GB" sz="1800" kern="100" dirty="0">
                <a:effectLst/>
                <a:latin typeface="Arial" panose="020B0604020202020204" pitchFamily="34" charset="0"/>
                <a:ea typeface="Calibri" panose="020F0502020204030204" pitchFamily="34" charset="0"/>
              </a:rPr>
              <a:t>The hospitality sector faces significant challenges while interacting with AI technologies. One of the major concerns of the workforce is the risk of losing their jobs in departments such as housekeeping. This threat usually varies in the form of emotional distress when the workforce is not equipped with the necessary training. Most workers feel overwhelmed by the speed of technological progress. The absence of effective social support in the form of guidance and resources leads to feelings of isolation. Without open communication, the well-being of workers reduces job satisfaction and collaboration in hospitality settings.</a:t>
            </a:r>
            <a:endParaRPr lang="en-IN" sz="1800" kern="100" dirty="0">
              <a:effectLst/>
              <a:latin typeface="Arial" panose="020B0604020202020204" pitchFamily="34" charset="0"/>
              <a:ea typeface="Calibri" panose="020F0502020204030204" pitchFamily="34" charset="0"/>
            </a:endParaRPr>
          </a:p>
        </p:txBody>
      </p:sp>
      <p:sp>
        <p:nvSpPr>
          <p:cNvPr id="4" name="Slide Number Placeholder 3"/>
          <p:cNvSpPr>
            <a:spLocks noGrp="1"/>
          </p:cNvSpPr>
          <p:nvPr>
            <p:ph type="sldNum" sz="quarter" idx="5"/>
          </p:nvPr>
        </p:nvSpPr>
        <p:spPr/>
        <p:txBody>
          <a:bodyPr/>
          <a:lstStyle/>
          <a:p>
            <a:fld id="{EF3FA110-DE40-4C9D-A8AB-A9E54B356486}" type="slidenum">
              <a:t>5</a:t>
            </a:fld>
            <a:endParaRPr lang="en-US"/>
          </a:p>
        </p:txBody>
      </p:sp>
    </p:spTree>
    <p:extLst>
      <p:ext uri="{BB962C8B-B14F-4D97-AF65-F5344CB8AC3E}">
        <p14:creationId xmlns:p14="http://schemas.microsoft.com/office/powerpoint/2010/main" val="16445158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spcAft>
                <a:spcPts val="800"/>
              </a:spcAft>
            </a:pPr>
            <a:r>
              <a:rPr lang="en-GB" sz="1800" kern="100" dirty="0">
                <a:effectLst/>
                <a:latin typeface="Arial" panose="020B0604020202020204" pitchFamily="34" charset="0"/>
                <a:ea typeface="Calibri" panose="020F0502020204030204" pitchFamily="34" charset="0"/>
              </a:rPr>
              <a:t>The political culture of the UK determines the incorporation of AI into the hospitality sector. The government's Digital Development Strategy aims to enable digital transformation in the majority of business sectors and inclusivity to digital innovation is regarded as a priority area. Accessibility to AI is considered as the strategy with the promotion of companies to implement AI to maximise business operational effectiveness. The policy has raised ethical concerns about data protection and job loss. Premier Inn's implementation of AI-based booking has resulted in the loss of 89 jobs which is equivalent to 59 full-time jobs. This underscores how political focus on innovation may be at variance with labour stability. On the other hand, government incentives and state funding initiatives have empowered most hotels to implement their digitalisation. Balancing technology advancements with the preservation of human employment remains a prominent political concern with AI integration.</a:t>
            </a:r>
            <a:endParaRPr lang="en-IN" sz="1800" kern="100" dirty="0">
              <a:effectLst/>
              <a:latin typeface="Arial" panose="020B0604020202020204" pitchFamily="34" charset="0"/>
              <a:ea typeface="Calibri" panose="020F0502020204030204" pitchFamily="34" charset="0"/>
            </a:endParaRPr>
          </a:p>
        </p:txBody>
      </p:sp>
      <p:sp>
        <p:nvSpPr>
          <p:cNvPr id="4" name="Slide Number Placeholder 3"/>
          <p:cNvSpPr>
            <a:spLocks noGrp="1"/>
          </p:cNvSpPr>
          <p:nvPr>
            <p:ph type="sldNum" sz="quarter" idx="5"/>
          </p:nvPr>
        </p:nvSpPr>
        <p:spPr/>
        <p:txBody>
          <a:bodyPr/>
          <a:lstStyle/>
          <a:p>
            <a:fld id="{EF3FA110-DE40-4C9D-A8AB-A9E54B356486}" type="slidenum">
              <a:t>6</a:t>
            </a:fld>
            <a:endParaRPr lang="en-US"/>
          </a:p>
        </p:txBody>
      </p:sp>
    </p:spTree>
    <p:extLst>
      <p:ext uri="{BB962C8B-B14F-4D97-AF65-F5344CB8AC3E}">
        <p14:creationId xmlns:p14="http://schemas.microsoft.com/office/powerpoint/2010/main" val="29805663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spcAft>
                <a:spcPts val="800"/>
              </a:spcAft>
            </a:pPr>
            <a:r>
              <a:rPr lang="en-GB" sz="1800" kern="100" dirty="0">
                <a:effectLst/>
                <a:latin typeface="Arial" panose="020B0604020202020204" pitchFamily="34" charset="0"/>
                <a:ea typeface="Calibri" panose="020F0502020204030204" pitchFamily="34" charset="0"/>
              </a:rPr>
              <a:t>The integration of AI into the hospitality industry has various strengths and weaknesses. The use of AI minimises the cost of operation for hotel businesses by automating client inquiry processes. Businesses can maximise resource planning and increase efficiency. On the other hand, the high start-up capital investment in AI implementation and training staff is a prominent challenge. For instance, the Zetter Hotel has integrated AI solutions but has been facing challenges with system maintenance in guest services. It has been observed that over 62% of hospitality SMEs identify financial limitations as a major challenge to adoption. However, AI's integration must be planned strategically to maximise guest satisfaction.</a:t>
            </a:r>
            <a:endParaRPr lang="en-IN" sz="1800" kern="100" dirty="0">
              <a:effectLst/>
              <a:latin typeface="Arial" panose="020B0604020202020204" pitchFamily="34" charset="0"/>
              <a:ea typeface="Calibri" panose="020F0502020204030204" pitchFamily="34" charset="0"/>
            </a:endParaRPr>
          </a:p>
        </p:txBody>
      </p:sp>
      <p:sp>
        <p:nvSpPr>
          <p:cNvPr id="4" name="Slide Number Placeholder 3"/>
          <p:cNvSpPr>
            <a:spLocks noGrp="1"/>
          </p:cNvSpPr>
          <p:nvPr>
            <p:ph type="sldNum" sz="quarter" idx="5"/>
          </p:nvPr>
        </p:nvSpPr>
        <p:spPr/>
        <p:txBody>
          <a:bodyPr/>
          <a:lstStyle/>
          <a:p>
            <a:fld id="{EF3FA110-DE40-4C9D-A8AB-A9E54B356486}" type="slidenum">
              <a:t>7</a:t>
            </a:fld>
            <a:endParaRPr lang="en-US"/>
          </a:p>
        </p:txBody>
      </p:sp>
    </p:spTree>
    <p:extLst>
      <p:ext uri="{BB962C8B-B14F-4D97-AF65-F5344CB8AC3E}">
        <p14:creationId xmlns:p14="http://schemas.microsoft.com/office/powerpoint/2010/main" val="35570924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spcAft>
                <a:spcPts val="800"/>
              </a:spcAft>
            </a:pPr>
            <a:r>
              <a:rPr lang="en-GB" sz="1800" kern="100" dirty="0">
                <a:effectLst/>
                <a:latin typeface="Arial" panose="020B0604020202020204" pitchFamily="34" charset="0"/>
                <a:ea typeface="Calibri" panose="020F0502020204030204" pitchFamily="34" charset="0"/>
              </a:rPr>
              <a:t>Social determinants play a vital role in the integration of AI within the hospitality sector. The guests have been demanding personalised experiences. It has been observed that over 52% of organisations recognise the use of AI in customers to drive engagement. Overreliance on AI can result in diminished human contact by undermining the emotional connections required for guest satisfaction. The approach underscores the importance of equipping staff to collaborate with AI technologies.</a:t>
            </a:r>
            <a:endParaRPr lang="en-IN" sz="1800" kern="100" dirty="0">
              <a:effectLst/>
              <a:latin typeface="Arial" panose="020B0604020202020204" pitchFamily="34" charset="0"/>
              <a:ea typeface="Calibri" panose="020F0502020204030204" pitchFamily="34" charset="0"/>
            </a:endParaRPr>
          </a:p>
        </p:txBody>
      </p:sp>
      <p:sp>
        <p:nvSpPr>
          <p:cNvPr id="4" name="Slide Number Placeholder 3"/>
          <p:cNvSpPr>
            <a:spLocks noGrp="1"/>
          </p:cNvSpPr>
          <p:nvPr>
            <p:ph type="sldNum" sz="quarter" idx="5"/>
          </p:nvPr>
        </p:nvSpPr>
        <p:spPr/>
        <p:txBody>
          <a:bodyPr/>
          <a:lstStyle/>
          <a:p>
            <a:fld id="{EF3FA110-DE40-4C9D-A8AB-A9E54B356486}" type="slidenum">
              <a:t>8</a:t>
            </a:fld>
            <a:endParaRPr lang="en-US"/>
          </a:p>
        </p:txBody>
      </p:sp>
    </p:spTree>
    <p:extLst>
      <p:ext uri="{BB962C8B-B14F-4D97-AF65-F5344CB8AC3E}">
        <p14:creationId xmlns:p14="http://schemas.microsoft.com/office/powerpoint/2010/main" val="17653081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spcAft>
                <a:spcPts val="800"/>
              </a:spcAft>
            </a:pPr>
            <a:r>
              <a:rPr lang="en-GB" sz="1800" kern="100" dirty="0">
                <a:effectLst/>
                <a:latin typeface="Arial" panose="020B0604020202020204" pitchFamily="34" charset="0"/>
                <a:ea typeface="Calibri" panose="020F0502020204030204" pitchFamily="34" charset="0"/>
              </a:rPr>
              <a:t>Technological developments have played a critical role in operations within the hospitality industry. However, the hospitality industry of the UK ranks at 11.5% compared to other industries. Hotels such as Yotel have introduced generative AI through applications that are designed to benefit customers. Moreover, repetitive responses from chatbots may lead to guest dissatisfaction. Many hotels opt for hybrid models that integrate AI applications.</a:t>
            </a:r>
            <a:endParaRPr lang="en-IN" sz="1800" kern="100" dirty="0">
              <a:effectLst/>
              <a:latin typeface="Arial" panose="020B0604020202020204" pitchFamily="34" charset="0"/>
              <a:ea typeface="Calibri" panose="020F0502020204030204" pitchFamily="34" charset="0"/>
            </a:endParaRPr>
          </a:p>
        </p:txBody>
      </p:sp>
      <p:sp>
        <p:nvSpPr>
          <p:cNvPr id="4" name="Slide Number Placeholder 3"/>
          <p:cNvSpPr>
            <a:spLocks noGrp="1"/>
          </p:cNvSpPr>
          <p:nvPr>
            <p:ph type="sldNum" sz="quarter" idx="5"/>
          </p:nvPr>
        </p:nvSpPr>
        <p:spPr/>
        <p:txBody>
          <a:bodyPr/>
          <a:lstStyle/>
          <a:p>
            <a:fld id="{EF3FA110-DE40-4C9D-A8AB-A9E54B356486}" type="slidenum">
              <a:t>9</a:t>
            </a:fld>
            <a:endParaRPr lang="en-US"/>
          </a:p>
        </p:txBody>
      </p:sp>
    </p:spTree>
    <p:extLst>
      <p:ext uri="{BB962C8B-B14F-4D97-AF65-F5344CB8AC3E}">
        <p14:creationId xmlns:p14="http://schemas.microsoft.com/office/powerpoint/2010/main" val="31308744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Therefore, artificial intelligence has significantly promoted operational effectiveness in the hospitality sector, but it cannot replace warmth and empathy from human staff. The best solution is a harmonious working partnership in which AI takes care of routine tasks and staff focus on offering customized service. Employee upskilling and reskilling investment are crucial to facilitate seamless integration. Hybrid service models enhance guest satisfaction and staff happiness, therefore making AI-human interaction central to the hospitality sector's future.</a:t>
            </a:r>
            <a:endParaRPr lang="en-US"/>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F3FA110-DE40-4C9D-A8AB-A9E54B356486}" type="slidenum">
              <a:t>10</a:t>
            </a:fld>
            <a:endParaRPr lang="en-US"/>
          </a:p>
        </p:txBody>
      </p:sp>
    </p:spTree>
    <p:extLst>
      <p:ext uri="{BB962C8B-B14F-4D97-AF65-F5344CB8AC3E}">
        <p14:creationId xmlns:p14="http://schemas.microsoft.com/office/powerpoint/2010/main" val="33463379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ensure a prominent future for the hospitality sector, organisations should implement hybrid service models that bridge the effectiveness of artificial intelligence and the emotional intelligence. Investing in professional training programs will help to make staff proficient in working with AI technology. Furthermore, the awareness programs can enhance perception on alleviating fear of job displacement. Therefore, these strategies will facilitate innovation while ensuring service excellence.</a:t>
            </a:r>
            <a:endParaRPr lang="en-US" dirty="0"/>
          </a:p>
        </p:txBody>
      </p:sp>
      <p:sp>
        <p:nvSpPr>
          <p:cNvPr id="4" name="Slide Number Placeholder 3"/>
          <p:cNvSpPr>
            <a:spLocks noGrp="1"/>
          </p:cNvSpPr>
          <p:nvPr>
            <p:ph type="sldNum" sz="quarter" idx="5"/>
          </p:nvPr>
        </p:nvSpPr>
        <p:spPr/>
        <p:txBody>
          <a:bodyPr/>
          <a:lstStyle/>
          <a:p>
            <a:fld id="{EF3FA110-DE40-4C9D-A8AB-A9E54B356486}" type="slidenum">
              <a:t>11</a:t>
            </a:fld>
            <a:endParaRPr lang="en-US"/>
          </a:p>
        </p:txBody>
      </p:sp>
    </p:spTree>
    <p:extLst>
      <p:ext uri="{BB962C8B-B14F-4D97-AF65-F5344CB8AC3E}">
        <p14:creationId xmlns:p14="http://schemas.microsoft.com/office/powerpoint/2010/main" val="36886422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E791A5-7868-2B72-2623-763BE58E926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A9A178B-AD30-0BC9-3EA3-2960668774C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5048608-47BE-EE6B-2949-56DBEA7F121A}"/>
              </a:ext>
            </a:extLst>
          </p:cNvPr>
          <p:cNvSpPr>
            <a:spLocks noGrp="1"/>
          </p:cNvSpPr>
          <p:nvPr>
            <p:ph type="body" idx="1"/>
          </p:nvPr>
        </p:nvSpPr>
        <p:spPr/>
        <p:txBody>
          <a:bodyPr/>
          <a:lstStyle/>
          <a:p>
            <a:endParaRPr lang="en-US" dirty="0">
              <a:ea typeface="Calibri"/>
              <a:cs typeface="Calibri"/>
            </a:endParaRPr>
          </a:p>
        </p:txBody>
      </p:sp>
      <p:sp>
        <p:nvSpPr>
          <p:cNvPr id="4" name="Slide Number Placeholder 3">
            <a:extLst>
              <a:ext uri="{FF2B5EF4-FFF2-40B4-BE49-F238E27FC236}">
                <a16:creationId xmlns:a16="http://schemas.microsoft.com/office/drawing/2014/main" id="{B8123EB4-BA8B-2E6E-CF78-0797481748A2}"/>
              </a:ext>
            </a:extLst>
          </p:cNvPr>
          <p:cNvSpPr>
            <a:spLocks noGrp="1"/>
          </p:cNvSpPr>
          <p:nvPr>
            <p:ph type="sldNum" sz="quarter" idx="5"/>
          </p:nvPr>
        </p:nvSpPr>
        <p:spPr/>
        <p:txBody>
          <a:bodyPr/>
          <a:lstStyle/>
          <a:p>
            <a:fld id="{EF3FA110-DE40-4C9D-A8AB-A9E54B356486}" type="slidenum">
              <a:t>12</a:t>
            </a:fld>
            <a:endParaRPr lang="en-US"/>
          </a:p>
        </p:txBody>
      </p:sp>
    </p:spTree>
    <p:extLst>
      <p:ext uri="{BB962C8B-B14F-4D97-AF65-F5344CB8AC3E}">
        <p14:creationId xmlns:p14="http://schemas.microsoft.com/office/powerpoint/2010/main" val="23676541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5/30/2025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5/30/2025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5/30/2025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5/30/2025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5/30/2025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A9D6EEA4-51EF-4796-BE5B-F3EB11F23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B3B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ow AI in the Hospitality Industry Is Changing the Game? - Revitup.Direct  Blog">
            <a:extLst>
              <a:ext uri="{FF2B5EF4-FFF2-40B4-BE49-F238E27FC236}">
                <a16:creationId xmlns:a16="http://schemas.microsoft.com/office/drawing/2014/main" id="{74D84524-118E-C94C-D00F-D128C71852B2}"/>
              </a:ext>
            </a:extLst>
          </p:cNvPr>
          <p:cNvPicPr>
            <a:picLocks noChangeAspect="1"/>
          </p:cNvPicPr>
          <p:nvPr/>
        </p:nvPicPr>
        <p:blipFill>
          <a:blip r:embed="rId2">
            <a:alphaModFix amt="25000"/>
          </a:blip>
          <a:srcRect l="445"/>
          <a:stretch>
            <a:fillRect/>
          </a:stretch>
        </p:blipFill>
        <p:spPr>
          <a:xfrm>
            <a:off x="20" y="-1"/>
            <a:ext cx="12191980" cy="6858001"/>
          </a:xfrm>
          <a:prstGeom prst="rect">
            <a:avLst/>
          </a:prstGeom>
        </p:spPr>
      </p:pic>
      <p:sp>
        <p:nvSpPr>
          <p:cNvPr id="2" name="Title 1"/>
          <p:cNvSpPr>
            <a:spLocks noGrp="1"/>
          </p:cNvSpPr>
          <p:nvPr>
            <p:ph type="ctrTitle"/>
          </p:nvPr>
        </p:nvSpPr>
        <p:spPr>
          <a:xfrm>
            <a:off x="838200" y="2140021"/>
            <a:ext cx="6696445" cy="1325563"/>
          </a:xfrm>
        </p:spPr>
        <p:txBody>
          <a:bodyPr vert="horz" lIns="91440" tIns="45720" rIns="91440" bIns="45720" rtlCol="0" anchor="ctr">
            <a:noAutofit/>
          </a:bodyPr>
          <a:lstStyle/>
          <a:p>
            <a:r>
              <a:rPr lang="en-US" sz="2000" b="1" dirty="0">
                <a:solidFill>
                  <a:srgbClr val="FFFFFF"/>
                </a:solidFill>
              </a:rPr>
              <a:t>Contemporary Themes in the Hotel and Hospitality Sector.</a:t>
            </a:r>
            <a:br>
              <a:rPr lang="en-US" sz="2000" b="1" dirty="0">
                <a:solidFill>
                  <a:srgbClr val="FFFFFF"/>
                </a:solidFill>
              </a:rPr>
            </a:br>
            <a:r>
              <a:rPr lang="en-US" sz="2000" b="1" dirty="0">
                <a:solidFill>
                  <a:srgbClr val="FFFFFF"/>
                </a:solidFill>
              </a:rPr>
              <a:t>Work Title: The future of work AI and Human Collaboration in Hotel and Hospitality; Conference Presentation</a:t>
            </a:r>
            <a:endParaRPr lang="en-US" sz="2000" dirty="0">
              <a:solidFill>
                <a:srgbClr val="FFFFFF"/>
              </a:solidFill>
            </a:endParaRPr>
          </a:p>
        </p:txBody>
      </p:sp>
      <p:sp>
        <p:nvSpPr>
          <p:cNvPr id="3" name="TextBox 2">
            <a:extLst>
              <a:ext uri="{FF2B5EF4-FFF2-40B4-BE49-F238E27FC236}">
                <a16:creationId xmlns:a16="http://schemas.microsoft.com/office/drawing/2014/main" id="{47A68975-1A3A-74F9-B004-FDF662153780}"/>
              </a:ext>
            </a:extLst>
          </p:cNvPr>
          <p:cNvSpPr txBox="1"/>
          <p:nvPr/>
        </p:nvSpPr>
        <p:spPr>
          <a:xfrm>
            <a:off x="838200" y="3590600"/>
            <a:ext cx="6696452" cy="243372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dirty="0">
                <a:solidFill>
                  <a:srgbClr val="FFFFFF"/>
                </a:solidFill>
              </a:rPr>
              <a:t>Module Code: BMIH6001</a:t>
            </a:r>
          </a:p>
          <a:p>
            <a:pPr indent="-228600">
              <a:lnSpc>
                <a:spcPct val="90000"/>
              </a:lnSpc>
              <a:spcAft>
                <a:spcPts val="600"/>
              </a:spcAft>
              <a:buFont typeface="Arial" panose="020B0604020202020204" pitchFamily="34" charset="0"/>
              <a:buChar char="•"/>
            </a:pPr>
            <a:r>
              <a:rPr lang="en-US" sz="2000" dirty="0">
                <a:solidFill>
                  <a:srgbClr val="FFFFFF"/>
                </a:solidFill>
              </a:rPr>
              <a:t>Student Number: 2107140</a:t>
            </a:r>
          </a:p>
          <a:p>
            <a:pPr indent="-228600">
              <a:lnSpc>
                <a:spcPct val="90000"/>
              </a:lnSpc>
              <a:spcAft>
                <a:spcPts val="600"/>
              </a:spcAft>
              <a:buFont typeface="Arial" panose="020B0604020202020204" pitchFamily="34" charset="0"/>
              <a:buChar char="•"/>
            </a:pPr>
            <a:r>
              <a:rPr lang="en-US" sz="2000" dirty="0">
                <a:solidFill>
                  <a:srgbClr val="FFFFFF"/>
                </a:solidFill>
              </a:rPr>
              <a:t>Student Name: </a:t>
            </a:r>
            <a:r>
              <a:rPr lang="en-US" sz="2000" b="0" i="0" dirty="0" err="1">
                <a:solidFill>
                  <a:srgbClr val="FFFFFF"/>
                </a:solidFill>
                <a:effectLst/>
              </a:rPr>
              <a:t>Mihaiela</a:t>
            </a:r>
            <a:r>
              <a:rPr lang="en-US" sz="2000" b="0" i="0" dirty="0">
                <a:solidFill>
                  <a:srgbClr val="FFFFFF"/>
                </a:solidFill>
                <a:effectLst/>
              </a:rPr>
              <a:t> Violeta </a:t>
            </a:r>
            <a:r>
              <a:rPr lang="en-US" sz="2000" b="0" i="0" dirty="0" err="1">
                <a:solidFill>
                  <a:srgbClr val="FFFFFF"/>
                </a:solidFill>
                <a:effectLst/>
              </a:rPr>
              <a:t>Bugharschi</a:t>
            </a:r>
            <a:endParaRPr lang="en-US" sz="2000" b="0" i="0" dirty="0">
              <a:solidFill>
                <a:srgbClr val="FFFFFF"/>
              </a:solidFill>
              <a:effectLst/>
            </a:endParaRPr>
          </a:p>
          <a:p>
            <a:pPr indent="-228600">
              <a:lnSpc>
                <a:spcPct val="90000"/>
              </a:lnSpc>
              <a:spcAft>
                <a:spcPts val="600"/>
              </a:spcAft>
              <a:buFont typeface="Arial" panose="020B0604020202020204" pitchFamily="34" charset="0"/>
              <a:buChar char="•"/>
            </a:pPr>
            <a:r>
              <a:rPr lang="en-US" sz="2000" dirty="0">
                <a:solidFill>
                  <a:srgbClr val="FFFFFF"/>
                </a:solidFill>
              </a:rPr>
              <a:t>Lecturer Name: Ernest </a:t>
            </a:r>
            <a:r>
              <a:rPr lang="en-US" sz="2000" dirty="0" err="1">
                <a:solidFill>
                  <a:srgbClr val="FFFFFF"/>
                </a:solidFill>
              </a:rPr>
              <a:t>Balutie</a:t>
            </a:r>
            <a:r>
              <a:rPr lang="en-US" sz="2000" dirty="0">
                <a:solidFill>
                  <a:srgbClr val="FFFFFF"/>
                </a:solidFill>
              </a:rPr>
              <a:t> </a:t>
            </a:r>
            <a:r>
              <a:rPr lang="en-US" sz="2000" dirty="0" err="1">
                <a:solidFill>
                  <a:srgbClr val="FFFFFF"/>
                </a:solidFill>
              </a:rPr>
              <a:t>Wavei</a:t>
            </a:r>
            <a:endParaRPr lang="en-US" sz="2000" dirty="0">
              <a:solidFill>
                <a:srgbClr val="FFFFFF"/>
              </a:solidFill>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24914C-E236-FD7A-0F3E-060E3DDE308C}"/>
              </a:ext>
            </a:extLst>
          </p:cNvPr>
          <p:cNvSpPr>
            <a:spLocks noGrp="1"/>
          </p:cNvSpPr>
          <p:nvPr>
            <p:ph type="title"/>
          </p:nvPr>
        </p:nvSpPr>
        <p:spPr>
          <a:xfrm>
            <a:off x="7320466" y="609600"/>
            <a:ext cx="4140014" cy="1330839"/>
          </a:xfrm>
        </p:spPr>
        <p:txBody>
          <a:bodyPr>
            <a:normAutofit/>
          </a:bodyPr>
          <a:lstStyle/>
          <a:p>
            <a:r>
              <a:rPr lang="en-GB" dirty="0"/>
              <a:t>Introduction</a:t>
            </a:r>
            <a:endParaRPr lang="en-US" dirty="0"/>
          </a:p>
        </p:txBody>
      </p:sp>
      <p:pic>
        <p:nvPicPr>
          <p:cNvPr id="4" name="Picture 3" descr="AI vs. Human Touch: Finding the Balance in Hospitality | by Manos  Karagiannis | Hotel Tech | Medium">
            <a:extLst>
              <a:ext uri="{FF2B5EF4-FFF2-40B4-BE49-F238E27FC236}">
                <a16:creationId xmlns:a16="http://schemas.microsoft.com/office/drawing/2014/main" id="{1DFE0F09-29C2-DFD8-D749-53DCD1F9F8F1}"/>
              </a:ext>
            </a:extLst>
          </p:cNvPr>
          <p:cNvPicPr>
            <a:picLocks noChangeAspect="1"/>
          </p:cNvPicPr>
          <p:nvPr/>
        </p:nvPicPr>
        <p:blipFill>
          <a:blip r:embed="rId3"/>
          <a:srcRect l="25942" r="16444" b="1"/>
          <a:stretch>
            <a:fillRect/>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8A5A68D5-3924-6F4E-2E98-0E232A6F9026}"/>
              </a:ext>
            </a:extLst>
          </p:cNvPr>
          <p:cNvSpPr>
            <a:spLocks noGrp="1"/>
          </p:cNvSpPr>
          <p:nvPr>
            <p:ph idx="1"/>
          </p:nvPr>
        </p:nvSpPr>
        <p:spPr>
          <a:xfrm>
            <a:off x="7320465" y="2194102"/>
            <a:ext cx="4140013" cy="3908586"/>
          </a:xfrm>
        </p:spPr>
        <p:txBody>
          <a:bodyPr>
            <a:normAutofit lnSpcReduction="10000"/>
          </a:bodyPr>
          <a:lstStyle/>
          <a:p>
            <a:pPr marL="342900" lvl="0" indent="-342900" algn="just">
              <a:lnSpc>
                <a:spcPct val="150000"/>
              </a:lnSpc>
              <a:spcBef>
                <a:spcPts val="1200"/>
              </a:spcBef>
              <a:buFont typeface="Symbol" panose="05050102010706020507" pitchFamily="18" charset="2"/>
              <a:buChar char=""/>
            </a:pPr>
            <a:r>
              <a:rPr lang="en-GB" sz="1800" kern="100" dirty="0">
                <a:effectLst/>
                <a:latin typeface="Arial" panose="020B0604020202020204" pitchFamily="34" charset="0"/>
                <a:ea typeface="Calibri" panose="020F0502020204030204" pitchFamily="34" charset="0"/>
              </a:rPr>
              <a:t>AI is transforming hospitality through the enhanced quality of services.</a:t>
            </a:r>
            <a:endParaRPr lang="en-IN" sz="1800" kern="100" dirty="0">
              <a:effectLst/>
              <a:latin typeface="Arial" panose="020B0604020202020204" pitchFamily="34" charset="0"/>
              <a:ea typeface="Calibri" panose="020F0502020204030204" pitchFamily="34" charset="0"/>
            </a:endParaRPr>
          </a:p>
          <a:p>
            <a:pPr marL="342900" lvl="0" indent="-342900" algn="just">
              <a:lnSpc>
                <a:spcPct val="150000"/>
              </a:lnSpc>
              <a:buFont typeface="Symbol" panose="05050102010706020507" pitchFamily="18" charset="2"/>
              <a:buChar char=""/>
            </a:pPr>
            <a:r>
              <a:rPr lang="en-GB" sz="1800" kern="100" dirty="0">
                <a:effectLst/>
                <a:latin typeface="Arial" panose="020B0604020202020204" pitchFamily="34" charset="0"/>
                <a:ea typeface="Calibri" panose="020F0502020204030204" pitchFamily="34" charset="0"/>
              </a:rPr>
              <a:t>Cooperation between humans and AI ensures equitable guest service provision.</a:t>
            </a:r>
            <a:endParaRPr lang="en-IN" sz="1800" kern="100" dirty="0">
              <a:effectLst/>
              <a:latin typeface="Arial" panose="020B0604020202020204" pitchFamily="34" charset="0"/>
              <a:ea typeface="Calibri" panose="020F0502020204030204" pitchFamily="34" charset="0"/>
            </a:endParaRPr>
          </a:p>
          <a:p>
            <a:pPr marL="342900" lvl="0" indent="-342900" algn="just">
              <a:lnSpc>
                <a:spcPct val="150000"/>
              </a:lnSpc>
              <a:spcAft>
                <a:spcPts val="800"/>
              </a:spcAft>
              <a:buFont typeface="Symbol" panose="05050102010706020507" pitchFamily="18" charset="2"/>
              <a:buChar char=""/>
            </a:pPr>
            <a:r>
              <a:rPr lang="en-GB" sz="1800" kern="100" dirty="0">
                <a:effectLst/>
                <a:latin typeface="Arial" panose="020B0604020202020204" pitchFamily="34" charset="0"/>
                <a:ea typeface="Calibri" panose="020F0502020204030204" pitchFamily="34" charset="0"/>
              </a:rPr>
              <a:t>This research explores a sustainable workforce within the hospitality sector.</a:t>
            </a:r>
            <a:endParaRPr lang="en-IN" sz="1800" kern="100" dirty="0">
              <a:effectLst/>
              <a:latin typeface="Arial" panose="020B0604020202020204" pitchFamily="34" charset="0"/>
              <a:ea typeface="Calibri" panose="020F0502020204030204" pitchFamily="34" charset="0"/>
            </a:endParaRPr>
          </a:p>
        </p:txBody>
      </p:sp>
    </p:spTree>
    <p:extLst>
      <p:ext uri="{BB962C8B-B14F-4D97-AF65-F5344CB8AC3E}">
        <p14:creationId xmlns:p14="http://schemas.microsoft.com/office/powerpoint/2010/main" val="35487504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40455C-08FB-925D-1036-3D22D71B05D2}"/>
              </a:ext>
            </a:extLst>
          </p:cNvPr>
          <p:cNvSpPr>
            <a:spLocks noGrp="1"/>
          </p:cNvSpPr>
          <p:nvPr>
            <p:ph type="title"/>
          </p:nvPr>
        </p:nvSpPr>
        <p:spPr>
          <a:xfrm>
            <a:off x="630936" y="640823"/>
            <a:ext cx="3419856" cy="5583148"/>
          </a:xfrm>
        </p:spPr>
        <p:txBody>
          <a:bodyPr anchor="ctr">
            <a:normAutofit/>
          </a:bodyPr>
          <a:lstStyle/>
          <a:p>
            <a:r>
              <a:rPr lang="en-GB" sz="5400" dirty="0"/>
              <a:t>Rising impact of AI on hospitality operations</a:t>
            </a:r>
            <a:endParaRPr lang="en-US" sz="5400" dirty="0"/>
          </a:p>
        </p:txBody>
      </p:sp>
      <p:sp>
        <p:nvSpPr>
          <p:cNvPr id="11"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onnsiteX0" fmla="*/ 0 w 18288"/>
              <a:gd name="connsiteY0" fmla="*/ 0 h 5590381"/>
              <a:gd name="connsiteX1" fmla="*/ 18288 w 18288"/>
              <a:gd name="connsiteY1" fmla="*/ 0 h 5590381"/>
              <a:gd name="connsiteX2" fmla="*/ 18288 w 18288"/>
              <a:gd name="connsiteY2" fmla="*/ 754701 h 5590381"/>
              <a:gd name="connsiteX3" fmla="*/ 18288 w 18288"/>
              <a:gd name="connsiteY3" fmla="*/ 1565307 h 5590381"/>
              <a:gd name="connsiteX4" fmla="*/ 18288 w 18288"/>
              <a:gd name="connsiteY4" fmla="*/ 2152297 h 5590381"/>
              <a:gd name="connsiteX5" fmla="*/ 18288 w 18288"/>
              <a:gd name="connsiteY5" fmla="*/ 2906998 h 5590381"/>
              <a:gd name="connsiteX6" fmla="*/ 18288 w 18288"/>
              <a:gd name="connsiteY6" fmla="*/ 3549892 h 5590381"/>
              <a:gd name="connsiteX7" fmla="*/ 18288 w 18288"/>
              <a:gd name="connsiteY7" fmla="*/ 4080978 h 5590381"/>
              <a:gd name="connsiteX8" fmla="*/ 18288 w 18288"/>
              <a:gd name="connsiteY8" fmla="*/ 4835680 h 5590381"/>
              <a:gd name="connsiteX9" fmla="*/ 18288 w 18288"/>
              <a:gd name="connsiteY9" fmla="*/ 5590381 h 5590381"/>
              <a:gd name="connsiteX10" fmla="*/ 0 w 18288"/>
              <a:gd name="connsiteY10" fmla="*/ 5590381 h 5590381"/>
              <a:gd name="connsiteX11" fmla="*/ 0 w 18288"/>
              <a:gd name="connsiteY11" fmla="*/ 4835680 h 5590381"/>
              <a:gd name="connsiteX12" fmla="*/ 0 w 18288"/>
              <a:gd name="connsiteY12" fmla="*/ 4304593 h 5590381"/>
              <a:gd name="connsiteX13" fmla="*/ 0 w 18288"/>
              <a:gd name="connsiteY13" fmla="*/ 3773507 h 5590381"/>
              <a:gd name="connsiteX14" fmla="*/ 0 w 18288"/>
              <a:gd name="connsiteY14" fmla="*/ 3186517 h 5590381"/>
              <a:gd name="connsiteX15" fmla="*/ 0 w 18288"/>
              <a:gd name="connsiteY15" fmla="*/ 2487720 h 5590381"/>
              <a:gd name="connsiteX16" fmla="*/ 0 w 18288"/>
              <a:gd name="connsiteY16" fmla="*/ 1956633 h 5590381"/>
              <a:gd name="connsiteX17" fmla="*/ 0 w 18288"/>
              <a:gd name="connsiteY17" fmla="*/ 1425547 h 5590381"/>
              <a:gd name="connsiteX18" fmla="*/ 0 w 18288"/>
              <a:gd name="connsiteY18" fmla="*/ 614942 h 5590381"/>
              <a:gd name="connsiteX19" fmla="*/ 0 w 18288"/>
              <a:gd name="connsiteY19"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I in hospitality: Use cases, applications, solution and implementation">
            <a:extLst>
              <a:ext uri="{FF2B5EF4-FFF2-40B4-BE49-F238E27FC236}">
                <a16:creationId xmlns:a16="http://schemas.microsoft.com/office/drawing/2014/main" id="{247FE463-43C0-6DD9-312A-D45E05800794}"/>
              </a:ext>
            </a:extLst>
          </p:cNvPr>
          <p:cNvPicPr>
            <a:picLocks noChangeAspect="1"/>
          </p:cNvPicPr>
          <p:nvPr/>
        </p:nvPicPr>
        <p:blipFill>
          <a:blip r:embed="rId3"/>
          <a:stretch>
            <a:fillRect/>
          </a:stretch>
        </p:blipFill>
        <p:spPr>
          <a:xfrm>
            <a:off x="4654296" y="646929"/>
            <a:ext cx="6894576" cy="3881646"/>
          </a:xfrm>
          <a:prstGeom prst="rect">
            <a:avLst/>
          </a:prstGeom>
        </p:spPr>
      </p:pic>
      <p:sp>
        <p:nvSpPr>
          <p:cNvPr id="3" name="Content Placeholder 2">
            <a:extLst>
              <a:ext uri="{FF2B5EF4-FFF2-40B4-BE49-F238E27FC236}">
                <a16:creationId xmlns:a16="http://schemas.microsoft.com/office/drawing/2014/main" id="{6AE8EDD7-A6E9-2B7B-2A42-DB463DDE2F6B}"/>
              </a:ext>
            </a:extLst>
          </p:cNvPr>
          <p:cNvSpPr>
            <a:spLocks noGrp="1"/>
          </p:cNvSpPr>
          <p:nvPr>
            <p:ph idx="1"/>
          </p:nvPr>
        </p:nvSpPr>
        <p:spPr>
          <a:xfrm>
            <a:off x="4654296" y="4798577"/>
            <a:ext cx="6894576" cy="1428487"/>
          </a:xfrm>
        </p:spPr>
        <p:txBody>
          <a:bodyPr vert="horz" lIns="91440" tIns="45720" rIns="91440" bIns="45720" rtlCol="0" anchor="t">
            <a:normAutofit fontScale="77500" lnSpcReduction="20000"/>
          </a:bodyPr>
          <a:lstStyle/>
          <a:p>
            <a:pPr marL="342900" lvl="0" indent="-342900" algn="just">
              <a:lnSpc>
                <a:spcPct val="150000"/>
              </a:lnSpc>
              <a:spcBef>
                <a:spcPts val="1200"/>
              </a:spcBef>
              <a:buFont typeface="Symbol" panose="05050102010706020507" pitchFamily="18" charset="2"/>
              <a:buChar char=""/>
            </a:pPr>
            <a:r>
              <a:rPr lang="en-GB" sz="1800" kern="100" dirty="0">
                <a:effectLst/>
                <a:latin typeface="Arial" panose="020B0604020202020204" pitchFamily="34" charset="0"/>
                <a:ea typeface="Calibri" panose="020F0502020204030204" pitchFamily="34" charset="0"/>
              </a:rPr>
              <a:t>AI improves customer experience by automating the provision of services.</a:t>
            </a:r>
            <a:endParaRPr lang="en-IN" sz="1800" kern="100" dirty="0">
              <a:effectLst/>
              <a:latin typeface="Arial" panose="020B0604020202020204" pitchFamily="34" charset="0"/>
              <a:ea typeface="Calibri" panose="020F0502020204030204" pitchFamily="34" charset="0"/>
            </a:endParaRPr>
          </a:p>
          <a:p>
            <a:pPr marL="342900" lvl="0" indent="-342900" algn="just">
              <a:lnSpc>
                <a:spcPct val="150000"/>
              </a:lnSpc>
              <a:buFont typeface="Symbol" panose="05050102010706020507" pitchFamily="18" charset="2"/>
              <a:buChar char=""/>
            </a:pPr>
            <a:r>
              <a:rPr lang="en-GB" sz="1800" kern="100" dirty="0">
                <a:effectLst/>
                <a:latin typeface="Arial" panose="020B0604020202020204" pitchFamily="34" charset="0"/>
                <a:ea typeface="Calibri" panose="020F0502020204030204" pitchFamily="34" charset="0"/>
              </a:rPr>
              <a:t>Applied extensively in chatbots and smart room technology.</a:t>
            </a:r>
            <a:endParaRPr lang="en-IN" sz="1800" kern="100" dirty="0">
              <a:effectLst/>
              <a:latin typeface="Arial" panose="020B0604020202020204" pitchFamily="34" charset="0"/>
              <a:ea typeface="Calibri" panose="020F0502020204030204" pitchFamily="34" charset="0"/>
            </a:endParaRPr>
          </a:p>
          <a:p>
            <a:pPr marL="342900" lvl="0" indent="-342900" algn="just">
              <a:lnSpc>
                <a:spcPct val="150000"/>
              </a:lnSpc>
              <a:spcAft>
                <a:spcPts val="800"/>
              </a:spcAft>
              <a:buFont typeface="Symbol" panose="05050102010706020507" pitchFamily="18" charset="2"/>
              <a:buChar char=""/>
            </a:pPr>
            <a:r>
              <a:rPr lang="en-GB" sz="1800" kern="100" dirty="0">
                <a:effectLst/>
                <a:latin typeface="Arial" panose="020B0604020202020204" pitchFamily="34" charset="0"/>
                <a:ea typeface="Calibri" panose="020F0502020204030204" pitchFamily="34" charset="0"/>
              </a:rPr>
              <a:t>The implementation of AI reduces interactions with customers by compromising emotional connections (</a:t>
            </a:r>
            <a:r>
              <a:rPr lang="en-GB" sz="1800" kern="100" dirty="0" err="1">
                <a:solidFill>
                  <a:srgbClr val="000000"/>
                </a:solidFill>
                <a:effectLst/>
                <a:latin typeface="Arial" panose="020B0604020202020204" pitchFamily="34" charset="0"/>
                <a:ea typeface="Calibri" panose="020F0502020204030204" pitchFamily="34" charset="0"/>
              </a:rPr>
              <a:t>Kadagidze</a:t>
            </a:r>
            <a:r>
              <a:rPr lang="en-GB" sz="1800" kern="100" dirty="0">
                <a:solidFill>
                  <a:srgbClr val="000000"/>
                </a:solidFill>
                <a:effectLst/>
                <a:latin typeface="Arial" panose="020B0604020202020204" pitchFamily="34" charset="0"/>
                <a:ea typeface="Calibri" panose="020F0502020204030204" pitchFamily="34" charset="0"/>
              </a:rPr>
              <a:t> and </a:t>
            </a:r>
            <a:r>
              <a:rPr lang="en-GB" sz="1800" kern="100" dirty="0" err="1">
                <a:solidFill>
                  <a:srgbClr val="000000"/>
                </a:solidFill>
                <a:effectLst/>
                <a:latin typeface="Arial" panose="020B0604020202020204" pitchFamily="34" charset="0"/>
                <a:ea typeface="Calibri" panose="020F0502020204030204" pitchFamily="34" charset="0"/>
              </a:rPr>
              <a:t>Ugrelidze</a:t>
            </a:r>
            <a:r>
              <a:rPr lang="en-GB" sz="1800" kern="100" dirty="0">
                <a:solidFill>
                  <a:srgbClr val="000000"/>
                </a:solidFill>
                <a:effectLst/>
                <a:latin typeface="Arial" panose="020B0604020202020204" pitchFamily="34" charset="0"/>
                <a:ea typeface="Calibri" panose="020F0502020204030204" pitchFamily="34" charset="0"/>
              </a:rPr>
              <a:t>, 2023)</a:t>
            </a:r>
            <a:r>
              <a:rPr lang="en-GB" sz="1800" kern="100" dirty="0">
                <a:effectLst/>
                <a:latin typeface="Arial" panose="020B0604020202020204" pitchFamily="34" charset="0"/>
                <a:ea typeface="Calibri" panose="020F0502020204030204" pitchFamily="34" charset="0"/>
              </a:rPr>
              <a:t>.</a:t>
            </a:r>
            <a:endParaRPr lang="en-IN" sz="1800" kern="100" dirty="0">
              <a:effectLst/>
              <a:latin typeface="Arial" panose="020B0604020202020204" pitchFamily="34" charset="0"/>
              <a:ea typeface="Calibri" panose="020F0502020204030204" pitchFamily="34" charset="0"/>
            </a:endParaRPr>
          </a:p>
        </p:txBody>
      </p:sp>
    </p:spTree>
    <p:extLst>
      <p:ext uri="{BB962C8B-B14F-4D97-AF65-F5344CB8AC3E}">
        <p14:creationId xmlns:p14="http://schemas.microsoft.com/office/powerpoint/2010/main" val="36564624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2FA4D77-FB60-821F-F630-2485AE4A0518}"/>
              </a:ext>
            </a:extLst>
          </p:cNvPr>
          <p:cNvSpPr>
            <a:spLocks noGrp="1"/>
          </p:cNvSpPr>
          <p:nvPr>
            <p:ph type="title"/>
          </p:nvPr>
        </p:nvSpPr>
        <p:spPr>
          <a:xfrm>
            <a:off x="1137034" y="609597"/>
            <a:ext cx="9392421" cy="1330841"/>
          </a:xfrm>
        </p:spPr>
        <p:txBody>
          <a:bodyPr>
            <a:normAutofit/>
          </a:bodyPr>
          <a:lstStyle/>
          <a:p>
            <a:r>
              <a:rPr lang="en-GB" dirty="0"/>
              <a:t>The need for collaboration between humans and AI in hospitality</a:t>
            </a:r>
            <a:endParaRPr lang="en-US" dirty="0"/>
          </a:p>
        </p:txBody>
      </p:sp>
      <p:sp>
        <p:nvSpPr>
          <p:cNvPr id="3" name="Content Placeholder 2">
            <a:extLst>
              <a:ext uri="{FF2B5EF4-FFF2-40B4-BE49-F238E27FC236}">
                <a16:creationId xmlns:a16="http://schemas.microsoft.com/office/drawing/2014/main" id="{FFBC8F9F-E46A-0225-9B7D-B807ED5DD52F}"/>
              </a:ext>
            </a:extLst>
          </p:cNvPr>
          <p:cNvSpPr>
            <a:spLocks noGrp="1"/>
          </p:cNvSpPr>
          <p:nvPr>
            <p:ph idx="1"/>
          </p:nvPr>
        </p:nvSpPr>
        <p:spPr>
          <a:xfrm>
            <a:off x="1137034" y="2198362"/>
            <a:ext cx="4958966" cy="3917773"/>
          </a:xfrm>
        </p:spPr>
        <p:txBody>
          <a:bodyPr vert="horz" lIns="91440" tIns="45720" rIns="91440" bIns="45720" rtlCol="0">
            <a:normAutofit fontScale="85000" lnSpcReduction="10000"/>
          </a:bodyPr>
          <a:lstStyle/>
          <a:p>
            <a:pPr marL="342900" lvl="0" indent="-342900" algn="just">
              <a:lnSpc>
                <a:spcPct val="150000"/>
              </a:lnSpc>
              <a:spcBef>
                <a:spcPts val="1200"/>
              </a:spcBef>
              <a:buFont typeface="Symbol" panose="05050102010706020507" pitchFamily="18" charset="2"/>
              <a:buChar char=""/>
            </a:pPr>
            <a:r>
              <a:rPr lang="en-GB" sz="1800" kern="100" dirty="0">
                <a:effectLst/>
                <a:latin typeface="Arial" panose="020B0604020202020204" pitchFamily="34" charset="0"/>
                <a:ea typeface="Calibri" panose="020F0502020204030204" pitchFamily="34" charset="0"/>
              </a:rPr>
              <a:t>AI assists the workforce to focus on personalised guest service activities (</a:t>
            </a:r>
            <a:r>
              <a:rPr lang="en-GB" sz="1800" kern="100" dirty="0">
                <a:solidFill>
                  <a:srgbClr val="000000"/>
                </a:solidFill>
                <a:effectLst/>
                <a:latin typeface="Arial" panose="020B0604020202020204" pitchFamily="34" charset="0"/>
                <a:ea typeface="Calibri" panose="020F0502020204030204" pitchFamily="34" charset="0"/>
              </a:rPr>
              <a:t>Wu </a:t>
            </a:r>
            <a:r>
              <a:rPr lang="en-GB" sz="1800" i="1" kern="100" dirty="0">
                <a:solidFill>
                  <a:srgbClr val="000000"/>
                </a:solidFill>
                <a:effectLst/>
                <a:latin typeface="Arial" panose="020B0604020202020204" pitchFamily="34" charset="0"/>
                <a:ea typeface="Calibri" panose="020F0502020204030204" pitchFamily="34" charset="0"/>
              </a:rPr>
              <a:t>et al. </a:t>
            </a:r>
            <a:r>
              <a:rPr lang="en-GB" sz="1800" kern="100" dirty="0">
                <a:solidFill>
                  <a:srgbClr val="000000"/>
                </a:solidFill>
                <a:effectLst/>
                <a:latin typeface="Arial" panose="020B0604020202020204" pitchFamily="34" charset="0"/>
                <a:ea typeface="Calibri" panose="020F0502020204030204" pitchFamily="34" charset="0"/>
              </a:rPr>
              <a:t>2025)</a:t>
            </a:r>
            <a:r>
              <a:rPr lang="en-GB" sz="1800" kern="100" dirty="0">
                <a:effectLst/>
                <a:latin typeface="Arial" panose="020B0604020202020204" pitchFamily="34" charset="0"/>
                <a:ea typeface="Calibri" panose="020F0502020204030204" pitchFamily="34" charset="0"/>
              </a:rPr>
              <a:t>.</a:t>
            </a:r>
            <a:endParaRPr lang="en-IN" sz="1800" kern="100" dirty="0">
              <a:effectLst/>
              <a:latin typeface="Arial" panose="020B0604020202020204" pitchFamily="34" charset="0"/>
              <a:ea typeface="Calibri" panose="020F0502020204030204" pitchFamily="34" charset="0"/>
            </a:endParaRPr>
          </a:p>
          <a:p>
            <a:pPr marL="342900" lvl="0" indent="-342900" algn="just">
              <a:lnSpc>
                <a:spcPct val="150000"/>
              </a:lnSpc>
              <a:buFont typeface="Symbol" panose="05050102010706020507" pitchFamily="18" charset="2"/>
              <a:buChar char=""/>
            </a:pPr>
            <a:r>
              <a:rPr lang="en-GB" sz="1800" kern="100" dirty="0">
                <a:effectLst/>
                <a:latin typeface="Arial" panose="020B0604020202020204" pitchFamily="34" charset="0"/>
                <a:ea typeface="Calibri" panose="020F0502020204030204" pitchFamily="34" charset="0"/>
              </a:rPr>
              <a:t>Teamwork improves job quality and job satisfaction.</a:t>
            </a:r>
            <a:endParaRPr lang="en-IN" sz="1800" kern="100" dirty="0">
              <a:effectLst/>
              <a:latin typeface="Arial" panose="020B0604020202020204" pitchFamily="34" charset="0"/>
              <a:ea typeface="Calibri" panose="020F0502020204030204" pitchFamily="34" charset="0"/>
            </a:endParaRPr>
          </a:p>
          <a:p>
            <a:pPr marL="342900" lvl="0" indent="-342900" algn="just">
              <a:lnSpc>
                <a:spcPct val="150000"/>
              </a:lnSpc>
              <a:buFont typeface="Symbol" panose="05050102010706020507" pitchFamily="18" charset="2"/>
              <a:buChar char=""/>
            </a:pPr>
            <a:r>
              <a:rPr lang="en-GB" sz="1800" kern="100" dirty="0">
                <a:effectLst/>
                <a:latin typeface="Arial" panose="020B0604020202020204" pitchFamily="34" charset="0"/>
                <a:ea typeface="Calibri" panose="020F0502020204030204" pitchFamily="34" charset="0"/>
              </a:rPr>
              <a:t>Human empathy is important within the hospitality service environment.</a:t>
            </a:r>
            <a:endParaRPr lang="en-IN" sz="1800" kern="100" dirty="0">
              <a:effectLst/>
              <a:latin typeface="Arial" panose="020B0604020202020204" pitchFamily="34" charset="0"/>
              <a:ea typeface="Calibri" panose="020F0502020204030204" pitchFamily="34" charset="0"/>
            </a:endParaRPr>
          </a:p>
          <a:p>
            <a:pPr marL="342900" lvl="0" indent="-342900" algn="just">
              <a:lnSpc>
                <a:spcPct val="150000"/>
              </a:lnSpc>
              <a:buFont typeface="Symbol" panose="05050102010706020507" pitchFamily="18" charset="2"/>
              <a:buChar char=""/>
            </a:pPr>
            <a:r>
              <a:rPr lang="en-GB" sz="1800" kern="100" dirty="0">
                <a:effectLst/>
                <a:latin typeface="Arial" panose="020B0604020202020204" pitchFamily="34" charset="0"/>
                <a:ea typeface="Calibri" panose="020F0502020204030204" pitchFamily="34" charset="0"/>
              </a:rPr>
              <a:t>Excessive use of AI leads to reduced motivation in the workforce.</a:t>
            </a:r>
            <a:endParaRPr lang="en-IN" sz="1800" kern="100" dirty="0">
              <a:effectLst/>
              <a:latin typeface="Arial" panose="020B0604020202020204" pitchFamily="34" charset="0"/>
              <a:ea typeface="Calibri" panose="020F0502020204030204" pitchFamily="34" charset="0"/>
            </a:endParaRPr>
          </a:p>
          <a:p>
            <a:pPr marL="342900" lvl="0" indent="-342900" algn="just">
              <a:lnSpc>
                <a:spcPct val="150000"/>
              </a:lnSpc>
              <a:spcAft>
                <a:spcPts val="800"/>
              </a:spcAft>
              <a:buFont typeface="Symbol" panose="05050102010706020507" pitchFamily="18" charset="2"/>
              <a:buChar char=""/>
            </a:pPr>
            <a:r>
              <a:rPr lang="en-GB" sz="1800" kern="100" dirty="0">
                <a:effectLst/>
                <a:latin typeface="Arial" panose="020B0604020202020204" pitchFamily="34" charset="0"/>
                <a:ea typeface="Calibri" panose="020F0502020204030204" pitchFamily="34" charset="0"/>
              </a:rPr>
              <a:t>Collaborative workflows foster personal-professional life balance.</a:t>
            </a:r>
            <a:endParaRPr lang="en-IN" sz="1800" kern="100" dirty="0">
              <a:effectLst/>
              <a:latin typeface="Arial" panose="020B0604020202020204" pitchFamily="34" charset="0"/>
              <a:ea typeface="Calibri" panose="020F0502020204030204" pitchFamily="34" charset="0"/>
            </a:endParaRPr>
          </a:p>
        </p:txBody>
      </p:sp>
      <p:pic>
        <p:nvPicPr>
          <p:cNvPr id="4" name="Picture 3" descr="Innovations through AI in the hotel industry | Roland Berger">
            <a:extLst>
              <a:ext uri="{FF2B5EF4-FFF2-40B4-BE49-F238E27FC236}">
                <a16:creationId xmlns:a16="http://schemas.microsoft.com/office/drawing/2014/main" id="{427A7FDD-D8E5-99FB-3420-64D1397F9E18}"/>
              </a:ext>
            </a:extLst>
          </p:cNvPr>
          <p:cNvPicPr>
            <a:picLocks noChangeAspect="1"/>
          </p:cNvPicPr>
          <p:nvPr/>
        </p:nvPicPr>
        <p:blipFill>
          <a:blip r:embed="rId3"/>
          <a:stretch>
            <a:fillRect/>
          </a:stretch>
        </p:blipFill>
        <p:spPr>
          <a:xfrm>
            <a:off x="6719367" y="2614349"/>
            <a:ext cx="4788505" cy="2897045"/>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1691176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AE5BFD-D675-4C4B-E3B0-24D875450F6F}"/>
              </a:ext>
            </a:extLst>
          </p:cNvPr>
          <p:cNvSpPr>
            <a:spLocks noGrp="1"/>
          </p:cNvSpPr>
          <p:nvPr>
            <p:ph type="title"/>
          </p:nvPr>
        </p:nvSpPr>
        <p:spPr>
          <a:xfrm>
            <a:off x="4572001" y="601744"/>
            <a:ext cx="6781800" cy="1338696"/>
          </a:xfrm>
        </p:spPr>
        <p:txBody>
          <a:bodyPr>
            <a:normAutofit/>
          </a:bodyPr>
          <a:lstStyle/>
          <a:p>
            <a:r>
              <a:rPr lang="en-GB" sz="2800" dirty="0"/>
              <a:t>Challenges faced by staff in the hospitality industry in collaborating with AI</a:t>
            </a:r>
            <a:endParaRPr lang="en-US" sz="2800" dirty="0"/>
          </a:p>
        </p:txBody>
      </p:sp>
      <p:pic>
        <p:nvPicPr>
          <p:cNvPr id="4" name="Picture 3" descr="AI Statistics in Hospitality: A Glimpse into the Future">
            <a:extLst>
              <a:ext uri="{FF2B5EF4-FFF2-40B4-BE49-F238E27FC236}">
                <a16:creationId xmlns:a16="http://schemas.microsoft.com/office/drawing/2014/main" id="{A1C905FB-0E51-9293-A0F5-71764668BB39}"/>
              </a:ext>
            </a:extLst>
          </p:cNvPr>
          <p:cNvPicPr>
            <a:picLocks noChangeAspect="1"/>
          </p:cNvPicPr>
          <p:nvPr/>
        </p:nvPicPr>
        <p:blipFill>
          <a:blip r:embed="rId3"/>
          <a:srcRect t="16708" r="-9" b="10226"/>
          <a:stretch>
            <a:fillRect/>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0B169DAE-290C-1306-EB65-10335E4F1195}"/>
              </a:ext>
            </a:extLst>
          </p:cNvPr>
          <p:cNvSpPr>
            <a:spLocks noGrp="1"/>
          </p:cNvSpPr>
          <p:nvPr>
            <p:ph idx="1"/>
          </p:nvPr>
        </p:nvSpPr>
        <p:spPr>
          <a:xfrm>
            <a:off x="4572001" y="2201958"/>
            <a:ext cx="6781800" cy="3900730"/>
          </a:xfrm>
        </p:spPr>
        <p:txBody>
          <a:bodyPr vert="horz" lIns="91440" tIns="45720" rIns="91440" bIns="45720" rtlCol="0" anchor="t">
            <a:normAutofit/>
          </a:bodyPr>
          <a:lstStyle/>
          <a:p>
            <a:pPr marL="342900" lvl="0" indent="-342900" algn="just">
              <a:lnSpc>
                <a:spcPct val="150000"/>
              </a:lnSpc>
              <a:spcBef>
                <a:spcPts val="1200"/>
              </a:spcBef>
              <a:buFont typeface="Symbol" panose="05050102010706020507" pitchFamily="18" charset="2"/>
              <a:buChar char=""/>
            </a:pPr>
            <a:r>
              <a:rPr lang="en-GB" sz="1800" kern="100" dirty="0">
                <a:effectLst/>
                <a:latin typeface="Arial" panose="020B0604020202020204" pitchFamily="34" charset="0"/>
                <a:ea typeface="Calibri" panose="020F0502020204030204" pitchFamily="34" charset="0"/>
              </a:rPr>
              <a:t>Employees are in fear of losing their jobs as AI takes over human functions.</a:t>
            </a:r>
            <a:endParaRPr lang="en-IN" sz="1800" kern="100" dirty="0">
              <a:effectLst/>
              <a:latin typeface="Arial" panose="020B0604020202020204" pitchFamily="34" charset="0"/>
              <a:ea typeface="Calibri" panose="020F0502020204030204" pitchFamily="34" charset="0"/>
            </a:endParaRPr>
          </a:p>
          <a:p>
            <a:pPr marL="342900" lvl="0" indent="-342900" algn="just">
              <a:lnSpc>
                <a:spcPct val="150000"/>
              </a:lnSpc>
              <a:buFont typeface="Symbol" panose="05050102010706020507" pitchFamily="18" charset="2"/>
              <a:buChar char=""/>
            </a:pPr>
            <a:r>
              <a:rPr lang="en-GB" sz="1800" kern="100" dirty="0">
                <a:effectLst/>
                <a:latin typeface="Arial" panose="020B0604020202020204" pitchFamily="34" charset="0"/>
                <a:ea typeface="Calibri" panose="020F0502020204030204" pitchFamily="34" charset="0"/>
              </a:rPr>
              <a:t>Emotional distress is caused by skill deficiency.</a:t>
            </a:r>
            <a:endParaRPr lang="en-IN" sz="1800" kern="100" dirty="0">
              <a:effectLst/>
              <a:latin typeface="Arial" panose="020B0604020202020204" pitchFamily="34" charset="0"/>
              <a:ea typeface="Calibri" panose="020F0502020204030204" pitchFamily="34" charset="0"/>
            </a:endParaRPr>
          </a:p>
          <a:p>
            <a:pPr marL="342900" lvl="0" indent="-342900" algn="just">
              <a:lnSpc>
                <a:spcPct val="150000"/>
              </a:lnSpc>
              <a:buFont typeface="Symbol" panose="05050102010706020507" pitchFamily="18" charset="2"/>
              <a:buChar char=""/>
            </a:pPr>
            <a:r>
              <a:rPr lang="en-GB" sz="1800" kern="100" dirty="0">
                <a:effectLst/>
                <a:latin typeface="Arial" panose="020B0604020202020204" pitchFamily="34" charset="0"/>
                <a:ea typeface="Calibri" panose="020F0502020204030204" pitchFamily="34" charset="0"/>
              </a:rPr>
              <a:t>The majority of employees are not prepared to use the latest technologies.</a:t>
            </a:r>
            <a:endParaRPr lang="en-IN" sz="1800" kern="100" dirty="0">
              <a:effectLst/>
              <a:latin typeface="Arial" panose="020B0604020202020204" pitchFamily="34" charset="0"/>
              <a:ea typeface="Calibri" panose="020F0502020204030204" pitchFamily="34" charset="0"/>
            </a:endParaRPr>
          </a:p>
          <a:p>
            <a:pPr marL="342900" lvl="0" indent="-342900" algn="just">
              <a:lnSpc>
                <a:spcPct val="150000"/>
              </a:lnSpc>
              <a:spcAft>
                <a:spcPts val="800"/>
              </a:spcAft>
              <a:buFont typeface="Symbol" panose="05050102010706020507" pitchFamily="18" charset="2"/>
              <a:buChar char=""/>
            </a:pPr>
            <a:r>
              <a:rPr lang="en-GB" sz="1800" kern="100" dirty="0">
                <a:effectLst/>
                <a:latin typeface="Arial" panose="020B0604020202020204" pitchFamily="34" charset="0"/>
                <a:ea typeface="Calibri" panose="020F0502020204030204" pitchFamily="34" charset="0"/>
              </a:rPr>
              <a:t>Social support enables the adaptation of the workforce and fosters resilience against AI (</a:t>
            </a:r>
            <a:r>
              <a:rPr lang="en-GB" sz="1800" kern="100" dirty="0">
                <a:solidFill>
                  <a:srgbClr val="000000"/>
                </a:solidFill>
                <a:effectLst/>
                <a:latin typeface="Arial" panose="020B0604020202020204" pitchFamily="34" charset="0"/>
                <a:ea typeface="Calibri" panose="020F0502020204030204" pitchFamily="34" charset="0"/>
              </a:rPr>
              <a:t>Hou and Fan, 2024)</a:t>
            </a:r>
            <a:r>
              <a:rPr lang="en-GB" sz="1800" kern="100" dirty="0">
                <a:effectLst/>
                <a:latin typeface="Arial" panose="020B0604020202020204" pitchFamily="34" charset="0"/>
                <a:ea typeface="Calibri" panose="020F0502020204030204" pitchFamily="34" charset="0"/>
              </a:rPr>
              <a:t>.</a:t>
            </a:r>
            <a:endParaRPr lang="en-IN" sz="1800" kern="100" dirty="0">
              <a:effectLst/>
              <a:latin typeface="Arial" panose="020B0604020202020204" pitchFamily="34" charset="0"/>
              <a:ea typeface="Calibri" panose="020F0502020204030204" pitchFamily="34" charset="0"/>
            </a:endParaRPr>
          </a:p>
        </p:txBody>
      </p:sp>
    </p:spTree>
    <p:extLst>
      <p:ext uri="{BB962C8B-B14F-4D97-AF65-F5344CB8AC3E}">
        <p14:creationId xmlns:p14="http://schemas.microsoft.com/office/powerpoint/2010/main" val="40821893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D04BFC-E92B-CE63-6145-6940E4D008E7}"/>
              </a:ext>
            </a:extLst>
          </p:cNvPr>
          <p:cNvSpPr>
            <a:spLocks noGrp="1"/>
          </p:cNvSpPr>
          <p:nvPr>
            <p:ph type="title"/>
          </p:nvPr>
        </p:nvSpPr>
        <p:spPr>
          <a:xfrm>
            <a:off x="793662" y="386930"/>
            <a:ext cx="10066122" cy="1298448"/>
          </a:xfrm>
        </p:spPr>
        <p:txBody>
          <a:bodyPr anchor="b">
            <a:normAutofit/>
          </a:bodyPr>
          <a:lstStyle/>
          <a:p>
            <a:r>
              <a:rPr lang="en-GB" sz="4800"/>
              <a:t>Political Factor</a:t>
            </a:r>
            <a:endParaRPr lang="en-US" sz="4800"/>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0451A2B-804B-33BA-398C-1E29BA335BD8}"/>
              </a:ext>
            </a:extLst>
          </p:cNvPr>
          <p:cNvSpPr>
            <a:spLocks noGrp="1"/>
          </p:cNvSpPr>
          <p:nvPr>
            <p:ph idx="1"/>
          </p:nvPr>
        </p:nvSpPr>
        <p:spPr>
          <a:xfrm>
            <a:off x="174282" y="2461098"/>
            <a:ext cx="5415697" cy="3777861"/>
          </a:xfrm>
        </p:spPr>
        <p:txBody>
          <a:bodyPr vert="horz" lIns="91440" tIns="45720" rIns="91440" bIns="45720" rtlCol="0" anchor="ctr">
            <a:normAutofit fontScale="92500" lnSpcReduction="10000"/>
          </a:bodyPr>
          <a:lstStyle/>
          <a:p>
            <a:pPr marL="342900" lvl="0" indent="-342900" algn="just">
              <a:lnSpc>
                <a:spcPct val="150000"/>
              </a:lnSpc>
              <a:spcBef>
                <a:spcPts val="1200"/>
              </a:spcBef>
              <a:buFont typeface="Symbol" panose="05050102010706020507" pitchFamily="18" charset="2"/>
              <a:buChar char=""/>
            </a:pPr>
            <a:r>
              <a:rPr lang="en-GB" sz="1800" kern="100" dirty="0">
                <a:effectLst/>
                <a:latin typeface="Arial" panose="020B0604020202020204" pitchFamily="34" charset="0"/>
                <a:ea typeface="Calibri" panose="020F0502020204030204" pitchFamily="34" charset="0"/>
              </a:rPr>
              <a:t>The government of the UK encourages digital growth through the promotion of transformational policies.</a:t>
            </a:r>
            <a:endParaRPr lang="en-IN" sz="1800" kern="100" dirty="0">
              <a:effectLst/>
              <a:latin typeface="Arial" panose="020B0604020202020204" pitchFamily="34" charset="0"/>
              <a:ea typeface="Calibri" panose="020F0502020204030204" pitchFamily="34" charset="0"/>
            </a:endParaRPr>
          </a:p>
          <a:p>
            <a:pPr marL="342900" lvl="0" indent="-342900" algn="just">
              <a:lnSpc>
                <a:spcPct val="150000"/>
              </a:lnSpc>
              <a:buFont typeface="Symbol" panose="05050102010706020507" pitchFamily="18" charset="2"/>
              <a:buChar char=""/>
            </a:pPr>
            <a:r>
              <a:rPr lang="en-GB" sz="1800" kern="100" dirty="0">
                <a:effectLst/>
                <a:latin typeface="Arial" panose="020B0604020202020204" pitchFamily="34" charset="0"/>
                <a:ea typeface="Calibri" panose="020F0502020204030204" pitchFamily="34" charset="0"/>
              </a:rPr>
              <a:t>There are significant ethical issues that persist regarding AI standards and data protection laws (Gov.UK, 2024).</a:t>
            </a:r>
            <a:endParaRPr lang="en-IN" sz="1800" kern="100" dirty="0">
              <a:effectLst/>
              <a:latin typeface="Arial" panose="020B0604020202020204" pitchFamily="34" charset="0"/>
              <a:ea typeface="Calibri" panose="020F0502020204030204" pitchFamily="34" charset="0"/>
            </a:endParaRPr>
          </a:p>
          <a:p>
            <a:pPr marL="342900" lvl="0" indent="-342900" algn="just">
              <a:lnSpc>
                <a:spcPct val="150000"/>
              </a:lnSpc>
              <a:buFont typeface="Symbol" panose="05050102010706020507" pitchFamily="18" charset="2"/>
              <a:buChar char=""/>
            </a:pPr>
            <a:r>
              <a:rPr lang="en-GB" sz="1800" kern="100" dirty="0">
                <a:effectLst/>
                <a:latin typeface="Arial" panose="020B0604020202020204" pitchFamily="34" charset="0"/>
                <a:ea typeface="Calibri" panose="020F0502020204030204" pitchFamily="34" charset="0"/>
              </a:rPr>
              <a:t>Implementation of AI results in redundancies of staff.</a:t>
            </a:r>
            <a:endParaRPr lang="en-IN" sz="1800" kern="100" dirty="0">
              <a:effectLst/>
              <a:latin typeface="Arial" panose="020B0604020202020204" pitchFamily="34" charset="0"/>
              <a:ea typeface="Calibri" panose="020F0502020204030204" pitchFamily="34" charset="0"/>
            </a:endParaRPr>
          </a:p>
          <a:p>
            <a:pPr marL="342900" lvl="0" indent="-342900" algn="just">
              <a:lnSpc>
                <a:spcPct val="150000"/>
              </a:lnSpc>
              <a:spcAft>
                <a:spcPts val="800"/>
              </a:spcAft>
              <a:buFont typeface="Symbol" panose="05050102010706020507" pitchFamily="18" charset="2"/>
              <a:buChar char=""/>
            </a:pPr>
            <a:r>
              <a:rPr lang="en-GB" sz="1800" kern="100" dirty="0">
                <a:effectLst/>
                <a:latin typeface="Arial" panose="020B0604020202020204" pitchFamily="34" charset="0"/>
                <a:ea typeface="Calibri" panose="020F0502020204030204" pitchFamily="34" charset="0"/>
              </a:rPr>
              <a:t>These incentives help hotels adopt the technology.</a:t>
            </a:r>
            <a:endParaRPr lang="en-IN" sz="1800" kern="100" dirty="0">
              <a:effectLst/>
              <a:latin typeface="Arial" panose="020B0604020202020204" pitchFamily="34" charset="0"/>
              <a:ea typeface="Calibri" panose="020F0502020204030204" pitchFamily="34" charset="0"/>
            </a:endParaRPr>
          </a:p>
        </p:txBody>
      </p:sp>
      <p:pic>
        <p:nvPicPr>
          <p:cNvPr id="4" name="Picture 3" descr="The Evolution of AI in Hospitality: Enhancing Guest Experience">
            <a:extLst>
              <a:ext uri="{FF2B5EF4-FFF2-40B4-BE49-F238E27FC236}">
                <a16:creationId xmlns:a16="http://schemas.microsoft.com/office/drawing/2014/main" id="{8B0F1A06-7896-A4FB-2A0C-1471D9A6D7C6}"/>
              </a:ext>
            </a:extLst>
          </p:cNvPr>
          <p:cNvPicPr>
            <a:picLocks noChangeAspect="1"/>
          </p:cNvPicPr>
          <p:nvPr/>
        </p:nvPicPr>
        <p:blipFill>
          <a:blip r:embed="rId3"/>
          <a:stretch>
            <a:fillRect/>
          </a:stretch>
        </p:blipFill>
        <p:spPr>
          <a:xfrm>
            <a:off x="5911532" y="2603159"/>
            <a:ext cx="5150277" cy="3476436"/>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850263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AB1C3B0-401B-FFF6-8C2F-C09BCD2E0C05}"/>
              </a:ext>
            </a:extLst>
          </p:cNvPr>
          <p:cNvSpPr>
            <a:spLocks noGrp="1"/>
          </p:cNvSpPr>
          <p:nvPr>
            <p:ph type="title"/>
          </p:nvPr>
        </p:nvSpPr>
        <p:spPr>
          <a:xfrm>
            <a:off x="1137034" y="609597"/>
            <a:ext cx="9392421" cy="1330841"/>
          </a:xfrm>
        </p:spPr>
        <p:txBody>
          <a:bodyPr>
            <a:normAutofit/>
          </a:bodyPr>
          <a:lstStyle/>
          <a:p>
            <a:r>
              <a:rPr lang="en-GB"/>
              <a:t>Economic Factor</a:t>
            </a:r>
            <a:endParaRPr lang="en-US"/>
          </a:p>
        </p:txBody>
      </p:sp>
      <p:sp>
        <p:nvSpPr>
          <p:cNvPr id="3" name="Content Placeholder 2">
            <a:extLst>
              <a:ext uri="{FF2B5EF4-FFF2-40B4-BE49-F238E27FC236}">
                <a16:creationId xmlns:a16="http://schemas.microsoft.com/office/drawing/2014/main" id="{182764C6-E4FC-C072-B41A-4432E9D19CFB}"/>
              </a:ext>
            </a:extLst>
          </p:cNvPr>
          <p:cNvSpPr>
            <a:spLocks noGrp="1"/>
          </p:cNvSpPr>
          <p:nvPr>
            <p:ph idx="1"/>
          </p:nvPr>
        </p:nvSpPr>
        <p:spPr>
          <a:xfrm>
            <a:off x="1137034" y="2198362"/>
            <a:ext cx="4958966" cy="3917773"/>
          </a:xfrm>
        </p:spPr>
        <p:txBody>
          <a:bodyPr vert="horz" lIns="91440" tIns="45720" rIns="91440" bIns="45720" rtlCol="0">
            <a:normAutofit fontScale="85000" lnSpcReduction="20000"/>
          </a:bodyPr>
          <a:lstStyle/>
          <a:p>
            <a:pPr marL="342900" lvl="0" indent="-342900" algn="just">
              <a:lnSpc>
                <a:spcPct val="150000"/>
              </a:lnSpc>
              <a:spcBef>
                <a:spcPts val="1200"/>
              </a:spcBef>
              <a:buFont typeface="Symbol" panose="05050102010706020507" pitchFamily="18" charset="2"/>
              <a:buChar char=""/>
            </a:pPr>
            <a:r>
              <a:rPr lang="en-GB" sz="1800" kern="100" dirty="0">
                <a:effectLst/>
                <a:latin typeface="Arial" panose="020B0604020202020204" pitchFamily="34" charset="0"/>
                <a:ea typeface="Calibri" panose="020F0502020204030204" pitchFamily="34" charset="0"/>
              </a:rPr>
              <a:t>AI implementation reduces businesses' operational costs through streamlined automation.</a:t>
            </a:r>
            <a:endParaRPr lang="en-IN" sz="1800" kern="100" dirty="0">
              <a:effectLst/>
              <a:latin typeface="Arial" panose="020B0604020202020204" pitchFamily="34" charset="0"/>
              <a:ea typeface="Calibri" panose="020F0502020204030204" pitchFamily="34" charset="0"/>
            </a:endParaRPr>
          </a:p>
          <a:p>
            <a:pPr marL="342900" lvl="0" indent="-342900" algn="just">
              <a:lnSpc>
                <a:spcPct val="150000"/>
              </a:lnSpc>
              <a:buFont typeface="Symbol" panose="05050102010706020507" pitchFamily="18" charset="2"/>
              <a:buChar char=""/>
            </a:pPr>
            <a:r>
              <a:rPr lang="en-GB" sz="1800" kern="100" dirty="0">
                <a:effectLst/>
                <a:latin typeface="Arial" panose="020B0604020202020204" pitchFamily="34" charset="0"/>
                <a:ea typeface="Calibri" panose="020F0502020204030204" pitchFamily="34" charset="0"/>
              </a:rPr>
              <a:t>High implementation expenses are the potential challenges for SMEs within this sector.</a:t>
            </a:r>
            <a:endParaRPr lang="en-IN" sz="1800" kern="100" dirty="0">
              <a:effectLst/>
              <a:latin typeface="Arial" panose="020B0604020202020204" pitchFamily="34" charset="0"/>
              <a:ea typeface="Calibri" panose="020F0502020204030204" pitchFamily="34" charset="0"/>
            </a:endParaRPr>
          </a:p>
          <a:p>
            <a:pPr marL="342900" lvl="0" indent="-342900" algn="just">
              <a:lnSpc>
                <a:spcPct val="150000"/>
              </a:lnSpc>
              <a:buFont typeface="Symbol" panose="05050102010706020507" pitchFamily="18" charset="2"/>
              <a:buChar char=""/>
            </a:pPr>
            <a:r>
              <a:rPr lang="en-GB" sz="1800" kern="100" dirty="0">
                <a:effectLst/>
                <a:latin typeface="Arial" panose="020B0604020202020204" pitchFamily="34" charset="0"/>
                <a:ea typeface="Calibri" panose="020F0502020204030204" pitchFamily="34" charset="0"/>
              </a:rPr>
              <a:t>Artificial intelligence systems need ongoing financial input, training, and technical maintenance (</a:t>
            </a:r>
            <a:r>
              <a:rPr lang="en-GB" sz="1800" kern="100" dirty="0">
                <a:solidFill>
                  <a:srgbClr val="000000"/>
                </a:solidFill>
                <a:effectLst/>
                <a:latin typeface="Arial" panose="020B0604020202020204" pitchFamily="34" charset="0"/>
                <a:ea typeface="Calibri" panose="020F0502020204030204" pitchFamily="34" charset="0"/>
              </a:rPr>
              <a:t>Forbes, 2024</a:t>
            </a:r>
            <a:r>
              <a:rPr lang="en-GB" sz="1800" kern="100" dirty="0">
                <a:effectLst/>
                <a:latin typeface="Arial" panose="020B0604020202020204" pitchFamily="34" charset="0"/>
                <a:ea typeface="Calibri" panose="020F0502020204030204" pitchFamily="34" charset="0"/>
              </a:rPr>
              <a:t>).</a:t>
            </a:r>
            <a:endParaRPr lang="en-IN" sz="1800" kern="100" dirty="0">
              <a:effectLst/>
              <a:latin typeface="Arial" panose="020B0604020202020204" pitchFamily="34" charset="0"/>
              <a:ea typeface="Calibri" panose="020F0502020204030204" pitchFamily="34" charset="0"/>
            </a:endParaRPr>
          </a:p>
          <a:p>
            <a:pPr marL="342900" lvl="0" indent="-342900" algn="just">
              <a:lnSpc>
                <a:spcPct val="150000"/>
              </a:lnSpc>
              <a:buFont typeface="Symbol" panose="05050102010706020507" pitchFamily="18" charset="2"/>
              <a:buChar char=""/>
            </a:pPr>
            <a:r>
              <a:rPr lang="en-GB" sz="1800" kern="100" dirty="0">
                <a:effectLst/>
                <a:latin typeface="Arial" panose="020B0604020202020204" pitchFamily="34" charset="0"/>
                <a:ea typeface="Calibri" panose="020F0502020204030204" pitchFamily="34" charset="0"/>
              </a:rPr>
              <a:t>Financial constraints limit the application of hybrid models within hotels that are financially weak.</a:t>
            </a:r>
            <a:endParaRPr lang="en-IN" sz="1800" kern="100" dirty="0">
              <a:effectLst/>
              <a:latin typeface="Arial" panose="020B0604020202020204" pitchFamily="34" charset="0"/>
              <a:ea typeface="Calibri" panose="020F0502020204030204" pitchFamily="34" charset="0"/>
            </a:endParaRPr>
          </a:p>
          <a:p>
            <a:pPr marL="342900" lvl="0" indent="-342900" algn="just">
              <a:lnSpc>
                <a:spcPct val="150000"/>
              </a:lnSpc>
              <a:spcAft>
                <a:spcPts val="800"/>
              </a:spcAft>
              <a:buFont typeface="Symbol" panose="05050102010706020507" pitchFamily="18" charset="2"/>
              <a:buChar char=""/>
            </a:pPr>
            <a:r>
              <a:rPr lang="en-GB" sz="1800" kern="100" dirty="0">
                <a:effectLst/>
                <a:latin typeface="Arial" panose="020B0604020202020204" pitchFamily="34" charset="0"/>
                <a:ea typeface="Calibri" panose="020F0502020204030204" pitchFamily="34" charset="0"/>
              </a:rPr>
              <a:t>A combination of staff and AI boosts guest experience and affordability.</a:t>
            </a:r>
            <a:endParaRPr lang="en-IN" sz="1800" kern="100" dirty="0">
              <a:effectLst/>
              <a:latin typeface="Arial" panose="020B0604020202020204" pitchFamily="34" charset="0"/>
              <a:ea typeface="Calibri" panose="020F0502020204030204" pitchFamily="34" charset="0"/>
            </a:endParaRPr>
          </a:p>
        </p:txBody>
      </p:sp>
      <p:pic>
        <p:nvPicPr>
          <p:cNvPr id="4" name="Picture 3" descr="Increasing guest participation in hotel sustainability programs - Samsung  Business Insights">
            <a:extLst>
              <a:ext uri="{FF2B5EF4-FFF2-40B4-BE49-F238E27FC236}">
                <a16:creationId xmlns:a16="http://schemas.microsoft.com/office/drawing/2014/main" id="{0E9A8E76-AA9D-4030-8074-443ECE93EBD0}"/>
              </a:ext>
            </a:extLst>
          </p:cNvPr>
          <p:cNvPicPr>
            <a:picLocks noChangeAspect="1"/>
          </p:cNvPicPr>
          <p:nvPr/>
        </p:nvPicPr>
        <p:blipFill>
          <a:blip r:embed="rId3"/>
          <a:stretch>
            <a:fillRect/>
          </a:stretch>
        </p:blipFill>
        <p:spPr>
          <a:xfrm>
            <a:off x="6719367" y="2865745"/>
            <a:ext cx="4788505" cy="2394252"/>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5318801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86AA2DA-281A-4806-8977-D617AEAC8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4185774-6FC0-4B8D-A8DB-A88546889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07978" y="0"/>
            <a:ext cx="2484022" cy="6858000"/>
          </a:xfrm>
          <a:custGeom>
            <a:avLst/>
            <a:gdLst>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57677 w 2632012"/>
              <a:gd name="connsiteY27" fmla="*/ 2548608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08456 w 2632012"/>
              <a:gd name="connsiteY22" fmla="*/ 5878851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632012" h="6858000">
                <a:moveTo>
                  <a:pt x="932173" y="1512545"/>
                </a:moveTo>
                <a:lnTo>
                  <a:pt x="932462" y="1512581"/>
                </a:lnTo>
                <a:lnTo>
                  <a:pt x="932378" y="1512599"/>
                </a:lnTo>
                <a:cubicBezTo>
                  <a:pt x="930618" y="1512681"/>
                  <a:pt x="930202" y="1512462"/>
                  <a:pt x="932173" y="1512545"/>
                </a:cubicBezTo>
                <a:close/>
                <a:moveTo>
                  <a:pt x="1207569" y="0"/>
                </a:moveTo>
                <a:lnTo>
                  <a:pt x="2632012" y="0"/>
                </a:lnTo>
                <a:lnTo>
                  <a:pt x="2632012" y="6858000"/>
                </a:lnTo>
                <a:lnTo>
                  <a:pt x="13514" y="6858000"/>
                </a:lnTo>
                <a:cubicBezTo>
                  <a:pt x="13399" y="6842943"/>
                  <a:pt x="13285" y="6827886"/>
                  <a:pt x="13170" y="6812829"/>
                </a:cubicBezTo>
                <a:cubicBezTo>
                  <a:pt x="12714" y="6794763"/>
                  <a:pt x="13524" y="6777517"/>
                  <a:pt x="20332" y="6760689"/>
                </a:cubicBezTo>
                <a:cubicBezTo>
                  <a:pt x="10828" y="6746468"/>
                  <a:pt x="7794" y="6733277"/>
                  <a:pt x="25596" y="6721251"/>
                </a:cubicBezTo>
                <a:cubicBezTo>
                  <a:pt x="24143" y="6683539"/>
                  <a:pt x="1631" y="6673595"/>
                  <a:pt x="22507" y="6650499"/>
                </a:cubicBezTo>
                <a:cubicBezTo>
                  <a:pt x="-25124" y="6620536"/>
                  <a:pt x="16765" y="6629253"/>
                  <a:pt x="22444" y="6604241"/>
                </a:cubicBezTo>
                <a:cubicBezTo>
                  <a:pt x="28668" y="6588866"/>
                  <a:pt x="29169" y="6574778"/>
                  <a:pt x="31867" y="6559984"/>
                </a:cubicBezTo>
                <a:cubicBezTo>
                  <a:pt x="4443" y="6566661"/>
                  <a:pt x="62924" y="6515664"/>
                  <a:pt x="38635" y="6515473"/>
                </a:cubicBezTo>
                <a:cubicBezTo>
                  <a:pt x="72259" y="6495428"/>
                  <a:pt x="29118" y="6488543"/>
                  <a:pt x="38467" y="6463736"/>
                </a:cubicBezTo>
                <a:cubicBezTo>
                  <a:pt x="50944" y="6451623"/>
                  <a:pt x="52742" y="6443270"/>
                  <a:pt x="38052" y="6432794"/>
                </a:cubicBezTo>
                <a:cubicBezTo>
                  <a:pt x="98939" y="6376824"/>
                  <a:pt x="58603" y="6351821"/>
                  <a:pt x="80445" y="6301309"/>
                </a:cubicBezTo>
                <a:cubicBezTo>
                  <a:pt x="103917" y="6257537"/>
                  <a:pt x="78836" y="6301310"/>
                  <a:pt x="138157" y="6257030"/>
                </a:cubicBezTo>
                <a:cubicBezTo>
                  <a:pt x="155187" y="6248574"/>
                  <a:pt x="166108" y="6186701"/>
                  <a:pt x="170419" y="6171255"/>
                </a:cubicBezTo>
                <a:cubicBezTo>
                  <a:pt x="174731" y="6155809"/>
                  <a:pt x="166522" y="6166390"/>
                  <a:pt x="164027" y="6164357"/>
                </a:cubicBezTo>
                <a:cubicBezTo>
                  <a:pt x="206228" y="6137678"/>
                  <a:pt x="184454" y="6121750"/>
                  <a:pt x="213309" y="6109331"/>
                </a:cubicBezTo>
                <a:cubicBezTo>
                  <a:pt x="224262" y="6067371"/>
                  <a:pt x="183175" y="5890445"/>
                  <a:pt x="208456" y="5878851"/>
                </a:cubicBezTo>
                <a:cubicBezTo>
                  <a:pt x="225886" y="5808435"/>
                  <a:pt x="192379" y="5574013"/>
                  <a:pt x="219615" y="5557777"/>
                </a:cubicBezTo>
                <a:lnTo>
                  <a:pt x="245711" y="5066230"/>
                </a:lnTo>
                <a:cubicBezTo>
                  <a:pt x="117719" y="4582016"/>
                  <a:pt x="230524" y="4647254"/>
                  <a:pt x="276721" y="4162848"/>
                </a:cubicBezTo>
                <a:lnTo>
                  <a:pt x="343082" y="3059377"/>
                </a:lnTo>
                <a:cubicBezTo>
                  <a:pt x="347947" y="2889121"/>
                  <a:pt x="364765" y="2862299"/>
                  <a:pt x="369630" y="2692043"/>
                </a:cubicBezTo>
                <a:cubicBezTo>
                  <a:pt x="369393" y="2690043"/>
                  <a:pt x="435560" y="2522082"/>
                  <a:pt x="435324" y="2520083"/>
                </a:cubicBezTo>
                <a:lnTo>
                  <a:pt x="482259" y="2336178"/>
                </a:lnTo>
                <a:cubicBezTo>
                  <a:pt x="516201" y="2267350"/>
                  <a:pt x="537443" y="2148254"/>
                  <a:pt x="569515" y="2091909"/>
                </a:cubicBezTo>
                <a:cubicBezTo>
                  <a:pt x="629286" y="2030534"/>
                  <a:pt x="622061" y="2045605"/>
                  <a:pt x="638163" y="1994147"/>
                </a:cubicBezTo>
                <a:cubicBezTo>
                  <a:pt x="633178" y="1967912"/>
                  <a:pt x="705417" y="1945185"/>
                  <a:pt x="737312" y="1871408"/>
                </a:cubicBezTo>
                <a:cubicBezTo>
                  <a:pt x="759407" y="1814663"/>
                  <a:pt x="795838" y="1856475"/>
                  <a:pt x="788501" y="1793826"/>
                </a:cubicBezTo>
                <a:cubicBezTo>
                  <a:pt x="796402" y="1792725"/>
                  <a:pt x="813276" y="1750182"/>
                  <a:pt x="819432" y="1746824"/>
                </a:cubicBezTo>
                <a:lnTo>
                  <a:pt x="843936" y="1697348"/>
                </a:lnTo>
                <a:cubicBezTo>
                  <a:pt x="847635" y="1681502"/>
                  <a:pt x="845709" y="1667584"/>
                  <a:pt x="846526" y="1659754"/>
                </a:cubicBezTo>
                <a:lnTo>
                  <a:pt x="873830" y="1628041"/>
                </a:lnTo>
                <a:lnTo>
                  <a:pt x="890626" y="1599883"/>
                </a:lnTo>
                <a:lnTo>
                  <a:pt x="921288" y="1579569"/>
                </a:lnTo>
                <a:cubicBezTo>
                  <a:pt x="921111" y="1565502"/>
                  <a:pt x="920933" y="1551436"/>
                  <a:pt x="920756" y="1537369"/>
                </a:cubicBezTo>
                <a:cubicBezTo>
                  <a:pt x="918173" y="1533598"/>
                  <a:pt x="943194" y="1519497"/>
                  <a:pt x="946290" y="1514308"/>
                </a:cubicBezTo>
                <a:lnTo>
                  <a:pt x="932462" y="1512581"/>
                </a:lnTo>
                <a:lnTo>
                  <a:pt x="940652" y="1510839"/>
                </a:lnTo>
                <a:cubicBezTo>
                  <a:pt x="944059" y="1509546"/>
                  <a:pt x="947769" y="1507347"/>
                  <a:pt x="950739" y="1503635"/>
                </a:cubicBezTo>
                <a:lnTo>
                  <a:pt x="966405" y="1439967"/>
                </a:lnTo>
                <a:cubicBezTo>
                  <a:pt x="966567" y="1437915"/>
                  <a:pt x="970755" y="1392639"/>
                  <a:pt x="973516" y="1389073"/>
                </a:cubicBezTo>
                <a:lnTo>
                  <a:pt x="986960" y="1351857"/>
                </a:lnTo>
                <a:lnTo>
                  <a:pt x="987761" y="1363479"/>
                </a:lnTo>
                <a:cubicBezTo>
                  <a:pt x="987046" y="1391389"/>
                  <a:pt x="991418" y="1341827"/>
                  <a:pt x="989043" y="1346093"/>
                </a:cubicBezTo>
                <a:lnTo>
                  <a:pt x="986960" y="1351857"/>
                </a:lnTo>
                <a:lnTo>
                  <a:pt x="985769" y="1334556"/>
                </a:lnTo>
                <a:cubicBezTo>
                  <a:pt x="983992" y="1300062"/>
                  <a:pt x="982872" y="1251835"/>
                  <a:pt x="982507" y="1216698"/>
                </a:cubicBezTo>
                <a:cubicBezTo>
                  <a:pt x="989105" y="1176777"/>
                  <a:pt x="968656" y="1115073"/>
                  <a:pt x="984836" y="1082381"/>
                </a:cubicBezTo>
                <a:cubicBezTo>
                  <a:pt x="976467" y="1067557"/>
                  <a:pt x="974466" y="1054191"/>
                  <a:pt x="993140" y="1043366"/>
                </a:cubicBezTo>
                <a:cubicBezTo>
                  <a:pt x="994613" y="1005627"/>
                  <a:pt x="972947" y="994211"/>
                  <a:pt x="995544" y="972540"/>
                </a:cubicBezTo>
                <a:cubicBezTo>
                  <a:pt x="1001437" y="952637"/>
                  <a:pt x="1021106" y="938879"/>
                  <a:pt x="1028500" y="923945"/>
                </a:cubicBezTo>
                <a:cubicBezTo>
                  <a:pt x="1032923" y="901661"/>
                  <a:pt x="1022511" y="861628"/>
                  <a:pt x="1022082" y="838835"/>
                </a:cubicBezTo>
                <a:cubicBezTo>
                  <a:pt x="1057150" y="821053"/>
                  <a:pt x="1014683" y="811325"/>
                  <a:pt x="1025925" y="787183"/>
                </a:cubicBezTo>
                <a:cubicBezTo>
                  <a:pt x="1039299" y="775919"/>
                  <a:pt x="1041738" y="767701"/>
                  <a:pt x="1027904" y="756272"/>
                </a:cubicBezTo>
                <a:cubicBezTo>
                  <a:pt x="1092931" y="704439"/>
                  <a:pt x="1063111" y="690611"/>
                  <a:pt x="1088796" y="641639"/>
                </a:cubicBezTo>
                <a:cubicBezTo>
                  <a:pt x="1115586" y="599503"/>
                  <a:pt x="1101832" y="585408"/>
                  <a:pt x="1164389" y="545140"/>
                </a:cubicBezTo>
                <a:cubicBezTo>
                  <a:pt x="1183904" y="515341"/>
                  <a:pt x="1212474" y="444932"/>
                  <a:pt x="1225321" y="413843"/>
                </a:cubicBezTo>
                <a:cubicBezTo>
                  <a:pt x="1235550" y="389613"/>
                  <a:pt x="1230254" y="392779"/>
                  <a:pt x="1241477" y="358607"/>
                </a:cubicBezTo>
                <a:cubicBezTo>
                  <a:pt x="1244505" y="325057"/>
                  <a:pt x="1241891" y="287714"/>
                  <a:pt x="1246119" y="254866"/>
                </a:cubicBezTo>
                <a:cubicBezTo>
                  <a:pt x="1250325" y="233178"/>
                  <a:pt x="1255354" y="194919"/>
                  <a:pt x="1266837" y="161517"/>
                </a:cubicBezTo>
                <a:cubicBezTo>
                  <a:pt x="1312077" y="135871"/>
                  <a:pt x="1280314" y="75805"/>
                  <a:pt x="1315021" y="54455"/>
                </a:cubicBezTo>
                <a:cubicBezTo>
                  <a:pt x="1325412" y="38765"/>
                  <a:pt x="1323873" y="23602"/>
                  <a:pt x="1319335" y="8880"/>
                </a:cubicBezTo>
                <a:lnTo>
                  <a:pt x="1316402" y="852"/>
                </a:lnTo>
                <a:lnTo>
                  <a:pt x="1207569"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D6DD9EB-9B16-7D7D-0E69-C9CBBDF7A01B}"/>
              </a:ext>
            </a:extLst>
          </p:cNvPr>
          <p:cNvSpPr>
            <a:spLocks noGrp="1"/>
          </p:cNvSpPr>
          <p:nvPr>
            <p:ph type="title"/>
          </p:nvPr>
        </p:nvSpPr>
        <p:spPr>
          <a:xfrm>
            <a:off x="1137038" y="609597"/>
            <a:ext cx="8903433" cy="1330841"/>
          </a:xfrm>
        </p:spPr>
        <p:txBody>
          <a:bodyPr>
            <a:normAutofit/>
          </a:bodyPr>
          <a:lstStyle/>
          <a:p>
            <a:r>
              <a:rPr lang="en-GB" dirty="0"/>
              <a:t>Social Factor</a:t>
            </a:r>
            <a:endParaRPr lang="en-US" dirty="0"/>
          </a:p>
        </p:txBody>
      </p:sp>
      <p:sp>
        <p:nvSpPr>
          <p:cNvPr id="3" name="Content Placeholder 2">
            <a:extLst>
              <a:ext uri="{FF2B5EF4-FFF2-40B4-BE49-F238E27FC236}">
                <a16:creationId xmlns:a16="http://schemas.microsoft.com/office/drawing/2014/main" id="{019B4427-6537-9690-2F57-A7EA546C7024}"/>
              </a:ext>
            </a:extLst>
          </p:cNvPr>
          <p:cNvSpPr>
            <a:spLocks noGrp="1"/>
          </p:cNvSpPr>
          <p:nvPr>
            <p:ph idx="1"/>
          </p:nvPr>
        </p:nvSpPr>
        <p:spPr>
          <a:xfrm>
            <a:off x="1137038" y="2194100"/>
            <a:ext cx="5126303" cy="3908588"/>
          </a:xfrm>
        </p:spPr>
        <p:txBody>
          <a:bodyPr vert="horz" lIns="91440" tIns="45720" rIns="91440" bIns="45720" rtlCol="0">
            <a:normAutofit lnSpcReduction="10000"/>
          </a:bodyPr>
          <a:lstStyle/>
          <a:p>
            <a:pPr marL="342900" lvl="0" indent="-342900" algn="just">
              <a:lnSpc>
                <a:spcPct val="150000"/>
              </a:lnSpc>
              <a:spcBef>
                <a:spcPts val="1200"/>
              </a:spcBef>
              <a:buFont typeface="Symbol" panose="05050102010706020507" pitchFamily="18" charset="2"/>
              <a:buChar char=""/>
            </a:pPr>
            <a:r>
              <a:rPr lang="en-GB" sz="1800" kern="100" dirty="0">
                <a:effectLst/>
                <a:latin typeface="Arial" panose="020B0604020202020204" pitchFamily="34" charset="0"/>
                <a:ea typeface="Calibri" panose="020F0502020204030204" pitchFamily="34" charset="0"/>
              </a:rPr>
              <a:t>Customers are increasingly looking for customised services through digital channels.</a:t>
            </a:r>
            <a:endParaRPr lang="en-IN" sz="1800" kern="100" dirty="0">
              <a:effectLst/>
              <a:latin typeface="Arial" panose="020B0604020202020204" pitchFamily="34" charset="0"/>
              <a:ea typeface="Calibri" panose="020F0502020204030204" pitchFamily="34" charset="0"/>
            </a:endParaRPr>
          </a:p>
          <a:p>
            <a:pPr marL="342900" lvl="0" indent="-342900" algn="just">
              <a:lnSpc>
                <a:spcPct val="150000"/>
              </a:lnSpc>
              <a:buFont typeface="Symbol" panose="05050102010706020507" pitchFamily="18" charset="2"/>
              <a:buChar char=""/>
            </a:pPr>
            <a:r>
              <a:rPr lang="en-GB" sz="1800" kern="100" dirty="0">
                <a:effectLst/>
                <a:latin typeface="Arial" panose="020B0604020202020204" pitchFamily="34" charset="0"/>
                <a:ea typeface="Calibri" panose="020F0502020204030204" pitchFamily="34" charset="0"/>
              </a:rPr>
              <a:t>Insufficient human interaction can mitigate the overall levels of guest satisfaction (</a:t>
            </a:r>
            <a:r>
              <a:rPr lang="en-GB" sz="1800" kern="100" dirty="0">
                <a:solidFill>
                  <a:srgbClr val="000000"/>
                </a:solidFill>
                <a:effectLst/>
                <a:latin typeface="Arial" panose="020B0604020202020204" pitchFamily="34" charset="0"/>
                <a:ea typeface="Calibri" panose="020F0502020204030204" pitchFamily="34" charset="0"/>
              </a:rPr>
              <a:t>Deloitte, 2024)</a:t>
            </a:r>
            <a:r>
              <a:rPr lang="en-GB" sz="1800" kern="100" dirty="0">
                <a:effectLst/>
                <a:latin typeface="Arial" panose="020B0604020202020204" pitchFamily="34" charset="0"/>
                <a:ea typeface="Calibri" panose="020F0502020204030204" pitchFamily="34" charset="0"/>
              </a:rPr>
              <a:t>.</a:t>
            </a:r>
            <a:endParaRPr lang="en-IN" sz="1800" kern="100" dirty="0">
              <a:effectLst/>
              <a:latin typeface="Arial" panose="020B0604020202020204" pitchFamily="34" charset="0"/>
              <a:ea typeface="Calibri" panose="020F0502020204030204" pitchFamily="34" charset="0"/>
            </a:endParaRPr>
          </a:p>
          <a:p>
            <a:pPr marL="342900" lvl="0" indent="-342900" algn="just">
              <a:lnSpc>
                <a:spcPct val="150000"/>
              </a:lnSpc>
              <a:buFont typeface="Symbol" panose="05050102010706020507" pitchFamily="18" charset="2"/>
              <a:buChar char=""/>
            </a:pPr>
            <a:r>
              <a:rPr lang="en-GB" sz="1800" kern="100" dirty="0">
                <a:effectLst/>
                <a:latin typeface="Arial" panose="020B0604020202020204" pitchFamily="34" charset="0"/>
                <a:ea typeface="Calibri" panose="020F0502020204030204" pitchFamily="34" charset="0"/>
              </a:rPr>
              <a:t>Employees need to be trained to bridge technology gaps.</a:t>
            </a:r>
            <a:endParaRPr lang="en-IN" sz="1800" kern="100" dirty="0">
              <a:effectLst/>
              <a:latin typeface="Arial" panose="020B0604020202020204" pitchFamily="34" charset="0"/>
              <a:ea typeface="Calibri" panose="020F0502020204030204" pitchFamily="34" charset="0"/>
            </a:endParaRPr>
          </a:p>
          <a:p>
            <a:pPr marL="342900" lvl="0" indent="-342900" algn="just">
              <a:lnSpc>
                <a:spcPct val="150000"/>
              </a:lnSpc>
              <a:spcAft>
                <a:spcPts val="800"/>
              </a:spcAft>
              <a:buFont typeface="Symbol" panose="05050102010706020507" pitchFamily="18" charset="2"/>
              <a:buChar char=""/>
            </a:pPr>
            <a:r>
              <a:rPr lang="en-GB" sz="1800" kern="100" dirty="0">
                <a:effectLst/>
                <a:latin typeface="Arial" panose="020B0604020202020204" pitchFamily="34" charset="0"/>
                <a:ea typeface="Calibri" panose="020F0502020204030204" pitchFamily="34" charset="0"/>
              </a:rPr>
              <a:t>Positive communication fosters trust within the AI-human interaction dynamics.</a:t>
            </a:r>
            <a:endParaRPr lang="en-IN" sz="1800" kern="100" dirty="0">
              <a:effectLst/>
              <a:latin typeface="Arial" panose="020B0604020202020204" pitchFamily="34" charset="0"/>
              <a:ea typeface="Calibri" panose="020F0502020204030204" pitchFamily="34" charset="0"/>
            </a:endParaRPr>
          </a:p>
        </p:txBody>
      </p:sp>
      <p:sp>
        <p:nvSpPr>
          <p:cNvPr id="13" name="Freeform: Shape 12">
            <a:extLst>
              <a:ext uri="{FF2B5EF4-FFF2-40B4-BE49-F238E27FC236}">
                <a16:creationId xmlns:a16="http://schemas.microsoft.com/office/drawing/2014/main" id="{B7D3B4FC-79F4-47D2-9D79-DA876E6AD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60988" y="2022496"/>
            <a:ext cx="4664547" cy="404393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descr="How generative AI is already reshaping the hospitality industry -  HOTELSMag.com">
            <a:extLst>
              <a:ext uri="{FF2B5EF4-FFF2-40B4-BE49-F238E27FC236}">
                <a16:creationId xmlns:a16="http://schemas.microsoft.com/office/drawing/2014/main" id="{F65C9BF3-B112-7F40-8EDF-DA35DAC48B04}"/>
              </a:ext>
            </a:extLst>
          </p:cNvPr>
          <p:cNvPicPr>
            <a:picLocks noChangeAspect="1"/>
          </p:cNvPicPr>
          <p:nvPr/>
        </p:nvPicPr>
        <p:blipFill>
          <a:blip r:embed="rId3"/>
          <a:srcRect l="11070" r="11005"/>
          <a:stretch>
            <a:fillRect/>
          </a:stretch>
        </p:blipFill>
        <p:spPr>
          <a:xfrm>
            <a:off x="7016376" y="2183362"/>
            <a:ext cx="4357896" cy="3732941"/>
          </a:xfrm>
          <a:prstGeom prst="rect">
            <a:avLst/>
          </a:prstGeom>
        </p:spPr>
      </p:pic>
      <p:sp>
        <p:nvSpPr>
          <p:cNvPr id="15" name="Rectangle 6">
            <a:extLst>
              <a:ext uri="{FF2B5EF4-FFF2-40B4-BE49-F238E27FC236}">
                <a16:creationId xmlns:a16="http://schemas.microsoft.com/office/drawing/2014/main" id="{EFF9196C-3887-4B80-8671-3CA6705C1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8543" y="5840356"/>
            <a:ext cx="1029435" cy="452147"/>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770252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C430AE-6902-F125-1BC4-89B8D6CD7A87}"/>
              </a:ext>
            </a:extLst>
          </p:cNvPr>
          <p:cNvSpPr>
            <a:spLocks noGrp="1"/>
          </p:cNvSpPr>
          <p:nvPr>
            <p:ph type="title"/>
          </p:nvPr>
        </p:nvSpPr>
        <p:spPr>
          <a:xfrm>
            <a:off x="793662" y="386930"/>
            <a:ext cx="10066122" cy="1298448"/>
          </a:xfrm>
        </p:spPr>
        <p:txBody>
          <a:bodyPr anchor="b">
            <a:normAutofit/>
          </a:bodyPr>
          <a:lstStyle/>
          <a:p>
            <a:r>
              <a:rPr lang="en-GB" sz="4800"/>
              <a:t>Technological Factor</a:t>
            </a:r>
            <a:endParaRPr lang="en-US" sz="4800"/>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5B97A48-F465-6473-4512-787C1536B6B7}"/>
              </a:ext>
            </a:extLst>
          </p:cNvPr>
          <p:cNvSpPr>
            <a:spLocks noGrp="1"/>
          </p:cNvSpPr>
          <p:nvPr>
            <p:ph idx="1"/>
          </p:nvPr>
        </p:nvSpPr>
        <p:spPr>
          <a:xfrm>
            <a:off x="-2" y="2072308"/>
            <a:ext cx="6270173" cy="4398762"/>
          </a:xfrm>
        </p:spPr>
        <p:txBody>
          <a:bodyPr vert="horz" lIns="91440" tIns="45720" rIns="91440" bIns="45720" rtlCol="0" anchor="ctr">
            <a:normAutofit fontScale="85000" lnSpcReduction="10000"/>
          </a:bodyPr>
          <a:lstStyle/>
          <a:p>
            <a:pPr marL="342900" lvl="0" indent="-342900" algn="just">
              <a:lnSpc>
                <a:spcPct val="120000"/>
              </a:lnSpc>
              <a:spcBef>
                <a:spcPts val="1200"/>
              </a:spcBef>
              <a:buFont typeface="Symbol" panose="05050102010706020507" pitchFamily="18" charset="2"/>
              <a:buChar char=""/>
            </a:pPr>
            <a:r>
              <a:rPr lang="en-GB" sz="2400" kern="100" dirty="0">
                <a:effectLst/>
                <a:latin typeface="Arial" panose="020B0604020202020204" pitchFamily="34" charset="0"/>
                <a:ea typeface="Calibri" panose="020F0502020204030204" pitchFamily="34" charset="0"/>
              </a:rPr>
              <a:t>AI technologies include chatbots and facial recognition.</a:t>
            </a:r>
            <a:endParaRPr lang="en-IN" sz="2400" kern="100" dirty="0">
              <a:effectLst/>
              <a:latin typeface="Arial" panose="020B0604020202020204" pitchFamily="34" charset="0"/>
              <a:ea typeface="Calibri" panose="020F0502020204030204" pitchFamily="34" charset="0"/>
            </a:endParaRPr>
          </a:p>
          <a:p>
            <a:pPr marL="342900" lvl="0" indent="-342900" algn="just">
              <a:lnSpc>
                <a:spcPct val="120000"/>
              </a:lnSpc>
              <a:buFont typeface="Symbol" panose="05050102010706020507" pitchFamily="18" charset="2"/>
              <a:buChar char=""/>
            </a:pPr>
            <a:r>
              <a:rPr lang="en-GB" sz="2400" kern="100" dirty="0">
                <a:effectLst/>
                <a:latin typeface="Arial" panose="020B0604020202020204" pitchFamily="34" charset="0"/>
                <a:ea typeface="Calibri" panose="020F0502020204030204" pitchFamily="34" charset="0"/>
              </a:rPr>
              <a:t>UK hospitality has the lowest level of AI adoption in all sectors.</a:t>
            </a:r>
            <a:endParaRPr lang="en-IN" sz="2400" kern="100" dirty="0">
              <a:effectLst/>
              <a:latin typeface="Arial" panose="020B0604020202020204" pitchFamily="34" charset="0"/>
              <a:ea typeface="Calibri" panose="020F0502020204030204" pitchFamily="34" charset="0"/>
            </a:endParaRPr>
          </a:p>
          <a:p>
            <a:pPr marL="342900" lvl="0" indent="-342900" algn="just">
              <a:lnSpc>
                <a:spcPct val="120000"/>
              </a:lnSpc>
              <a:buFont typeface="Symbol" panose="05050102010706020507" pitchFamily="18" charset="2"/>
              <a:buChar char=""/>
            </a:pPr>
            <a:r>
              <a:rPr lang="en-GB" sz="2400" kern="100" dirty="0">
                <a:effectLst/>
                <a:latin typeface="Arial" panose="020B0604020202020204" pitchFamily="34" charset="0"/>
                <a:ea typeface="Calibri" panose="020F0502020204030204" pitchFamily="34" charset="0"/>
              </a:rPr>
              <a:t>The workforce oversees AI to maintain service excellence and guest satisfaction (</a:t>
            </a:r>
            <a:r>
              <a:rPr lang="en-GB" sz="2400" kern="100" dirty="0">
                <a:solidFill>
                  <a:srgbClr val="000000"/>
                </a:solidFill>
                <a:effectLst/>
                <a:latin typeface="Arial" panose="020B0604020202020204" pitchFamily="34" charset="0"/>
                <a:ea typeface="Calibri" panose="020F0502020204030204" pitchFamily="34" charset="0"/>
              </a:rPr>
              <a:t>Hotel Tech Report, 2021)</a:t>
            </a:r>
            <a:r>
              <a:rPr lang="en-GB" sz="2400" kern="100" dirty="0">
                <a:effectLst/>
                <a:latin typeface="Arial" panose="020B0604020202020204" pitchFamily="34" charset="0"/>
                <a:ea typeface="Calibri" panose="020F0502020204030204" pitchFamily="34" charset="0"/>
              </a:rPr>
              <a:t>.</a:t>
            </a:r>
            <a:endParaRPr lang="en-IN" sz="2400" kern="100" dirty="0">
              <a:effectLst/>
              <a:latin typeface="Arial" panose="020B0604020202020204" pitchFamily="34" charset="0"/>
              <a:ea typeface="Calibri" panose="020F0502020204030204" pitchFamily="34" charset="0"/>
            </a:endParaRPr>
          </a:p>
          <a:p>
            <a:pPr marL="342900" lvl="0" indent="-342900" algn="just">
              <a:lnSpc>
                <a:spcPct val="120000"/>
              </a:lnSpc>
              <a:buFont typeface="Symbol" panose="05050102010706020507" pitchFamily="18" charset="2"/>
              <a:buChar char=""/>
            </a:pPr>
            <a:r>
              <a:rPr lang="en-GB" sz="2400" kern="100" dirty="0">
                <a:effectLst/>
                <a:latin typeface="Arial" panose="020B0604020202020204" pitchFamily="34" charset="0"/>
                <a:ea typeface="Calibri" panose="020F0502020204030204" pitchFamily="34" charset="0"/>
              </a:rPr>
              <a:t>An unstable chatbot performance can lead to lower levels of satisfaction.</a:t>
            </a:r>
            <a:endParaRPr lang="en-IN" sz="2400" kern="100" dirty="0">
              <a:effectLst/>
              <a:latin typeface="Arial" panose="020B0604020202020204" pitchFamily="34" charset="0"/>
              <a:ea typeface="Calibri" panose="020F0502020204030204" pitchFamily="34" charset="0"/>
            </a:endParaRPr>
          </a:p>
          <a:p>
            <a:pPr marL="342900" lvl="0" indent="-342900" algn="just">
              <a:lnSpc>
                <a:spcPct val="120000"/>
              </a:lnSpc>
              <a:spcAft>
                <a:spcPts val="800"/>
              </a:spcAft>
              <a:buFont typeface="Symbol" panose="05050102010706020507" pitchFamily="18" charset="2"/>
              <a:buChar char=""/>
            </a:pPr>
            <a:r>
              <a:rPr lang="en-GB" sz="2400" kern="100" dirty="0">
                <a:effectLst/>
                <a:latin typeface="Arial" panose="020B0604020202020204" pitchFamily="34" charset="0"/>
                <a:ea typeface="Calibri" panose="020F0502020204030204" pitchFamily="34" charset="0"/>
              </a:rPr>
              <a:t>Hybrid versions combine artificial intelligence tools and human services to improve efficiency.</a:t>
            </a:r>
            <a:endParaRPr lang="en-IN" sz="2400" kern="100" dirty="0">
              <a:effectLst/>
              <a:latin typeface="Arial" panose="020B0604020202020204" pitchFamily="34" charset="0"/>
              <a:ea typeface="Calibri" panose="020F0502020204030204" pitchFamily="34" charset="0"/>
            </a:endParaRPr>
          </a:p>
        </p:txBody>
      </p:sp>
      <p:pic>
        <p:nvPicPr>
          <p:cNvPr id="4" name="Picture 3" descr="AI in Hospitality and Tourism Market Profit-Sources Analysis Report  2024-2031">
            <a:extLst>
              <a:ext uri="{FF2B5EF4-FFF2-40B4-BE49-F238E27FC236}">
                <a16:creationId xmlns:a16="http://schemas.microsoft.com/office/drawing/2014/main" id="{38140303-826F-4ED2-1895-DBF63FE31EE5}"/>
              </a:ext>
            </a:extLst>
          </p:cNvPr>
          <p:cNvPicPr>
            <a:picLocks noChangeAspect="1"/>
          </p:cNvPicPr>
          <p:nvPr/>
        </p:nvPicPr>
        <p:blipFill>
          <a:blip r:embed="rId3"/>
          <a:srcRect l="4509" r="17494" b="2"/>
          <a:stretch>
            <a:fillRect/>
          </a:stretch>
        </p:blipFill>
        <p:spPr>
          <a:xfrm>
            <a:off x="6358277" y="2484255"/>
            <a:ext cx="4703532" cy="3714244"/>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853626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D8CE5A-1407-648D-8BD4-975D1A026E38}"/>
              </a:ext>
            </a:extLst>
          </p:cNvPr>
          <p:cNvSpPr>
            <a:spLocks noGrp="1"/>
          </p:cNvSpPr>
          <p:nvPr>
            <p:ph type="title"/>
          </p:nvPr>
        </p:nvSpPr>
        <p:spPr>
          <a:xfrm>
            <a:off x="793662" y="386930"/>
            <a:ext cx="10066122" cy="1298448"/>
          </a:xfrm>
        </p:spPr>
        <p:txBody>
          <a:bodyPr anchor="b">
            <a:normAutofit/>
          </a:bodyPr>
          <a:lstStyle/>
          <a:p>
            <a:r>
              <a:rPr lang="en-GB" sz="4800"/>
              <a:t>Conclusion</a:t>
            </a:r>
            <a:endParaRPr lang="en-US" sz="4800"/>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6ECD1C4-61C8-62A6-394B-640B0EF731BC}"/>
              </a:ext>
            </a:extLst>
          </p:cNvPr>
          <p:cNvSpPr>
            <a:spLocks noGrp="1"/>
          </p:cNvSpPr>
          <p:nvPr>
            <p:ph idx="1"/>
          </p:nvPr>
        </p:nvSpPr>
        <p:spPr>
          <a:xfrm>
            <a:off x="793661" y="2599509"/>
            <a:ext cx="4530898" cy="3639450"/>
          </a:xfrm>
        </p:spPr>
        <p:txBody>
          <a:bodyPr vert="horz" lIns="91440" tIns="45720" rIns="91440" bIns="45720" rtlCol="0" anchor="ctr">
            <a:normAutofit/>
          </a:bodyPr>
          <a:lstStyle/>
          <a:p>
            <a:r>
              <a:rPr lang="en-GB" sz="2000">
                <a:ea typeface="+mn-lt"/>
                <a:cs typeface="+mn-lt"/>
              </a:rPr>
              <a:t>AI makes operations more efficient but cannot replace human interaction.</a:t>
            </a:r>
            <a:endParaRPr lang="en-US" sz="2000"/>
          </a:p>
          <a:p>
            <a:r>
              <a:rPr lang="en-GB" sz="2000">
                <a:ea typeface="+mn-lt"/>
                <a:cs typeface="+mn-lt"/>
              </a:rPr>
              <a:t>Collaboration models provide collaboration between emotional guest experiences.</a:t>
            </a:r>
            <a:endParaRPr lang="en-US" sz="2000"/>
          </a:p>
          <a:p>
            <a:r>
              <a:rPr lang="en-GB" sz="2000">
                <a:ea typeface="+mn-lt"/>
                <a:cs typeface="+mn-lt"/>
              </a:rPr>
              <a:t>Staff training is necessary for integrating and utilising AI.</a:t>
            </a:r>
            <a:endParaRPr lang="en-US" sz="2000"/>
          </a:p>
          <a:p>
            <a:r>
              <a:rPr lang="en-GB" sz="2000">
                <a:ea typeface="+mn-lt"/>
                <a:cs typeface="+mn-lt"/>
              </a:rPr>
              <a:t>Hybrid models of services permit both employee well-being.</a:t>
            </a:r>
            <a:endParaRPr lang="en-US" sz="2000"/>
          </a:p>
        </p:txBody>
      </p:sp>
      <p:pic>
        <p:nvPicPr>
          <p:cNvPr id="4" name="Picture 3" descr="Artificial Intelligence In Hospitality Industry: AI For Hotels | HiRUM">
            <a:extLst>
              <a:ext uri="{FF2B5EF4-FFF2-40B4-BE49-F238E27FC236}">
                <a16:creationId xmlns:a16="http://schemas.microsoft.com/office/drawing/2014/main" id="{2273E812-1D65-3C3E-B470-3FE307E32D8E}"/>
              </a:ext>
            </a:extLst>
          </p:cNvPr>
          <p:cNvPicPr>
            <a:picLocks noChangeAspect="1"/>
          </p:cNvPicPr>
          <p:nvPr/>
        </p:nvPicPr>
        <p:blipFill>
          <a:blip r:embed="rId3"/>
          <a:stretch>
            <a:fillRect/>
          </a:stretch>
        </p:blipFill>
        <p:spPr>
          <a:xfrm>
            <a:off x="5911532" y="2622472"/>
            <a:ext cx="5150277" cy="3437809"/>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21226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7AFE0E-B37D-4531-AFE8-231C8348EA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D90AF3-9B2C-BEBF-A5E0-D9A2959B6FE7}"/>
              </a:ext>
            </a:extLst>
          </p:cNvPr>
          <p:cNvSpPr>
            <a:spLocks noGrp="1"/>
          </p:cNvSpPr>
          <p:nvPr>
            <p:ph type="title"/>
          </p:nvPr>
        </p:nvSpPr>
        <p:spPr>
          <a:xfrm>
            <a:off x="838200" y="365125"/>
            <a:ext cx="10515600" cy="1325563"/>
          </a:xfrm>
        </p:spPr>
        <p:txBody>
          <a:bodyPr>
            <a:normAutofit/>
          </a:bodyPr>
          <a:lstStyle/>
          <a:p>
            <a:r>
              <a:rPr lang="en-GB"/>
              <a:t>Recommendation</a:t>
            </a:r>
            <a:endParaRPr lang="en-US"/>
          </a:p>
        </p:txBody>
      </p:sp>
      <p:sp>
        <p:nvSpPr>
          <p:cNvPr id="3" name="Content Placeholder 2">
            <a:extLst>
              <a:ext uri="{FF2B5EF4-FFF2-40B4-BE49-F238E27FC236}">
                <a16:creationId xmlns:a16="http://schemas.microsoft.com/office/drawing/2014/main" id="{CF251835-1D5A-3270-A272-E04727476E2A}"/>
              </a:ext>
            </a:extLst>
          </p:cNvPr>
          <p:cNvSpPr>
            <a:spLocks noGrp="1"/>
          </p:cNvSpPr>
          <p:nvPr>
            <p:ph idx="1"/>
          </p:nvPr>
        </p:nvSpPr>
        <p:spPr>
          <a:xfrm>
            <a:off x="838201" y="2013625"/>
            <a:ext cx="4614759" cy="4163337"/>
          </a:xfrm>
        </p:spPr>
        <p:txBody>
          <a:bodyPr vert="horz" lIns="91440" tIns="45720" rIns="91440" bIns="45720" rtlCol="0">
            <a:normAutofit/>
          </a:bodyPr>
          <a:lstStyle/>
          <a:p>
            <a:r>
              <a:rPr lang="en-GB" sz="2000">
                <a:ea typeface="+mn-lt"/>
                <a:cs typeface="+mn-lt"/>
              </a:rPr>
              <a:t>Employing hybrid approaches that cater to AI effectiveness and emotional intelligence.</a:t>
            </a:r>
            <a:endParaRPr lang="en-US" sz="2000"/>
          </a:p>
          <a:p>
            <a:r>
              <a:rPr lang="en-GB" sz="2000">
                <a:ea typeface="+mn-lt"/>
                <a:cs typeface="+mn-lt"/>
              </a:rPr>
              <a:t>Taking regular upskilling courses to enhance technological skills.</a:t>
            </a:r>
            <a:endParaRPr lang="en-US" sz="2000"/>
          </a:p>
          <a:p>
            <a:r>
              <a:rPr lang="en-GB" sz="2000">
                <a:ea typeface="+mn-lt"/>
                <a:cs typeface="+mn-lt"/>
              </a:rPr>
              <a:t>Creating in-house campaigns to raise awareness about AI and dispel fear.</a:t>
            </a:r>
            <a:endParaRPr lang="en-US" sz="2000"/>
          </a:p>
          <a:p>
            <a:r>
              <a:rPr lang="en-GB" sz="2000">
                <a:ea typeface="+mn-lt"/>
                <a:cs typeface="+mn-lt"/>
              </a:rPr>
              <a:t>Designing interactive spaces that facilitate interaction between visitors and staff.</a:t>
            </a:r>
            <a:endParaRPr lang="en-US" sz="2000"/>
          </a:p>
        </p:txBody>
      </p:sp>
      <p:pic>
        <p:nvPicPr>
          <p:cNvPr id="4" name="Picture 3" descr="Why is Artificial Intelligence so important in hotels? ...">
            <a:extLst>
              <a:ext uri="{FF2B5EF4-FFF2-40B4-BE49-F238E27FC236}">
                <a16:creationId xmlns:a16="http://schemas.microsoft.com/office/drawing/2014/main" id="{C8AD315A-B5DC-6501-0688-BC9CC9734C46}"/>
              </a:ext>
            </a:extLst>
          </p:cNvPr>
          <p:cNvPicPr>
            <a:picLocks noChangeAspect="1"/>
          </p:cNvPicPr>
          <p:nvPr/>
        </p:nvPicPr>
        <p:blipFill>
          <a:blip r:embed="rId3"/>
          <a:srcRect r="6240" b="-6"/>
          <a:stretch>
            <a:fillRect/>
          </a:stretch>
        </p:blipFill>
        <p:spPr>
          <a:xfrm>
            <a:off x="6101338" y="2015168"/>
            <a:ext cx="5283866" cy="421044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p:spPr>
      </p:pic>
    </p:spTree>
    <p:extLst>
      <p:ext uri="{BB962C8B-B14F-4D97-AF65-F5344CB8AC3E}">
        <p14:creationId xmlns:p14="http://schemas.microsoft.com/office/powerpoint/2010/main" val="38249759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7507C68-E055-1EF3-812E-E7732ABD4784}"/>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3EE4F4-B7F9-9B2B-573E-340EE6E5B46D}"/>
              </a:ext>
            </a:extLst>
          </p:cNvPr>
          <p:cNvSpPr>
            <a:spLocks noGrp="1"/>
          </p:cNvSpPr>
          <p:nvPr>
            <p:ph type="title"/>
          </p:nvPr>
        </p:nvSpPr>
        <p:spPr>
          <a:xfrm>
            <a:off x="838200" y="557188"/>
            <a:ext cx="10515600" cy="305257"/>
          </a:xfrm>
        </p:spPr>
        <p:txBody>
          <a:bodyPr>
            <a:noAutofit/>
          </a:bodyPr>
          <a:lstStyle/>
          <a:p>
            <a:pPr algn="ctr"/>
            <a:r>
              <a:rPr lang="en-GB" sz="5400" b="1" dirty="0"/>
              <a:t>References</a:t>
            </a:r>
            <a:endParaRPr lang="en-US" sz="5400" b="1" dirty="0"/>
          </a:p>
        </p:txBody>
      </p:sp>
      <p:sp>
        <p:nvSpPr>
          <p:cNvPr id="5" name="TextBox 4">
            <a:extLst>
              <a:ext uri="{FF2B5EF4-FFF2-40B4-BE49-F238E27FC236}">
                <a16:creationId xmlns:a16="http://schemas.microsoft.com/office/drawing/2014/main" id="{1B1DC749-620E-4E78-FE0E-35EB4EB0CC85}"/>
              </a:ext>
            </a:extLst>
          </p:cNvPr>
          <p:cNvSpPr txBox="1"/>
          <p:nvPr/>
        </p:nvSpPr>
        <p:spPr>
          <a:xfrm>
            <a:off x="1104355" y="1419633"/>
            <a:ext cx="9980240" cy="4984634"/>
          </a:xfrm>
          <a:prstGeom prst="rect">
            <a:avLst/>
          </a:prstGeom>
          <a:noFill/>
        </p:spPr>
        <p:txBody>
          <a:bodyPr wrap="square" numCol="2">
            <a:spAutoFit/>
          </a:bodyPr>
          <a:lstStyle/>
          <a:p>
            <a:pPr marL="171450" indent="-171450" algn="just">
              <a:lnSpc>
                <a:spcPct val="150000"/>
              </a:lnSpc>
              <a:spcBef>
                <a:spcPts val="1200"/>
              </a:spcBef>
              <a:spcAft>
                <a:spcPts val="1400"/>
              </a:spcAft>
              <a:buFont typeface="Arial" panose="020B0604020202020204" pitchFamily="34" charset="0"/>
              <a:buChar char="•"/>
            </a:pPr>
            <a:r>
              <a:rPr lang="en-GB" sz="1200" kern="100" dirty="0">
                <a:solidFill>
                  <a:srgbClr val="000000"/>
                </a:solidFill>
                <a:effectLst/>
                <a:latin typeface="Arial" panose="020B0604020202020204" pitchFamily="34" charset="0"/>
                <a:ea typeface="Calibri" panose="020F0502020204030204" pitchFamily="34" charset="0"/>
              </a:rPr>
              <a:t>Deloitte (2024). </a:t>
            </a:r>
            <a:r>
              <a:rPr lang="en-GB" sz="1200" i="1" kern="100" dirty="0">
                <a:solidFill>
                  <a:srgbClr val="000000"/>
                </a:solidFill>
                <a:effectLst/>
                <a:latin typeface="Arial" panose="020B0604020202020204" pitchFamily="34" charset="0"/>
                <a:ea typeface="Calibri" panose="020F0502020204030204" pitchFamily="34" charset="0"/>
              </a:rPr>
              <a:t>Humanising hospitality through technology. </a:t>
            </a:r>
            <a:r>
              <a:rPr lang="en-GB" sz="1200" kern="100" dirty="0">
                <a:solidFill>
                  <a:srgbClr val="000000"/>
                </a:solidFill>
                <a:effectLst/>
                <a:latin typeface="Arial" panose="020B0604020202020204" pitchFamily="34" charset="0"/>
                <a:ea typeface="Calibri" panose="020F0502020204030204" pitchFamily="34" charset="0"/>
              </a:rPr>
              <a:t>Available at: https://www.deloitte.com/uk/en/Industries/consumer/blogs/humanising-hospitality-through-technology.html (Accessed: 10 May 2025)</a:t>
            </a:r>
            <a:endParaRPr lang="en-IN" sz="1200" kern="100" dirty="0">
              <a:effectLst/>
              <a:latin typeface="Arial" panose="020B0604020202020204" pitchFamily="34" charset="0"/>
              <a:ea typeface="Calibri" panose="020F0502020204030204" pitchFamily="34" charset="0"/>
            </a:endParaRPr>
          </a:p>
          <a:p>
            <a:pPr marL="171450" indent="-171450" algn="just">
              <a:lnSpc>
                <a:spcPct val="150000"/>
              </a:lnSpc>
              <a:spcBef>
                <a:spcPts val="1200"/>
              </a:spcBef>
              <a:spcAft>
                <a:spcPts val="1400"/>
              </a:spcAft>
              <a:buFont typeface="Arial" panose="020B0604020202020204" pitchFamily="34" charset="0"/>
              <a:buChar char="•"/>
            </a:pPr>
            <a:r>
              <a:rPr lang="en-GB" sz="1200" kern="100" dirty="0">
                <a:solidFill>
                  <a:srgbClr val="000000"/>
                </a:solidFill>
                <a:effectLst/>
                <a:latin typeface="Arial" panose="020B0604020202020204" pitchFamily="34" charset="0"/>
                <a:ea typeface="Calibri" panose="020F0502020204030204" pitchFamily="34" charset="0"/>
              </a:rPr>
              <a:t>Forbes</a:t>
            </a:r>
            <a:r>
              <a:rPr lang="en-GB" sz="1200" kern="100" dirty="0">
                <a:effectLst/>
                <a:latin typeface="Arial" panose="020B0604020202020204" pitchFamily="34" charset="0"/>
                <a:ea typeface="Calibri" panose="020F0502020204030204" pitchFamily="34" charset="0"/>
              </a:rPr>
              <a:t> </a:t>
            </a:r>
            <a:r>
              <a:rPr lang="en-GB" sz="1200" kern="100" dirty="0">
                <a:solidFill>
                  <a:srgbClr val="000000"/>
                </a:solidFill>
                <a:effectLst/>
                <a:latin typeface="Arial" panose="020B0604020202020204" pitchFamily="34" charset="0"/>
                <a:ea typeface="Calibri" panose="020F0502020204030204" pitchFamily="34" charset="0"/>
              </a:rPr>
              <a:t>(2024). </a:t>
            </a:r>
            <a:r>
              <a:rPr lang="en-GB" sz="1200" i="1" kern="100" dirty="0">
                <a:solidFill>
                  <a:srgbClr val="000000"/>
                </a:solidFill>
                <a:effectLst/>
                <a:latin typeface="Arial" panose="020B0604020202020204" pitchFamily="34" charset="0"/>
                <a:ea typeface="Calibri" panose="020F0502020204030204" pitchFamily="34" charset="0"/>
              </a:rPr>
              <a:t>AI In Hospitality: Elevating The Hotel Guest Experience.</a:t>
            </a:r>
            <a:r>
              <a:rPr lang="en-GB" sz="1200" kern="100" dirty="0">
                <a:solidFill>
                  <a:srgbClr val="000000"/>
                </a:solidFill>
                <a:effectLst/>
                <a:latin typeface="Arial" panose="020B0604020202020204" pitchFamily="34" charset="0"/>
                <a:ea typeface="Calibri" panose="020F0502020204030204" pitchFamily="34" charset="0"/>
              </a:rPr>
              <a:t> Available at: https://www.forbes.com/sites/neilsahota/2024/03/06/ai-in-hospitality-elevating-the-hotel-guest-experience-through-innovation/ (Accessed: 10 May 2025)</a:t>
            </a:r>
            <a:endParaRPr lang="en-IN" sz="1200" kern="100" dirty="0">
              <a:effectLst/>
              <a:latin typeface="Arial" panose="020B0604020202020204" pitchFamily="34" charset="0"/>
              <a:ea typeface="Calibri" panose="020F0502020204030204" pitchFamily="34" charset="0"/>
            </a:endParaRPr>
          </a:p>
          <a:p>
            <a:pPr marL="171450" indent="-171450" algn="just">
              <a:lnSpc>
                <a:spcPct val="150000"/>
              </a:lnSpc>
              <a:spcBef>
                <a:spcPts val="1200"/>
              </a:spcBef>
              <a:spcAft>
                <a:spcPts val="1400"/>
              </a:spcAft>
              <a:buFont typeface="Arial" panose="020B0604020202020204" pitchFamily="34" charset="0"/>
              <a:buChar char="•"/>
            </a:pPr>
            <a:r>
              <a:rPr lang="en-GB" sz="1200" kern="100" dirty="0">
                <a:solidFill>
                  <a:srgbClr val="000000"/>
                </a:solidFill>
                <a:effectLst/>
                <a:latin typeface="Arial" panose="020B0604020202020204" pitchFamily="34" charset="0"/>
                <a:ea typeface="Calibri" panose="020F0502020204030204" pitchFamily="34" charset="0"/>
              </a:rPr>
              <a:t>Gov.UK (2024). </a:t>
            </a:r>
            <a:r>
              <a:rPr lang="en-GB" sz="1200" i="1" kern="100" dirty="0">
                <a:solidFill>
                  <a:srgbClr val="000000"/>
                </a:solidFill>
                <a:effectLst/>
                <a:latin typeface="Arial" panose="020B0604020202020204" pitchFamily="34" charset="0"/>
                <a:ea typeface="Calibri" panose="020F0502020204030204" pitchFamily="34" charset="0"/>
              </a:rPr>
              <a:t>Digital development strategy 2024 to 2030. </a:t>
            </a:r>
            <a:r>
              <a:rPr lang="en-GB" sz="1200" kern="100" dirty="0">
                <a:solidFill>
                  <a:srgbClr val="000000"/>
                </a:solidFill>
                <a:effectLst/>
                <a:latin typeface="Arial" panose="020B0604020202020204" pitchFamily="34" charset="0"/>
                <a:ea typeface="Calibri" panose="020F0502020204030204" pitchFamily="34" charset="0"/>
              </a:rPr>
              <a:t>Available at: https://www.gov.uk/government/publications/digital-development-strategy-2024-to-2030/digital-development-strategy-2024-to-2030 (Accessed: 10 May 2025)</a:t>
            </a:r>
            <a:endParaRPr lang="en-IN" sz="1200" kern="100" dirty="0">
              <a:effectLst/>
              <a:latin typeface="Arial" panose="020B0604020202020204" pitchFamily="34" charset="0"/>
              <a:ea typeface="Calibri" panose="020F0502020204030204" pitchFamily="34" charset="0"/>
            </a:endParaRPr>
          </a:p>
          <a:p>
            <a:pPr marL="171450" indent="-171450" algn="just">
              <a:lnSpc>
                <a:spcPct val="150000"/>
              </a:lnSpc>
              <a:spcBef>
                <a:spcPts val="1200"/>
              </a:spcBef>
              <a:spcAft>
                <a:spcPts val="1400"/>
              </a:spcAft>
              <a:buFont typeface="Arial" panose="020B0604020202020204" pitchFamily="34" charset="0"/>
              <a:buChar char="•"/>
            </a:pPr>
            <a:r>
              <a:rPr lang="en-GB" sz="1200" kern="100" dirty="0" err="1">
                <a:solidFill>
                  <a:srgbClr val="000000"/>
                </a:solidFill>
                <a:effectLst/>
                <a:latin typeface="Arial" panose="020B0604020202020204" pitchFamily="34" charset="0"/>
                <a:ea typeface="Calibri" panose="020F0502020204030204" pitchFamily="34" charset="0"/>
              </a:rPr>
              <a:t>Hoteltechreport</a:t>
            </a:r>
            <a:r>
              <a:rPr lang="en-GB" sz="1200" kern="100" dirty="0">
                <a:solidFill>
                  <a:srgbClr val="000000"/>
                </a:solidFill>
                <a:effectLst/>
                <a:latin typeface="Arial" panose="020B0604020202020204" pitchFamily="34" charset="0"/>
                <a:ea typeface="Calibri" panose="020F0502020204030204" pitchFamily="34" charset="0"/>
              </a:rPr>
              <a:t> (2021)</a:t>
            </a:r>
            <a:r>
              <a:rPr lang="en-GB" sz="1200" i="1" kern="100" dirty="0">
                <a:solidFill>
                  <a:srgbClr val="000000"/>
                </a:solidFill>
                <a:effectLst/>
                <a:latin typeface="Arial" panose="020B0604020202020204" pitchFamily="34" charset="0"/>
                <a:ea typeface="Calibri" panose="020F0502020204030204" pitchFamily="34" charset="0"/>
              </a:rPr>
              <a:t>. YOTEL Takes the Next Step in Their Digital Evolution with INTELITY</a:t>
            </a:r>
            <a:r>
              <a:rPr lang="en-GB" sz="1200" kern="100" dirty="0">
                <a:solidFill>
                  <a:srgbClr val="000000"/>
                </a:solidFill>
                <a:effectLst/>
                <a:latin typeface="Arial" panose="020B0604020202020204" pitchFamily="34" charset="0"/>
                <a:ea typeface="Calibri" panose="020F0502020204030204" pitchFamily="34" charset="0"/>
              </a:rPr>
              <a:t>. Available at: https://hoteltechreport.com/news/yotel-digital-evolution-intelity (Accessed: 10 May 2025)</a:t>
            </a:r>
            <a:endParaRPr lang="en-IN" sz="1200" kern="100" dirty="0">
              <a:effectLst/>
              <a:latin typeface="Arial" panose="020B0604020202020204" pitchFamily="34" charset="0"/>
              <a:ea typeface="Calibri" panose="020F0502020204030204" pitchFamily="34" charset="0"/>
            </a:endParaRPr>
          </a:p>
          <a:p>
            <a:pPr marL="171450" indent="-171450" algn="just">
              <a:lnSpc>
                <a:spcPct val="150000"/>
              </a:lnSpc>
              <a:spcBef>
                <a:spcPts val="1200"/>
              </a:spcBef>
              <a:spcAft>
                <a:spcPts val="1400"/>
              </a:spcAft>
              <a:buFont typeface="Arial" panose="020B0604020202020204" pitchFamily="34" charset="0"/>
              <a:buChar char="•"/>
            </a:pPr>
            <a:r>
              <a:rPr lang="en-GB" sz="1200" kern="100" dirty="0">
                <a:solidFill>
                  <a:srgbClr val="000000"/>
                </a:solidFill>
                <a:effectLst/>
                <a:latin typeface="Arial" panose="020B0604020202020204" pitchFamily="34" charset="0"/>
                <a:ea typeface="Calibri" panose="020F0502020204030204" pitchFamily="34" charset="0"/>
              </a:rPr>
              <a:t>Hou, Y. and Fan, L., (2024). Working with AI: The effect of job stress on hotel employees’ work engagement. </a:t>
            </a:r>
            <a:r>
              <a:rPr lang="en-GB" sz="1200" i="1" kern="100" dirty="0" err="1">
                <a:solidFill>
                  <a:srgbClr val="000000"/>
                </a:solidFill>
                <a:effectLst/>
                <a:latin typeface="Arial" panose="020B0604020202020204" pitchFamily="34" charset="0"/>
                <a:ea typeface="Calibri" panose="020F0502020204030204" pitchFamily="34" charset="0"/>
              </a:rPr>
              <a:t>Behavioral</a:t>
            </a:r>
            <a:r>
              <a:rPr lang="en-GB" sz="1200" i="1" kern="100" dirty="0">
                <a:solidFill>
                  <a:srgbClr val="000000"/>
                </a:solidFill>
                <a:effectLst/>
                <a:latin typeface="Arial" panose="020B0604020202020204" pitchFamily="34" charset="0"/>
                <a:ea typeface="Calibri" panose="020F0502020204030204" pitchFamily="34" charset="0"/>
              </a:rPr>
              <a:t> Sciences</a:t>
            </a:r>
            <a:r>
              <a:rPr lang="en-GB" sz="1200" kern="100" dirty="0">
                <a:solidFill>
                  <a:srgbClr val="000000"/>
                </a:solidFill>
                <a:effectLst/>
                <a:latin typeface="Arial" panose="020B0604020202020204" pitchFamily="34" charset="0"/>
                <a:ea typeface="Calibri" panose="020F0502020204030204" pitchFamily="34" charset="0"/>
              </a:rPr>
              <a:t>, </a:t>
            </a:r>
            <a:r>
              <a:rPr lang="en-GB" sz="1200" i="1" kern="100" dirty="0">
                <a:solidFill>
                  <a:srgbClr val="000000"/>
                </a:solidFill>
                <a:effectLst/>
                <a:latin typeface="Arial" panose="020B0604020202020204" pitchFamily="34" charset="0"/>
                <a:ea typeface="Calibri" panose="020F0502020204030204" pitchFamily="34" charset="0"/>
              </a:rPr>
              <a:t>14</a:t>
            </a:r>
            <a:r>
              <a:rPr lang="en-GB" sz="1200" kern="100" dirty="0">
                <a:solidFill>
                  <a:srgbClr val="000000"/>
                </a:solidFill>
                <a:effectLst/>
                <a:latin typeface="Arial" panose="020B0604020202020204" pitchFamily="34" charset="0"/>
                <a:ea typeface="Calibri" panose="020F0502020204030204" pitchFamily="34" charset="0"/>
              </a:rPr>
              <a:t>(11), p.1076.</a:t>
            </a:r>
            <a:endParaRPr lang="en-IN" sz="1200" kern="100" dirty="0">
              <a:effectLst/>
              <a:latin typeface="Arial" panose="020B0604020202020204" pitchFamily="34" charset="0"/>
              <a:ea typeface="Calibri" panose="020F0502020204030204" pitchFamily="34" charset="0"/>
            </a:endParaRPr>
          </a:p>
          <a:p>
            <a:pPr marL="171450" indent="-171450" algn="just">
              <a:lnSpc>
                <a:spcPct val="150000"/>
              </a:lnSpc>
              <a:spcBef>
                <a:spcPts val="1200"/>
              </a:spcBef>
              <a:spcAft>
                <a:spcPts val="1400"/>
              </a:spcAft>
              <a:buFont typeface="Arial" panose="020B0604020202020204" pitchFamily="34" charset="0"/>
              <a:buChar char="•"/>
            </a:pPr>
            <a:r>
              <a:rPr lang="en-GB" sz="1200" kern="100" dirty="0" err="1">
                <a:solidFill>
                  <a:srgbClr val="000000"/>
                </a:solidFill>
                <a:effectLst/>
                <a:latin typeface="Arial" panose="020B0604020202020204" pitchFamily="34" charset="0"/>
                <a:ea typeface="Calibri" panose="020F0502020204030204" pitchFamily="34" charset="0"/>
              </a:rPr>
              <a:t>Kadagidze</a:t>
            </a:r>
            <a:r>
              <a:rPr lang="en-GB" sz="1200" kern="100" dirty="0">
                <a:solidFill>
                  <a:srgbClr val="000000"/>
                </a:solidFill>
                <a:effectLst/>
                <a:latin typeface="Arial" panose="020B0604020202020204" pitchFamily="34" charset="0"/>
                <a:ea typeface="Calibri" panose="020F0502020204030204" pitchFamily="34" charset="0"/>
              </a:rPr>
              <a:t>, L. and </a:t>
            </a:r>
            <a:r>
              <a:rPr lang="en-GB" sz="1200" kern="100" dirty="0" err="1">
                <a:solidFill>
                  <a:srgbClr val="000000"/>
                </a:solidFill>
                <a:effectLst/>
                <a:latin typeface="Arial" panose="020B0604020202020204" pitchFamily="34" charset="0"/>
                <a:ea typeface="Calibri" panose="020F0502020204030204" pitchFamily="34" charset="0"/>
              </a:rPr>
              <a:t>Ugrelidze</a:t>
            </a:r>
            <a:r>
              <a:rPr lang="en-GB" sz="1200" kern="100" dirty="0">
                <a:solidFill>
                  <a:srgbClr val="000000"/>
                </a:solidFill>
                <a:effectLst/>
                <a:latin typeface="Arial" panose="020B0604020202020204" pitchFamily="34" charset="0"/>
                <a:ea typeface="Calibri" panose="020F0502020204030204" pitchFamily="34" charset="0"/>
              </a:rPr>
              <a:t>, E., (2023). AI in hospitality industry: A comprehensive study on its impact on operations, customer experience, and revenue management. In </a:t>
            </a:r>
            <a:r>
              <a:rPr lang="en-GB" sz="1200" i="1" kern="100" dirty="0">
                <a:solidFill>
                  <a:srgbClr val="000000"/>
                </a:solidFill>
                <a:effectLst/>
                <a:latin typeface="Arial" panose="020B0604020202020204" pitchFamily="34" charset="0"/>
                <a:ea typeface="Calibri" panose="020F0502020204030204" pitchFamily="34" charset="0"/>
              </a:rPr>
              <a:t>the International European Conference on Interdisciplinary Scientific Research</a:t>
            </a:r>
            <a:r>
              <a:rPr lang="en-GB" sz="1200" kern="100" dirty="0">
                <a:solidFill>
                  <a:srgbClr val="000000"/>
                </a:solidFill>
                <a:effectLst/>
                <a:latin typeface="Arial" panose="020B0604020202020204" pitchFamily="34" charset="0"/>
                <a:ea typeface="Calibri" panose="020F0502020204030204" pitchFamily="34" charset="0"/>
              </a:rPr>
              <a:t>.</a:t>
            </a:r>
            <a:endParaRPr lang="en-IN" sz="1200" kern="100" dirty="0">
              <a:effectLst/>
              <a:latin typeface="Arial" panose="020B0604020202020204" pitchFamily="34" charset="0"/>
              <a:ea typeface="Calibri" panose="020F0502020204030204" pitchFamily="34" charset="0"/>
            </a:endParaRPr>
          </a:p>
          <a:p>
            <a:pPr marL="171450" indent="-171450" algn="just">
              <a:lnSpc>
                <a:spcPct val="150000"/>
              </a:lnSpc>
              <a:spcBef>
                <a:spcPts val="1200"/>
              </a:spcBef>
              <a:spcAft>
                <a:spcPts val="1400"/>
              </a:spcAft>
              <a:buFont typeface="Arial" panose="020B0604020202020204" pitchFamily="34" charset="0"/>
              <a:buChar char="•"/>
            </a:pPr>
            <a:r>
              <a:rPr lang="en-GB" sz="1200" kern="100" dirty="0">
                <a:solidFill>
                  <a:srgbClr val="000000"/>
                </a:solidFill>
                <a:effectLst/>
                <a:latin typeface="Arial" panose="020B0604020202020204" pitchFamily="34" charset="0"/>
                <a:ea typeface="Calibri" panose="020F0502020204030204" pitchFamily="34" charset="0"/>
              </a:rPr>
              <a:t>Wu, T.J., Zhang, R.X. and Zhang, Z., (2025). Navigating the human-artificial intelligence collaboration landscape: Impact on quality of work life and work engagement. </a:t>
            </a:r>
            <a:r>
              <a:rPr lang="en-GB" sz="1200" i="1" kern="100" dirty="0">
                <a:solidFill>
                  <a:srgbClr val="000000"/>
                </a:solidFill>
                <a:effectLst/>
                <a:latin typeface="Arial" panose="020B0604020202020204" pitchFamily="34" charset="0"/>
                <a:ea typeface="Calibri" panose="020F0502020204030204" pitchFamily="34" charset="0"/>
              </a:rPr>
              <a:t>Journal of Hospitality and Tourism Management</a:t>
            </a:r>
            <a:r>
              <a:rPr lang="en-GB" sz="1200" kern="100" dirty="0">
                <a:solidFill>
                  <a:srgbClr val="000000"/>
                </a:solidFill>
                <a:effectLst/>
                <a:latin typeface="Arial" panose="020B0604020202020204" pitchFamily="34" charset="0"/>
                <a:ea typeface="Calibri" panose="020F0502020204030204" pitchFamily="34" charset="0"/>
              </a:rPr>
              <a:t>, </a:t>
            </a:r>
            <a:r>
              <a:rPr lang="en-GB" sz="1200" i="1" kern="100" dirty="0">
                <a:solidFill>
                  <a:srgbClr val="000000"/>
                </a:solidFill>
                <a:effectLst/>
                <a:latin typeface="Arial" panose="020B0604020202020204" pitchFamily="34" charset="0"/>
                <a:ea typeface="Calibri" panose="020F0502020204030204" pitchFamily="34" charset="0"/>
              </a:rPr>
              <a:t>62</a:t>
            </a:r>
            <a:r>
              <a:rPr lang="en-GB" sz="1200" kern="100" dirty="0">
                <a:solidFill>
                  <a:srgbClr val="000000"/>
                </a:solidFill>
                <a:effectLst/>
                <a:latin typeface="Arial" panose="020B0604020202020204" pitchFamily="34" charset="0"/>
                <a:ea typeface="Calibri" panose="020F0502020204030204" pitchFamily="34" charset="0"/>
              </a:rPr>
              <a:t>, pp.276-283.</a:t>
            </a:r>
            <a:endParaRPr lang="en-IN" sz="1200" kern="100" dirty="0">
              <a:effectLst/>
              <a:latin typeface="Arial" panose="020B0604020202020204" pitchFamily="34" charset="0"/>
              <a:ea typeface="Calibri" panose="020F0502020204030204" pitchFamily="34" charset="0"/>
            </a:endParaRPr>
          </a:p>
        </p:txBody>
      </p:sp>
    </p:spTree>
    <p:extLst>
      <p:ext uri="{BB962C8B-B14F-4D97-AF65-F5344CB8AC3E}">
        <p14:creationId xmlns:p14="http://schemas.microsoft.com/office/powerpoint/2010/main" val="9063242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7 Sample Thank You Notes for Business">
            <a:extLst>
              <a:ext uri="{FF2B5EF4-FFF2-40B4-BE49-F238E27FC236}">
                <a16:creationId xmlns:a16="http://schemas.microsoft.com/office/drawing/2014/main" id="{683F1B74-8561-D335-A535-6625FD72EEF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D72458B-E611-E3AF-4434-B17EC459E226}"/>
              </a:ext>
            </a:extLst>
          </p:cNvPr>
          <p:cNvSpPr>
            <a:spLocks noGrp="1"/>
          </p:cNvSpPr>
          <p:nvPr>
            <p:ph type="title"/>
          </p:nvPr>
        </p:nvSpPr>
        <p:spPr>
          <a:xfrm>
            <a:off x="838200" y="5532437"/>
            <a:ext cx="10515600" cy="1325563"/>
          </a:xfrm>
        </p:spPr>
        <p:txBody>
          <a:bodyPr>
            <a:normAutofit/>
          </a:bodyPr>
          <a:lstStyle/>
          <a:p>
            <a:pPr algn="ctr"/>
            <a:r>
              <a:rPr lang="en-US" sz="6000" b="1" dirty="0"/>
              <a:t>Any Questions?</a:t>
            </a:r>
            <a:endParaRPr lang="en-IN" sz="6000" b="1" dirty="0"/>
          </a:p>
        </p:txBody>
      </p:sp>
    </p:spTree>
    <p:extLst>
      <p:ext uri="{BB962C8B-B14F-4D97-AF65-F5344CB8AC3E}">
        <p14:creationId xmlns:p14="http://schemas.microsoft.com/office/powerpoint/2010/main" val="16176238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1892</Words>
  <Application>Microsoft Office PowerPoint</Application>
  <PresentationFormat>Widescreen</PresentationFormat>
  <Paragraphs>86</Paragraphs>
  <Slides>13</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Aptos</vt:lpstr>
      <vt:lpstr>Aptos Display</vt:lpstr>
      <vt:lpstr>Arial</vt:lpstr>
      <vt:lpstr>Calibri</vt:lpstr>
      <vt:lpstr>Symbol</vt:lpstr>
      <vt:lpstr>office theme</vt:lpstr>
      <vt:lpstr>Contemporary Themes in the Hotel and Hospitality Sector. Work Title: The future of work AI and Human Collaboration in Hotel and Hospitality; Conference Presentation</vt:lpstr>
      <vt:lpstr>Introduction</vt:lpstr>
      <vt:lpstr>Rising impact of AI on hospitality operations</vt:lpstr>
      <vt:lpstr>The need for collaboration between humans and AI in hospitality</vt:lpstr>
      <vt:lpstr>Challenges faced by staff in the hospitality industry in collaborating with AI</vt:lpstr>
      <vt:lpstr>Political Factor</vt:lpstr>
      <vt:lpstr>Economic Factor</vt:lpstr>
      <vt:lpstr>Social Factor</vt:lpstr>
      <vt:lpstr>Technological Factor</vt:lpstr>
      <vt:lpstr>Conclusion</vt:lpstr>
      <vt:lpstr>Recommendation</vt:lpstr>
      <vt:lpstr>References</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Themes in the Hotel and Hospitality Sector.</dc:title>
  <dc:creator/>
  <cp:lastModifiedBy/>
  <cp:revision>2</cp:revision>
  <dcterms:created xsi:type="dcterms:W3CDTF">2025-05-28T13:00:17Z</dcterms:created>
  <dcterms:modified xsi:type="dcterms:W3CDTF">2025-05-30T17:03:50Z</dcterms:modified>
</cp:coreProperties>
</file>