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-216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01F9CA3-105E-4857-9057-6DB6197DA786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netmums.com/family-food/weaning-guide/baby-led-weaning" TargetMode="External"/><Relationship Id="rId3" Type="http://schemas.openxmlformats.org/officeDocument/2006/relationships/hyperlink" Target="http://www.google.co.uk/search?client=safari&amp;rls=en&amp;q=youtube+baby+led+weaning&amp;ie=UTF-8&amp;oe=UTF-8&amp;gfe_rd=cr&amp;ei=4W0fVtyxB8OG8Qeo4oygCw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healthystart.nhs.uk/healthy-start-vouchers/healthy-start-vitamins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ebarchive.nationalarchives.gov.uk/20130402145952/http:/transparency.dh.gov.uk/2013/03/13/dnsiyc-2011/" TargetMode="External"/><Relationship Id="rId3" Type="http://schemas.openxmlformats.org/officeDocument/2006/relationships/hyperlink" Target="http://www.mrc-hnr.cam.ac.uk/research/nutrition-surveys-and-studies/national-diet-and-nutrition-survey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340172"/>
            <a:ext cx="6498158" cy="1724867"/>
          </a:xfrm>
        </p:spPr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Public Health </a:t>
            </a:r>
            <a:r>
              <a:rPr lang="en-US" dirty="0"/>
              <a:t>N</a:t>
            </a:r>
            <a:r>
              <a:rPr lang="en-US" dirty="0" smtClean="0"/>
              <a:t>utrition across the Lifespan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sz="3200" b="1" dirty="0" smtClean="0"/>
              <a:t>Infancy and Early Years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3378947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What is the recommended age to start weaning infants?</a:t>
            </a:r>
          </a:p>
          <a:p>
            <a:endParaRPr lang="en-US" dirty="0"/>
          </a:p>
          <a:p>
            <a:r>
              <a:rPr lang="en-US" dirty="0" smtClean="0"/>
              <a:t>6 months</a:t>
            </a:r>
          </a:p>
          <a:p>
            <a:endParaRPr lang="en-US" dirty="0"/>
          </a:p>
          <a:p>
            <a:r>
              <a:rPr lang="en-US" dirty="0" smtClean="0"/>
              <a:t>Solids should not be introduced any later than 6 months.</a:t>
            </a:r>
          </a:p>
          <a:p>
            <a:endParaRPr lang="en-US" dirty="0"/>
          </a:p>
          <a:p>
            <a:r>
              <a:rPr lang="en-US" dirty="0" smtClean="0"/>
              <a:t>If solids are introduced before 6 months, it should not begin before 17 weeks as the kidneys and digestive system are not sufficiently developed to cope with foods.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6618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At around 6 months, infant’s nutritional stores are being used up and milk alone cannot provide all the nutrients an infant requires.</a:t>
            </a:r>
          </a:p>
          <a:p>
            <a:endParaRPr lang="en-US" dirty="0"/>
          </a:p>
          <a:p>
            <a:r>
              <a:rPr lang="en-US" dirty="0" smtClean="0"/>
              <a:t>At around 6 months infants need opportunities to accept new tastes and textures at a time when they are most receptive to them.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3275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Introducing solids encourages the development </a:t>
            </a:r>
            <a:r>
              <a:rPr lang="en-US" dirty="0" smtClean="0"/>
              <a:t>of:-</a:t>
            </a:r>
          </a:p>
          <a:p>
            <a:endParaRPr lang="en-US" dirty="0"/>
          </a:p>
          <a:p>
            <a:pPr lvl="1"/>
            <a:r>
              <a:rPr lang="en-US" sz="2400" dirty="0" smtClean="0"/>
              <a:t>Motor skills</a:t>
            </a:r>
          </a:p>
          <a:p>
            <a:pPr lvl="1"/>
            <a:r>
              <a:rPr lang="en-US" sz="2400" dirty="0" smtClean="0"/>
              <a:t>Dexterity</a:t>
            </a:r>
          </a:p>
          <a:p>
            <a:pPr lvl="1"/>
            <a:r>
              <a:rPr lang="en-US" sz="2400" dirty="0" smtClean="0"/>
              <a:t>Exploratory </a:t>
            </a:r>
            <a:r>
              <a:rPr lang="en-US" sz="2400" dirty="0" err="1" smtClean="0"/>
              <a:t>behaviour</a:t>
            </a:r>
            <a:endParaRPr lang="en-US" sz="2400" dirty="0" smtClean="0"/>
          </a:p>
          <a:p>
            <a:pPr lvl="1"/>
            <a:r>
              <a:rPr lang="en-US" sz="2400" dirty="0" smtClean="0"/>
              <a:t>Social development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0158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the signs that an infant is ready to start weaning?</a:t>
            </a:r>
          </a:p>
          <a:p>
            <a:endParaRPr lang="en-US" dirty="0"/>
          </a:p>
          <a:p>
            <a:r>
              <a:rPr lang="en-US" dirty="0" smtClean="0"/>
              <a:t>The ability to sit up unsupported</a:t>
            </a:r>
          </a:p>
          <a:p>
            <a:r>
              <a:rPr lang="en-US" dirty="0" smtClean="0"/>
              <a:t>Increasing demands for feeds that are not related to illness, teething pain or a change in routine.</a:t>
            </a:r>
          </a:p>
          <a:p>
            <a:r>
              <a:rPr lang="en-US" dirty="0" smtClean="0"/>
              <a:t>Hand to mouth co-ordination.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0644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How and when should solids be introduced?</a:t>
            </a:r>
          </a:p>
          <a:p>
            <a:endParaRPr lang="en-US" dirty="0"/>
          </a:p>
          <a:p>
            <a:r>
              <a:rPr lang="en-US" dirty="0" smtClean="0"/>
              <a:t>Choose a time when the parent is relaxed and has time and when the infant is calm and alert.</a:t>
            </a:r>
          </a:p>
          <a:p>
            <a:r>
              <a:rPr lang="en-US" dirty="0" smtClean="0"/>
              <a:t>Offer food in the middle or at the end of a milk feed so that the infant is not too hungry or frustrated.</a:t>
            </a:r>
          </a:p>
          <a:p>
            <a:r>
              <a:rPr lang="en-US" dirty="0" smtClean="0"/>
              <a:t>Offer a small amount of a suitable food from a baby spoon-start with 1-2 teaspoons at one meal time.</a:t>
            </a:r>
          </a:p>
          <a:p>
            <a:r>
              <a:rPr lang="en-US" dirty="0" smtClean="0"/>
              <a:t>Allow the infant to experiment and make a mess!</a:t>
            </a:r>
          </a:p>
        </p:txBody>
      </p:sp>
    </p:spTree>
    <p:extLst>
      <p:ext uri="{BB962C8B-B14F-4D97-AF65-F5344CB8AC3E}">
        <p14:creationId xmlns:p14="http://schemas.microsoft.com/office/powerpoint/2010/main" val="23040721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How and when should solids be introduced?</a:t>
            </a:r>
          </a:p>
          <a:p>
            <a:endParaRPr lang="en-US" dirty="0" smtClean="0"/>
          </a:p>
          <a:p>
            <a:r>
              <a:rPr lang="en-US" dirty="0" smtClean="0"/>
              <a:t>Expressed breast milk or infant formula milk can be used to make first </a:t>
            </a:r>
            <a:r>
              <a:rPr lang="en-US" dirty="0"/>
              <a:t>p</a:t>
            </a:r>
            <a:r>
              <a:rPr lang="en-US" dirty="0" smtClean="0"/>
              <a:t>urees and mashes.</a:t>
            </a:r>
          </a:p>
          <a:p>
            <a:r>
              <a:rPr lang="en-US" dirty="0" smtClean="0"/>
              <a:t>Breast milk/infant formula should continue during the weaning period and gradually reduce as the variety of foods increases.</a:t>
            </a:r>
          </a:p>
          <a:p>
            <a:r>
              <a:rPr lang="en-US" dirty="0" smtClean="0"/>
              <a:t>Infant being weaned from 6 months need a minimum of 350mls of milk/day and a maximum of 1 pint.</a:t>
            </a:r>
          </a:p>
          <a:p>
            <a:r>
              <a:rPr lang="en-US" dirty="0" smtClean="0"/>
              <a:t>Do not rush or force feed-most infants know when they have had enough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2051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How and when should solids be introduced?</a:t>
            </a:r>
          </a:p>
          <a:p>
            <a:endParaRPr lang="en-US" dirty="0"/>
          </a:p>
          <a:p>
            <a:r>
              <a:rPr lang="en-US" dirty="0" smtClean="0"/>
              <a:t>If solids are refused, take the food away and give the usual milk feed-the food can be tried another day. It can take </a:t>
            </a:r>
            <a:r>
              <a:rPr lang="en-US" smtClean="0"/>
              <a:t>around 14 attempts </a:t>
            </a:r>
            <a:r>
              <a:rPr lang="en-US" dirty="0" smtClean="0"/>
              <a:t>before an infant will accept a new food.</a:t>
            </a:r>
          </a:p>
        </p:txBody>
      </p:sp>
    </p:spTree>
    <p:extLst>
      <p:ext uri="{BB962C8B-B14F-4D97-AF65-F5344CB8AC3E}">
        <p14:creationId xmlns:p14="http://schemas.microsoft.com/office/powerpoint/2010/main" val="37148766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Discuss the different phases of weaning.  Consider the different textures that should be offered and the types of foods that are suitable.</a:t>
            </a:r>
          </a:p>
          <a:p>
            <a:endParaRPr lang="en-US" dirty="0"/>
          </a:p>
          <a:p>
            <a:r>
              <a:rPr lang="en-US" dirty="0" smtClean="0"/>
              <a:t>SEE HANDOUT- Introducing Solids</a:t>
            </a:r>
          </a:p>
        </p:txBody>
      </p:sp>
    </p:spTree>
    <p:extLst>
      <p:ext uri="{BB962C8B-B14F-4D97-AF65-F5344CB8AC3E}">
        <p14:creationId xmlns:p14="http://schemas.microsoft.com/office/powerpoint/2010/main" val="12923109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First foods can be pureed or mashed.  At around 6 months infants should manage well mashed foods and soft finger foods.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As the baby gets older, around 9-12 months, chopped up family meals can be given.</a:t>
            </a:r>
          </a:p>
          <a:p>
            <a:endParaRPr lang="en-US" dirty="0"/>
          </a:p>
          <a:p>
            <a:r>
              <a:rPr lang="en-US" dirty="0"/>
              <a:t>Finger foods should be offered to help develop chewing skills, independence and muscles involved in speech and development.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1126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Finger foods can be offered from 6 months.  Begin with soft finger foods, gradually offering harder textures.</a:t>
            </a:r>
          </a:p>
          <a:p>
            <a:endParaRPr lang="en-US" dirty="0"/>
          </a:p>
          <a:p>
            <a:r>
              <a:rPr lang="en-US" dirty="0" smtClean="0"/>
              <a:t>Some examples include: melon chunks, avocado, cooked vegetables, e.g. green beans and carrot sticks, toast fingers, pieces of banana, mango, breadsticks and cooked pasta shells.</a:t>
            </a:r>
          </a:p>
          <a:p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782891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 err="1" smtClean="0"/>
              <a:t>See</a:t>
            </a:r>
            <a:r>
              <a:rPr lang="pl-PL" dirty="0" smtClean="0"/>
              <a:t> link </a:t>
            </a:r>
            <a:r>
              <a:rPr lang="pl-PL" dirty="0" err="1" smtClean="0"/>
              <a:t>below</a:t>
            </a:r>
            <a:r>
              <a:rPr lang="pl-PL" dirty="0" smtClean="0"/>
              <a:t> from </a:t>
            </a:r>
            <a:r>
              <a:rPr lang="pl-PL" dirty="0" err="1" smtClean="0"/>
              <a:t>netmums</a:t>
            </a:r>
            <a:r>
              <a:rPr lang="pl-PL" dirty="0" smtClean="0"/>
              <a:t> for </a:t>
            </a:r>
            <a:r>
              <a:rPr lang="pl-PL" dirty="0" err="1" smtClean="0"/>
              <a:t>further</a:t>
            </a:r>
            <a:r>
              <a:rPr lang="pl-PL" dirty="0" smtClean="0"/>
              <a:t> </a:t>
            </a:r>
            <a:r>
              <a:rPr lang="pl-PL" dirty="0" err="1" smtClean="0"/>
              <a:t>guidance</a:t>
            </a:r>
            <a:r>
              <a:rPr lang="pl-PL" dirty="0" smtClean="0"/>
              <a:t> on baby </a:t>
            </a:r>
            <a:r>
              <a:rPr lang="pl-PL" dirty="0" err="1" smtClean="0"/>
              <a:t>led</a:t>
            </a:r>
            <a:r>
              <a:rPr lang="pl-PL" dirty="0" smtClean="0"/>
              <a:t> </a:t>
            </a:r>
            <a:r>
              <a:rPr lang="pl-PL" dirty="0" err="1" smtClean="0"/>
              <a:t>weaning</a:t>
            </a:r>
            <a:r>
              <a:rPr lang="pl-PL" dirty="0" smtClean="0"/>
              <a:t>:</a:t>
            </a:r>
          </a:p>
          <a:p>
            <a:endParaRPr lang="pl-PL" dirty="0"/>
          </a:p>
          <a:p>
            <a:r>
              <a:rPr lang="pl-PL" dirty="0" smtClean="0">
                <a:hlinkClick r:id="rId2"/>
              </a:rPr>
              <a:t>http</a:t>
            </a:r>
            <a:r>
              <a:rPr lang="pl-PL" dirty="0">
                <a:hlinkClick r:id="rId2"/>
              </a:rPr>
              <a:t>://www.netmums.com/family-food/weaning-guide/baby-led-</a:t>
            </a:r>
            <a:r>
              <a:rPr lang="pl-PL" dirty="0" smtClean="0">
                <a:hlinkClick r:id="rId2"/>
              </a:rPr>
              <a:t>weaning</a:t>
            </a:r>
            <a:endParaRPr lang="pl-PL" dirty="0" smtClean="0"/>
          </a:p>
          <a:p>
            <a:endParaRPr lang="pl-PL" dirty="0"/>
          </a:p>
          <a:p>
            <a:r>
              <a:rPr lang="en-US" dirty="0">
                <a:hlinkClick r:id="rId3"/>
              </a:rPr>
              <a:t>http://www.google.co.uk/search?client=safari&amp;rls=en&amp;q=youtube+baby+led+weaning&amp;ie=UTF-8&amp;oe=UTF-8&amp;gfe_rd=cr&amp;ei=</a:t>
            </a:r>
            <a:r>
              <a:rPr lang="en-US" dirty="0" smtClean="0">
                <a:hlinkClick r:id="rId3"/>
              </a:rPr>
              <a:t>4W0fVtyxB8OG8Qeo4oygCw</a:t>
            </a:r>
            <a:endParaRPr lang="en-US" dirty="0" smtClean="0"/>
          </a:p>
          <a:p>
            <a:endParaRPr lang="pl-PL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980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Infant Weaning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Complete weaning quiz</a:t>
            </a:r>
            <a:endParaRPr lang="en-US" dirty="0"/>
          </a:p>
          <a:p>
            <a:r>
              <a:rPr lang="en-US" dirty="0" smtClean="0"/>
              <a:t>See Start4Life booklet: ‘Introducing solid foods’</a:t>
            </a:r>
          </a:p>
          <a:p>
            <a:r>
              <a:rPr lang="en-US" dirty="0" smtClean="0"/>
              <a:t>See link below for information on Healthy Start vitamins:-</a:t>
            </a:r>
            <a:endParaRPr lang="en-US" dirty="0"/>
          </a:p>
          <a:p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://www.healthystart.nhs.uk/healthy-start-vouchers/healthy-start-vitamins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r>
              <a:rPr lang="en-US" dirty="0" smtClean="0"/>
              <a:t>See CWT CHEW resource: Eating well in the first year of life.</a:t>
            </a:r>
          </a:p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1732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Nutrition in 1-4 year olds</a:t>
            </a:r>
            <a:br>
              <a:rPr lang="en-US" dirty="0" smtClean="0"/>
            </a:br>
            <a:r>
              <a:rPr lang="en-US" dirty="0" smtClean="0"/>
              <a:t>(Pre-school)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do children aged 1-4 typically eat?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5000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National Diet and Nutrition Survey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Diet and nutrition survey of infants and young children:-</a:t>
            </a:r>
          </a:p>
          <a:p>
            <a:endParaRPr lang="en-US" dirty="0"/>
          </a:p>
          <a:p>
            <a:r>
              <a:rPr lang="tr-TR" dirty="0">
                <a:hlinkClick r:id="rId2"/>
              </a:rPr>
              <a:t>http://webarchive.nationalarchives.gov.uk/20130402145952/http://transparency.dh.gov.uk/2013/03/13/dnsiyc-2011</a:t>
            </a:r>
            <a:r>
              <a:rPr lang="tr-TR" dirty="0" smtClean="0">
                <a:hlinkClick r:id="rId2"/>
              </a:rPr>
              <a:t>/</a:t>
            </a:r>
            <a:endParaRPr lang="tr-TR" dirty="0" smtClean="0"/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  <a:p>
            <a:r>
              <a:rPr lang="en-US" dirty="0" smtClean="0">
                <a:hlinkClick r:id="rId3"/>
              </a:rPr>
              <a:t>http</a:t>
            </a:r>
            <a:r>
              <a:rPr lang="en-US" dirty="0">
                <a:hlinkClick r:id="rId3"/>
              </a:rPr>
              <a:t>://www.mrc-hnr.cam.ac.uk/research/nutrition-surveys-and-studies/national-diet-and-nutrition-survey</a:t>
            </a:r>
            <a:r>
              <a:rPr lang="en-US" dirty="0" smtClean="0">
                <a:hlinkClick r:id="rId3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1480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Nutrition in 1-4 year olds</a:t>
            </a:r>
            <a:br>
              <a:rPr lang="en-US" dirty="0" smtClean="0"/>
            </a:br>
            <a:r>
              <a:rPr lang="en-US" dirty="0" smtClean="0"/>
              <a:t>(Pre-school)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Why is good nutrition important for young children?</a:t>
            </a:r>
          </a:p>
          <a:p>
            <a:endParaRPr lang="en-US" dirty="0"/>
          </a:p>
          <a:p>
            <a:r>
              <a:rPr lang="en-US" dirty="0" smtClean="0"/>
              <a:t>Establish good eating habits for life.</a:t>
            </a:r>
          </a:p>
          <a:p>
            <a:r>
              <a:rPr lang="en-US" dirty="0" smtClean="0"/>
              <a:t>Get children familiar with healthy foods so that these become a normal part of their daily diet.</a:t>
            </a:r>
          </a:p>
          <a:p>
            <a:r>
              <a:rPr lang="en-US" dirty="0" smtClean="0"/>
              <a:t>Children aged 1-4 are going through a rapid phase of growth and development.</a:t>
            </a:r>
          </a:p>
          <a:p>
            <a:r>
              <a:rPr lang="en-US" dirty="0" smtClean="0"/>
              <a:t>Less likely to develop infections and more likely to recover quickly if they eat a healthy diet.</a:t>
            </a:r>
          </a:p>
          <a:p>
            <a:r>
              <a:rPr lang="en-US" dirty="0" smtClean="0"/>
              <a:t>Able to concentrate better and maintain their energy levels better.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3565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Nutrition in 1-4 year olds</a:t>
            </a:r>
            <a:br>
              <a:rPr lang="en-US" dirty="0" smtClean="0"/>
            </a:br>
            <a:r>
              <a:rPr lang="en-US" dirty="0" smtClean="0"/>
              <a:t>(Pre-school)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Why is good nutrition important for young children?</a:t>
            </a:r>
          </a:p>
          <a:p>
            <a:r>
              <a:rPr lang="en-US" dirty="0" smtClean="0"/>
              <a:t>Improved oral health.</a:t>
            </a:r>
          </a:p>
          <a:p>
            <a:r>
              <a:rPr lang="en-US" dirty="0" smtClean="0"/>
              <a:t>Help prevent childhood obesity.</a:t>
            </a:r>
          </a:p>
          <a:p>
            <a:r>
              <a:rPr lang="en-US" dirty="0" smtClean="0"/>
              <a:t>Help prevent iron deficiency and constipation.</a:t>
            </a:r>
          </a:p>
          <a:p>
            <a:r>
              <a:rPr lang="en-US" dirty="0" smtClean="0"/>
              <a:t>Helps develop social skills when children eat together as a family.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1749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Nutrition in 1-4 year olds</a:t>
            </a:r>
            <a:br>
              <a:rPr lang="en-US" dirty="0" smtClean="0"/>
            </a:br>
            <a:r>
              <a:rPr lang="en-US" dirty="0" smtClean="0"/>
              <a:t>(Pre-school)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Children aged 1-4 have high nutrient requirements relative to their size as they are still undergoing quite rapid growth and development.  They are also typically very physically active.</a:t>
            </a:r>
          </a:p>
          <a:p>
            <a:r>
              <a:rPr lang="en-US" dirty="0" smtClean="0"/>
              <a:t>They require an energy dense diet which should be eaten as part of regular meals and snacks.</a:t>
            </a:r>
          </a:p>
          <a:p>
            <a:endParaRPr lang="en-US" dirty="0"/>
          </a:p>
          <a:p>
            <a:r>
              <a:rPr lang="en-US" dirty="0" smtClean="0"/>
              <a:t>See page 84 of SACN report ‘Dietary Reference Values for Energy’ (2011) for revised energy requirements for children aged 1-4.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1666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</a:majorFont>
      <a:minorFont>
        <a:latin typeface="News Gothic MT"/>
        <a:ea typeface=""/>
        <a:cs typeface=""/>
        <a:font script="Jpan" typeface="ＭＳ Ｐゴシック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224</TotalTime>
  <Words>983</Words>
  <Application>Microsoft Macintosh PowerPoint</Application>
  <PresentationFormat>On-screen Show (4:3)</PresentationFormat>
  <Paragraphs>102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Breeze</vt:lpstr>
      <vt:lpstr>   Public Health Nutrition across the Lifespan</vt:lpstr>
      <vt:lpstr>Infant Weaning</vt:lpstr>
      <vt:lpstr>Infant Weaning</vt:lpstr>
      <vt:lpstr>Infant Weaning</vt:lpstr>
      <vt:lpstr>Infant Weaning</vt:lpstr>
      <vt:lpstr>Infant Weaning</vt:lpstr>
      <vt:lpstr>Infant Weaning</vt:lpstr>
      <vt:lpstr>Infant Weaning</vt:lpstr>
      <vt:lpstr>Infant Weaning</vt:lpstr>
      <vt:lpstr>Infant Weaning</vt:lpstr>
      <vt:lpstr>Infant Weaning</vt:lpstr>
      <vt:lpstr>Infant Weaning</vt:lpstr>
      <vt:lpstr>Infant Weaning</vt:lpstr>
      <vt:lpstr>Nutrition in 1-4 year olds (Pre-school)</vt:lpstr>
      <vt:lpstr>National Diet and Nutrition Survey</vt:lpstr>
      <vt:lpstr>Nutrition in 1-4 year olds (Pre-school)</vt:lpstr>
      <vt:lpstr>Nutrition in 1-4 year olds (Pre-school)</vt:lpstr>
      <vt:lpstr>Nutrition in 1-4 year olds (Pre-school)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Health Nutrition across the Lifespan</dc:title>
  <dc:creator>Hayley Herbert</dc:creator>
  <cp:lastModifiedBy>Chris Cashin</cp:lastModifiedBy>
  <cp:revision>17</cp:revision>
  <dcterms:created xsi:type="dcterms:W3CDTF">2015-10-15T08:10:33Z</dcterms:created>
  <dcterms:modified xsi:type="dcterms:W3CDTF">2016-10-11T06:52:30Z</dcterms:modified>
</cp:coreProperties>
</file>