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BFDDC"/>
    <a:srgbClr val="FBF7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97" autoAdjust="0"/>
    <p:restoredTop sz="94660"/>
  </p:normalViewPr>
  <p:slideViewPr>
    <p:cSldViewPr snapToGrid="0">
      <p:cViewPr varScale="1">
        <p:scale>
          <a:sx n="63" d="100"/>
          <a:sy n="63" d="100"/>
        </p:scale>
        <p:origin x="66"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November 30, 2021</a:t>
            </a:fld>
            <a:endParaRPr lang="en-US" dirty="0"/>
          </a:p>
        </p:txBody>
      </p:sp>
    </p:spTree>
    <p:extLst>
      <p:ext uri="{BB962C8B-B14F-4D97-AF65-F5344CB8AC3E}">
        <p14:creationId xmlns:p14="http://schemas.microsoft.com/office/powerpoint/2010/main" val="2503771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November 30, 2021</a:t>
            </a:fld>
            <a:endParaRPr lang="en-US" dirty="0"/>
          </a:p>
        </p:txBody>
      </p:sp>
    </p:spTree>
    <p:extLst>
      <p:ext uri="{BB962C8B-B14F-4D97-AF65-F5344CB8AC3E}">
        <p14:creationId xmlns:p14="http://schemas.microsoft.com/office/powerpoint/2010/main" val="2625998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November 30, 2021</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3485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November 30, 2021</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678975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November 30, 2021</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452806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November 30, 2021</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596257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November 30, 2021</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735857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November 30, 2021</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782690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November 30, 2021</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976911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November 30, 2021</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421940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November 30, 2021</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808486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November 30, 2021</a:t>
            </a:fld>
            <a:endParaRPr lang="en-US" dirty="0"/>
          </a:p>
        </p:txBody>
      </p:sp>
    </p:spTree>
    <p:extLst>
      <p:ext uri="{BB962C8B-B14F-4D97-AF65-F5344CB8AC3E}">
        <p14:creationId xmlns:p14="http://schemas.microsoft.com/office/powerpoint/2010/main" val="4078127665"/>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95900F-48B0-43F8-9F14-835DDC1730B3}"/>
              </a:ext>
            </a:extLst>
          </p:cNvPr>
          <p:cNvSpPr>
            <a:spLocks noGrp="1"/>
          </p:cNvSpPr>
          <p:nvPr>
            <p:ph type="ctrTitle"/>
          </p:nvPr>
        </p:nvSpPr>
        <p:spPr>
          <a:xfrm>
            <a:off x="448055" y="449999"/>
            <a:ext cx="11293200" cy="1000800"/>
          </a:xfrm>
        </p:spPr>
        <p:txBody>
          <a:bodyPr anchor="ctr">
            <a:normAutofit/>
          </a:bodyPr>
          <a:lstStyle/>
          <a:p>
            <a:r>
              <a:rPr lang="en-US" b="1" i="0" dirty="0">
                <a:solidFill>
                  <a:schemeClr val="accent6">
                    <a:lumMod val="50000"/>
                  </a:schemeClr>
                </a:solidFill>
                <a:latin typeface="Arial" panose="020B0604020202020204" pitchFamily="34" charset="0"/>
                <a:cs typeface="Arial" panose="020B0604020202020204" pitchFamily="34" charset="0"/>
              </a:rPr>
              <a:t>Contingency Planning</a:t>
            </a:r>
            <a:endParaRPr lang="en-GB" b="1" i="0" dirty="0">
              <a:solidFill>
                <a:schemeClr val="accent6">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7D9A8ED-9E3A-406A-A850-E8E4FAC0BDA3}"/>
              </a:ext>
            </a:extLst>
          </p:cNvPr>
          <p:cNvSpPr>
            <a:spLocks noGrp="1"/>
          </p:cNvSpPr>
          <p:nvPr>
            <p:ph type="subTitle" idx="1"/>
          </p:nvPr>
        </p:nvSpPr>
        <p:spPr>
          <a:xfrm>
            <a:off x="448055" y="1652400"/>
            <a:ext cx="11293200" cy="984885"/>
          </a:xfrm>
        </p:spPr>
        <p:txBody>
          <a:bodyPr anchor="ctr">
            <a:normAutofit fontScale="40000" lnSpcReduction="20000"/>
          </a:bodyPr>
          <a:lstStyle/>
          <a:p>
            <a:r>
              <a:rPr lang="en-US" sz="6400" b="1" dirty="0">
                <a:solidFill>
                  <a:srgbClr val="7030A0">
                    <a:alpha val="55000"/>
                  </a:srgbClr>
                </a:solidFill>
                <a:latin typeface="Arial" panose="020B0604020202020204" pitchFamily="34" charset="0"/>
                <a:cs typeface="Arial" panose="020B0604020202020204" pitchFamily="34" charset="0"/>
              </a:rPr>
              <a:t>What is Contingency?</a:t>
            </a:r>
          </a:p>
          <a:p>
            <a:r>
              <a:rPr lang="en-GB" sz="6400" b="1" dirty="0">
                <a:solidFill>
                  <a:srgbClr val="7030A0">
                    <a:alpha val="55000"/>
                  </a:srgbClr>
                </a:solidFill>
                <a:latin typeface="Arial" panose="020B0604020202020204" pitchFamily="34" charset="0"/>
                <a:cs typeface="Arial" panose="020B0604020202020204" pitchFamily="34" charset="0"/>
              </a:rPr>
              <a:t>What is Planning?</a:t>
            </a:r>
          </a:p>
        </p:txBody>
      </p:sp>
      <p:cxnSp>
        <p:nvCxnSpPr>
          <p:cNvPr id="11"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Colorful waterdrops">
            <a:extLst>
              <a:ext uri="{FF2B5EF4-FFF2-40B4-BE49-F238E27FC236}">
                <a16:creationId xmlns:a16="http://schemas.microsoft.com/office/drawing/2014/main" id="{3E3269AC-7748-454D-9E1A-DAC916EA8037}"/>
              </a:ext>
            </a:extLst>
          </p:cNvPr>
          <p:cNvPicPr>
            <a:picLocks noChangeAspect="1"/>
          </p:cNvPicPr>
          <p:nvPr/>
        </p:nvPicPr>
        <p:blipFill rotWithShape="1">
          <a:blip r:embed="rId2"/>
          <a:srcRect t="29458" b="22635"/>
          <a:stretch/>
        </p:blipFill>
        <p:spPr>
          <a:xfrm>
            <a:off x="-1335" y="3046078"/>
            <a:ext cx="12191980" cy="3898801"/>
          </a:xfrm>
          <a:prstGeom prst="rect">
            <a:avLst/>
          </a:prstGeom>
        </p:spPr>
      </p:pic>
    </p:spTree>
    <p:extLst>
      <p:ext uri="{BB962C8B-B14F-4D97-AF65-F5344CB8AC3E}">
        <p14:creationId xmlns:p14="http://schemas.microsoft.com/office/powerpoint/2010/main" val="1296203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0C97D-015D-43CA-A441-EE5737F4C0B1}"/>
              </a:ext>
            </a:extLst>
          </p:cNvPr>
          <p:cNvSpPr>
            <a:spLocks noGrp="1"/>
          </p:cNvSpPr>
          <p:nvPr>
            <p:ph type="title"/>
          </p:nvPr>
        </p:nvSpPr>
        <p:spPr/>
        <p:txBody>
          <a:bodyPr>
            <a:normAutofit/>
          </a:bodyPr>
          <a:lstStyle/>
          <a:p>
            <a:r>
              <a:rPr lang="en-US" sz="4000" b="1" i="0" dirty="0">
                <a:solidFill>
                  <a:schemeClr val="accent6">
                    <a:lumMod val="50000"/>
                  </a:schemeClr>
                </a:solidFill>
                <a:latin typeface="Arial" panose="020B0604020202020204" pitchFamily="34" charset="0"/>
                <a:cs typeface="Arial" panose="020B0604020202020204" pitchFamily="34" charset="0"/>
              </a:rPr>
              <a:t>Contingency Planning</a:t>
            </a:r>
            <a:endParaRPr lang="en-GB" sz="4000" b="1" i="0" dirty="0">
              <a:solidFill>
                <a:schemeClr val="accent6">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EE68A9-4C4F-41A2-A167-307E27C366FB}"/>
              </a:ext>
            </a:extLst>
          </p:cNvPr>
          <p:cNvSpPr>
            <a:spLocks noGrp="1"/>
          </p:cNvSpPr>
          <p:nvPr>
            <p:ph idx="1"/>
          </p:nvPr>
        </p:nvSpPr>
        <p:spPr/>
        <p:txBody>
          <a:bodyPr>
            <a:normAutofit/>
          </a:bodyPr>
          <a:lstStyle/>
          <a:p>
            <a:r>
              <a:rPr lang="en-US" sz="2400" b="1" dirty="0">
                <a:solidFill>
                  <a:schemeClr val="bg1">
                    <a:alpha val="55000"/>
                  </a:schemeClr>
                </a:solidFill>
                <a:latin typeface="Arial" panose="020B0604020202020204" pitchFamily="34" charset="0"/>
                <a:cs typeface="Arial" panose="020B0604020202020204" pitchFamily="34" charset="0"/>
              </a:rPr>
              <a:t>The process of being prepared for the unexpected or expected risk, especially dealing with the continuity of Business.</a:t>
            </a:r>
          </a:p>
          <a:p>
            <a:r>
              <a:rPr lang="en-US" sz="2400" b="1" dirty="0">
                <a:solidFill>
                  <a:schemeClr val="bg1">
                    <a:alpha val="55000"/>
                  </a:schemeClr>
                </a:solidFill>
                <a:latin typeface="Arial" panose="020B0604020202020204" pitchFamily="34" charset="0"/>
                <a:cs typeface="Arial" panose="020B0604020202020204" pitchFamily="34" charset="0"/>
              </a:rPr>
              <a:t>The expected could be internal, external errors or it could even be positive factors, like sudden increase in sales……. New product introduced to the market, Government  policies changes to impose things…. E.g., the wearing of mask</a:t>
            </a:r>
            <a:endParaRPr lang="en-GB" sz="2400" b="1" dirty="0">
              <a:solidFill>
                <a:schemeClr val="bg1">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0601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6A75D-8A2B-4FFB-9D9D-F839EBE9D7E0}"/>
              </a:ext>
            </a:extLst>
          </p:cNvPr>
          <p:cNvSpPr>
            <a:spLocks noGrp="1"/>
          </p:cNvSpPr>
          <p:nvPr>
            <p:ph type="title"/>
          </p:nvPr>
        </p:nvSpPr>
        <p:spPr/>
        <p:txBody>
          <a:bodyPr>
            <a:normAutofit/>
          </a:bodyPr>
          <a:lstStyle/>
          <a:p>
            <a:r>
              <a:rPr lang="en-US" sz="4000" b="1" i="0" dirty="0">
                <a:solidFill>
                  <a:srgbClr val="002060"/>
                </a:solidFill>
                <a:latin typeface="Arial" panose="020B0604020202020204" pitchFamily="34" charset="0"/>
                <a:cs typeface="Arial" panose="020B0604020202020204" pitchFamily="34" charset="0"/>
              </a:rPr>
              <a:t>Contingency Planning</a:t>
            </a:r>
            <a:endParaRPr lang="en-GB" sz="4000" b="1" i="0"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38AB53A-E8FE-47EC-80CD-627EF58D4641}"/>
              </a:ext>
            </a:extLst>
          </p:cNvPr>
          <p:cNvSpPr>
            <a:spLocks noGrp="1"/>
          </p:cNvSpPr>
          <p:nvPr>
            <p:ph idx="1"/>
          </p:nvPr>
        </p:nvSpPr>
        <p:spPr/>
        <p:txBody>
          <a:bodyPr>
            <a:normAutofit/>
          </a:bodyPr>
          <a:lstStyle/>
          <a:p>
            <a:pPr>
              <a:lnSpc>
                <a:spcPct val="150000"/>
              </a:lnSpc>
            </a:pPr>
            <a:r>
              <a:rPr lang="en-US" sz="2400" b="1" dirty="0">
                <a:solidFill>
                  <a:schemeClr val="bg1">
                    <a:alpha val="55000"/>
                  </a:schemeClr>
                </a:solidFill>
                <a:latin typeface="Arial" panose="020B0604020202020204" pitchFamily="34" charset="0"/>
                <a:cs typeface="Arial" panose="020B0604020202020204" pitchFamily="34" charset="0"/>
              </a:rPr>
              <a:t>Planning: The process of creating a strategy to help prepare for any scenario that may affect the business positively or negatively.</a:t>
            </a:r>
            <a:endParaRPr lang="en-GB" sz="2400" b="1" dirty="0">
              <a:solidFill>
                <a:schemeClr val="bg1">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89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69705-7D62-4204-AC83-F72AAD339D8D}"/>
              </a:ext>
            </a:extLst>
          </p:cNvPr>
          <p:cNvSpPr>
            <a:spLocks noGrp="1"/>
          </p:cNvSpPr>
          <p:nvPr>
            <p:ph type="title"/>
          </p:nvPr>
        </p:nvSpPr>
        <p:spPr/>
        <p:txBody>
          <a:bodyPr/>
          <a:lstStyle/>
          <a:p>
            <a:r>
              <a:rPr lang="en-US" b="1" i="0" dirty="0">
                <a:solidFill>
                  <a:schemeClr val="tx2">
                    <a:lumMod val="10000"/>
                  </a:schemeClr>
                </a:solidFill>
                <a:latin typeface="Arial" panose="020B0604020202020204" pitchFamily="34" charset="0"/>
                <a:cs typeface="Arial" panose="020B0604020202020204" pitchFamily="34" charset="0"/>
              </a:rPr>
              <a:t>Difference between Contingency Planning and Crisis Manageme</a:t>
            </a:r>
            <a:r>
              <a:rPr lang="en-US" b="1" dirty="0">
                <a:solidFill>
                  <a:schemeClr val="tx2">
                    <a:lumMod val="10000"/>
                  </a:schemeClr>
                </a:solidFill>
                <a:latin typeface="Arial" panose="020B0604020202020204" pitchFamily="34" charset="0"/>
                <a:cs typeface="Arial" panose="020B0604020202020204" pitchFamily="34" charset="0"/>
              </a:rPr>
              <a:t>nt</a:t>
            </a:r>
            <a:endParaRPr lang="en-GB" b="1" dirty="0">
              <a:solidFill>
                <a:schemeClr val="tx2">
                  <a:lumMod val="10000"/>
                </a:schemeClr>
              </a:solidFill>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B768C8A7-0102-4099-841B-C1C7BE4EAEF0}"/>
              </a:ext>
            </a:extLst>
          </p:cNvPr>
          <p:cNvGraphicFramePr>
            <a:graphicFrameLocks noGrp="1"/>
          </p:cNvGraphicFramePr>
          <p:nvPr>
            <p:ph idx="1"/>
            <p:extLst>
              <p:ext uri="{D42A27DB-BD31-4B8C-83A1-F6EECF244321}">
                <p14:modId xmlns:p14="http://schemas.microsoft.com/office/powerpoint/2010/main" val="2458229091"/>
              </p:ext>
            </p:extLst>
          </p:nvPr>
        </p:nvGraphicFramePr>
        <p:xfrm>
          <a:off x="447675" y="1735138"/>
          <a:ext cx="11293474" cy="3555746"/>
        </p:xfrm>
        <a:graphic>
          <a:graphicData uri="http://schemas.openxmlformats.org/drawingml/2006/table">
            <a:tbl>
              <a:tblPr firstRow="1" bandRow="1">
                <a:tableStyleId>{5C22544A-7EE6-4342-B048-85BDC9FD1C3A}</a:tableStyleId>
              </a:tblPr>
              <a:tblGrid>
                <a:gridCol w="5646737">
                  <a:extLst>
                    <a:ext uri="{9D8B030D-6E8A-4147-A177-3AD203B41FA5}">
                      <a16:colId xmlns:a16="http://schemas.microsoft.com/office/drawing/2014/main" val="4212313870"/>
                    </a:ext>
                  </a:extLst>
                </a:gridCol>
                <a:gridCol w="5646737">
                  <a:extLst>
                    <a:ext uri="{9D8B030D-6E8A-4147-A177-3AD203B41FA5}">
                      <a16:colId xmlns:a16="http://schemas.microsoft.com/office/drawing/2014/main" val="1540387759"/>
                    </a:ext>
                  </a:extLst>
                </a:gridCol>
              </a:tblGrid>
              <a:tr h="370840">
                <a:tc>
                  <a:txBody>
                    <a:bodyPr/>
                    <a:lstStyle/>
                    <a:p>
                      <a:pPr>
                        <a:lnSpc>
                          <a:spcPct val="150000"/>
                        </a:lnSpc>
                      </a:pPr>
                      <a:r>
                        <a:rPr lang="en-US" sz="2400" b="1" dirty="0">
                          <a:latin typeface="Arial" panose="020B0604020202020204" pitchFamily="34" charset="0"/>
                          <a:cs typeface="Arial" panose="020B0604020202020204" pitchFamily="34" charset="0"/>
                        </a:rPr>
                        <a:t>Contingency Planning</a:t>
                      </a:r>
                      <a:endParaRPr lang="en-GB" sz="2400" b="1" dirty="0">
                        <a:latin typeface="Arial" panose="020B0604020202020204" pitchFamily="34" charset="0"/>
                        <a:cs typeface="Arial" panose="020B0604020202020204" pitchFamily="34" charset="0"/>
                      </a:endParaRPr>
                    </a:p>
                  </a:txBody>
                  <a:tcPr/>
                </a:tc>
                <a:tc>
                  <a:txBody>
                    <a:bodyPr/>
                    <a:lstStyle/>
                    <a:p>
                      <a:pPr>
                        <a:lnSpc>
                          <a:spcPct val="150000"/>
                        </a:lnSpc>
                      </a:pPr>
                      <a:r>
                        <a:rPr lang="en-US" sz="2400" dirty="0">
                          <a:latin typeface="Arial" panose="020B0604020202020204" pitchFamily="34" charset="0"/>
                          <a:cs typeface="Arial" panose="020B0604020202020204" pitchFamily="34" charset="0"/>
                        </a:rPr>
                        <a:t>Crisis Management</a:t>
                      </a:r>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55780043"/>
                  </a:ext>
                </a:extLst>
              </a:tr>
              <a:tr h="370840">
                <a:tc>
                  <a:txBody>
                    <a:bodyPr/>
                    <a:lstStyle/>
                    <a:p>
                      <a:pPr>
                        <a:lnSpc>
                          <a:spcPct val="150000"/>
                        </a:lnSpc>
                      </a:pPr>
                      <a:r>
                        <a:rPr lang="en-US" sz="2400" b="1" dirty="0">
                          <a:latin typeface="Arial" panose="020B0604020202020204" pitchFamily="34" charset="0"/>
                          <a:cs typeface="Arial" panose="020B0604020202020204" pitchFamily="34" charset="0"/>
                        </a:rPr>
                        <a:t>A plan for Ifs  something happens to the business…</a:t>
                      </a:r>
                    </a:p>
                    <a:p>
                      <a:pPr>
                        <a:lnSpc>
                          <a:spcPct val="150000"/>
                        </a:lnSpc>
                      </a:pPr>
                      <a:r>
                        <a:rPr lang="en-US" sz="2400" b="1" dirty="0">
                          <a:latin typeface="Arial" panose="020B0604020202020204" pitchFamily="34" charset="0"/>
                          <a:cs typeface="Arial" panose="020B0604020202020204" pitchFamily="34" charset="0"/>
                        </a:rPr>
                        <a:t>The different approach to adapt </a:t>
                      </a:r>
                      <a:endParaRPr lang="en-GB" sz="2400" b="1" dirty="0">
                        <a:latin typeface="Arial" panose="020B0604020202020204" pitchFamily="34" charset="0"/>
                        <a:cs typeface="Arial" panose="020B0604020202020204" pitchFamily="34" charset="0"/>
                      </a:endParaRPr>
                    </a:p>
                  </a:txBody>
                  <a:tcPr/>
                </a:tc>
                <a:tc>
                  <a:txBody>
                    <a:bodyPr/>
                    <a:lstStyle/>
                    <a:p>
                      <a:pPr>
                        <a:lnSpc>
                          <a:spcPct val="150000"/>
                        </a:lnSpc>
                      </a:pPr>
                      <a:r>
                        <a:rPr lang="en-US" sz="2400" dirty="0">
                          <a:latin typeface="Arial" panose="020B0604020202020204" pitchFamily="34" charset="0"/>
                          <a:cs typeface="Arial" panose="020B0604020202020204" pitchFamily="34" charset="0"/>
                        </a:rPr>
                        <a:t>Dealing with the during the effects and aftereffects of the scenarios </a:t>
                      </a:r>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83896421"/>
                  </a:ext>
                </a:extLst>
              </a:tr>
              <a:tr h="370840">
                <a:tc>
                  <a:txBody>
                    <a:bodyPr/>
                    <a:lstStyle/>
                    <a:p>
                      <a:pPr>
                        <a:lnSpc>
                          <a:spcPct val="150000"/>
                        </a:lnSpc>
                      </a:pPr>
                      <a:r>
                        <a:rPr lang="en-US" sz="2400" b="1" dirty="0">
                          <a:latin typeface="Arial" panose="020B0604020202020204" pitchFamily="34" charset="0"/>
                          <a:cs typeface="Arial" panose="020B0604020202020204" pitchFamily="34" charset="0"/>
                        </a:rPr>
                        <a:t>Get ready to deal with it…</a:t>
                      </a:r>
                      <a:endParaRPr lang="en-GB" sz="2400" b="1" dirty="0">
                        <a:latin typeface="Arial" panose="020B0604020202020204" pitchFamily="34" charset="0"/>
                        <a:cs typeface="Arial" panose="020B0604020202020204" pitchFamily="34" charset="0"/>
                      </a:endParaRPr>
                    </a:p>
                  </a:txBody>
                  <a:tcPr/>
                </a:tc>
                <a:tc>
                  <a:txBody>
                    <a:bodyPr/>
                    <a:lstStyle/>
                    <a:p>
                      <a:pPr>
                        <a:lnSpc>
                          <a:spcPct val="150000"/>
                        </a:lnSpc>
                      </a:pPr>
                      <a:r>
                        <a:rPr lang="en-US" sz="2400" dirty="0">
                          <a:latin typeface="Arial" panose="020B0604020202020204" pitchFamily="34" charset="0"/>
                          <a:cs typeface="Arial" panose="020B0604020202020204" pitchFamily="34" charset="0"/>
                        </a:rPr>
                        <a:t>Dealing &amp; managing the scenarios</a:t>
                      </a:r>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84135591"/>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457043954"/>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2483988"/>
                  </a:ext>
                </a:extLst>
              </a:tr>
            </a:tbl>
          </a:graphicData>
        </a:graphic>
      </p:graphicFrame>
    </p:spTree>
    <p:extLst>
      <p:ext uri="{BB962C8B-B14F-4D97-AF65-F5344CB8AC3E}">
        <p14:creationId xmlns:p14="http://schemas.microsoft.com/office/powerpoint/2010/main" val="2735110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B4226-3EC3-4EF5-B969-4724499424D3}"/>
              </a:ext>
            </a:extLst>
          </p:cNvPr>
          <p:cNvSpPr>
            <a:spLocks noGrp="1"/>
          </p:cNvSpPr>
          <p:nvPr>
            <p:ph type="title"/>
          </p:nvPr>
        </p:nvSpPr>
        <p:spPr/>
        <p:txBody>
          <a:bodyPr/>
          <a:lstStyle/>
          <a:p>
            <a:r>
              <a:rPr lang="en-US" b="1" i="0" dirty="0">
                <a:solidFill>
                  <a:schemeClr val="tx2">
                    <a:lumMod val="10000"/>
                  </a:schemeClr>
                </a:solidFill>
                <a:latin typeface="Arial" panose="020B0604020202020204" pitchFamily="34" charset="0"/>
                <a:cs typeface="Arial" panose="020B0604020202020204" pitchFamily="34" charset="0"/>
              </a:rPr>
              <a:t>What Is a Business Contingency Plan?</a:t>
            </a:r>
            <a:endParaRPr lang="en-GB" b="1" i="0" dirty="0">
              <a:solidFill>
                <a:schemeClr val="tx2">
                  <a:lumMod val="1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9E1948-0159-4C9A-8F29-7C2CA8A0168B}"/>
              </a:ext>
            </a:extLst>
          </p:cNvPr>
          <p:cNvSpPr>
            <a:spLocks noGrp="1"/>
          </p:cNvSpPr>
          <p:nvPr>
            <p:ph idx="1"/>
          </p:nvPr>
        </p:nvSpPr>
        <p:spPr/>
        <p:txBody>
          <a:bodyPr/>
          <a:lstStyle/>
          <a:p>
            <a:pPr>
              <a:lnSpc>
                <a:spcPct val="150000"/>
              </a:lnSpc>
            </a:pPr>
            <a:r>
              <a:rPr lang="en-US" b="1" dirty="0">
                <a:solidFill>
                  <a:schemeClr val="bg1">
                    <a:alpha val="55000"/>
                  </a:schemeClr>
                </a:solidFill>
                <a:latin typeface="Arial" panose="020B0604020202020204" pitchFamily="34" charset="0"/>
                <a:cs typeface="Arial" panose="020B0604020202020204" pitchFamily="34" charset="0"/>
              </a:rPr>
              <a:t>This is the approach your business will adapt when its falls into crisis…. otherwise known as backup plan. This is the plan that keeps the business up and running in case of worst-case scenario</a:t>
            </a:r>
            <a:endParaRPr lang="en-GB" b="1" dirty="0">
              <a:solidFill>
                <a:schemeClr val="bg1">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8997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AC69-4249-495A-AA19-D30D1ACA0887}"/>
              </a:ext>
            </a:extLst>
          </p:cNvPr>
          <p:cNvSpPr>
            <a:spLocks noGrp="1"/>
          </p:cNvSpPr>
          <p:nvPr>
            <p:ph type="title"/>
          </p:nvPr>
        </p:nvSpPr>
        <p:spPr/>
        <p:txBody>
          <a:bodyPr>
            <a:normAutofit/>
          </a:bodyPr>
          <a:lstStyle/>
          <a:p>
            <a:r>
              <a:rPr lang="en-US" sz="4000" b="1" i="0" dirty="0">
                <a:solidFill>
                  <a:schemeClr val="accent6">
                    <a:lumMod val="50000"/>
                  </a:schemeClr>
                </a:solidFill>
                <a:latin typeface="Arial" panose="020B0604020202020204" pitchFamily="34" charset="0"/>
                <a:cs typeface="Arial" panose="020B0604020202020204" pitchFamily="34" charset="0"/>
              </a:rPr>
              <a:t>Business Continuity Plan vs. Contingency Plan</a:t>
            </a:r>
            <a:endParaRPr lang="en-GB" sz="4000" b="1" i="0" dirty="0">
              <a:solidFill>
                <a:schemeClr val="accent6">
                  <a:lumMod val="50000"/>
                </a:schemeClr>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DF84D41-D057-471A-9162-5EBD87F297C0}"/>
              </a:ext>
            </a:extLst>
          </p:cNvPr>
          <p:cNvGraphicFramePr>
            <a:graphicFrameLocks noGrp="1"/>
          </p:cNvGraphicFramePr>
          <p:nvPr>
            <p:ph idx="1"/>
            <p:extLst>
              <p:ext uri="{D42A27DB-BD31-4B8C-83A1-F6EECF244321}">
                <p14:modId xmlns:p14="http://schemas.microsoft.com/office/powerpoint/2010/main" val="1427433185"/>
              </p:ext>
            </p:extLst>
          </p:nvPr>
        </p:nvGraphicFramePr>
        <p:xfrm>
          <a:off x="622621" y="1605094"/>
          <a:ext cx="10639739" cy="4722921"/>
        </p:xfrm>
        <a:graphic>
          <a:graphicData uri="http://schemas.openxmlformats.org/drawingml/2006/table">
            <a:tbl>
              <a:tblPr firstRow="1" firstCol="1" bandRow="1">
                <a:tableStyleId>{5C22544A-7EE6-4342-B048-85BDC9FD1C3A}</a:tableStyleId>
              </a:tblPr>
              <a:tblGrid>
                <a:gridCol w="3864966">
                  <a:extLst>
                    <a:ext uri="{9D8B030D-6E8A-4147-A177-3AD203B41FA5}">
                      <a16:colId xmlns:a16="http://schemas.microsoft.com/office/drawing/2014/main" val="3137665346"/>
                    </a:ext>
                  </a:extLst>
                </a:gridCol>
                <a:gridCol w="6774773">
                  <a:extLst>
                    <a:ext uri="{9D8B030D-6E8A-4147-A177-3AD203B41FA5}">
                      <a16:colId xmlns:a16="http://schemas.microsoft.com/office/drawing/2014/main" val="2775888478"/>
                    </a:ext>
                  </a:extLst>
                </a:gridCol>
              </a:tblGrid>
              <a:tr h="649676">
                <a:tc>
                  <a:txBody>
                    <a:bodyPr/>
                    <a:lstStyle/>
                    <a:p>
                      <a:pPr>
                        <a:lnSpc>
                          <a:spcPct val="200000"/>
                        </a:lnSpc>
                        <a:spcAft>
                          <a:spcPts val="800"/>
                        </a:spcAft>
                      </a:pPr>
                      <a:r>
                        <a:rPr lang="en-GB" sz="2000" spc="180" dirty="0">
                          <a:effectLst/>
                          <a:latin typeface="Arial" panose="020B0604020202020204" pitchFamily="34" charset="0"/>
                          <a:cs typeface="Arial" panose="020B0604020202020204" pitchFamily="34" charset="0"/>
                        </a:rPr>
                        <a:t>Business Continuity</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200000"/>
                        </a:lnSpc>
                        <a:spcAft>
                          <a:spcPts val="800"/>
                        </a:spcAft>
                      </a:pPr>
                      <a:r>
                        <a:rPr lang="en-GB" sz="2000" spc="180" dirty="0">
                          <a:effectLst/>
                          <a:latin typeface="Arial" panose="020B0604020202020204" pitchFamily="34" charset="0"/>
                          <a:cs typeface="Arial" panose="020B0604020202020204" pitchFamily="34" charset="0"/>
                        </a:rPr>
                        <a:t>Contingency Plan</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06397248"/>
                  </a:ext>
                </a:extLst>
              </a:tr>
              <a:tr h="3421864">
                <a:tc>
                  <a:txBody>
                    <a:bodyPr/>
                    <a:lstStyle/>
                    <a:p>
                      <a:pPr>
                        <a:lnSpc>
                          <a:spcPct val="200000"/>
                        </a:lnSpc>
                        <a:spcAft>
                          <a:spcPts val="800"/>
                        </a:spcAft>
                      </a:pPr>
                      <a:r>
                        <a:rPr lang="en-GB" sz="2000" spc="180" dirty="0">
                          <a:effectLst/>
                          <a:latin typeface="Arial" panose="020B0604020202020204" pitchFamily="34" charset="0"/>
                          <a:cs typeface="Arial" panose="020B0604020202020204" pitchFamily="34" charset="0"/>
                        </a:rPr>
                        <a:t>Continuity is the ability of your business to continue functioning after an incident that has disrupted operations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200000"/>
                        </a:lnSpc>
                        <a:spcAft>
                          <a:spcPts val="800"/>
                        </a:spcAft>
                      </a:pPr>
                      <a:r>
                        <a:rPr lang="en-GB" sz="2000" spc="180" dirty="0">
                          <a:effectLst/>
                          <a:latin typeface="Arial" panose="020B0604020202020204" pitchFamily="34" charset="0"/>
                          <a:cs typeface="Arial" panose="020B0604020202020204" pitchFamily="34" charset="0"/>
                        </a:rPr>
                        <a:t>A contingency plan is an action plan that goes into place </a:t>
                      </a:r>
                      <a:r>
                        <a:rPr lang="en-GB" sz="2000" b="1" spc="180" dirty="0">
                          <a:effectLst/>
                          <a:latin typeface="Arial" panose="020B0604020202020204" pitchFamily="34" charset="0"/>
                          <a:cs typeface="Arial" panose="020B0604020202020204" pitchFamily="34" charset="0"/>
                        </a:rPr>
                        <a:t>IF</a:t>
                      </a:r>
                      <a:r>
                        <a:rPr lang="en-GB" sz="2000" spc="180" dirty="0">
                          <a:effectLst/>
                          <a:latin typeface="Arial" panose="020B0604020202020204" pitchFamily="34" charset="0"/>
                          <a:cs typeface="Arial" panose="020B0604020202020204" pitchFamily="34" charset="0"/>
                        </a:rPr>
                        <a:t> an incident were to happen.</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84477717"/>
                  </a:ext>
                </a:extLst>
              </a:tr>
              <a:tr h="651381">
                <a:tc>
                  <a:txBody>
                    <a:bodyPr/>
                    <a:lstStyle/>
                    <a:p>
                      <a:pPr>
                        <a:lnSpc>
                          <a:spcPct val="200000"/>
                        </a:lnSpc>
                        <a:spcAft>
                          <a:spcPts val="800"/>
                        </a:spcAft>
                      </a:pPr>
                      <a:r>
                        <a:rPr lang="en-GB" sz="2000" spc="180" dirty="0">
                          <a:effectLst/>
                          <a:latin typeface="Arial" panose="020B0604020202020204" pitchFamily="34" charset="0"/>
                          <a:cs typeface="Arial" panose="020B0604020202020204" pitchFamily="34" charset="0"/>
                        </a:rPr>
                        <a:t>5 Factors to consider:</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200000"/>
                        </a:lnSpc>
                        <a:spcAft>
                          <a:spcPts val="800"/>
                        </a:spcAft>
                      </a:pPr>
                      <a:r>
                        <a:rPr lang="en-GB" sz="2000" spc="180" dirty="0">
                          <a:effectLst/>
                          <a:latin typeface="Arial" panose="020B0604020202020204" pitchFamily="34" charset="0"/>
                          <a:cs typeface="Arial" panose="020B0604020202020204" pitchFamily="34" charset="0"/>
                        </a:rPr>
                        <a:t>“What If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58018202"/>
                  </a:ext>
                </a:extLst>
              </a:tr>
            </a:tbl>
          </a:graphicData>
        </a:graphic>
      </p:graphicFrame>
    </p:spTree>
    <p:extLst>
      <p:ext uri="{BB962C8B-B14F-4D97-AF65-F5344CB8AC3E}">
        <p14:creationId xmlns:p14="http://schemas.microsoft.com/office/powerpoint/2010/main" val="3984246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7216E-0B2F-4474-AA5F-88F9CAABFF23}"/>
              </a:ext>
            </a:extLst>
          </p:cNvPr>
          <p:cNvSpPr>
            <a:spLocks noGrp="1"/>
          </p:cNvSpPr>
          <p:nvPr>
            <p:ph type="title"/>
          </p:nvPr>
        </p:nvSpPr>
        <p:spPr/>
        <p:txBody>
          <a:bodyPr>
            <a:normAutofit/>
          </a:bodyPr>
          <a:lstStyle/>
          <a:p>
            <a:r>
              <a:rPr lang="en-US" sz="4000" b="1" i="0" dirty="0">
                <a:solidFill>
                  <a:schemeClr val="accent6">
                    <a:lumMod val="50000"/>
                  </a:schemeClr>
                </a:solidFill>
                <a:latin typeface="Arial" panose="020B0604020202020204" pitchFamily="34" charset="0"/>
                <a:cs typeface="Arial" panose="020B0604020202020204" pitchFamily="34" charset="0"/>
              </a:rPr>
              <a:t>Business Continuity Plan vs. Contingency Plan</a:t>
            </a:r>
            <a:endParaRPr lang="en-GB" sz="4000" b="1" i="0" dirty="0">
              <a:solidFill>
                <a:schemeClr val="accent6">
                  <a:lumMod val="50000"/>
                </a:schemeClr>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5F09EE9-3536-4141-9AC9-0001F5970666}"/>
              </a:ext>
            </a:extLst>
          </p:cNvPr>
          <p:cNvGraphicFramePr>
            <a:graphicFrameLocks noGrp="1"/>
          </p:cNvGraphicFramePr>
          <p:nvPr>
            <p:ph idx="1"/>
            <p:extLst>
              <p:ext uri="{D42A27DB-BD31-4B8C-83A1-F6EECF244321}">
                <p14:modId xmlns:p14="http://schemas.microsoft.com/office/powerpoint/2010/main" val="227672968"/>
              </p:ext>
            </p:extLst>
          </p:nvPr>
        </p:nvGraphicFramePr>
        <p:xfrm>
          <a:off x="230819" y="1633491"/>
          <a:ext cx="11754035" cy="4835709"/>
        </p:xfrm>
        <a:graphic>
          <a:graphicData uri="http://schemas.openxmlformats.org/drawingml/2006/table">
            <a:tbl>
              <a:tblPr firstRow="1" firstCol="1" bandRow="1">
                <a:tableStyleId>{5C22544A-7EE6-4342-B048-85BDC9FD1C3A}</a:tableStyleId>
              </a:tblPr>
              <a:tblGrid>
                <a:gridCol w="4744741">
                  <a:extLst>
                    <a:ext uri="{9D8B030D-6E8A-4147-A177-3AD203B41FA5}">
                      <a16:colId xmlns:a16="http://schemas.microsoft.com/office/drawing/2014/main" val="1243226985"/>
                    </a:ext>
                  </a:extLst>
                </a:gridCol>
                <a:gridCol w="7009294">
                  <a:extLst>
                    <a:ext uri="{9D8B030D-6E8A-4147-A177-3AD203B41FA5}">
                      <a16:colId xmlns:a16="http://schemas.microsoft.com/office/drawing/2014/main" val="4067728331"/>
                    </a:ext>
                  </a:extLst>
                </a:gridCol>
              </a:tblGrid>
              <a:tr h="4835709">
                <a:tc>
                  <a:txBody>
                    <a:bodyPr/>
                    <a:lstStyle/>
                    <a:p>
                      <a:pPr marL="342900" indent="-342900">
                        <a:lnSpc>
                          <a:spcPct val="200000"/>
                        </a:lnSpc>
                        <a:spcAft>
                          <a:spcPts val="800"/>
                        </a:spcAft>
                        <a:buAutoNum type="arabicPeriod"/>
                      </a:pPr>
                      <a:r>
                        <a:rPr lang="en-GB" sz="1800" b="1" spc="180" dirty="0">
                          <a:solidFill>
                            <a:schemeClr val="tx2">
                              <a:lumMod val="10000"/>
                            </a:schemeClr>
                          </a:solidFill>
                          <a:effectLst/>
                          <a:latin typeface="Arial" panose="020B0604020202020204" pitchFamily="34" charset="0"/>
                          <a:cs typeface="Arial" panose="020B0604020202020204" pitchFamily="34" charset="0"/>
                        </a:rPr>
                        <a:t>Programme  administration.</a:t>
                      </a:r>
                    </a:p>
                    <a:p>
                      <a:pPr marL="342900" indent="-342900">
                        <a:lnSpc>
                          <a:spcPct val="200000"/>
                        </a:lnSpc>
                        <a:spcAft>
                          <a:spcPts val="800"/>
                        </a:spcAft>
                        <a:buAutoNum type="arabicPeriod"/>
                      </a:pPr>
                      <a:r>
                        <a:rPr lang="en-GB" sz="1800" b="1" spc="180" dirty="0">
                          <a:solidFill>
                            <a:schemeClr val="tx2">
                              <a:lumMod val="10000"/>
                            </a:schemeClr>
                          </a:solidFill>
                          <a:effectLst/>
                          <a:latin typeface="Arial" panose="020B0604020202020204" pitchFamily="34" charset="0"/>
                          <a:cs typeface="Arial" panose="020B0604020202020204" pitchFamily="34" charset="0"/>
                        </a:rPr>
                        <a:t>Governance,</a:t>
                      </a:r>
                    </a:p>
                    <a:p>
                      <a:pPr marL="342900" indent="-342900">
                        <a:lnSpc>
                          <a:spcPct val="200000"/>
                        </a:lnSpc>
                        <a:spcAft>
                          <a:spcPts val="800"/>
                        </a:spcAft>
                        <a:buAutoNum type="arabicPeriod"/>
                      </a:pPr>
                      <a:r>
                        <a:rPr lang="en-GB" sz="1800" b="1" spc="180" dirty="0">
                          <a:solidFill>
                            <a:schemeClr val="tx2">
                              <a:lumMod val="10000"/>
                            </a:schemeClr>
                          </a:solidFill>
                          <a:effectLst/>
                          <a:latin typeface="Arial" panose="020B0604020202020204" pitchFamily="34" charset="0"/>
                          <a:cs typeface="Arial" panose="020B0604020202020204" pitchFamily="34" charset="0"/>
                        </a:rPr>
                        <a:t>Business impact analysis.</a:t>
                      </a:r>
                    </a:p>
                    <a:p>
                      <a:pPr marL="342900" indent="-342900">
                        <a:lnSpc>
                          <a:spcPct val="200000"/>
                        </a:lnSpc>
                        <a:spcAft>
                          <a:spcPts val="800"/>
                        </a:spcAft>
                        <a:buAutoNum type="arabicPeriod"/>
                      </a:pPr>
                      <a:r>
                        <a:rPr lang="en-GB" sz="1800" b="1" spc="180" dirty="0">
                          <a:solidFill>
                            <a:schemeClr val="tx2">
                              <a:lumMod val="10000"/>
                            </a:schemeClr>
                          </a:solidFill>
                          <a:effectLst/>
                          <a:latin typeface="Arial" panose="020B0604020202020204" pitchFamily="34" charset="0"/>
                          <a:cs typeface="Arial" panose="020B0604020202020204" pitchFamily="34" charset="0"/>
                        </a:rPr>
                        <a:t>Strategies and requirements.</a:t>
                      </a:r>
                    </a:p>
                    <a:p>
                      <a:pPr marL="0" indent="0">
                        <a:lnSpc>
                          <a:spcPct val="200000"/>
                        </a:lnSpc>
                        <a:spcAft>
                          <a:spcPts val="800"/>
                        </a:spcAft>
                        <a:buNone/>
                      </a:pPr>
                      <a:r>
                        <a:rPr lang="en-GB" sz="1800" b="1" spc="180" dirty="0">
                          <a:solidFill>
                            <a:schemeClr val="tx2">
                              <a:lumMod val="10000"/>
                            </a:schemeClr>
                          </a:solidFill>
                          <a:effectLst/>
                          <a:latin typeface="Arial" panose="020B0604020202020204" pitchFamily="34" charset="0"/>
                          <a:cs typeface="Arial" panose="020B0604020202020204" pitchFamily="34" charset="0"/>
                        </a:rPr>
                        <a:t>5. Training and testing</a:t>
                      </a:r>
                      <a:endParaRPr lang="en-GB" sz="1800" b="1" dirty="0">
                        <a:solidFill>
                          <a:schemeClr val="tx2">
                            <a:lumMod val="1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200000"/>
                        </a:lnSpc>
                        <a:spcAft>
                          <a:spcPts val="800"/>
                        </a:spcAft>
                      </a:pPr>
                      <a:r>
                        <a:rPr lang="en-GB" sz="1800" b="1" spc="180" dirty="0">
                          <a:solidFill>
                            <a:schemeClr val="tx2">
                              <a:lumMod val="10000"/>
                            </a:schemeClr>
                          </a:solidFill>
                          <a:effectLst/>
                          <a:latin typeface="Arial" panose="020B0604020202020204" pitchFamily="34" charset="0"/>
                          <a:cs typeface="Arial" panose="020B0604020202020204" pitchFamily="34" charset="0"/>
                        </a:rPr>
                        <a:t>The responses to the what-ifs are contingency plans. These scenarios aren't necessarily going to happen, but if they do happen, The How are you prepared to deal with it.</a:t>
                      </a:r>
                      <a:endParaRPr lang="en-GB" sz="1800" b="1" dirty="0">
                        <a:solidFill>
                          <a:schemeClr val="tx2">
                            <a:lumMod val="1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88780565"/>
                  </a:ext>
                </a:extLst>
              </a:tr>
            </a:tbl>
          </a:graphicData>
        </a:graphic>
      </p:graphicFrame>
    </p:spTree>
    <p:extLst>
      <p:ext uri="{BB962C8B-B14F-4D97-AF65-F5344CB8AC3E}">
        <p14:creationId xmlns:p14="http://schemas.microsoft.com/office/powerpoint/2010/main" val="3709357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D3718-54E3-4BBB-AE88-B65455A24BCC}"/>
              </a:ext>
            </a:extLst>
          </p:cNvPr>
          <p:cNvSpPr>
            <a:spLocks noGrp="1"/>
          </p:cNvSpPr>
          <p:nvPr>
            <p:ph type="title"/>
          </p:nvPr>
        </p:nvSpPr>
        <p:spPr/>
        <p:txBody>
          <a:bodyPr/>
          <a:lstStyle/>
          <a:p>
            <a:r>
              <a:rPr lang="en-GB" b="1" i="0" dirty="0">
                <a:solidFill>
                  <a:schemeClr val="tx2">
                    <a:lumMod val="10000"/>
                  </a:schemeClr>
                </a:solidFill>
                <a:latin typeface="Arial" panose="020B0604020202020204" pitchFamily="34" charset="0"/>
                <a:cs typeface="Arial" panose="020B0604020202020204" pitchFamily="34" charset="0"/>
              </a:rPr>
              <a:t>Contingency Planning Steps</a:t>
            </a:r>
            <a:br>
              <a:rPr lang="en-GB" dirty="0"/>
            </a:br>
            <a:endParaRPr lang="en-GB" dirty="0"/>
          </a:p>
        </p:txBody>
      </p:sp>
      <p:sp>
        <p:nvSpPr>
          <p:cNvPr id="3" name="Content Placeholder 2">
            <a:extLst>
              <a:ext uri="{FF2B5EF4-FFF2-40B4-BE49-F238E27FC236}">
                <a16:creationId xmlns:a16="http://schemas.microsoft.com/office/drawing/2014/main" id="{075A22C3-1F77-4277-B01A-A1D8F3A6CBE1}"/>
              </a:ext>
            </a:extLst>
          </p:cNvPr>
          <p:cNvSpPr>
            <a:spLocks noGrp="1"/>
          </p:cNvSpPr>
          <p:nvPr>
            <p:ph idx="1"/>
          </p:nvPr>
        </p:nvSpPr>
        <p:spPr/>
        <p:txBody>
          <a:bodyPr/>
          <a:lstStyle/>
          <a:p>
            <a:r>
              <a:rPr lang="en-US" b="1" dirty="0">
                <a:solidFill>
                  <a:schemeClr val="tx2">
                    <a:lumMod val="10000"/>
                    <a:alpha val="55000"/>
                  </a:schemeClr>
                </a:solidFill>
                <a:latin typeface="Arial" panose="020B0604020202020204" pitchFamily="34" charset="0"/>
                <a:cs typeface="Arial" panose="020B0604020202020204" pitchFamily="34" charset="0"/>
              </a:rPr>
              <a:t>1. Identify Critical business functions: Paying attention to those area that keep the business on track for day to day running of the business.</a:t>
            </a:r>
          </a:p>
          <a:p>
            <a:r>
              <a:rPr lang="en-US" b="1" dirty="0">
                <a:solidFill>
                  <a:schemeClr val="tx2">
                    <a:lumMod val="10000"/>
                    <a:alpha val="55000"/>
                  </a:schemeClr>
                </a:solidFill>
                <a:latin typeface="Arial" panose="020B0604020202020204" pitchFamily="34" charset="0"/>
                <a:cs typeface="Arial" panose="020B0604020202020204" pitchFamily="34" charset="0"/>
              </a:rPr>
              <a:t>2. Conduct Scenario Assessment, implementing the best possible solution in tackling challenges. It might be getting the players involved to arrive at a suitable solution for a greater productivity.</a:t>
            </a:r>
          </a:p>
          <a:p>
            <a:r>
              <a:rPr lang="en-US" b="1" dirty="0">
                <a:solidFill>
                  <a:schemeClr val="tx2">
                    <a:lumMod val="10000"/>
                    <a:alpha val="55000"/>
                  </a:schemeClr>
                </a:solidFill>
                <a:latin typeface="Arial" panose="020B0604020202020204" pitchFamily="34" charset="0"/>
                <a:cs typeface="Arial" panose="020B0604020202020204" pitchFamily="34" charset="0"/>
              </a:rPr>
              <a:t>3. Creating Contingency plan for each Scenario:</a:t>
            </a:r>
          </a:p>
          <a:p>
            <a:endParaRPr lang="en-GB" dirty="0"/>
          </a:p>
        </p:txBody>
      </p:sp>
    </p:spTree>
    <p:extLst>
      <p:ext uri="{BB962C8B-B14F-4D97-AF65-F5344CB8AC3E}">
        <p14:creationId xmlns:p14="http://schemas.microsoft.com/office/powerpoint/2010/main" val="709347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A6E0-2E69-4B61-A15F-07416C3A7F08}"/>
              </a:ext>
            </a:extLst>
          </p:cNvPr>
          <p:cNvSpPr>
            <a:spLocks noGrp="1"/>
          </p:cNvSpPr>
          <p:nvPr>
            <p:ph type="title"/>
          </p:nvPr>
        </p:nvSpPr>
        <p:spPr/>
        <p:txBody>
          <a:bodyPr/>
          <a:lstStyle/>
          <a:p>
            <a:r>
              <a:rPr lang="en-GB" b="1" i="0" dirty="0">
                <a:solidFill>
                  <a:schemeClr val="accent6">
                    <a:lumMod val="50000"/>
                  </a:schemeClr>
                </a:solidFill>
                <a:latin typeface="Arial" panose="020B0604020202020204" pitchFamily="34" charset="0"/>
                <a:cs typeface="Arial" panose="020B0604020202020204" pitchFamily="34" charset="0"/>
              </a:rPr>
              <a:t>Contingency Planning Steps</a:t>
            </a:r>
          </a:p>
        </p:txBody>
      </p:sp>
      <p:sp>
        <p:nvSpPr>
          <p:cNvPr id="3" name="Content Placeholder 2">
            <a:extLst>
              <a:ext uri="{FF2B5EF4-FFF2-40B4-BE49-F238E27FC236}">
                <a16:creationId xmlns:a16="http://schemas.microsoft.com/office/drawing/2014/main" id="{57338A83-B673-4E72-BE18-D98E1DC7F349}"/>
              </a:ext>
            </a:extLst>
          </p:cNvPr>
          <p:cNvSpPr>
            <a:spLocks noGrp="1"/>
          </p:cNvSpPr>
          <p:nvPr>
            <p:ph idx="1"/>
          </p:nvPr>
        </p:nvSpPr>
        <p:spPr/>
        <p:txBody>
          <a:bodyPr/>
          <a:lstStyle/>
          <a:p>
            <a:r>
              <a:rPr lang="en-US" b="1" dirty="0">
                <a:solidFill>
                  <a:schemeClr val="tx2">
                    <a:lumMod val="10000"/>
                    <a:alpha val="55000"/>
                  </a:schemeClr>
                </a:solidFill>
                <a:latin typeface="Arial" panose="020B0604020202020204" pitchFamily="34" charset="0"/>
                <a:cs typeface="Arial" panose="020B0604020202020204" pitchFamily="34" charset="0"/>
              </a:rPr>
              <a:t>Outlining the scenario,</a:t>
            </a:r>
          </a:p>
          <a:p>
            <a:r>
              <a:rPr lang="en-US" b="1" dirty="0">
                <a:solidFill>
                  <a:schemeClr val="tx2">
                    <a:lumMod val="10000"/>
                    <a:alpha val="55000"/>
                  </a:schemeClr>
                </a:solidFill>
                <a:latin typeface="Arial" panose="020B0604020202020204" pitchFamily="34" charset="0"/>
                <a:cs typeface="Arial" panose="020B0604020202020204" pitchFamily="34" charset="0"/>
              </a:rPr>
              <a:t>Determine the probability of it occurring,</a:t>
            </a:r>
          </a:p>
          <a:p>
            <a:r>
              <a:rPr lang="en-US" b="1" dirty="0">
                <a:solidFill>
                  <a:schemeClr val="tx2">
                    <a:lumMod val="10000"/>
                    <a:alpha val="55000"/>
                  </a:schemeClr>
                </a:solidFill>
                <a:latin typeface="Arial" panose="020B0604020202020204" pitchFamily="34" charset="0"/>
                <a:cs typeface="Arial" panose="020B0604020202020204" pitchFamily="34" charset="0"/>
              </a:rPr>
              <a:t>Explain how you'll prepare ahead of time,</a:t>
            </a:r>
          </a:p>
          <a:p>
            <a:r>
              <a:rPr lang="en-US" b="1" dirty="0">
                <a:solidFill>
                  <a:schemeClr val="tx2">
                    <a:lumMod val="10000"/>
                    <a:alpha val="55000"/>
                  </a:schemeClr>
                </a:solidFill>
                <a:latin typeface="Arial" panose="020B0604020202020204" pitchFamily="34" charset="0"/>
                <a:cs typeface="Arial" panose="020B0604020202020204" pitchFamily="34" charset="0"/>
              </a:rPr>
              <a:t>Detail what the response will be (if and when)  it happens.</a:t>
            </a:r>
          </a:p>
          <a:p>
            <a:endParaRPr lang="en-GB" dirty="0"/>
          </a:p>
        </p:txBody>
      </p:sp>
    </p:spTree>
    <p:extLst>
      <p:ext uri="{BB962C8B-B14F-4D97-AF65-F5344CB8AC3E}">
        <p14:creationId xmlns:p14="http://schemas.microsoft.com/office/powerpoint/2010/main" val="1707587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9A683-D555-4CC9-B6AF-01A2456FEA88}"/>
              </a:ext>
            </a:extLst>
          </p:cNvPr>
          <p:cNvSpPr>
            <a:spLocks noGrp="1"/>
          </p:cNvSpPr>
          <p:nvPr>
            <p:ph type="title"/>
          </p:nvPr>
        </p:nvSpPr>
        <p:spPr/>
        <p:txBody>
          <a:bodyPr>
            <a:normAutofit/>
          </a:bodyPr>
          <a:lstStyle/>
          <a:p>
            <a:r>
              <a:rPr lang="en-GB" sz="4000" b="1" i="0" dirty="0">
                <a:solidFill>
                  <a:schemeClr val="accent6">
                    <a:lumMod val="50000"/>
                  </a:schemeClr>
                </a:solidFill>
                <a:latin typeface="Arial" panose="020B0604020202020204" pitchFamily="34" charset="0"/>
                <a:cs typeface="Arial" panose="020B0604020202020204" pitchFamily="34" charset="0"/>
              </a:rPr>
              <a:t>Contingency Planning Steps</a:t>
            </a:r>
          </a:p>
        </p:txBody>
      </p:sp>
      <p:sp>
        <p:nvSpPr>
          <p:cNvPr id="3" name="Content Placeholder 2">
            <a:extLst>
              <a:ext uri="{FF2B5EF4-FFF2-40B4-BE49-F238E27FC236}">
                <a16:creationId xmlns:a16="http://schemas.microsoft.com/office/drawing/2014/main" id="{71CB99FB-0794-4D45-A379-632701DC0786}"/>
              </a:ext>
            </a:extLst>
          </p:cNvPr>
          <p:cNvSpPr>
            <a:spLocks noGrp="1"/>
          </p:cNvSpPr>
          <p:nvPr>
            <p:ph idx="1"/>
          </p:nvPr>
        </p:nvSpPr>
        <p:spPr/>
        <p:txBody>
          <a:bodyPr/>
          <a:lstStyle/>
          <a:p>
            <a:r>
              <a:rPr lang="en-US" b="1" dirty="0">
                <a:solidFill>
                  <a:schemeClr val="tx2">
                    <a:lumMod val="10000"/>
                    <a:alpha val="55000"/>
                  </a:schemeClr>
                </a:solidFill>
                <a:latin typeface="Arial" panose="020B0604020202020204" pitchFamily="34" charset="0"/>
                <a:cs typeface="Arial" panose="020B0604020202020204" pitchFamily="34" charset="0"/>
              </a:rPr>
              <a:t>4. Test your plans &amp; Update:</a:t>
            </a:r>
          </a:p>
          <a:p>
            <a:r>
              <a:rPr lang="en-US" b="1" dirty="0">
                <a:solidFill>
                  <a:schemeClr val="tx2">
                    <a:lumMod val="10000"/>
                    <a:alpha val="55000"/>
                  </a:schemeClr>
                </a:solidFill>
                <a:latin typeface="Arial" panose="020B0604020202020204" pitchFamily="34" charset="0"/>
                <a:cs typeface="Arial" panose="020B0604020202020204" pitchFamily="34" charset="0"/>
              </a:rPr>
              <a:t>As with all plans, it's essential to continuously test and update them over a time. As businesses scale and change, your business needs will likely change, and specific scenarios will no longer have as significant of an impact</a:t>
            </a:r>
          </a:p>
          <a:p>
            <a:endParaRPr lang="en-GB" dirty="0"/>
          </a:p>
        </p:txBody>
      </p:sp>
    </p:spTree>
    <p:extLst>
      <p:ext uri="{BB962C8B-B14F-4D97-AF65-F5344CB8AC3E}">
        <p14:creationId xmlns:p14="http://schemas.microsoft.com/office/powerpoint/2010/main" val="2519077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B4813-CF5D-4C2A-9FDF-C301430FC0E3}"/>
              </a:ext>
            </a:extLst>
          </p:cNvPr>
          <p:cNvSpPr>
            <a:spLocks noGrp="1"/>
          </p:cNvSpPr>
          <p:nvPr>
            <p:ph type="title"/>
          </p:nvPr>
        </p:nvSpPr>
        <p:spPr/>
        <p:txBody>
          <a:bodyPr/>
          <a:lstStyle/>
          <a:p>
            <a:r>
              <a:rPr lang="en-US" b="1" i="0" dirty="0">
                <a:solidFill>
                  <a:schemeClr val="accent6">
                    <a:lumMod val="50000"/>
                  </a:schemeClr>
                </a:solidFill>
                <a:latin typeface="Arial" panose="020B0604020202020204" pitchFamily="34" charset="0"/>
                <a:cs typeface="Arial" panose="020B0604020202020204" pitchFamily="34" charset="0"/>
              </a:rPr>
              <a:t>Workshop: </a:t>
            </a:r>
            <a:br>
              <a:rPr lang="en-US" b="1" i="0" dirty="0">
                <a:solidFill>
                  <a:schemeClr val="accent6">
                    <a:lumMod val="50000"/>
                  </a:schemeClr>
                </a:solidFill>
                <a:latin typeface="Arial" panose="020B0604020202020204" pitchFamily="34" charset="0"/>
                <a:cs typeface="Arial" panose="020B0604020202020204" pitchFamily="34" charset="0"/>
              </a:rPr>
            </a:br>
            <a:r>
              <a:rPr lang="en-US" b="1" i="0" dirty="0">
                <a:solidFill>
                  <a:schemeClr val="accent6">
                    <a:lumMod val="50000"/>
                  </a:schemeClr>
                </a:solidFill>
                <a:latin typeface="Arial" panose="020B0604020202020204" pitchFamily="34" charset="0"/>
                <a:cs typeface="Arial" panose="020B0604020202020204" pitchFamily="34" charset="0"/>
              </a:rPr>
              <a:t>Positive and Negative scenario of Contingency theories</a:t>
            </a:r>
            <a:endParaRPr lang="en-GB" b="1" i="0" dirty="0">
              <a:solidFill>
                <a:schemeClr val="accent6">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AED3DF-61FF-431C-B3BB-68736D6B83BD}"/>
              </a:ext>
            </a:extLst>
          </p:cNvPr>
          <p:cNvSpPr>
            <a:spLocks noGrp="1"/>
          </p:cNvSpPr>
          <p:nvPr>
            <p:ph idx="1"/>
          </p:nvPr>
        </p:nvSpPr>
        <p:spPr/>
        <p:txBody>
          <a:bodyPr/>
          <a:lstStyle/>
          <a:p>
            <a:pPr>
              <a:lnSpc>
                <a:spcPct val="150000"/>
              </a:lnSpc>
            </a:pPr>
            <a:r>
              <a:rPr lang="en-US" b="1" dirty="0">
                <a:solidFill>
                  <a:schemeClr val="tx2">
                    <a:lumMod val="10000"/>
                    <a:alpha val="55000"/>
                  </a:schemeClr>
                </a:solidFill>
                <a:latin typeface="Arial" panose="020B0604020202020204" pitchFamily="34" charset="0"/>
                <a:cs typeface="Arial" panose="020B0604020202020204" pitchFamily="34" charset="0"/>
              </a:rPr>
              <a:t>It may be helpful to have an example of a contingency plan, so we'll go over one below. The examples are of a positive and negative situation, so you can get a sense of how a plan applies to both</a:t>
            </a:r>
          </a:p>
          <a:p>
            <a:pPr>
              <a:lnSpc>
                <a:spcPct val="150000"/>
              </a:lnSpc>
            </a:pPr>
            <a:r>
              <a:rPr lang="en-US" b="1" dirty="0">
                <a:solidFill>
                  <a:schemeClr val="tx2">
                    <a:lumMod val="10000"/>
                    <a:alpha val="55000"/>
                  </a:schemeClr>
                </a:solidFill>
                <a:latin typeface="Arial" panose="020B0604020202020204" pitchFamily="34" charset="0"/>
                <a:cs typeface="Arial" panose="020B0604020202020204" pitchFamily="34" charset="0"/>
              </a:rPr>
              <a:t>Task:</a:t>
            </a:r>
            <a:endParaRPr lang="en-GB" b="1" dirty="0">
              <a:solidFill>
                <a:schemeClr val="tx2">
                  <a:lumMod val="10000"/>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4442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DFCA6-1A49-4682-9BC1-7C8F0979633D}"/>
              </a:ext>
            </a:extLst>
          </p:cNvPr>
          <p:cNvSpPr>
            <a:spLocks noGrp="1"/>
          </p:cNvSpPr>
          <p:nvPr>
            <p:ph type="title"/>
          </p:nvPr>
        </p:nvSpPr>
        <p:spPr/>
        <p:txBody>
          <a:bodyPr>
            <a:normAutofit/>
          </a:bodyPr>
          <a:lstStyle/>
          <a:p>
            <a:r>
              <a:rPr lang="en-US" sz="4000" b="1" i="0" dirty="0">
                <a:solidFill>
                  <a:schemeClr val="accent6">
                    <a:lumMod val="50000"/>
                  </a:schemeClr>
                </a:solidFill>
                <a:latin typeface="Arial" panose="020B0604020202020204" pitchFamily="34" charset="0"/>
                <a:cs typeface="Arial" panose="020B0604020202020204" pitchFamily="34" charset="0"/>
              </a:rPr>
              <a:t>Task</a:t>
            </a:r>
            <a:endParaRPr lang="en-GB" sz="4000" b="1" i="0" dirty="0">
              <a:solidFill>
                <a:schemeClr val="accent6">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8760DC1-C645-4EFB-91E7-3987BC43C9BF}"/>
              </a:ext>
            </a:extLst>
          </p:cNvPr>
          <p:cNvSpPr>
            <a:spLocks noGrp="1"/>
          </p:cNvSpPr>
          <p:nvPr>
            <p:ph idx="1"/>
          </p:nvPr>
        </p:nvSpPr>
        <p:spPr/>
        <p:txBody>
          <a:bodyPr/>
          <a:lstStyle/>
          <a:p>
            <a:r>
              <a:rPr lang="en-US" b="1" dirty="0">
                <a:solidFill>
                  <a:schemeClr val="tx2">
                    <a:lumMod val="10000"/>
                    <a:alpha val="55000"/>
                  </a:schemeClr>
                </a:solidFill>
                <a:latin typeface="Arial" panose="020B0604020202020204" pitchFamily="34" charset="0"/>
                <a:cs typeface="Arial" panose="020B0604020202020204" pitchFamily="34" charset="0"/>
              </a:rPr>
              <a:t>Draw up a contingency plan for a negative scenario of an accidental network failure in an organization.</a:t>
            </a:r>
          </a:p>
          <a:p>
            <a:r>
              <a:rPr lang="en-US" b="1" dirty="0">
                <a:solidFill>
                  <a:schemeClr val="tx2">
                    <a:lumMod val="10000"/>
                    <a:alpha val="55000"/>
                  </a:schemeClr>
                </a:solidFill>
                <a:latin typeface="Arial" panose="020B0604020202020204" pitchFamily="34" charset="0"/>
                <a:cs typeface="Arial" panose="020B0604020202020204" pitchFamily="34" charset="0"/>
              </a:rPr>
              <a:t>An unprecedented increase sales a product </a:t>
            </a:r>
            <a:endParaRPr lang="en-GB" b="1" dirty="0">
              <a:solidFill>
                <a:schemeClr val="tx2">
                  <a:lumMod val="10000"/>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7451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3BB6D-F079-4D1C-8EBC-F508EA148592}"/>
              </a:ext>
            </a:extLst>
          </p:cNvPr>
          <p:cNvSpPr>
            <a:spLocks noGrp="1"/>
          </p:cNvSpPr>
          <p:nvPr>
            <p:ph type="title"/>
          </p:nvPr>
        </p:nvSpPr>
        <p:spPr>
          <a:xfrm>
            <a:off x="332309" y="388800"/>
            <a:ext cx="11301984" cy="1141200"/>
          </a:xfrm>
        </p:spPr>
        <p:txBody>
          <a:bodyPr/>
          <a:lstStyle/>
          <a:p>
            <a:r>
              <a:rPr lang="en-US" b="1" i="0" dirty="0">
                <a:solidFill>
                  <a:schemeClr val="tx2">
                    <a:lumMod val="10000"/>
                  </a:schemeClr>
                </a:solidFill>
                <a:latin typeface="Arial" panose="020B0604020202020204" pitchFamily="34" charset="0"/>
                <a:cs typeface="Arial" panose="020B0604020202020204" pitchFamily="34" charset="0"/>
              </a:rPr>
              <a:t>Factors</a:t>
            </a:r>
            <a:endParaRPr lang="en-GB" b="1" i="0" dirty="0">
              <a:solidFill>
                <a:schemeClr val="tx2">
                  <a:lumMod val="10000"/>
                </a:schemeClr>
              </a:solidFill>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E5353837-AFE1-4BFB-A4B4-4013DC25AC80}"/>
              </a:ext>
            </a:extLst>
          </p:cNvPr>
          <p:cNvGraphicFramePr>
            <a:graphicFrameLocks noGrp="1"/>
          </p:cNvGraphicFramePr>
          <p:nvPr>
            <p:ph idx="1"/>
            <p:extLst>
              <p:ext uri="{D42A27DB-BD31-4B8C-83A1-F6EECF244321}">
                <p14:modId xmlns:p14="http://schemas.microsoft.com/office/powerpoint/2010/main" val="791513831"/>
              </p:ext>
            </p:extLst>
          </p:nvPr>
        </p:nvGraphicFramePr>
        <p:xfrm>
          <a:off x="332309" y="889001"/>
          <a:ext cx="11527384" cy="5841525"/>
        </p:xfrm>
        <a:graphic>
          <a:graphicData uri="http://schemas.openxmlformats.org/drawingml/2006/table">
            <a:tbl>
              <a:tblPr firstRow="1" bandRow="1">
                <a:tableStyleId>{5C22544A-7EE6-4342-B048-85BDC9FD1C3A}</a:tableStyleId>
              </a:tblPr>
              <a:tblGrid>
                <a:gridCol w="2881846">
                  <a:extLst>
                    <a:ext uri="{9D8B030D-6E8A-4147-A177-3AD203B41FA5}">
                      <a16:colId xmlns:a16="http://schemas.microsoft.com/office/drawing/2014/main" val="2349922308"/>
                    </a:ext>
                  </a:extLst>
                </a:gridCol>
                <a:gridCol w="2881846">
                  <a:extLst>
                    <a:ext uri="{9D8B030D-6E8A-4147-A177-3AD203B41FA5}">
                      <a16:colId xmlns:a16="http://schemas.microsoft.com/office/drawing/2014/main" val="835774471"/>
                    </a:ext>
                  </a:extLst>
                </a:gridCol>
                <a:gridCol w="2881846">
                  <a:extLst>
                    <a:ext uri="{9D8B030D-6E8A-4147-A177-3AD203B41FA5}">
                      <a16:colId xmlns:a16="http://schemas.microsoft.com/office/drawing/2014/main" val="3408708516"/>
                    </a:ext>
                  </a:extLst>
                </a:gridCol>
                <a:gridCol w="2881846">
                  <a:extLst>
                    <a:ext uri="{9D8B030D-6E8A-4147-A177-3AD203B41FA5}">
                      <a16:colId xmlns:a16="http://schemas.microsoft.com/office/drawing/2014/main" val="2245956095"/>
                    </a:ext>
                  </a:extLst>
                </a:gridCol>
              </a:tblGrid>
              <a:tr h="356126">
                <a:tc>
                  <a:txBody>
                    <a:bodyPr/>
                    <a:lstStyle/>
                    <a:p>
                      <a:r>
                        <a:rPr lang="en-GB" b="1" dirty="0">
                          <a:latin typeface="Arial" panose="020B0604020202020204" pitchFamily="34" charset="0"/>
                          <a:cs typeface="Arial" panose="020B0604020202020204" pitchFamily="34" charset="0"/>
                        </a:rPr>
                        <a:t>Scenario</a:t>
                      </a:r>
                    </a:p>
                  </a:txBody>
                  <a:tcPr/>
                </a:tc>
                <a:tc>
                  <a:txBody>
                    <a:bodyPr/>
                    <a:lstStyle/>
                    <a:p>
                      <a:r>
                        <a:rPr lang="en-GB" b="1" dirty="0">
                          <a:latin typeface="Arial" panose="020B0604020202020204" pitchFamily="34" charset="0"/>
                          <a:cs typeface="Arial" panose="020B0604020202020204" pitchFamily="34" charset="0"/>
                        </a:rPr>
                        <a:t>Risk Probability</a:t>
                      </a:r>
                    </a:p>
                  </a:txBody>
                  <a:tcPr/>
                </a:tc>
                <a:tc>
                  <a:txBody>
                    <a:bodyPr/>
                    <a:lstStyle/>
                    <a:p>
                      <a:r>
                        <a:rPr lang="en-GB" b="1" dirty="0">
                          <a:latin typeface="Arial" panose="020B0604020202020204" pitchFamily="34" charset="0"/>
                          <a:cs typeface="Arial" panose="020B0604020202020204" pitchFamily="34" charset="0"/>
                        </a:rPr>
                        <a:t>Preparation</a:t>
                      </a:r>
                    </a:p>
                  </a:txBody>
                  <a:tcPr/>
                </a:tc>
                <a:tc>
                  <a:txBody>
                    <a:bodyPr/>
                    <a:lstStyle/>
                    <a:p>
                      <a:r>
                        <a:rPr lang="en-GB" b="1" dirty="0">
                          <a:latin typeface="Arial" panose="020B0604020202020204" pitchFamily="34" charset="0"/>
                          <a:cs typeface="Arial" panose="020B0604020202020204" pitchFamily="34" charset="0"/>
                        </a:rPr>
                        <a:t>Responses</a:t>
                      </a:r>
                    </a:p>
                  </a:txBody>
                  <a:tcPr/>
                </a:tc>
                <a:extLst>
                  <a:ext uri="{0D108BD9-81ED-4DB2-BD59-A6C34878D82A}">
                    <a16:rowId xmlns:a16="http://schemas.microsoft.com/office/drawing/2014/main" val="426571264"/>
                  </a:ext>
                </a:extLst>
              </a:tr>
              <a:tr h="356126">
                <a:tc>
                  <a:txBody>
                    <a:bodyPr/>
                    <a:lstStyle/>
                    <a:p>
                      <a:r>
                        <a:rPr lang="en-GB" sz="1800" b="1" kern="1200" dirty="0">
                          <a:solidFill>
                            <a:schemeClr val="tx2">
                              <a:lumMod val="10000"/>
                            </a:schemeClr>
                          </a:solidFill>
                          <a:effectLst/>
                          <a:latin typeface="Arial" panose="020B0604020202020204" pitchFamily="34" charset="0"/>
                          <a:ea typeface="+mn-ea"/>
                          <a:cs typeface="Arial" panose="020B0604020202020204" pitchFamily="34" charset="0"/>
                        </a:rPr>
                        <a:t>Network Failure</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r>
                        <a:rPr lang="en-US" b="1" dirty="0">
                          <a:solidFill>
                            <a:schemeClr val="tx2">
                              <a:lumMod val="10000"/>
                            </a:schemeClr>
                          </a:solidFill>
                          <a:latin typeface="Arial" panose="020B0604020202020204" pitchFamily="34" charset="0"/>
                          <a:cs typeface="Arial" panose="020B0604020202020204" pitchFamily="34" charset="0"/>
                        </a:rPr>
                        <a:t>High</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endParaRPr lang="en-GB" b="1">
                        <a:solidFill>
                          <a:schemeClr val="tx2">
                            <a:lumMod val="10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54138641"/>
                  </a:ext>
                </a:extLst>
              </a:tr>
              <a:tr h="2089702">
                <a:tc>
                  <a:txBody>
                    <a:bodyPr/>
                    <a:lstStyle/>
                    <a:p>
                      <a:r>
                        <a:rPr lang="en-US" b="1" dirty="0">
                          <a:solidFill>
                            <a:schemeClr val="tx2">
                              <a:lumMod val="10000"/>
                            </a:schemeClr>
                          </a:solidFill>
                          <a:latin typeface="Arial" panose="020B0604020202020204" pitchFamily="34" charset="0"/>
                          <a:cs typeface="Arial" panose="020B0604020202020204" pitchFamily="34" charset="0"/>
                        </a:rPr>
                        <a:t>failures are common risks to every business</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r>
                        <a:rPr lang="en-US" b="1" dirty="0">
                          <a:solidFill>
                            <a:schemeClr val="tx2">
                              <a:lumMod val="10000"/>
                            </a:schemeClr>
                          </a:solidFill>
                          <a:latin typeface="Arial" panose="020B0604020202020204" pitchFamily="34" charset="0"/>
                          <a:cs typeface="Arial" panose="020B0604020202020204" pitchFamily="34" charset="0"/>
                        </a:rPr>
                        <a:t>internal error or unpredictable external factors, like severe weather</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tx2">
                              <a:lumMod val="10000"/>
                            </a:schemeClr>
                          </a:solidFill>
                          <a:effectLst/>
                          <a:latin typeface="Arial" panose="020B0604020202020204" pitchFamily="34" charset="0"/>
                          <a:ea typeface="+mn-ea"/>
                          <a:cs typeface="Arial" panose="020B0604020202020204" pitchFamily="34" charset="0"/>
                        </a:rPr>
                        <a:t>IT teams have access to secondary networks should primary </a:t>
                      </a:r>
                      <a:endParaRPr lang="en-GB" b="1" dirty="0">
                        <a:solidFill>
                          <a:schemeClr val="tx2">
                            <a:lumMod val="10000"/>
                          </a:schemeClr>
                        </a:solidFill>
                        <a:latin typeface="Arial" panose="020B0604020202020204" pitchFamily="34" charset="0"/>
                        <a:cs typeface="Arial" panose="020B0604020202020204" pitchFamily="34" charset="0"/>
                      </a:endParaRPr>
                    </a:p>
                    <a:p>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tx2">
                              <a:lumMod val="10000"/>
                            </a:schemeClr>
                          </a:solidFill>
                          <a:effectLst/>
                          <a:latin typeface="Arial" panose="020B0604020202020204" pitchFamily="34" charset="0"/>
                          <a:ea typeface="+mn-ea"/>
                          <a:cs typeface="Arial" panose="020B0604020202020204" pitchFamily="34" charset="0"/>
                        </a:rPr>
                        <a:t>alert all employees as soon as possible. They continuously work to restore original networks, or work with necessary external parties.</a:t>
                      </a:r>
                    </a:p>
                    <a:p>
                      <a:endParaRPr lang="en-GB" b="1" dirty="0">
                        <a:solidFill>
                          <a:schemeClr val="tx2">
                            <a:lumMod val="10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06847304"/>
                  </a:ext>
                </a:extLst>
              </a:tr>
              <a:tr h="356126">
                <a:tc>
                  <a:txBody>
                    <a:bodyPr/>
                    <a:lstStyle/>
                    <a:p>
                      <a:r>
                        <a:rPr lang="en-US" b="1" dirty="0">
                          <a:solidFill>
                            <a:schemeClr val="tx2">
                              <a:lumMod val="10000"/>
                            </a:schemeClr>
                          </a:solidFill>
                          <a:latin typeface="Arial" panose="020B0604020202020204" pitchFamily="34" charset="0"/>
                          <a:cs typeface="Arial" panose="020B0604020202020204" pitchFamily="34" charset="0"/>
                        </a:rPr>
                        <a:t>B.</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endParaRPr lang="en-GB" b="1">
                        <a:solidFill>
                          <a:schemeClr val="tx2">
                            <a:lumMod val="10000"/>
                          </a:schemeClr>
                        </a:solidFill>
                        <a:latin typeface="Arial" panose="020B0604020202020204" pitchFamily="34" charset="0"/>
                        <a:cs typeface="Arial" panose="020B0604020202020204" pitchFamily="34" charset="0"/>
                      </a:endParaRPr>
                    </a:p>
                  </a:txBody>
                  <a:tcPr/>
                </a:tc>
                <a:tc>
                  <a:txBody>
                    <a:bodyPr/>
                    <a:lstStyle/>
                    <a:p>
                      <a:endParaRPr lang="en-GB" b="1">
                        <a:solidFill>
                          <a:schemeClr val="tx2">
                            <a:lumMod val="10000"/>
                          </a:schemeClr>
                        </a:solidFill>
                        <a:latin typeface="Arial" panose="020B0604020202020204" pitchFamily="34" charset="0"/>
                        <a:cs typeface="Arial" panose="020B0604020202020204" pitchFamily="34" charset="0"/>
                      </a:endParaRPr>
                    </a:p>
                  </a:txBody>
                  <a:tcPr/>
                </a:tc>
                <a:tc>
                  <a:txBody>
                    <a:bodyPr/>
                    <a:lstStyle/>
                    <a:p>
                      <a:endParaRPr lang="en-GB" b="1" dirty="0">
                        <a:solidFill>
                          <a:schemeClr val="tx2">
                            <a:lumMod val="10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2690967"/>
                  </a:ext>
                </a:extLst>
              </a:tr>
              <a:tr h="1086645">
                <a:tc>
                  <a:txBody>
                    <a:bodyPr/>
                    <a:lstStyle/>
                    <a:p>
                      <a:r>
                        <a:rPr lang="en-US" b="1" dirty="0">
                          <a:solidFill>
                            <a:schemeClr val="tx2">
                              <a:lumMod val="10000"/>
                            </a:schemeClr>
                          </a:solidFill>
                          <a:latin typeface="Arial" panose="020B0604020202020204" pitchFamily="34" charset="0"/>
                          <a:cs typeface="Arial" panose="020B0604020202020204" pitchFamily="34" charset="0"/>
                        </a:rPr>
                        <a:t>Increase in product </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r>
                        <a:rPr lang="en-US" b="1" dirty="0">
                          <a:solidFill>
                            <a:schemeClr val="tx2">
                              <a:lumMod val="10000"/>
                            </a:schemeClr>
                          </a:solidFill>
                          <a:latin typeface="Arial" panose="020B0604020202020204" pitchFamily="34" charset="0"/>
                          <a:cs typeface="Arial" panose="020B0604020202020204" pitchFamily="34" charset="0"/>
                        </a:rPr>
                        <a:t>To increase production and materials, more market shares</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r>
                        <a:rPr lang="en-US" b="1" dirty="0">
                          <a:solidFill>
                            <a:schemeClr val="tx2">
                              <a:lumMod val="10000"/>
                            </a:schemeClr>
                          </a:solidFill>
                          <a:latin typeface="Arial" panose="020B0604020202020204" pitchFamily="34" charset="0"/>
                          <a:cs typeface="Arial" panose="020B0604020202020204" pitchFamily="34" charset="0"/>
                        </a:rPr>
                        <a:t>Increase Labor, suppliers.</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r>
                        <a:rPr lang="en-US" b="1" dirty="0">
                          <a:solidFill>
                            <a:schemeClr val="tx2">
                              <a:lumMod val="10000"/>
                            </a:schemeClr>
                          </a:solidFill>
                          <a:latin typeface="Arial" panose="020B0604020202020204" pitchFamily="34" charset="0"/>
                          <a:cs typeface="Arial" panose="020B0604020202020204" pitchFamily="34" charset="0"/>
                        </a:rPr>
                        <a:t>Warehouse, Transport and distribution </a:t>
                      </a:r>
                      <a:endParaRPr lang="en-GB" b="1" dirty="0">
                        <a:solidFill>
                          <a:schemeClr val="tx2">
                            <a:lumMod val="10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1980971"/>
                  </a:ext>
                </a:extLst>
              </a:tr>
              <a:tr h="623221">
                <a:tc>
                  <a:txBody>
                    <a:bodyPr/>
                    <a:lstStyle/>
                    <a:p>
                      <a:r>
                        <a:rPr lang="en-US" b="1" dirty="0">
                          <a:solidFill>
                            <a:schemeClr val="tx2">
                              <a:lumMod val="10000"/>
                            </a:schemeClr>
                          </a:solidFill>
                          <a:latin typeface="Arial" panose="020B0604020202020204" pitchFamily="34" charset="0"/>
                          <a:cs typeface="Arial" panose="020B0604020202020204" pitchFamily="34" charset="0"/>
                        </a:rPr>
                        <a:t>Seasonal sales or promotion</a:t>
                      </a:r>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endParaRPr lang="en-GB" b="1" dirty="0">
                        <a:solidFill>
                          <a:schemeClr val="tx2">
                            <a:lumMod val="10000"/>
                          </a:schemeClr>
                        </a:solidFill>
                        <a:latin typeface="Arial" panose="020B0604020202020204" pitchFamily="34" charset="0"/>
                        <a:cs typeface="Arial" panose="020B0604020202020204" pitchFamily="34" charset="0"/>
                      </a:endParaRPr>
                    </a:p>
                  </a:txBody>
                  <a:tcPr/>
                </a:tc>
                <a:tc>
                  <a:txBody>
                    <a:bodyPr/>
                    <a:lstStyle/>
                    <a:p>
                      <a:endParaRPr lang="en-GB" b="1" dirty="0">
                        <a:solidFill>
                          <a:schemeClr val="tx2">
                            <a:lumMod val="10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41232624"/>
                  </a:ext>
                </a:extLst>
              </a:tr>
              <a:tr h="356126">
                <a:tc>
                  <a:txBody>
                    <a:bodyPr/>
                    <a:lstStyle/>
                    <a:p>
                      <a:endParaRPr lang="en-GB" b="1">
                        <a:latin typeface="Arial" panose="020B0604020202020204" pitchFamily="34" charset="0"/>
                        <a:cs typeface="Arial" panose="020B0604020202020204" pitchFamily="34" charset="0"/>
                      </a:endParaRPr>
                    </a:p>
                  </a:txBody>
                  <a:tcPr/>
                </a:tc>
                <a:tc>
                  <a:txBody>
                    <a:bodyPr/>
                    <a:lstStyle/>
                    <a:p>
                      <a:endParaRPr lang="en-GB" b="1">
                        <a:latin typeface="Arial" panose="020B0604020202020204" pitchFamily="34" charset="0"/>
                        <a:cs typeface="Arial" panose="020B0604020202020204" pitchFamily="34" charset="0"/>
                      </a:endParaRPr>
                    </a:p>
                  </a:txBody>
                  <a:tcPr/>
                </a:tc>
                <a:tc>
                  <a:txBody>
                    <a:bodyPr/>
                    <a:lstStyle/>
                    <a:p>
                      <a:endParaRPr lang="en-GB" b="1">
                        <a:latin typeface="Arial" panose="020B0604020202020204" pitchFamily="34" charset="0"/>
                        <a:cs typeface="Arial" panose="020B0604020202020204" pitchFamily="34" charset="0"/>
                      </a:endParaRPr>
                    </a:p>
                  </a:txBody>
                  <a:tcPr/>
                </a:tc>
                <a:tc>
                  <a:txBody>
                    <a:bodyPr/>
                    <a:lstStyle/>
                    <a:p>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41254933"/>
                  </a:ext>
                </a:extLst>
              </a:tr>
              <a:tr h="356126">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837049971"/>
                  </a:ext>
                </a:extLst>
              </a:tr>
            </a:tbl>
          </a:graphicData>
        </a:graphic>
      </p:graphicFrame>
    </p:spTree>
    <p:extLst>
      <p:ext uri="{BB962C8B-B14F-4D97-AF65-F5344CB8AC3E}">
        <p14:creationId xmlns:p14="http://schemas.microsoft.com/office/powerpoint/2010/main" val="1852577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49553-CE97-499F-AEA4-1431AFE0D5A6}"/>
              </a:ext>
            </a:extLst>
          </p:cNvPr>
          <p:cNvSpPr>
            <a:spLocks noGrp="1"/>
          </p:cNvSpPr>
          <p:nvPr>
            <p:ph type="title"/>
          </p:nvPr>
        </p:nvSpPr>
        <p:spPr>
          <a:xfrm>
            <a:off x="630936" y="594000"/>
            <a:ext cx="11301984" cy="1141200"/>
          </a:xfrm>
        </p:spPr>
        <p:txBody>
          <a:bodyPr>
            <a:normAutofit/>
          </a:bodyPr>
          <a:lstStyle/>
          <a:p>
            <a:pPr algn="ctr"/>
            <a:r>
              <a:rPr lang="en-US" sz="4000" b="1" i="0" dirty="0">
                <a:solidFill>
                  <a:schemeClr val="accent6">
                    <a:lumMod val="50000"/>
                  </a:schemeClr>
                </a:solidFill>
                <a:latin typeface="Arial" panose="020B0604020202020204" pitchFamily="34" charset="0"/>
                <a:cs typeface="Arial" panose="020B0604020202020204" pitchFamily="34" charset="0"/>
              </a:rPr>
              <a:t>Conclusion &amp; Question</a:t>
            </a:r>
            <a:endParaRPr lang="en-GB" sz="4000" b="1" i="0" dirty="0">
              <a:solidFill>
                <a:schemeClr val="accent6">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6BFA28-636E-4877-8CC1-5FBDFFB21C13}"/>
              </a:ext>
            </a:extLst>
          </p:cNvPr>
          <p:cNvSpPr>
            <a:spLocks noGrp="1"/>
          </p:cNvSpPr>
          <p:nvPr>
            <p:ph idx="1"/>
          </p:nvPr>
        </p:nvSpPr>
        <p:spPr>
          <a:xfrm>
            <a:off x="249936" y="3118547"/>
            <a:ext cx="11293200" cy="1270573"/>
          </a:xfrm>
        </p:spPr>
        <p:txBody>
          <a:bodyPr>
            <a:normAutofit/>
          </a:bodyPr>
          <a:lstStyle/>
          <a:p>
            <a:pPr marL="1944" indent="0" algn="ctr">
              <a:buNone/>
            </a:pPr>
            <a:r>
              <a:rPr lang="en-US" sz="6000" b="1" dirty="0">
                <a:solidFill>
                  <a:schemeClr val="tx2">
                    <a:lumMod val="10000"/>
                    <a:alpha val="55000"/>
                  </a:schemeClr>
                </a:solidFill>
                <a:latin typeface="Arial" panose="020B0604020202020204" pitchFamily="34" charset="0"/>
                <a:cs typeface="Arial" panose="020B0604020202020204" pitchFamily="34" charset="0"/>
              </a:rPr>
              <a:t>END</a:t>
            </a:r>
            <a:endParaRPr lang="en-GB" sz="6000" b="1" dirty="0">
              <a:solidFill>
                <a:schemeClr val="tx2">
                  <a:lumMod val="10000"/>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9481019"/>
      </p:ext>
    </p:extLst>
  </p:cSld>
  <p:clrMapOvr>
    <a:masterClrMapping/>
  </p:clrMapOvr>
</p:sld>
</file>

<file path=ppt/theme/theme1.xml><?xml version="1.0" encoding="utf-8"?>
<a:theme xmlns:a="http://schemas.openxmlformats.org/drawingml/2006/main" name="ThinLineVTI">
  <a:themeElements>
    <a:clrScheme name="AnalogousFromLightSeedRightStep">
      <a:dk1>
        <a:srgbClr val="000000"/>
      </a:dk1>
      <a:lt1>
        <a:srgbClr val="FFFFFF"/>
      </a:lt1>
      <a:dk2>
        <a:srgbClr val="243041"/>
      </a:dk2>
      <a:lt2>
        <a:srgbClr val="E7E2E8"/>
      </a:lt2>
      <a:accent1>
        <a:srgbClr val="6DAF5B"/>
      </a:accent1>
      <a:accent2>
        <a:srgbClr val="51B365"/>
      </a:accent2>
      <a:accent3>
        <a:srgbClr val="5BAF8F"/>
      </a:accent3>
      <a:accent4>
        <a:srgbClr val="51AFB2"/>
      </a:accent4>
      <a:accent5>
        <a:srgbClr val="6BA7D9"/>
      </a:accent5>
      <a:accent6>
        <a:srgbClr val="6271D7"/>
      </a:accent6>
      <a:hlink>
        <a:srgbClr val="A069AE"/>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348</TotalTime>
  <Words>638</Words>
  <Application>Microsoft Office PowerPoint</Application>
  <PresentationFormat>Widescreen</PresentationFormat>
  <Paragraphs>69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Bell MT</vt:lpstr>
      <vt:lpstr>Calibri Light</vt:lpstr>
      <vt:lpstr>ThinLineVTI</vt:lpstr>
      <vt:lpstr>Contingency Planning</vt:lpstr>
      <vt:lpstr>Contingency Planning</vt:lpstr>
      <vt:lpstr>Contingency Planning</vt:lpstr>
      <vt:lpstr>Difference between Contingency Planning and Crisis Management</vt:lpstr>
      <vt:lpstr>What Is a Business Contingency Plan?</vt:lpstr>
      <vt:lpstr>Business Continuity Plan vs. Contingency Plan</vt:lpstr>
      <vt:lpstr>Business Continuity Plan vs. Contingency Plan</vt:lpstr>
      <vt:lpstr>Contingency Planning Steps </vt:lpstr>
      <vt:lpstr>Contingency Planning Steps</vt:lpstr>
      <vt:lpstr>Contingency Planning Steps</vt:lpstr>
      <vt:lpstr>Workshop:  Positive and Negative scenario of Contingency theories</vt:lpstr>
      <vt:lpstr>Task</vt:lpstr>
      <vt:lpstr>Factors</vt:lpstr>
      <vt:lpstr>Conclusion &amp;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Contingency Planning</dc:title>
  <dc:creator>Prince Ugbodu</dc:creator>
  <cp:lastModifiedBy>Jacob Gwa</cp:lastModifiedBy>
  <cp:revision>3</cp:revision>
  <dcterms:created xsi:type="dcterms:W3CDTF">2021-11-24T08:35:53Z</dcterms:created>
  <dcterms:modified xsi:type="dcterms:W3CDTF">2021-11-30T17:30:30Z</dcterms:modified>
</cp:coreProperties>
</file>