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Default Extension="svg" ContentType="image/sv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16"/>
  </p:notesMasterIdLst>
  <p:sldIdLst>
    <p:sldId id="256" r:id="rId2"/>
    <p:sldId id="268" r:id="rId3"/>
    <p:sldId id="263" r:id="rId4"/>
    <p:sldId id="267" r:id="rId5"/>
    <p:sldId id="259" r:id="rId6"/>
    <p:sldId id="258" r:id="rId7"/>
    <p:sldId id="264" r:id="rId8"/>
    <p:sldId id="269" r:id="rId9"/>
    <p:sldId id="257" r:id="rId10"/>
    <p:sldId id="260" r:id="rId11"/>
    <p:sldId id="261" r:id="rId12"/>
    <p:sldId id="262" r:id="rId13"/>
    <p:sldId id="265" r:id="rId14"/>
    <p:sldId id="270" r:id="rId15"/>
  </p:sldIdLst>
  <p:sldSz cx="18288000" cy="10287000"/>
  <p:notesSz cx="6858000" cy="9144000"/>
  <p:embeddedFontLst>
    <p:embeddedFont>
      <p:font typeface="Poppins" charset="0"/>
      <p:regular r:id="rId17"/>
      <p:bold r:id="rId18"/>
      <p:italic r:id="rId19"/>
      <p:boldItalic r:id="rId20"/>
    </p:embeddedFont>
    <p:embeddedFont>
      <p:font typeface="Poppins Bold" charset="0"/>
      <p:regular r:id="rId21"/>
      <p:bold r:id="rId22"/>
    </p:embeddedFont>
    <p:embeddedFont>
      <p:font typeface="Poppins Bold Italics" charset="0"/>
      <p:regular r:id="rId23"/>
      <p:bold r:id="rId24"/>
      <p:italic r:id="rId25"/>
      <p:boldItalic r:id="rId26"/>
    </p:embeddedFont>
    <p:embeddedFont>
      <p:font typeface="Calibri" pitchFamily="34" charset="0"/>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27162" autoAdjust="0"/>
    <p:restoredTop sz="94258" autoAdjust="0"/>
  </p:normalViewPr>
  <p:slideViewPr>
    <p:cSldViewPr>
      <p:cViewPr varScale="1">
        <p:scale>
          <a:sx n="54" d="100"/>
          <a:sy n="54" d="100"/>
        </p:scale>
        <p:origin x="-178"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AF6F8-AEFA-EF40-A6A0-A483300B0A96}" type="datetimeFigureOut">
              <a:rPr lang="en-US" smtClean="0"/>
              <a:pPr/>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21F22F-BA6F-5E43-82F2-2DE1E2AFC65E}" type="slidenum">
              <a:rPr lang="en-US" smtClean="0"/>
              <a:pPr/>
              <a:t>‹#›</a:t>
            </a:fld>
            <a:endParaRPr lang="en-US"/>
          </a:p>
        </p:txBody>
      </p:sp>
    </p:spTree>
    <p:extLst>
      <p:ext uri="{BB962C8B-B14F-4D97-AF65-F5344CB8AC3E}">
        <p14:creationId xmlns:p14="http://schemas.microsoft.com/office/powerpoint/2010/main" xmlns="" val="26126823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A21F22F-BA6F-5E43-82F2-2DE1E2AFC65E}" type="slidenum">
              <a:rPr lang="en-US" smtClean="0"/>
              <a:pPr/>
              <a:t>6</a:t>
            </a:fld>
            <a:endParaRPr lang="en-US"/>
          </a:p>
        </p:txBody>
      </p:sp>
    </p:spTree>
    <p:extLst>
      <p:ext uri="{BB962C8B-B14F-4D97-AF65-F5344CB8AC3E}">
        <p14:creationId xmlns:p14="http://schemas.microsoft.com/office/powerpoint/2010/main" xmlns="" val="3652002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0BF3AB-28A4-4001-879E-2AF6E3BA3E9D}"/>
              </a:ext>
            </a:extLst>
          </p:cNvPr>
          <p:cNvSpPr>
            <a:spLocks noGrp="1"/>
          </p:cNvSpPr>
          <p:nvPr>
            <p:ph type="ctrTitle"/>
          </p:nvPr>
        </p:nvSpPr>
        <p:spPr>
          <a:xfrm>
            <a:off x="2286000" y="1683544"/>
            <a:ext cx="13716000" cy="3581400"/>
          </a:xfrm>
        </p:spPr>
        <p:txBody>
          <a:bodyPr anchor="b"/>
          <a:lstStyle>
            <a:lvl1pPr algn="ctr">
              <a:defRPr sz="9000"/>
            </a:lvl1pPr>
          </a:lstStyle>
          <a:p>
            <a:r>
              <a:rPr lang="en-US"/>
              <a:t>Click to edit Master title style</a:t>
            </a:r>
          </a:p>
        </p:txBody>
      </p:sp>
      <p:sp>
        <p:nvSpPr>
          <p:cNvPr id="3" name="Subtitle 2">
            <a:extLst>
              <a:ext uri="{FF2B5EF4-FFF2-40B4-BE49-F238E27FC236}">
                <a16:creationId xmlns:a16="http://schemas.microsoft.com/office/drawing/2014/main" xmlns="" id="{C97CACF4-38D8-E776-A904-A9EF6BD52B8E}"/>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p>
        </p:txBody>
      </p:sp>
      <p:sp>
        <p:nvSpPr>
          <p:cNvPr id="4" name="Date Placeholder 3">
            <a:extLst>
              <a:ext uri="{FF2B5EF4-FFF2-40B4-BE49-F238E27FC236}">
                <a16:creationId xmlns:a16="http://schemas.microsoft.com/office/drawing/2014/main" xmlns="" id="{49017C50-1478-69D5-00DC-F80CFFC7B47E}"/>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a:extLst>
              <a:ext uri="{FF2B5EF4-FFF2-40B4-BE49-F238E27FC236}">
                <a16:creationId xmlns:a16="http://schemas.microsoft.com/office/drawing/2014/main" xmlns="" id="{499F24D3-568C-4129-1768-1FF226A31C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1FDB5CB-C017-E53F-F90E-6733BCDFA580}"/>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2314583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4B98A9-685C-079A-EE8E-B13ABCCA2D1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39308993-7FC7-C843-57EB-DC3EF445E9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B3A2687-63E4-BFA5-C6CA-5F4C3797F469}"/>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a:extLst>
              <a:ext uri="{FF2B5EF4-FFF2-40B4-BE49-F238E27FC236}">
                <a16:creationId xmlns:a16="http://schemas.microsoft.com/office/drawing/2014/main" xmlns="" id="{171EB1A4-14C2-07D5-F870-78B774E948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FE4D324-32FD-FF4D-5B06-7175831FA075}"/>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3076620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DEE03A7-37D6-7E7C-F448-4C80D89DD032}"/>
              </a:ext>
            </a:extLst>
          </p:cNvPr>
          <p:cNvSpPr>
            <a:spLocks noGrp="1"/>
          </p:cNvSpPr>
          <p:nvPr>
            <p:ph type="title"/>
          </p:nvPr>
        </p:nvSpPr>
        <p:spPr>
          <a:xfrm>
            <a:off x="1247775" y="2564607"/>
            <a:ext cx="15773400" cy="4279106"/>
          </a:xfrm>
        </p:spPr>
        <p:txBody>
          <a:bodyPr anchor="b"/>
          <a:lstStyle>
            <a:lvl1pPr>
              <a:defRPr sz="9000"/>
            </a:lvl1pPr>
          </a:lstStyle>
          <a:p>
            <a:r>
              <a:rPr lang="en-US"/>
              <a:t>Click to edit Master title style</a:t>
            </a:r>
          </a:p>
        </p:txBody>
      </p:sp>
      <p:sp>
        <p:nvSpPr>
          <p:cNvPr id="3" name="Text Placeholder 2">
            <a:extLst>
              <a:ext uri="{FF2B5EF4-FFF2-40B4-BE49-F238E27FC236}">
                <a16:creationId xmlns:a16="http://schemas.microsoft.com/office/drawing/2014/main" xmlns="" id="{440FCCAF-B4B6-2A3B-4181-9354842303C2}"/>
              </a:ext>
            </a:extLst>
          </p:cNvPr>
          <p:cNvSpPr>
            <a:spLocks noGrp="1"/>
          </p:cNvSpPr>
          <p:nvPr>
            <p:ph type="body" idx="1"/>
          </p:nvPr>
        </p:nvSpPr>
        <p:spPr>
          <a:xfrm>
            <a:off x="1247775" y="6884195"/>
            <a:ext cx="15773400" cy="2250281"/>
          </a:xfrm>
        </p:spPr>
        <p:txBody>
          <a:bodyPr/>
          <a:lstStyle>
            <a:lvl1pPr marL="0" indent="0">
              <a:buNone/>
              <a:defRPr sz="3600">
                <a:solidFill>
                  <a:schemeClr val="tx1">
                    <a:tint val="82000"/>
                  </a:schemeClr>
                </a:solidFill>
              </a:defRPr>
            </a:lvl1pPr>
            <a:lvl2pPr marL="685800" indent="0">
              <a:buNone/>
              <a:defRPr sz="3000">
                <a:solidFill>
                  <a:schemeClr val="tx1">
                    <a:tint val="82000"/>
                  </a:schemeClr>
                </a:solidFill>
              </a:defRPr>
            </a:lvl2pPr>
            <a:lvl3pPr marL="1371600" indent="0">
              <a:buNone/>
              <a:defRPr sz="2700">
                <a:solidFill>
                  <a:schemeClr val="tx1">
                    <a:tint val="82000"/>
                  </a:schemeClr>
                </a:solidFill>
              </a:defRPr>
            </a:lvl3pPr>
            <a:lvl4pPr marL="2057400" indent="0">
              <a:buNone/>
              <a:defRPr sz="2400">
                <a:solidFill>
                  <a:schemeClr val="tx1">
                    <a:tint val="82000"/>
                  </a:schemeClr>
                </a:solidFill>
              </a:defRPr>
            </a:lvl4pPr>
            <a:lvl5pPr marL="2743200" indent="0">
              <a:buNone/>
              <a:defRPr sz="2400">
                <a:solidFill>
                  <a:schemeClr val="tx1">
                    <a:tint val="82000"/>
                  </a:schemeClr>
                </a:solidFill>
              </a:defRPr>
            </a:lvl5pPr>
            <a:lvl6pPr marL="3429000" indent="0">
              <a:buNone/>
              <a:defRPr sz="2400">
                <a:solidFill>
                  <a:schemeClr val="tx1">
                    <a:tint val="82000"/>
                  </a:schemeClr>
                </a:solidFill>
              </a:defRPr>
            </a:lvl6pPr>
            <a:lvl7pPr marL="4114800" indent="0">
              <a:buNone/>
              <a:defRPr sz="2400">
                <a:solidFill>
                  <a:schemeClr val="tx1">
                    <a:tint val="82000"/>
                  </a:schemeClr>
                </a:solidFill>
              </a:defRPr>
            </a:lvl7pPr>
            <a:lvl8pPr marL="4800600" indent="0">
              <a:buNone/>
              <a:defRPr sz="2400">
                <a:solidFill>
                  <a:schemeClr val="tx1">
                    <a:tint val="82000"/>
                  </a:schemeClr>
                </a:solidFill>
              </a:defRPr>
            </a:lvl8pPr>
            <a:lvl9pPr marL="5486400" indent="0">
              <a:buNone/>
              <a:defRPr sz="24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A455B178-A20C-6955-5CED-78D935139521}"/>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a:extLst>
              <a:ext uri="{FF2B5EF4-FFF2-40B4-BE49-F238E27FC236}">
                <a16:creationId xmlns:a16="http://schemas.microsoft.com/office/drawing/2014/main" xmlns="" id="{39B9AEEC-BC8F-B1BE-DAAA-67E74733F2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09B86FF-04F2-DFBF-E77D-8172F7A4F525}"/>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3897604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2189302-7CA4-D38E-AFC3-B4A64EE9834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396E7A46-6976-4954-2D7F-87A17148373E}"/>
              </a:ext>
            </a:extLst>
          </p:cNvPr>
          <p:cNvSpPr>
            <a:spLocks noGrp="1"/>
          </p:cNvSpPr>
          <p:nvPr>
            <p:ph sz="half" idx="1"/>
          </p:nvPr>
        </p:nvSpPr>
        <p:spPr>
          <a:xfrm>
            <a:off x="1257300" y="2738437"/>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D8A9AB91-4EFC-7A8C-85DC-853962BD5D51}"/>
              </a:ext>
            </a:extLst>
          </p:cNvPr>
          <p:cNvSpPr>
            <a:spLocks noGrp="1"/>
          </p:cNvSpPr>
          <p:nvPr>
            <p:ph sz="half" idx="2"/>
          </p:nvPr>
        </p:nvSpPr>
        <p:spPr>
          <a:xfrm>
            <a:off x="9258300" y="2738437"/>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1CAAC2E-9275-6929-4732-2336DD883C49}"/>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a:extLst>
              <a:ext uri="{FF2B5EF4-FFF2-40B4-BE49-F238E27FC236}">
                <a16:creationId xmlns:a16="http://schemas.microsoft.com/office/drawing/2014/main" xmlns="" id="{2CA0963C-E00A-6270-24F0-4185A3E8D4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BEC4C1A-10C7-16F5-A979-4A55465C2AE7}"/>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2404890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CE11FB-D943-71A1-1705-19108FB0B661}"/>
              </a:ext>
            </a:extLst>
          </p:cNvPr>
          <p:cNvSpPr>
            <a:spLocks noGrp="1"/>
          </p:cNvSpPr>
          <p:nvPr>
            <p:ph type="title"/>
          </p:nvPr>
        </p:nvSpPr>
        <p:spPr>
          <a:xfrm>
            <a:off x="1259682" y="547688"/>
            <a:ext cx="15773400" cy="1988345"/>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3F97D655-0B4E-1E54-2E25-63316780DDE0}"/>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E86B272B-76E9-92AB-CA83-3F9C58B8737B}"/>
              </a:ext>
            </a:extLst>
          </p:cNvPr>
          <p:cNvSpPr>
            <a:spLocks noGrp="1"/>
          </p:cNvSpPr>
          <p:nvPr>
            <p:ph sz="half" idx="2"/>
          </p:nvPr>
        </p:nvSpPr>
        <p:spPr>
          <a:xfrm>
            <a:off x="1259683" y="3757613"/>
            <a:ext cx="7736681"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2FFD8401-0AC2-E013-9F84-58BF94BF7C62}"/>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C31B6024-F5E9-0E4C-0218-DA51DDF46FCF}"/>
              </a:ext>
            </a:extLst>
          </p:cNvPr>
          <p:cNvSpPr>
            <a:spLocks noGrp="1"/>
          </p:cNvSpPr>
          <p:nvPr>
            <p:ph sz="quarter" idx="4"/>
          </p:nvPr>
        </p:nvSpPr>
        <p:spPr>
          <a:xfrm>
            <a:off x="9258300" y="3757613"/>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E4A2615-0AC8-D377-550A-44BB435B1FBC}"/>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8" name="Footer Placeholder 7">
            <a:extLst>
              <a:ext uri="{FF2B5EF4-FFF2-40B4-BE49-F238E27FC236}">
                <a16:creationId xmlns:a16="http://schemas.microsoft.com/office/drawing/2014/main" xmlns="" id="{7AD0AE5D-0C36-7F62-979D-6CC2FCD6AA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6B097DEF-163D-9E13-7C75-33606450B56C}"/>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606783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516A14-6A30-F805-BB5D-CE50FC2DACA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E34B5BDA-66ED-5225-191E-47A6998C3365}"/>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4" name="Footer Placeholder 3">
            <a:extLst>
              <a:ext uri="{FF2B5EF4-FFF2-40B4-BE49-F238E27FC236}">
                <a16:creationId xmlns:a16="http://schemas.microsoft.com/office/drawing/2014/main" xmlns="" id="{069A234E-3B3F-24E3-1AE7-83C929F387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79914699-5016-DA6A-359C-8BF39098B486}"/>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10599341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510DEEA1-C373-0584-E3F1-1F28B3D6A1E3}"/>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3" name="Footer Placeholder 2">
            <a:extLst>
              <a:ext uri="{FF2B5EF4-FFF2-40B4-BE49-F238E27FC236}">
                <a16:creationId xmlns:a16="http://schemas.microsoft.com/office/drawing/2014/main" xmlns="" id="{EE29B103-B816-27DE-5048-851A795C0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BF7E9F45-D610-8624-E6BD-8C5EE6DA21A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3413386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2B2374-1EBE-D0D7-10EC-441780086F19}"/>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p>
        </p:txBody>
      </p:sp>
      <p:sp>
        <p:nvSpPr>
          <p:cNvPr id="3" name="Content Placeholder 2">
            <a:extLst>
              <a:ext uri="{FF2B5EF4-FFF2-40B4-BE49-F238E27FC236}">
                <a16:creationId xmlns:a16="http://schemas.microsoft.com/office/drawing/2014/main" xmlns="" id="{F60ECA77-064E-A7F6-8278-CC4B8AD76FD6}"/>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CEC68D65-9320-555C-C0A1-1767074C042B}"/>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xmlns="" id="{C8B3D188-BD2B-CE24-3ED7-B4FB53F88AF8}"/>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a:extLst>
              <a:ext uri="{FF2B5EF4-FFF2-40B4-BE49-F238E27FC236}">
                <a16:creationId xmlns:a16="http://schemas.microsoft.com/office/drawing/2014/main" xmlns="" id="{F19667B9-B968-F9B2-B048-84CAC0A1BA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B43B2F13-416A-FAB3-E8FC-2D0A10D8E45A}"/>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1922074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3D780B-7441-77BC-F13F-59246BF154D8}"/>
              </a:ext>
            </a:extLst>
          </p:cNvPr>
          <p:cNvSpPr>
            <a:spLocks noGrp="1"/>
          </p:cNvSpPr>
          <p:nvPr>
            <p:ph type="title"/>
          </p:nvPr>
        </p:nvSpPr>
        <p:spPr>
          <a:xfrm>
            <a:off x="1259683" y="685800"/>
            <a:ext cx="5898356" cy="2400300"/>
          </a:xfrm>
        </p:spPr>
        <p:txBody>
          <a:bodyPr anchor="b"/>
          <a:lstStyle>
            <a:lvl1pPr>
              <a:defRPr sz="4800"/>
            </a:lvl1pPr>
          </a:lstStyle>
          <a:p>
            <a:r>
              <a:rPr lang="en-US"/>
              <a:t>Click to edit Master title style</a:t>
            </a:r>
          </a:p>
        </p:txBody>
      </p:sp>
      <p:sp>
        <p:nvSpPr>
          <p:cNvPr id="3" name="Picture Placeholder 2">
            <a:extLst>
              <a:ext uri="{FF2B5EF4-FFF2-40B4-BE49-F238E27FC236}">
                <a16:creationId xmlns:a16="http://schemas.microsoft.com/office/drawing/2014/main" xmlns="" id="{C2E70CF1-FD61-916A-82B1-51360F98FE84}"/>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US"/>
          </a:p>
        </p:txBody>
      </p:sp>
      <p:sp>
        <p:nvSpPr>
          <p:cNvPr id="4" name="Text Placeholder 3">
            <a:extLst>
              <a:ext uri="{FF2B5EF4-FFF2-40B4-BE49-F238E27FC236}">
                <a16:creationId xmlns:a16="http://schemas.microsoft.com/office/drawing/2014/main" xmlns="" id="{61049962-78F0-1124-EBD7-0C33CB72BFAD}"/>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a:extLst>
              <a:ext uri="{FF2B5EF4-FFF2-40B4-BE49-F238E27FC236}">
                <a16:creationId xmlns:a16="http://schemas.microsoft.com/office/drawing/2014/main" xmlns="" id="{311805B6-8B3B-4B1B-774C-7C71C07B91D3}"/>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6" name="Footer Placeholder 5">
            <a:extLst>
              <a:ext uri="{FF2B5EF4-FFF2-40B4-BE49-F238E27FC236}">
                <a16:creationId xmlns:a16="http://schemas.microsoft.com/office/drawing/2014/main" xmlns="" id="{63FAF640-A2D4-F1B2-1EBD-C256C4F849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80F4B164-0DB8-91E9-8410-8967E6B74A17}"/>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2227894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28EA99-6527-8182-5159-97933981DBA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556BF419-8EEB-DD70-47B7-9C7C98B907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D516148-968E-3B9D-5472-84E23A70DB7D}"/>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a:extLst>
              <a:ext uri="{FF2B5EF4-FFF2-40B4-BE49-F238E27FC236}">
                <a16:creationId xmlns:a16="http://schemas.microsoft.com/office/drawing/2014/main" xmlns="" id="{09425249-D9BF-C5E1-5E53-D6CB263A1A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FAC3E70A-84F3-1681-4395-2A606DD781A0}"/>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2647269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62725434-D183-58EE-1D70-5639E6D568E0}"/>
              </a:ext>
            </a:extLst>
          </p:cNvPr>
          <p:cNvSpPr>
            <a:spLocks noGrp="1"/>
          </p:cNvSpPr>
          <p:nvPr>
            <p:ph type="title" orient="vert"/>
          </p:nvPr>
        </p:nvSpPr>
        <p:spPr>
          <a:xfrm>
            <a:off x="13087350" y="547687"/>
            <a:ext cx="3943350" cy="871775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0664341F-8FDF-7A17-FAAC-42F69BB59408}"/>
              </a:ext>
            </a:extLst>
          </p:cNvPr>
          <p:cNvSpPr>
            <a:spLocks noGrp="1"/>
          </p:cNvSpPr>
          <p:nvPr>
            <p:ph type="body" orient="vert" idx="1"/>
          </p:nvPr>
        </p:nvSpPr>
        <p:spPr>
          <a:xfrm>
            <a:off x="1257300" y="547687"/>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9C8E001-843A-6588-3975-FC6ABB077C49}"/>
              </a:ext>
            </a:extLst>
          </p:cNvPr>
          <p:cNvSpPr>
            <a:spLocks noGrp="1"/>
          </p:cNvSpPr>
          <p:nvPr>
            <p:ph type="dt" sz="half" idx="10"/>
          </p:nvPr>
        </p:nvSpPr>
        <p:spPr/>
        <p:txBody>
          <a:bodyPr/>
          <a:lstStyle/>
          <a:p>
            <a:fld id="{1D8BD707-D9CF-40AE-B4C6-C98DA3205C09}" type="datetimeFigureOut">
              <a:rPr lang="en-US" smtClean="0"/>
              <a:pPr/>
              <a:t>6/14/2026</a:t>
            </a:fld>
            <a:endParaRPr lang="en-US"/>
          </a:p>
        </p:txBody>
      </p:sp>
      <p:sp>
        <p:nvSpPr>
          <p:cNvPr id="5" name="Footer Placeholder 4">
            <a:extLst>
              <a:ext uri="{FF2B5EF4-FFF2-40B4-BE49-F238E27FC236}">
                <a16:creationId xmlns:a16="http://schemas.microsoft.com/office/drawing/2014/main" xmlns="" id="{EDA714C2-37B3-2932-2D60-D65150F65C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591A6AC-0683-F247-A22A-06A87FB14A7E}"/>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61457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9A5FB617-A2D8-F724-4926-AE96AA152A68}"/>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9A944244-443F-9DC1-31BA-D87CE184D0AE}"/>
              </a:ext>
            </a:extLst>
          </p:cNvPr>
          <p:cNvSpPr>
            <a:spLocks noGrp="1"/>
          </p:cNvSpPr>
          <p:nvPr>
            <p:ph type="body" idx="1"/>
          </p:nvPr>
        </p:nvSpPr>
        <p:spPr>
          <a:xfrm>
            <a:off x="1257300" y="2738437"/>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AE4D196-3B3F-56C7-8006-3889AE438071}"/>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fld id="{1D8BD707-D9CF-40AE-B4C6-C98DA3205C09}" type="datetimeFigureOut">
              <a:rPr lang="en-US" smtClean="0"/>
              <a:pPr/>
              <a:t>6/14/2026</a:t>
            </a:fld>
            <a:endParaRPr lang="en-US"/>
          </a:p>
        </p:txBody>
      </p:sp>
      <p:sp>
        <p:nvSpPr>
          <p:cNvPr id="5" name="Footer Placeholder 4">
            <a:extLst>
              <a:ext uri="{FF2B5EF4-FFF2-40B4-BE49-F238E27FC236}">
                <a16:creationId xmlns:a16="http://schemas.microsoft.com/office/drawing/2014/main" xmlns="" id="{AE914616-1B41-1770-64EE-6ACEB47F3111}"/>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xmlns="" id="{8F9591E0-968A-2DCD-D606-355278E9D22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xmlns="" val="26762896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pmc.ncbi.nlm.nih.gov/articles/PMC11825077/" TargetMode="External"/><Relationship Id="rId2" Type="http://schemas.openxmlformats.org/officeDocument/2006/relationships/hyperlink" Target="https://www.mdpi.com/1660-4601/19/4/2353" TargetMode="External"/><Relationship Id="rId1" Type="http://schemas.openxmlformats.org/officeDocument/2006/relationships/slideLayout" Target="../slideLayouts/slideLayout7.xml"/><Relationship Id="rId6" Type="http://schemas.openxmlformats.org/officeDocument/2006/relationships/hyperlink" Target="https://www.cureus.com/articles/199967" TargetMode="External"/><Relationship Id="rId5" Type="http://schemas.openxmlformats.org/officeDocument/2006/relationships/hyperlink" Target="https://www.academia.edu/download/124393858/vol7no1-4.pdf" TargetMode="External"/><Relationship Id="rId4" Type="http://schemas.openxmlformats.org/officeDocument/2006/relationships/hyperlink" Target="https://ejhp.bmj.com/content/early/2025/04/30/ejhpharm-2025-004533?versioned=true"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long-read/patient-safety-healthcare-inequalities-reduction-framework/?utm_source=chatgpt.com" TargetMode="External"/><Relationship Id="rId3" Type="http://schemas.openxmlformats.org/officeDocument/2006/relationships/hyperlink" Target="https://www.bbc.com/news/health-67087906?utm_source=chatgpt.com" TargetMode="External"/><Relationship Id="rId7" Type="http://schemas.openxmlformats.org/officeDocument/2006/relationships/hyperlink" Target="https://in.pinterest.com/pin/patient-safety-falls--4925880833311223/?utm_source=chatgpt.com" TargetMode="External"/><Relationship Id="rId12" Type="http://schemas.openxmlformats.org/officeDocument/2006/relationships/hyperlink" Target="https://www.who.int/initiatives/medication-without-harm?utm_source=chatgpt.com" TargetMode="External"/><Relationship Id="rId2" Type="http://schemas.openxmlformats.org/officeDocument/2006/relationships/hyperlink" Target="https://www.healthestatejournal.com/story/49854/ai-impact-on-nhs-estates-policy-and-workforce?utm_source=chatgpt.com" TargetMode="External"/><Relationship Id="rId1" Type="http://schemas.openxmlformats.org/officeDocument/2006/relationships/slideLayout" Target="../slideLayouts/slideLayout7.xml"/><Relationship Id="rId6" Type="http://schemas.openxmlformats.org/officeDocument/2006/relationships/hyperlink" Target="https://www.pslhub.org/learn/professionalising-patient-safety/training/nhs-patient-safety-syllabus-v-21-june-2022-r9362/?utm_source=chatgpt.com" TargetMode="External"/><Relationship Id="rId11" Type="http://schemas.openxmlformats.org/officeDocument/2006/relationships/hyperlink" Target="https://www.jointcommission.org/en/standards/international-patient-safety-goals?utm_source=chatgpt.com" TargetMode="External"/><Relationship Id="rId5" Type="http://schemas.openxmlformats.org/officeDocument/2006/relationships/hyperlink" Target="https://www.firstresponsetraining.com/patient-safety-healthcare-inequalities-reduction-framework/?utm_source=chatgpt.com" TargetMode="External"/><Relationship Id="rId10" Type="http://schemas.openxmlformats.org/officeDocument/2006/relationships/hyperlink" Target="https://www.jointcommission.org/en-us/standards/national-patient-safety-goals?utm_source=chatgpt.com" TargetMode="External"/><Relationship Id="rId4" Type="http://schemas.openxmlformats.org/officeDocument/2006/relationships/hyperlink" Target="https://www.shutterstock.com/image-vector/patient-safety-banner-web-icon-vector-2652436473" TargetMode="External"/><Relationship Id="rId9" Type="http://schemas.openxmlformats.org/officeDocument/2006/relationships/hyperlink" Target="https://shbn.org.uk/wp-content/uploads/2021/05/National-patient-safety-syllabus-v2.pdf?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2861268" y="1028700"/>
            <a:ext cx="4398032" cy="1116544"/>
            <a:chOff x="0" y="0"/>
            <a:chExt cx="5864043" cy="1488725"/>
          </a:xfrm>
        </p:grpSpPr>
        <p:grpSp>
          <p:nvGrpSpPr>
            <p:cNvPr id="4" name="Group 4"/>
            <p:cNvGrpSpPr/>
            <p:nvPr/>
          </p:nvGrpSpPr>
          <p:grpSpPr>
            <a:xfrm>
              <a:off x="0" y="0"/>
              <a:ext cx="5864043" cy="1488725"/>
              <a:chOff x="0" y="0"/>
              <a:chExt cx="1158330" cy="294069"/>
            </a:xfrm>
          </p:grpSpPr>
          <p:sp>
            <p:nvSpPr>
              <p:cNvPr id="5" name="Freeform 5"/>
              <p:cNvSpPr/>
              <p:nvPr/>
            </p:nvSpPr>
            <p:spPr>
              <a:xfrm>
                <a:off x="0" y="0"/>
                <a:ext cx="1158329" cy="294069"/>
              </a:xfrm>
              <a:custGeom>
                <a:avLst/>
                <a:gdLst/>
                <a:ahLst/>
                <a:cxnLst/>
                <a:rect l="l" t="t" r="r" b="b"/>
                <a:pathLst>
                  <a:path w="1158329" h="294069">
                    <a:moveTo>
                      <a:pt x="147035" y="0"/>
                    </a:moveTo>
                    <a:lnTo>
                      <a:pt x="1011295" y="0"/>
                    </a:lnTo>
                    <a:cubicBezTo>
                      <a:pt x="1050291" y="0"/>
                      <a:pt x="1087690" y="15491"/>
                      <a:pt x="1115264" y="43065"/>
                    </a:cubicBezTo>
                    <a:cubicBezTo>
                      <a:pt x="1142838" y="70640"/>
                      <a:pt x="1158329" y="108039"/>
                      <a:pt x="1158329" y="147035"/>
                    </a:cubicBezTo>
                    <a:lnTo>
                      <a:pt x="1158329" y="147035"/>
                    </a:lnTo>
                    <a:cubicBezTo>
                      <a:pt x="1158329" y="186031"/>
                      <a:pt x="1142838" y="223429"/>
                      <a:pt x="1115264" y="251004"/>
                    </a:cubicBezTo>
                    <a:cubicBezTo>
                      <a:pt x="1087690" y="278578"/>
                      <a:pt x="1050291" y="294069"/>
                      <a:pt x="1011295" y="294069"/>
                    </a:cubicBezTo>
                    <a:lnTo>
                      <a:pt x="147035" y="294069"/>
                    </a:lnTo>
                    <a:cubicBezTo>
                      <a:pt x="108039" y="294069"/>
                      <a:pt x="70640" y="278578"/>
                      <a:pt x="43065" y="251004"/>
                    </a:cubicBezTo>
                    <a:cubicBezTo>
                      <a:pt x="15491" y="223429"/>
                      <a:pt x="0" y="186031"/>
                      <a:pt x="0" y="147035"/>
                    </a:cubicBezTo>
                    <a:lnTo>
                      <a:pt x="0" y="147035"/>
                    </a:lnTo>
                    <a:cubicBezTo>
                      <a:pt x="0" y="108039"/>
                      <a:pt x="15491" y="70640"/>
                      <a:pt x="43065" y="43065"/>
                    </a:cubicBezTo>
                    <a:cubicBezTo>
                      <a:pt x="70640" y="15491"/>
                      <a:pt x="108039" y="0"/>
                      <a:pt x="147035" y="0"/>
                    </a:cubicBezTo>
                    <a:close/>
                  </a:path>
                </a:pathLst>
              </a:custGeom>
              <a:solidFill>
                <a:srgbClr val="096B68"/>
              </a:solidFill>
            </p:spPr>
            <p:txBody>
              <a:bodyPr/>
              <a:lstStyle/>
              <a:p>
                <a:endParaRPr lang="en-GB"/>
              </a:p>
            </p:txBody>
          </p:sp>
          <p:sp>
            <p:nvSpPr>
              <p:cNvPr id="6" name="TextBox 6"/>
              <p:cNvSpPr txBox="1"/>
              <p:nvPr/>
            </p:nvSpPr>
            <p:spPr>
              <a:xfrm>
                <a:off x="0" y="9525"/>
                <a:ext cx="1158330" cy="284544"/>
              </a:xfrm>
              <a:prstGeom prst="rect">
                <a:avLst/>
              </a:prstGeom>
            </p:spPr>
            <p:txBody>
              <a:bodyPr lIns="50800" tIns="50800" rIns="50800" bIns="50800" rtlCol="0" anchor="ctr"/>
              <a:lstStyle/>
              <a:p>
                <a:pPr algn="ctr">
                  <a:lnSpc>
                    <a:spcPts val="2650"/>
                  </a:lnSpc>
                </a:pPr>
                <a:endParaRPr/>
              </a:p>
            </p:txBody>
          </p:sp>
        </p:grpSp>
        <p:sp>
          <p:nvSpPr>
            <p:cNvPr id="7" name="TextBox 7"/>
            <p:cNvSpPr txBox="1"/>
            <p:nvPr/>
          </p:nvSpPr>
          <p:spPr>
            <a:xfrm>
              <a:off x="587002" y="203766"/>
              <a:ext cx="4690039" cy="1024043"/>
            </a:xfrm>
            <a:prstGeom prst="rect">
              <a:avLst/>
            </a:prstGeom>
          </p:spPr>
          <p:txBody>
            <a:bodyPr lIns="0" tIns="0" rIns="0" bIns="0" rtlCol="0" anchor="t">
              <a:spAutoFit/>
            </a:bodyPr>
            <a:lstStyle/>
            <a:p>
              <a:pPr algn="ctr">
                <a:lnSpc>
                  <a:spcPts val="3080"/>
                </a:lnSpc>
                <a:spcBef>
                  <a:spcPct val="0"/>
                </a:spcBef>
              </a:pPr>
              <a:r>
                <a:rPr lang="en-US" sz="2200" spc="275" dirty="0">
                  <a:solidFill>
                    <a:srgbClr val="FFFBDE"/>
                  </a:solidFill>
                  <a:latin typeface="Poppins"/>
                  <a:ea typeface="Poppins"/>
                  <a:cs typeface="Poppins"/>
                  <a:sym typeface="Poppins"/>
                </a:rPr>
                <a:t>Module: Practice-Based Research</a:t>
              </a:r>
            </a:p>
          </p:txBody>
        </p:sp>
      </p:grpSp>
      <p:grpSp>
        <p:nvGrpSpPr>
          <p:cNvPr id="8" name="Group 8"/>
          <p:cNvGrpSpPr/>
          <p:nvPr/>
        </p:nvGrpSpPr>
        <p:grpSpPr>
          <a:xfrm>
            <a:off x="1028700" y="1028700"/>
            <a:ext cx="4747207" cy="726019"/>
            <a:chOff x="0" y="0"/>
            <a:chExt cx="1250293" cy="191215"/>
          </a:xfrm>
        </p:grpSpPr>
        <p:sp>
          <p:nvSpPr>
            <p:cNvPr id="9" name="Freeform 9"/>
            <p:cNvSpPr/>
            <p:nvPr/>
          </p:nvSpPr>
          <p:spPr>
            <a:xfrm>
              <a:off x="0" y="0"/>
              <a:ext cx="1250293" cy="191215"/>
            </a:xfrm>
            <a:custGeom>
              <a:avLst/>
              <a:gdLst/>
              <a:ahLst/>
              <a:cxnLst/>
              <a:rect l="l" t="t" r="r" b="b"/>
              <a:pathLst>
                <a:path w="1250293" h="191215">
                  <a:moveTo>
                    <a:pt x="95607" y="0"/>
                  </a:moveTo>
                  <a:lnTo>
                    <a:pt x="1154686" y="0"/>
                  </a:lnTo>
                  <a:cubicBezTo>
                    <a:pt x="1180042" y="0"/>
                    <a:pt x="1204360" y="10073"/>
                    <a:pt x="1222290" y="28003"/>
                  </a:cubicBezTo>
                  <a:cubicBezTo>
                    <a:pt x="1240220" y="45933"/>
                    <a:pt x="1250293" y="70251"/>
                    <a:pt x="1250293" y="95607"/>
                  </a:cubicBezTo>
                  <a:lnTo>
                    <a:pt x="1250293" y="95607"/>
                  </a:lnTo>
                  <a:cubicBezTo>
                    <a:pt x="1250293" y="120964"/>
                    <a:pt x="1240220" y="145282"/>
                    <a:pt x="1222290" y="163212"/>
                  </a:cubicBezTo>
                  <a:cubicBezTo>
                    <a:pt x="1204360" y="181142"/>
                    <a:pt x="1180042" y="191215"/>
                    <a:pt x="1154686" y="191215"/>
                  </a:cubicBezTo>
                  <a:lnTo>
                    <a:pt x="95607" y="191215"/>
                  </a:lnTo>
                  <a:cubicBezTo>
                    <a:pt x="70251" y="191215"/>
                    <a:pt x="45933" y="181142"/>
                    <a:pt x="28003" y="163212"/>
                  </a:cubicBezTo>
                  <a:cubicBezTo>
                    <a:pt x="10073" y="145282"/>
                    <a:pt x="0" y="120964"/>
                    <a:pt x="0" y="95607"/>
                  </a:cubicBezTo>
                  <a:lnTo>
                    <a:pt x="0" y="95607"/>
                  </a:lnTo>
                  <a:cubicBezTo>
                    <a:pt x="0" y="70251"/>
                    <a:pt x="10073" y="45933"/>
                    <a:pt x="28003" y="28003"/>
                  </a:cubicBezTo>
                  <a:cubicBezTo>
                    <a:pt x="45933" y="10073"/>
                    <a:pt x="70251" y="0"/>
                    <a:pt x="95607" y="0"/>
                  </a:cubicBezTo>
                  <a:close/>
                </a:path>
              </a:pathLst>
            </a:custGeom>
            <a:solidFill>
              <a:srgbClr val="096B68"/>
            </a:solidFill>
          </p:spPr>
          <p:txBody>
            <a:bodyPr/>
            <a:lstStyle/>
            <a:p>
              <a:endParaRPr lang="en-GB"/>
            </a:p>
          </p:txBody>
        </p:sp>
        <p:sp>
          <p:nvSpPr>
            <p:cNvPr id="10" name="TextBox 10"/>
            <p:cNvSpPr txBox="1"/>
            <p:nvPr/>
          </p:nvSpPr>
          <p:spPr>
            <a:xfrm>
              <a:off x="0" y="9525"/>
              <a:ext cx="1250293" cy="181690"/>
            </a:xfrm>
            <a:prstGeom prst="rect">
              <a:avLst/>
            </a:prstGeom>
          </p:spPr>
          <p:txBody>
            <a:bodyPr lIns="50800" tIns="50800" rIns="50800" bIns="50800" rtlCol="0" anchor="ctr"/>
            <a:lstStyle/>
            <a:p>
              <a:pPr algn="ctr">
                <a:lnSpc>
                  <a:spcPts val="2650"/>
                </a:lnSpc>
              </a:pPr>
              <a:endParaRPr/>
            </a:p>
          </p:txBody>
        </p:sp>
      </p:grpSp>
      <p:grpSp>
        <p:nvGrpSpPr>
          <p:cNvPr id="11" name="Group 11"/>
          <p:cNvGrpSpPr/>
          <p:nvPr/>
        </p:nvGrpSpPr>
        <p:grpSpPr>
          <a:xfrm>
            <a:off x="7475213" y="8141756"/>
            <a:ext cx="3337575" cy="1116544"/>
            <a:chOff x="0" y="0"/>
            <a:chExt cx="4450100" cy="1488725"/>
          </a:xfrm>
        </p:grpSpPr>
        <p:grpSp>
          <p:nvGrpSpPr>
            <p:cNvPr id="12" name="Group 12"/>
            <p:cNvGrpSpPr/>
            <p:nvPr/>
          </p:nvGrpSpPr>
          <p:grpSpPr>
            <a:xfrm>
              <a:off x="0" y="0"/>
              <a:ext cx="4450100" cy="1488725"/>
              <a:chOff x="0" y="0"/>
              <a:chExt cx="879032" cy="294069"/>
            </a:xfrm>
          </p:grpSpPr>
          <p:sp>
            <p:nvSpPr>
              <p:cNvPr id="13" name="Freeform 13"/>
              <p:cNvSpPr/>
              <p:nvPr/>
            </p:nvSpPr>
            <p:spPr>
              <a:xfrm>
                <a:off x="0" y="0"/>
                <a:ext cx="879032" cy="294069"/>
              </a:xfrm>
              <a:custGeom>
                <a:avLst/>
                <a:gdLst/>
                <a:ahLst/>
                <a:cxnLst/>
                <a:rect l="l" t="t" r="r" b="b"/>
                <a:pathLst>
                  <a:path w="879032" h="294069">
                    <a:moveTo>
                      <a:pt x="147035" y="0"/>
                    </a:moveTo>
                    <a:lnTo>
                      <a:pt x="731997" y="0"/>
                    </a:lnTo>
                    <a:cubicBezTo>
                      <a:pt x="770993" y="0"/>
                      <a:pt x="808392" y="15491"/>
                      <a:pt x="835967" y="43065"/>
                    </a:cubicBezTo>
                    <a:cubicBezTo>
                      <a:pt x="863541" y="70640"/>
                      <a:pt x="879032" y="108039"/>
                      <a:pt x="879032" y="147035"/>
                    </a:cubicBezTo>
                    <a:lnTo>
                      <a:pt x="879032" y="147035"/>
                    </a:lnTo>
                    <a:cubicBezTo>
                      <a:pt x="879032" y="186031"/>
                      <a:pt x="863541" y="223429"/>
                      <a:pt x="835967" y="251004"/>
                    </a:cubicBezTo>
                    <a:cubicBezTo>
                      <a:pt x="808392" y="278578"/>
                      <a:pt x="770993" y="294069"/>
                      <a:pt x="731997" y="294069"/>
                    </a:cubicBezTo>
                    <a:lnTo>
                      <a:pt x="147035" y="294069"/>
                    </a:lnTo>
                    <a:cubicBezTo>
                      <a:pt x="108039" y="294069"/>
                      <a:pt x="70640" y="278578"/>
                      <a:pt x="43065" y="251004"/>
                    </a:cubicBezTo>
                    <a:cubicBezTo>
                      <a:pt x="15491" y="223429"/>
                      <a:pt x="0" y="186031"/>
                      <a:pt x="0" y="147035"/>
                    </a:cubicBezTo>
                    <a:lnTo>
                      <a:pt x="0" y="147035"/>
                    </a:lnTo>
                    <a:cubicBezTo>
                      <a:pt x="0" y="108039"/>
                      <a:pt x="15491" y="70640"/>
                      <a:pt x="43065" y="43065"/>
                    </a:cubicBezTo>
                    <a:cubicBezTo>
                      <a:pt x="70640" y="15491"/>
                      <a:pt x="108039" y="0"/>
                      <a:pt x="147035" y="0"/>
                    </a:cubicBezTo>
                    <a:close/>
                  </a:path>
                </a:pathLst>
              </a:custGeom>
              <a:solidFill>
                <a:srgbClr val="096B68"/>
              </a:solidFill>
            </p:spPr>
            <p:txBody>
              <a:bodyPr/>
              <a:lstStyle/>
              <a:p>
                <a:endParaRPr lang="en-GB"/>
              </a:p>
            </p:txBody>
          </p:sp>
          <p:sp>
            <p:nvSpPr>
              <p:cNvPr id="14" name="TextBox 14"/>
              <p:cNvSpPr txBox="1"/>
              <p:nvPr/>
            </p:nvSpPr>
            <p:spPr>
              <a:xfrm>
                <a:off x="0" y="9525"/>
                <a:ext cx="879032" cy="284544"/>
              </a:xfrm>
              <a:prstGeom prst="rect">
                <a:avLst/>
              </a:prstGeom>
            </p:spPr>
            <p:txBody>
              <a:bodyPr lIns="50800" tIns="50800" rIns="50800" bIns="50800" rtlCol="0" anchor="ctr"/>
              <a:lstStyle/>
              <a:p>
                <a:pPr algn="ctr">
                  <a:lnSpc>
                    <a:spcPts val="2650"/>
                  </a:lnSpc>
                </a:pPr>
                <a:endParaRPr/>
              </a:p>
            </p:txBody>
          </p:sp>
        </p:grpSp>
        <p:sp>
          <p:nvSpPr>
            <p:cNvPr id="15" name="TextBox 15"/>
            <p:cNvSpPr txBox="1"/>
            <p:nvPr/>
          </p:nvSpPr>
          <p:spPr>
            <a:xfrm>
              <a:off x="114165" y="203766"/>
              <a:ext cx="4221769" cy="1024043"/>
            </a:xfrm>
            <a:prstGeom prst="rect">
              <a:avLst/>
            </a:prstGeom>
          </p:spPr>
          <p:txBody>
            <a:bodyPr lIns="0" tIns="0" rIns="0" bIns="0" rtlCol="0" anchor="t">
              <a:spAutoFit/>
            </a:bodyPr>
            <a:lstStyle/>
            <a:p>
              <a:pPr algn="ctr">
                <a:lnSpc>
                  <a:spcPts val="3079"/>
                </a:lnSpc>
                <a:spcBef>
                  <a:spcPct val="0"/>
                </a:spcBef>
              </a:pPr>
              <a:r>
                <a:rPr lang="en-US" sz="2199">
                  <a:solidFill>
                    <a:srgbClr val="FFFBDE"/>
                  </a:solidFill>
                  <a:latin typeface="Poppins"/>
                  <a:ea typeface="Poppins"/>
                  <a:cs typeface="Poppins"/>
                  <a:sym typeface="Poppins"/>
                </a:rPr>
                <a:t>Component 1 – Poster Presentation</a:t>
              </a:r>
            </a:p>
          </p:txBody>
        </p:sp>
      </p:grpSp>
      <p:sp>
        <p:nvSpPr>
          <p:cNvPr id="22" name="TextBox 22"/>
          <p:cNvSpPr txBox="1"/>
          <p:nvPr/>
        </p:nvSpPr>
        <p:spPr>
          <a:xfrm>
            <a:off x="1028700" y="2835578"/>
            <a:ext cx="16230600" cy="4377718"/>
          </a:xfrm>
          <a:prstGeom prst="rect">
            <a:avLst/>
          </a:prstGeom>
        </p:spPr>
        <p:txBody>
          <a:bodyPr lIns="0" tIns="0" rIns="0" bIns="0" rtlCol="0" anchor="t">
            <a:spAutoFit/>
          </a:bodyPr>
          <a:lstStyle/>
          <a:p>
            <a:pPr algn="ctr">
              <a:lnSpc>
                <a:spcPts val="8627"/>
              </a:lnSpc>
            </a:pPr>
            <a:r>
              <a:rPr lang="en-US" sz="5602" b="1" dirty="0">
                <a:solidFill>
                  <a:srgbClr val="129990"/>
                </a:solidFill>
                <a:latin typeface="Poppins Bold"/>
                <a:ea typeface="Poppins Bold"/>
                <a:cs typeface="Poppins Bold"/>
                <a:sym typeface="Poppins Bold"/>
              </a:rPr>
              <a:t>Healthcare Managers’ Role in Promoting a Patient Safety Culture to Reduce Medication Errors in the NHS: A Qualitative Systematic Review</a:t>
            </a:r>
          </a:p>
        </p:txBody>
      </p:sp>
      <p:sp>
        <p:nvSpPr>
          <p:cNvPr id="25" name="Freeform 25"/>
          <p:cNvSpPr/>
          <p:nvPr/>
        </p:nvSpPr>
        <p:spPr>
          <a:xfrm>
            <a:off x="1431798" y="7909475"/>
            <a:ext cx="3366394" cy="1348825"/>
          </a:xfrm>
          <a:custGeom>
            <a:avLst/>
            <a:gdLst/>
            <a:ahLst/>
            <a:cxnLst/>
            <a:rect l="l" t="t" r="r" b="b"/>
            <a:pathLst>
              <a:path w="3366394" h="1348825">
                <a:moveTo>
                  <a:pt x="0" y="0"/>
                </a:moveTo>
                <a:lnTo>
                  <a:pt x="3366394" y="0"/>
                </a:lnTo>
                <a:lnTo>
                  <a:pt x="3366394" y="1348825"/>
                </a:lnTo>
                <a:lnTo>
                  <a:pt x="0" y="1348825"/>
                </a:lnTo>
                <a:lnTo>
                  <a:pt x="0" y="0"/>
                </a:lnTo>
                <a:close/>
              </a:path>
            </a:pathLst>
          </a:custGeom>
          <a:blipFill>
            <a:blip r:embed="rId2"/>
            <a:stretch>
              <a:fillRect/>
            </a:stretch>
          </a:blipFill>
        </p:spPr>
        <p:txBody>
          <a:bodyPr/>
          <a:lstStyle/>
          <a:p>
            <a:endParaRPr lang="en-GB"/>
          </a:p>
        </p:txBody>
      </p:sp>
      <p:sp>
        <p:nvSpPr>
          <p:cNvPr id="26" name="TextBox 26"/>
          <p:cNvSpPr txBox="1"/>
          <p:nvPr/>
        </p:nvSpPr>
        <p:spPr>
          <a:xfrm>
            <a:off x="1468952" y="1167237"/>
            <a:ext cx="3957781" cy="782320"/>
          </a:xfrm>
          <a:prstGeom prst="rect">
            <a:avLst/>
          </a:prstGeom>
        </p:spPr>
        <p:txBody>
          <a:bodyPr lIns="0" tIns="0" rIns="0" bIns="0" rtlCol="0" anchor="t">
            <a:spAutoFit/>
          </a:bodyPr>
          <a:lstStyle/>
          <a:p>
            <a:pPr algn="ctr">
              <a:lnSpc>
                <a:spcPts val="3080"/>
              </a:lnSpc>
            </a:pPr>
            <a:r>
              <a:rPr lang="en-US" sz="2200" spc="275">
                <a:solidFill>
                  <a:srgbClr val="FFFBDE"/>
                </a:solidFill>
                <a:latin typeface="Poppins"/>
                <a:ea typeface="Poppins"/>
                <a:cs typeface="Poppins"/>
                <a:sym typeface="Poppins"/>
              </a:rPr>
              <a:t>Module Code: LCH7008</a:t>
            </a:r>
          </a:p>
          <a:p>
            <a:pPr algn="ctr">
              <a:lnSpc>
                <a:spcPts val="3080"/>
              </a:lnSpc>
              <a:spcBef>
                <a:spcPct val="0"/>
              </a:spcBef>
            </a:pPr>
            <a:endParaRPr lang="en-US" sz="2200" spc="275">
              <a:solidFill>
                <a:srgbClr val="FFFBDE"/>
              </a:solidFill>
              <a:latin typeface="Poppins"/>
              <a:ea typeface="Poppins"/>
              <a:cs typeface="Poppins"/>
              <a:sym typeface="Poppins"/>
            </a:endParaRPr>
          </a:p>
        </p:txBody>
      </p:sp>
      <p:sp>
        <p:nvSpPr>
          <p:cNvPr id="27" name="TextBox 26">
            <a:extLst>
              <a:ext uri="{FF2B5EF4-FFF2-40B4-BE49-F238E27FC236}">
                <a16:creationId xmlns:a16="http://schemas.microsoft.com/office/drawing/2014/main" xmlns="" id="{346E9E7A-D556-56D7-7D92-9980399D8677}"/>
              </a:ext>
            </a:extLst>
          </p:cNvPr>
          <p:cNvSpPr txBox="1"/>
          <p:nvPr/>
        </p:nvSpPr>
        <p:spPr>
          <a:xfrm>
            <a:off x="11582400" y="7674396"/>
            <a:ext cx="6324600" cy="2031325"/>
          </a:xfrm>
          <a:prstGeom prst="rect">
            <a:avLst/>
          </a:prstGeom>
          <a:noFill/>
        </p:spPr>
        <p:txBody>
          <a:bodyPr wrap="square" rtlCol="0">
            <a:spAutoFit/>
          </a:bodyPr>
          <a:lstStyle/>
          <a:p>
            <a:r>
              <a:rPr lang="en-US" dirty="0" smtClean="0"/>
              <a:t>Name: RAMANI KRUPALI HASMUKHBHAI</a:t>
            </a:r>
            <a:endParaRPr lang="en-US" dirty="0"/>
          </a:p>
          <a:p>
            <a:r>
              <a:rPr lang="en-US" dirty="0"/>
              <a:t>Student ID: </a:t>
            </a:r>
            <a:r>
              <a:rPr lang="en-US" dirty="0" smtClean="0"/>
              <a:t>2520812</a:t>
            </a:r>
            <a:endParaRPr lang="en-US" dirty="0"/>
          </a:p>
          <a:p>
            <a:r>
              <a:rPr lang="en-US" dirty="0"/>
              <a:t>Student e-mail address: </a:t>
            </a:r>
            <a:r>
              <a:rPr lang="en-US" dirty="0" smtClean="0"/>
              <a:t>2520812@student.uwtsd.ac.uk</a:t>
            </a:r>
            <a:endParaRPr lang="en-US" dirty="0"/>
          </a:p>
          <a:p>
            <a:r>
              <a:rPr lang="en-US" dirty="0"/>
              <a:t>Name of supervisor</a:t>
            </a:r>
            <a:r>
              <a:rPr lang="en-US" dirty="0" smtClean="0"/>
              <a:t>: Dr </a:t>
            </a:r>
            <a:r>
              <a:rPr lang="en-US" dirty="0" err="1" smtClean="0"/>
              <a:t>zeno</a:t>
            </a:r>
            <a:r>
              <a:rPr lang="en-US" dirty="0" smtClean="0"/>
              <a:t> </a:t>
            </a:r>
            <a:r>
              <a:rPr lang="en-US" dirty="0" err="1" smtClean="0"/>
              <a:t>leung</a:t>
            </a:r>
            <a:endParaRPr lang="en-US" dirty="0"/>
          </a:p>
          <a:p>
            <a:r>
              <a:rPr lang="en-US" dirty="0" err="1"/>
              <a:t>Programme</a:t>
            </a:r>
            <a:r>
              <a:rPr lang="en-US" dirty="0"/>
              <a:t> details: </a:t>
            </a:r>
            <a:r>
              <a:rPr lang="en-US" dirty="0" err="1" smtClean="0"/>
              <a:t>Msc</a:t>
            </a:r>
            <a:r>
              <a:rPr lang="en-US" dirty="0" smtClean="0"/>
              <a:t> Public Health and Social Care in Practice</a:t>
            </a:r>
            <a:endParaRPr lang="en-US" dirty="0"/>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xmlns="" id="{8D1AA55E-40D5-461B-A5A8-4AE8AAB71B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5">
            <a:extLst>
              <a:ext uri="{FF2B5EF4-FFF2-40B4-BE49-F238E27FC236}">
                <a16:creationId xmlns:a16="http://schemas.microsoft.com/office/drawing/2014/main" xmlns="" id="{F2216F2E-786E-05B1-7504-5A81D038C965}"/>
              </a:ext>
            </a:extLst>
          </p:cNvPr>
          <p:cNvSpPr txBox="1"/>
          <p:nvPr/>
        </p:nvSpPr>
        <p:spPr>
          <a:xfrm>
            <a:off x="1205664" y="1209705"/>
            <a:ext cx="10858500" cy="177439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11500" b="1" kern="1200">
                <a:solidFill>
                  <a:schemeClr val="tx1"/>
                </a:solidFill>
                <a:latin typeface="+mj-lt"/>
                <a:ea typeface="+mj-ea"/>
                <a:cs typeface="+mj-cs"/>
                <a:sym typeface="Poppins Bold"/>
              </a:rPr>
              <a:t>Contents</a:t>
            </a:r>
          </a:p>
        </p:txBody>
      </p:sp>
      <p:cxnSp>
        <p:nvCxnSpPr>
          <p:cNvPr id="26" name="Straight Connector 25">
            <a:extLst>
              <a:ext uri="{FF2B5EF4-FFF2-40B4-BE49-F238E27FC236}">
                <a16:creationId xmlns:a16="http://schemas.microsoft.com/office/drawing/2014/main" xmlns="" id="{7EB498BD-8089-4626-91EA-4978EBEF535E}"/>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1209705"/>
            <a:ext cx="11855584"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xmlns="" id="{55E9CFEB-9FCF-1739-81ED-189EE2605072}"/>
              </a:ext>
            </a:extLst>
          </p:cNvPr>
          <p:cNvSpPr txBox="1"/>
          <p:nvPr/>
        </p:nvSpPr>
        <p:spPr>
          <a:xfrm>
            <a:off x="1155706" y="2959251"/>
            <a:ext cx="11546631" cy="6987788"/>
          </a:xfrm>
          <a:prstGeom prst="rect">
            <a:avLst/>
          </a:prstGeom>
        </p:spPr>
        <p:txBody>
          <a:bodyPr vert="horz" lIns="91440" tIns="45720" rIns="91440" bIns="45720" rtlCol="0" anchor="t">
            <a:normAutofit/>
          </a:bodyPr>
          <a:lstStyle/>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Prevalences</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Prevalences [Continue]</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Rationale of Research</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Research Questions, Aim and Objectives</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Research Impact</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Research Impact [Continue]</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Background and Context</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Research Gap</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Research Methodology</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Inclusion &amp; Exclusion Criteria</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 Reference List</a:t>
            </a:r>
          </a:p>
          <a:p>
            <a:pPr marL="857250" indent="-742950">
              <a:lnSpc>
                <a:spcPct val="90000"/>
              </a:lnSpc>
              <a:spcAft>
                <a:spcPts val="600"/>
              </a:spcAft>
              <a:buFont typeface="+mj-lt"/>
              <a:buAutoNum type="arabicPeriod"/>
            </a:pPr>
            <a:r>
              <a:rPr lang="en-US" sz="3600" b="1" dirty="0">
                <a:solidFill>
                  <a:schemeClr val="tx1">
                    <a:alpha val="80000"/>
                  </a:schemeClr>
                </a:solidFill>
                <a:sym typeface="Poppins Bold"/>
              </a:rPr>
              <a:t>Reference List [Continue]</a:t>
            </a:r>
          </a:p>
        </p:txBody>
      </p:sp>
      <p:pic>
        <p:nvPicPr>
          <p:cNvPr id="8" name="Graphic 7" descr="Magnifying glass">
            <a:extLst>
              <a:ext uri="{FF2B5EF4-FFF2-40B4-BE49-F238E27FC236}">
                <a16:creationId xmlns:a16="http://schemas.microsoft.com/office/drawing/2014/main" xmlns="" id="{5851DF67-A582-CC3C-1BAF-31499A204890}"/>
              </a:ext>
            </a:extLst>
          </p:cNvPr>
          <p:cNvPicPr>
            <a:picLocks noChangeAspect="1"/>
          </p:cNvPicPr>
          <p:nvPr/>
        </p:nvPicPr>
        <p:blipFill>
          <a:blip>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p:blipFill>
        <p:spPr>
          <a:xfrm>
            <a:off x="11358979" y="2971327"/>
            <a:ext cx="5322606" cy="5322606"/>
          </a:xfrm>
          <a:prstGeom prst="rect">
            <a:avLst/>
          </a:prstGeom>
        </p:spPr>
      </p:pic>
      <p:sp>
        <p:nvSpPr>
          <p:cNvPr id="28" name="Graphic 11">
            <a:extLst>
              <a:ext uri="{FF2B5EF4-FFF2-40B4-BE49-F238E27FC236}">
                <a16:creationId xmlns:a16="http://schemas.microsoft.com/office/drawing/2014/main" xmlns="" id="{6CB927A4-E432-4310-9CD5-E89FF506317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386828" y="2848926"/>
            <a:ext cx="208558" cy="208558"/>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0" name="Graphic 10">
            <a:extLst>
              <a:ext uri="{FF2B5EF4-FFF2-40B4-BE49-F238E27FC236}">
                <a16:creationId xmlns:a16="http://schemas.microsoft.com/office/drawing/2014/main" xmlns="" id="{E3020543-B24B-4EC4-8FFC-8DD88EEA91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855293" y="3284892"/>
            <a:ext cx="136707" cy="136707"/>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xmlns="" val="2877609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028700" y="1934656"/>
            <a:ext cx="7935141" cy="3208844"/>
            <a:chOff x="0" y="0"/>
            <a:chExt cx="1002829" cy="405528"/>
          </a:xfrm>
        </p:grpSpPr>
        <p:sp>
          <p:nvSpPr>
            <p:cNvPr id="4" name="Freeform 4"/>
            <p:cNvSpPr/>
            <p:nvPr/>
          </p:nvSpPr>
          <p:spPr>
            <a:xfrm>
              <a:off x="0" y="0"/>
              <a:ext cx="1002829" cy="405528"/>
            </a:xfrm>
            <a:custGeom>
              <a:avLst/>
              <a:gdLst/>
              <a:ahLst/>
              <a:cxnLst/>
              <a:rect l="l" t="t" r="r" b="b"/>
              <a:pathLst>
                <a:path w="1002829" h="405528">
                  <a:moveTo>
                    <a:pt x="22440" y="0"/>
                  </a:moveTo>
                  <a:lnTo>
                    <a:pt x="980389" y="0"/>
                  </a:lnTo>
                  <a:cubicBezTo>
                    <a:pt x="992783" y="0"/>
                    <a:pt x="1002829" y="10047"/>
                    <a:pt x="1002829" y="22440"/>
                  </a:cubicBezTo>
                  <a:lnTo>
                    <a:pt x="1002829" y="383088"/>
                  </a:lnTo>
                  <a:cubicBezTo>
                    <a:pt x="1002829" y="389040"/>
                    <a:pt x="1000465" y="394747"/>
                    <a:pt x="996257" y="398956"/>
                  </a:cubicBezTo>
                  <a:cubicBezTo>
                    <a:pt x="992048" y="403164"/>
                    <a:pt x="986341" y="405528"/>
                    <a:pt x="980389" y="405528"/>
                  </a:cubicBezTo>
                  <a:lnTo>
                    <a:pt x="22440" y="405528"/>
                  </a:lnTo>
                  <a:cubicBezTo>
                    <a:pt x="10047" y="405528"/>
                    <a:pt x="0" y="395481"/>
                    <a:pt x="0" y="383088"/>
                  </a:cubicBezTo>
                  <a:lnTo>
                    <a:pt x="0" y="22440"/>
                  </a:lnTo>
                  <a:cubicBezTo>
                    <a:pt x="0" y="16489"/>
                    <a:pt x="2364" y="10781"/>
                    <a:pt x="6573" y="6573"/>
                  </a:cubicBezTo>
                  <a:cubicBezTo>
                    <a:pt x="10781" y="2364"/>
                    <a:pt x="16489" y="0"/>
                    <a:pt x="22440" y="0"/>
                  </a:cubicBezTo>
                  <a:close/>
                </a:path>
              </a:pathLst>
            </a:custGeom>
            <a:blipFill>
              <a:blip r:embed="rId2"/>
              <a:stretch>
                <a:fillRect t="-54981" b="-54981"/>
              </a:stretch>
            </a:blipFill>
          </p:spPr>
          <p:txBody>
            <a:bodyPr/>
            <a:lstStyle/>
            <a:p>
              <a:endParaRPr lang="en-GB"/>
            </a:p>
          </p:txBody>
        </p:sp>
      </p:grpSp>
      <p:sp>
        <p:nvSpPr>
          <p:cNvPr id="5" name="TextBox 5"/>
          <p:cNvSpPr txBox="1"/>
          <p:nvPr/>
        </p:nvSpPr>
        <p:spPr>
          <a:xfrm>
            <a:off x="9923519" y="3381693"/>
            <a:ext cx="6832772" cy="5946821"/>
          </a:xfrm>
          <a:prstGeom prst="rect">
            <a:avLst/>
          </a:prstGeom>
        </p:spPr>
        <p:txBody>
          <a:bodyPr lIns="0" tIns="0" rIns="0" bIns="0" rtlCol="0" anchor="t">
            <a:spAutoFit/>
          </a:bodyPr>
          <a:lstStyle/>
          <a:p>
            <a:pPr algn="just">
              <a:lnSpc>
                <a:spcPts val="2972"/>
              </a:lnSpc>
            </a:pPr>
            <a:r>
              <a:rPr lang="en-US" sz="2123" b="1">
                <a:solidFill>
                  <a:srgbClr val="129990"/>
                </a:solidFill>
                <a:latin typeface="Poppins Bold"/>
                <a:ea typeface="Poppins Bold"/>
                <a:cs typeface="Poppins Bold"/>
                <a:sym typeface="Poppins Bold"/>
              </a:rPr>
              <a:t>Global Burden of Medication Errors</a:t>
            </a:r>
          </a:p>
          <a:p>
            <a:pPr algn="just">
              <a:lnSpc>
                <a:spcPts val="2972"/>
              </a:lnSpc>
            </a:pPr>
            <a:r>
              <a:rPr lang="en-US" sz="2123">
                <a:solidFill>
                  <a:srgbClr val="129990"/>
                </a:solidFill>
                <a:latin typeface="Poppins"/>
                <a:ea typeface="Poppins"/>
                <a:cs typeface="Poppins"/>
                <a:sym typeface="Poppins"/>
              </a:rPr>
              <a:t>Medication errors have impact on approximately 1 in 10 patients in the global aspect. This costs healthcare systems an estimated $42 billion each year. The vulnerable groups have been affected rapidly, which highlights the urgent need for a stronger culture of patient safety.</a:t>
            </a:r>
          </a:p>
          <a:p>
            <a:pPr algn="just">
              <a:lnSpc>
                <a:spcPts val="2972"/>
              </a:lnSpc>
            </a:pPr>
            <a:endParaRPr lang="en-US" sz="2123">
              <a:solidFill>
                <a:srgbClr val="129990"/>
              </a:solidFill>
              <a:latin typeface="Poppins"/>
              <a:ea typeface="Poppins"/>
              <a:cs typeface="Poppins"/>
              <a:sym typeface="Poppins"/>
            </a:endParaRPr>
          </a:p>
          <a:p>
            <a:pPr algn="just">
              <a:lnSpc>
                <a:spcPts val="2972"/>
              </a:lnSpc>
            </a:pPr>
            <a:r>
              <a:rPr lang="en-US" sz="2123" b="1">
                <a:solidFill>
                  <a:srgbClr val="129990"/>
                </a:solidFill>
                <a:latin typeface="Poppins Bold"/>
                <a:ea typeface="Poppins Bold"/>
                <a:cs typeface="Poppins Bold"/>
                <a:sym typeface="Poppins Bold"/>
              </a:rPr>
              <a:t>Prevalence within the NHS</a:t>
            </a:r>
          </a:p>
          <a:p>
            <a:pPr algn="just">
              <a:lnSpc>
                <a:spcPts val="2972"/>
              </a:lnSpc>
              <a:spcBef>
                <a:spcPct val="0"/>
              </a:spcBef>
            </a:pPr>
            <a:r>
              <a:rPr lang="en-US" sz="2123">
                <a:solidFill>
                  <a:srgbClr val="129990"/>
                </a:solidFill>
                <a:latin typeface="Poppins"/>
                <a:ea typeface="Poppins"/>
                <a:cs typeface="Poppins"/>
                <a:sym typeface="Poppins"/>
              </a:rPr>
              <a:t>Around 237 million medication errors occur each year within the NHS, which includes monitoring mistakes, administration, dispensing and prescribing (Bastani et al., 2024). However, these errors have contributed to avoidable hospital admissions, along with patient harm and a huge number of deaths annually. </a:t>
            </a:r>
          </a:p>
        </p:txBody>
      </p:sp>
      <p:sp>
        <p:nvSpPr>
          <p:cNvPr id="14" name="Freeform 14"/>
          <p:cNvSpPr/>
          <p:nvPr/>
        </p:nvSpPr>
        <p:spPr>
          <a:xfrm>
            <a:off x="1025387" y="6112601"/>
            <a:ext cx="7938455" cy="2731055"/>
          </a:xfrm>
          <a:custGeom>
            <a:avLst/>
            <a:gdLst/>
            <a:ahLst/>
            <a:cxnLst/>
            <a:rect l="l" t="t" r="r" b="b"/>
            <a:pathLst>
              <a:path w="7938455" h="2731055">
                <a:moveTo>
                  <a:pt x="0" y="0"/>
                </a:moveTo>
                <a:lnTo>
                  <a:pt x="7938454" y="0"/>
                </a:lnTo>
                <a:lnTo>
                  <a:pt x="7938454" y="2731055"/>
                </a:lnTo>
                <a:lnTo>
                  <a:pt x="0" y="2731055"/>
                </a:lnTo>
                <a:lnTo>
                  <a:pt x="0" y="0"/>
                </a:lnTo>
                <a:close/>
              </a:path>
            </a:pathLst>
          </a:custGeom>
          <a:blipFill>
            <a:blip r:embed="rId3"/>
            <a:stretch>
              <a:fillRect/>
            </a:stretch>
          </a:blipFill>
        </p:spPr>
        <p:txBody>
          <a:bodyPr/>
          <a:lstStyle/>
          <a:p>
            <a:endParaRPr lang="en-GB"/>
          </a:p>
        </p:txBody>
      </p:sp>
      <p:sp>
        <p:nvSpPr>
          <p:cNvPr id="15" name="TextBox 15"/>
          <p:cNvSpPr txBox="1"/>
          <p:nvPr/>
        </p:nvSpPr>
        <p:spPr>
          <a:xfrm>
            <a:off x="9774165" y="1647316"/>
            <a:ext cx="6710540" cy="984250"/>
          </a:xfrm>
          <a:prstGeom prst="rect">
            <a:avLst/>
          </a:prstGeom>
        </p:spPr>
        <p:txBody>
          <a:bodyPr lIns="0" tIns="0" rIns="0" bIns="0" rtlCol="0" anchor="t">
            <a:spAutoFit/>
          </a:bodyPr>
          <a:lstStyle/>
          <a:p>
            <a:pPr algn="l">
              <a:lnSpc>
                <a:spcPts val="7699"/>
              </a:lnSpc>
              <a:spcBef>
                <a:spcPct val="0"/>
              </a:spcBef>
            </a:pPr>
            <a:r>
              <a:rPr lang="en-US" sz="5499" b="1" dirty="0">
                <a:solidFill>
                  <a:srgbClr val="129990"/>
                </a:solidFill>
                <a:latin typeface="Poppins Bold"/>
                <a:ea typeface="Poppins Bold"/>
                <a:cs typeface="Poppins Bold"/>
                <a:sym typeface="Poppins Bold"/>
              </a:rPr>
              <a:t>Prevalences</a:t>
            </a:r>
          </a:p>
        </p:txBody>
      </p:sp>
      <p:sp>
        <p:nvSpPr>
          <p:cNvPr id="2" name="TextBox 1">
            <a:extLst>
              <a:ext uri="{FF2B5EF4-FFF2-40B4-BE49-F238E27FC236}">
                <a16:creationId xmlns:a16="http://schemas.microsoft.com/office/drawing/2014/main" xmlns="" id="{F8707E47-8094-3D73-0CB8-2FCAEFE8FFFF}"/>
              </a:ext>
            </a:extLst>
          </p:cNvPr>
          <p:cNvSpPr txBox="1"/>
          <p:nvPr/>
        </p:nvSpPr>
        <p:spPr>
          <a:xfrm>
            <a:off x="939628" y="8959182"/>
            <a:ext cx="6832772" cy="584775"/>
          </a:xfrm>
          <a:prstGeom prst="rect">
            <a:avLst/>
          </a:prstGeom>
          <a:noFill/>
        </p:spPr>
        <p:txBody>
          <a:bodyPr wrap="square" rtlCol="0">
            <a:spAutoFit/>
          </a:bodyPr>
          <a:lstStyle/>
          <a:p>
            <a:r>
              <a:rPr lang="en-US" sz="3200" dirty="0"/>
              <a:t>Source: </a:t>
            </a:r>
            <a:r>
              <a:rPr lang="en-US" sz="3200" dirty="0" err="1"/>
              <a:t>england.nhs.uk</a:t>
            </a:r>
            <a:r>
              <a:rPr lang="en-US" sz="3200" dirty="0"/>
              <a:t>, 2026</a:t>
            </a:r>
          </a:p>
        </p:txBody>
      </p:sp>
    </p:spTree>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xmlns="" id="{0B3729B7-3E51-7BDF-5498-E25D83C61B32}"/>
            </a:ext>
          </a:extLst>
        </p:cNvPr>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xmlns="" id="{DBC6133C-0615-4CE4-9132-37E609A9BD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7998" cy="1028604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5">
            <a:extLst>
              <a:ext uri="{FF2B5EF4-FFF2-40B4-BE49-F238E27FC236}">
                <a16:creationId xmlns:a16="http://schemas.microsoft.com/office/drawing/2014/main" xmlns="" id="{47F6C10D-5726-4052-5E4C-7D6DB9739573}"/>
              </a:ext>
            </a:extLst>
          </p:cNvPr>
          <p:cNvSpPr txBox="1"/>
          <p:nvPr/>
        </p:nvSpPr>
        <p:spPr>
          <a:xfrm>
            <a:off x="967596" y="788973"/>
            <a:ext cx="6424474" cy="18005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kern="1200">
                <a:solidFill>
                  <a:schemeClr val="tx1"/>
                </a:solidFill>
                <a:latin typeface="+mj-lt"/>
                <a:ea typeface="+mj-ea"/>
                <a:cs typeface="+mj-cs"/>
                <a:sym typeface="Poppins Bold"/>
              </a:rPr>
              <a:t>Prevalences [Continue]</a:t>
            </a:r>
          </a:p>
        </p:txBody>
      </p:sp>
      <p:sp>
        <p:nvSpPr>
          <p:cNvPr id="33" name="Rectangle 32">
            <a:extLst>
              <a:ext uri="{FF2B5EF4-FFF2-40B4-BE49-F238E27FC236}">
                <a16:creationId xmlns:a16="http://schemas.microsoft.com/office/drawing/2014/main" xmlns="" id="{169CC832-2974-4E8D-90ED-3E2941BA73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924799" y="2917369"/>
            <a:ext cx="6035040" cy="411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5">
            <a:extLst>
              <a:ext uri="{FF2B5EF4-FFF2-40B4-BE49-F238E27FC236}">
                <a16:creationId xmlns:a16="http://schemas.microsoft.com/office/drawing/2014/main" xmlns="" id="{BC9B1232-07CF-F77D-71BD-5165B148E76E}"/>
              </a:ext>
            </a:extLst>
          </p:cNvPr>
          <p:cNvSpPr txBox="1"/>
          <p:nvPr/>
        </p:nvSpPr>
        <p:spPr>
          <a:xfrm>
            <a:off x="967599" y="3046651"/>
            <a:ext cx="6424476" cy="5267915"/>
          </a:xfrm>
          <a:prstGeom prst="rect">
            <a:avLst/>
          </a:prstGeom>
        </p:spPr>
        <p:txBody>
          <a:bodyPr vert="horz" lIns="91440" tIns="45720" rIns="91440" bIns="45720" rtlCol="0" anchor="ctr">
            <a:normAutofit lnSpcReduction="10000"/>
          </a:bodyPr>
          <a:lstStyle/>
          <a:p>
            <a:pPr>
              <a:lnSpc>
                <a:spcPct val="90000"/>
              </a:lnSpc>
              <a:spcAft>
                <a:spcPts val="600"/>
              </a:spcAft>
            </a:pPr>
            <a:r>
              <a:rPr lang="en-US" sz="3200" b="1" dirty="0">
                <a:sym typeface="Poppins Bold"/>
              </a:rPr>
              <a:t>The need to have good patient safety culture.</a:t>
            </a:r>
          </a:p>
          <a:p>
            <a:pPr indent="-228600">
              <a:lnSpc>
                <a:spcPct val="90000"/>
              </a:lnSpc>
              <a:spcAft>
                <a:spcPts val="600"/>
              </a:spcAft>
              <a:buFont typeface="Arial" panose="020B0604020202020204" pitchFamily="34" charset="0"/>
              <a:buChar char="•"/>
            </a:pPr>
            <a:endParaRPr lang="en-US" sz="3200" b="1" dirty="0">
              <a:sym typeface="Poppins Bold"/>
            </a:endParaRPr>
          </a:p>
          <a:p>
            <a:pPr marL="457200" indent="-457200">
              <a:lnSpc>
                <a:spcPct val="90000"/>
              </a:lnSpc>
              <a:spcAft>
                <a:spcPts val="600"/>
              </a:spcAft>
              <a:buFont typeface="Arial" panose="020B0604020202020204" pitchFamily="34" charset="0"/>
              <a:buChar char="•"/>
            </a:pPr>
            <a:r>
              <a:rPr lang="en-US" sz="3200" dirty="0">
                <a:sym typeface="Poppins"/>
              </a:rPr>
              <a:t>It's not just your own fault when it comes to medication errors, as these figures reveal. They are frequently associated with other </a:t>
            </a:r>
            <a:r>
              <a:rPr lang="en-US" sz="3200" dirty="0" err="1">
                <a:sym typeface="Poppins"/>
              </a:rPr>
              <a:t>organisational</a:t>
            </a:r>
            <a:r>
              <a:rPr lang="en-US" sz="3200" dirty="0">
                <a:sym typeface="Poppins"/>
              </a:rPr>
              <a:t> factors, like communication breakdowns, workload problems, inadequate reporting arrangements and learning from incidents.</a:t>
            </a:r>
          </a:p>
          <a:p>
            <a:pPr indent="-228600">
              <a:lnSpc>
                <a:spcPct val="90000"/>
              </a:lnSpc>
              <a:spcAft>
                <a:spcPts val="600"/>
              </a:spcAft>
              <a:buFont typeface="Arial" panose="020B0604020202020204" pitchFamily="34" charset="0"/>
              <a:buChar char="•"/>
            </a:pPr>
            <a:endParaRPr lang="en-US" sz="3200" dirty="0">
              <a:sym typeface="Poppins"/>
            </a:endParaRPr>
          </a:p>
        </p:txBody>
      </p:sp>
      <p:sp>
        <p:nvSpPr>
          <p:cNvPr id="35" name="Rectangle 34">
            <a:extLst>
              <a:ext uri="{FF2B5EF4-FFF2-40B4-BE49-F238E27FC236}">
                <a16:creationId xmlns:a16="http://schemas.microsoft.com/office/drawing/2014/main" xmlns="" id="{55222F96-971A-4F90-B841-6BAB416C7A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338765" y="9080040"/>
            <a:ext cx="1110996" cy="23118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xmlns="" id="{08980754-6F4B-43C9-B9BE-127B6BED65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8857385" y="322802"/>
            <a:ext cx="1110996" cy="177502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xmlns="" id="{2C1BBA94-3F40-40AA-8BB9-E69E25E537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545189" y="532438"/>
            <a:ext cx="9277460" cy="887281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 name="Group 3">
            <a:extLst>
              <a:ext uri="{FF2B5EF4-FFF2-40B4-BE49-F238E27FC236}">
                <a16:creationId xmlns:a16="http://schemas.microsoft.com/office/drawing/2014/main" xmlns="" id="{94FB31FC-7E30-2168-CE8D-5118CEE036AE}"/>
              </a:ext>
            </a:extLst>
          </p:cNvPr>
          <p:cNvGrpSpPr/>
          <p:nvPr/>
        </p:nvGrpSpPr>
        <p:grpSpPr>
          <a:xfrm>
            <a:off x="8981607" y="2739806"/>
            <a:ext cx="8442027" cy="4458082"/>
            <a:chOff x="0" y="0"/>
            <a:chExt cx="1002829" cy="405528"/>
          </a:xfrm>
        </p:grpSpPr>
        <p:sp>
          <p:nvSpPr>
            <p:cNvPr id="4" name="Freeform 4">
              <a:extLst>
                <a:ext uri="{FF2B5EF4-FFF2-40B4-BE49-F238E27FC236}">
                  <a16:creationId xmlns:a16="http://schemas.microsoft.com/office/drawing/2014/main" xmlns="" id="{2E246AE4-9C9C-B3E2-60C4-ACA46CCD9FE4}"/>
                </a:ext>
              </a:extLst>
            </p:cNvPr>
            <p:cNvSpPr/>
            <p:nvPr/>
          </p:nvSpPr>
          <p:spPr>
            <a:xfrm>
              <a:off x="0" y="0"/>
              <a:ext cx="1002829" cy="405528"/>
            </a:xfrm>
            <a:custGeom>
              <a:avLst/>
              <a:gdLst/>
              <a:ahLst/>
              <a:cxnLst/>
              <a:rect l="l" t="t" r="r" b="b"/>
              <a:pathLst>
                <a:path w="1002829" h="405528">
                  <a:moveTo>
                    <a:pt x="22440" y="0"/>
                  </a:moveTo>
                  <a:lnTo>
                    <a:pt x="980389" y="0"/>
                  </a:lnTo>
                  <a:cubicBezTo>
                    <a:pt x="992783" y="0"/>
                    <a:pt x="1002829" y="10047"/>
                    <a:pt x="1002829" y="22440"/>
                  </a:cubicBezTo>
                  <a:lnTo>
                    <a:pt x="1002829" y="383088"/>
                  </a:lnTo>
                  <a:cubicBezTo>
                    <a:pt x="1002829" y="389040"/>
                    <a:pt x="1000465" y="394747"/>
                    <a:pt x="996257" y="398956"/>
                  </a:cubicBezTo>
                  <a:cubicBezTo>
                    <a:pt x="992048" y="403164"/>
                    <a:pt x="986341" y="405528"/>
                    <a:pt x="980389" y="405528"/>
                  </a:cubicBezTo>
                  <a:lnTo>
                    <a:pt x="22440" y="405528"/>
                  </a:lnTo>
                  <a:cubicBezTo>
                    <a:pt x="10047" y="405528"/>
                    <a:pt x="0" y="395481"/>
                    <a:pt x="0" y="383088"/>
                  </a:cubicBezTo>
                  <a:lnTo>
                    <a:pt x="0" y="22440"/>
                  </a:lnTo>
                  <a:cubicBezTo>
                    <a:pt x="0" y="16489"/>
                    <a:pt x="2364" y="10781"/>
                    <a:pt x="6573" y="6573"/>
                  </a:cubicBezTo>
                  <a:cubicBezTo>
                    <a:pt x="10781" y="2364"/>
                    <a:pt x="16489" y="0"/>
                    <a:pt x="22440" y="0"/>
                  </a:cubicBezTo>
                  <a:close/>
                </a:path>
              </a:pathLst>
            </a:custGeom>
            <a:blipFill>
              <a:blip r:embed="rId2"/>
              <a:stretch>
                <a:fillRect t="-54981" b="-54981"/>
              </a:stretch>
            </a:blipFill>
          </p:spPr>
          <p:txBody>
            <a:bodyPr/>
            <a:lstStyle/>
            <a:p>
              <a:endParaRPr lang="en-GB"/>
            </a:p>
          </p:txBody>
        </p:sp>
      </p:grpSp>
    </p:spTree>
    <p:extLst>
      <p:ext uri="{BB962C8B-B14F-4D97-AF65-F5344CB8AC3E}">
        <p14:creationId xmlns:p14="http://schemas.microsoft.com/office/powerpoint/2010/main" xmlns="" val="527830910"/>
      </p:ext>
    </p:extLst>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9984559" y="1975802"/>
            <a:ext cx="5676647" cy="1465462"/>
            <a:chOff x="0" y="0"/>
            <a:chExt cx="1495084" cy="385965"/>
          </a:xfrm>
        </p:grpSpPr>
        <p:sp>
          <p:nvSpPr>
            <p:cNvPr id="4" name="Freeform 4"/>
            <p:cNvSpPr/>
            <p:nvPr/>
          </p:nvSpPr>
          <p:spPr>
            <a:xfrm>
              <a:off x="0" y="0"/>
              <a:ext cx="1495084" cy="385965"/>
            </a:xfrm>
            <a:custGeom>
              <a:avLst/>
              <a:gdLst/>
              <a:ahLst/>
              <a:cxnLst/>
              <a:rect l="l" t="t" r="r" b="b"/>
              <a:pathLst>
                <a:path w="1495084" h="385965">
                  <a:moveTo>
                    <a:pt x="136382" y="0"/>
                  </a:moveTo>
                  <a:lnTo>
                    <a:pt x="1358702" y="0"/>
                  </a:lnTo>
                  <a:cubicBezTo>
                    <a:pt x="1394873" y="0"/>
                    <a:pt x="1429562" y="14369"/>
                    <a:pt x="1455139" y="39945"/>
                  </a:cubicBezTo>
                  <a:cubicBezTo>
                    <a:pt x="1480715" y="65522"/>
                    <a:pt x="1495084" y="100211"/>
                    <a:pt x="1495084" y="136382"/>
                  </a:cubicBezTo>
                  <a:lnTo>
                    <a:pt x="1495084" y="249583"/>
                  </a:lnTo>
                  <a:cubicBezTo>
                    <a:pt x="1495084" y="285754"/>
                    <a:pt x="1480715" y="320443"/>
                    <a:pt x="1455139" y="346020"/>
                  </a:cubicBezTo>
                  <a:cubicBezTo>
                    <a:pt x="1429562" y="371597"/>
                    <a:pt x="1394873" y="385965"/>
                    <a:pt x="1358702" y="385965"/>
                  </a:cubicBezTo>
                  <a:lnTo>
                    <a:pt x="136382" y="385965"/>
                  </a:lnTo>
                  <a:cubicBezTo>
                    <a:pt x="100211" y="385965"/>
                    <a:pt x="65522" y="371597"/>
                    <a:pt x="39945" y="346020"/>
                  </a:cubicBezTo>
                  <a:cubicBezTo>
                    <a:pt x="14369" y="320443"/>
                    <a:pt x="0" y="285754"/>
                    <a:pt x="0" y="249583"/>
                  </a:cubicBezTo>
                  <a:lnTo>
                    <a:pt x="0" y="136382"/>
                  </a:lnTo>
                  <a:cubicBezTo>
                    <a:pt x="0" y="100211"/>
                    <a:pt x="14369" y="65522"/>
                    <a:pt x="39945" y="39945"/>
                  </a:cubicBezTo>
                  <a:cubicBezTo>
                    <a:pt x="65522" y="14369"/>
                    <a:pt x="100211" y="0"/>
                    <a:pt x="136382" y="0"/>
                  </a:cubicBezTo>
                  <a:close/>
                </a:path>
              </a:pathLst>
            </a:custGeom>
            <a:solidFill>
              <a:srgbClr val="096B68"/>
            </a:solidFill>
          </p:spPr>
          <p:txBody>
            <a:bodyPr/>
            <a:lstStyle/>
            <a:p>
              <a:endParaRPr lang="en-GB"/>
            </a:p>
          </p:txBody>
        </p:sp>
        <p:sp>
          <p:nvSpPr>
            <p:cNvPr id="5" name="TextBox 5"/>
            <p:cNvSpPr txBox="1"/>
            <p:nvPr/>
          </p:nvSpPr>
          <p:spPr>
            <a:xfrm>
              <a:off x="0" y="9525"/>
              <a:ext cx="1495084" cy="376440"/>
            </a:xfrm>
            <a:prstGeom prst="rect">
              <a:avLst/>
            </a:prstGeom>
          </p:spPr>
          <p:txBody>
            <a:bodyPr lIns="50800" tIns="50800" rIns="50800" bIns="50800" rtlCol="0" anchor="ctr"/>
            <a:lstStyle/>
            <a:p>
              <a:pPr algn="ctr">
                <a:lnSpc>
                  <a:spcPts val="2650"/>
                </a:lnSpc>
              </a:pPr>
              <a:endParaRPr/>
            </a:p>
          </p:txBody>
        </p:sp>
      </p:grpSp>
      <p:grpSp>
        <p:nvGrpSpPr>
          <p:cNvPr id="6" name="Group 6"/>
          <p:cNvGrpSpPr/>
          <p:nvPr/>
        </p:nvGrpSpPr>
        <p:grpSpPr>
          <a:xfrm>
            <a:off x="0" y="7834204"/>
            <a:ext cx="4970290" cy="1465462"/>
            <a:chOff x="0" y="0"/>
            <a:chExt cx="1309048" cy="385965"/>
          </a:xfrm>
        </p:grpSpPr>
        <p:sp>
          <p:nvSpPr>
            <p:cNvPr id="7" name="Freeform 7"/>
            <p:cNvSpPr/>
            <p:nvPr/>
          </p:nvSpPr>
          <p:spPr>
            <a:xfrm>
              <a:off x="0" y="0"/>
              <a:ext cx="1309048" cy="385965"/>
            </a:xfrm>
            <a:custGeom>
              <a:avLst/>
              <a:gdLst/>
              <a:ahLst/>
              <a:cxnLst/>
              <a:rect l="l" t="t" r="r" b="b"/>
              <a:pathLst>
                <a:path w="1309048" h="385965">
                  <a:moveTo>
                    <a:pt x="155764" y="0"/>
                  </a:moveTo>
                  <a:lnTo>
                    <a:pt x="1153284" y="0"/>
                  </a:lnTo>
                  <a:cubicBezTo>
                    <a:pt x="1239310" y="0"/>
                    <a:pt x="1309048" y="69738"/>
                    <a:pt x="1309048" y="155764"/>
                  </a:cubicBezTo>
                  <a:lnTo>
                    <a:pt x="1309048" y="230201"/>
                  </a:lnTo>
                  <a:cubicBezTo>
                    <a:pt x="1309048" y="316227"/>
                    <a:pt x="1239310" y="385965"/>
                    <a:pt x="1153284" y="385965"/>
                  </a:cubicBezTo>
                  <a:lnTo>
                    <a:pt x="155764" y="385965"/>
                  </a:lnTo>
                  <a:cubicBezTo>
                    <a:pt x="69738" y="385965"/>
                    <a:pt x="0" y="316227"/>
                    <a:pt x="0" y="230201"/>
                  </a:cubicBezTo>
                  <a:lnTo>
                    <a:pt x="0" y="155764"/>
                  </a:lnTo>
                  <a:cubicBezTo>
                    <a:pt x="0" y="69738"/>
                    <a:pt x="69738" y="0"/>
                    <a:pt x="155764" y="0"/>
                  </a:cubicBezTo>
                  <a:close/>
                </a:path>
              </a:pathLst>
            </a:custGeom>
            <a:solidFill>
              <a:srgbClr val="096B68"/>
            </a:solidFill>
          </p:spPr>
          <p:txBody>
            <a:bodyPr/>
            <a:lstStyle/>
            <a:p>
              <a:endParaRPr lang="en-GB"/>
            </a:p>
          </p:txBody>
        </p:sp>
        <p:sp>
          <p:nvSpPr>
            <p:cNvPr id="8" name="TextBox 8"/>
            <p:cNvSpPr txBox="1"/>
            <p:nvPr/>
          </p:nvSpPr>
          <p:spPr>
            <a:xfrm>
              <a:off x="0" y="9525"/>
              <a:ext cx="1309048" cy="376440"/>
            </a:xfrm>
            <a:prstGeom prst="rect">
              <a:avLst/>
            </a:prstGeom>
          </p:spPr>
          <p:txBody>
            <a:bodyPr lIns="50800" tIns="50800" rIns="50800" bIns="50800" rtlCol="0" anchor="ctr"/>
            <a:lstStyle/>
            <a:p>
              <a:pPr algn="ctr">
                <a:lnSpc>
                  <a:spcPts val="2650"/>
                </a:lnSpc>
              </a:pPr>
              <a:r>
                <a:rPr lang="en-US" sz="2500" b="1" dirty="0">
                  <a:solidFill>
                    <a:srgbClr val="FFFFFF"/>
                  </a:solidFill>
                  <a:latin typeface="Poppins Bold"/>
                  <a:ea typeface="Poppins Bold"/>
                  <a:cs typeface="Poppins Bold"/>
                  <a:sym typeface="Poppins Bold"/>
                </a:rPr>
                <a:t>Need for a Strong Patient Safety Culture</a:t>
              </a:r>
            </a:p>
          </p:txBody>
        </p:sp>
      </p:grpSp>
      <p:sp>
        <p:nvSpPr>
          <p:cNvPr id="17" name="TextBox 17"/>
          <p:cNvSpPr txBox="1"/>
          <p:nvPr/>
        </p:nvSpPr>
        <p:spPr>
          <a:xfrm>
            <a:off x="4104260" y="348612"/>
            <a:ext cx="10079480" cy="809625"/>
          </a:xfrm>
          <a:prstGeom prst="rect">
            <a:avLst/>
          </a:prstGeom>
        </p:spPr>
        <p:txBody>
          <a:bodyPr lIns="0" tIns="0" rIns="0" bIns="0" rtlCol="0" anchor="t">
            <a:spAutoFit/>
          </a:bodyPr>
          <a:lstStyle/>
          <a:p>
            <a:pPr algn="l">
              <a:lnSpc>
                <a:spcPts val="6299"/>
              </a:lnSpc>
              <a:spcBef>
                <a:spcPct val="0"/>
              </a:spcBef>
            </a:pPr>
            <a:r>
              <a:rPr lang="en-US" sz="4500" b="1" dirty="0">
                <a:solidFill>
                  <a:srgbClr val="129990"/>
                </a:solidFill>
                <a:latin typeface="Poppins Bold"/>
                <a:ea typeface="Poppins Bold"/>
                <a:cs typeface="Poppins Bold"/>
                <a:sym typeface="Poppins Bold"/>
              </a:rPr>
              <a:t>Rationale of Research</a:t>
            </a:r>
          </a:p>
        </p:txBody>
      </p:sp>
      <p:sp>
        <p:nvSpPr>
          <p:cNvPr id="18" name="TextBox 18"/>
          <p:cNvSpPr txBox="1"/>
          <p:nvPr/>
        </p:nvSpPr>
        <p:spPr>
          <a:xfrm>
            <a:off x="8944959" y="3527381"/>
            <a:ext cx="7755848" cy="3187699"/>
          </a:xfrm>
          <a:prstGeom prst="rect">
            <a:avLst/>
          </a:prstGeom>
        </p:spPr>
        <p:txBody>
          <a:bodyPr lIns="0" tIns="0" rIns="0" bIns="0" rtlCol="0" anchor="t">
            <a:spAutoFit/>
          </a:bodyPr>
          <a:lstStyle/>
          <a:p>
            <a:pPr algn="just">
              <a:lnSpc>
                <a:spcPts val="2800"/>
              </a:lnSpc>
              <a:spcBef>
                <a:spcPct val="0"/>
              </a:spcBef>
            </a:pPr>
            <a:r>
              <a:rPr lang="en-US" sz="2000">
                <a:solidFill>
                  <a:srgbClr val="129990"/>
                </a:solidFill>
                <a:latin typeface="Poppins"/>
                <a:ea typeface="Poppins"/>
                <a:cs typeface="Poppins"/>
                <a:sym typeface="Poppins"/>
              </a:rPr>
              <a:t>Medication errors have been a significant challenge in patient safety despite having ongoing improvement approaches throughout healthcare systems. These errors can lead to adverse drug events, reduced patient trust, increased healthcare costs, long hospital stays and avoidable mortality (Guntschnig et al., 2025). Consequently, understanding factors that reduce medication errors is important to improve patient outcomes and the healthcare quality approach.</a:t>
            </a:r>
          </a:p>
        </p:txBody>
      </p:sp>
      <p:sp>
        <p:nvSpPr>
          <p:cNvPr id="19" name="TextBox 19"/>
          <p:cNvSpPr txBox="1"/>
          <p:nvPr/>
        </p:nvSpPr>
        <p:spPr>
          <a:xfrm>
            <a:off x="10603756" y="2370117"/>
            <a:ext cx="5007428" cy="1048364"/>
          </a:xfrm>
          <a:prstGeom prst="rect">
            <a:avLst/>
          </a:prstGeom>
        </p:spPr>
        <p:txBody>
          <a:bodyPr lIns="0" tIns="0" rIns="0" bIns="0" rtlCol="0" anchor="t">
            <a:spAutoFit/>
          </a:bodyPr>
          <a:lstStyle/>
          <a:p>
            <a:pPr algn="ctr">
              <a:lnSpc>
                <a:spcPts val="2650"/>
              </a:lnSpc>
            </a:pPr>
            <a:r>
              <a:rPr lang="en-US" sz="2500" b="1" dirty="0">
                <a:solidFill>
                  <a:srgbClr val="FFFBDE"/>
                </a:solidFill>
                <a:latin typeface="Poppins Bold"/>
                <a:ea typeface="Poppins Bold"/>
                <a:cs typeface="Poppins Bold"/>
                <a:sym typeface="Poppins Bold"/>
              </a:rPr>
              <a:t>Importance of Investigating Medication Errors</a:t>
            </a:r>
          </a:p>
          <a:p>
            <a:pPr algn="ctr">
              <a:lnSpc>
                <a:spcPts val="2650"/>
              </a:lnSpc>
            </a:pPr>
            <a:endParaRPr lang="en-US" sz="2500" b="1" dirty="0">
              <a:solidFill>
                <a:srgbClr val="FFFBDE"/>
              </a:solidFill>
              <a:latin typeface="Poppins Bold"/>
              <a:ea typeface="Poppins Bold"/>
              <a:cs typeface="Poppins Bold"/>
              <a:sym typeface="Poppins Bold"/>
            </a:endParaRPr>
          </a:p>
        </p:txBody>
      </p:sp>
      <p:sp>
        <p:nvSpPr>
          <p:cNvPr id="20" name="TextBox 20"/>
          <p:cNvSpPr txBox="1"/>
          <p:nvPr/>
        </p:nvSpPr>
        <p:spPr>
          <a:xfrm>
            <a:off x="5334000" y="7677935"/>
            <a:ext cx="10854769" cy="1777999"/>
          </a:xfrm>
          <a:prstGeom prst="rect">
            <a:avLst/>
          </a:prstGeom>
        </p:spPr>
        <p:txBody>
          <a:bodyPr lIns="0" tIns="0" rIns="0" bIns="0" rtlCol="0" anchor="t">
            <a:spAutoFit/>
          </a:bodyPr>
          <a:lstStyle/>
          <a:p>
            <a:pPr algn="just">
              <a:lnSpc>
                <a:spcPts val="2800"/>
              </a:lnSpc>
              <a:spcBef>
                <a:spcPct val="0"/>
              </a:spcBef>
            </a:pPr>
            <a:r>
              <a:rPr lang="en-US" sz="2000" dirty="0">
                <a:solidFill>
                  <a:srgbClr val="129990"/>
                </a:solidFill>
                <a:latin typeface="Poppins"/>
                <a:ea typeface="Poppins"/>
                <a:cs typeface="Poppins"/>
                <a:sym typeface="Poppins"/>
              </a:rPr>
              <a:t>An important key factor of safer healthcare delivery is a strong patient safety culture. However, open communication, learning from mistakes and adequate reporting within the </a:t>
            </a:r>
            <a:r>
              <a:rPr lang="en-US" sz="2000" dirty="0" err="1">
                <a:solidFill>
                  <a:srgbClr val="129990"/>
                </a:solidFill>
                <a:latin typeface="Poppins"/>
                <a:ea typeface="Poppins"/>
                <a:cs typeface="Poppins"/>
                <a:sym typeface="Poppins"/>
              </a:rPr>
              <a:t>organisation</a:t>
            </a:r>
            <a:r>
              <a:rPr lang="en-US" sz="2000" dirty="0">
                <a:solidFill>
                  <a:srgbClr val="129990"/>
                </a:solidFill>
                <a:latin typeface="Poppins"/>
                <a:ea typeface="Poppins"/>
                <a:cs typeface="Poppins"/>
                <a:sym typeface="Poppins"/>
              </a:rPr>
              <a:t> provide encouragement for improved safety performance (</a:t>
            </a:r>
            <a:r>
              <a:rPr lang="en-US" sz="2000" dirty="0" err="1">
                <a:solidFill>
                  <a:srgbClr val="129990"/>
                </a:solidFill>
                <a:latin typeface="Poppins"/>
                <a:ea typeface="Poppins"/>
                <a:cs typeface="Poppins"/>
                <a:sym typeface="Poppins"/>
              </a:rPr>
              <a:t>Kiridjievska</a:t>
            </a:r>
            <a:r>
              <a:rPr lang="en-US" sz="2000" dirty="0">
                <a:solidFill>
                  <a:srgbClr val="129990"/>
                </a:solidFill>
                <a:latin typeface="Poppins"/>
                <a:ea typeface="Poppins"/>
                <a:cs typeface="Poppins"/>
                <a:sym typeface="Poppins"/>
              </a:rPr>
              <a:t> et al., 2024). Leadership commitment and managerial support are base to have sustainable patient safety.</a:t>
            </a:r>
          </a:p>
        </p:txBody>
      </p:sp>
      <p:sp>
        <p:nvSpPr>
          <p:cNvPr id="21" name="Freeform 21"/>
          <p:cNvSpPr/>
          <p:nvPr/>
        </p:nvSpPr>
        <p:spPr>
          <a:xfrm>
            <a:off x="269913" y="1230387"/>
            <a:ext cx="8365448" cy="4593988"/>
          </a:xfrm>
          <a:custGeom>
            <a:avLst/>
            <a:gdLst/>
            <a:ahLst/>
            <a:cxnLst/>
            <a:rect l="l" t="t" r="r" b="b"/>
            <a:pathLst>
              <a:path w="6237096" h="5359515">
                <a:moveTo>
                  <a:pt x="0" y="0"/>
                </a:moveTo>
                <a:lnTo>
                  <a:pt x="6237096" y="0"/>
                </a:lnTo>
                <a:lnTo>
                  <a:pt x="6237096" y="5359515"/>
                </a:lnTo>
                <a:lnTo>
                  <a:pt x="0" y="5359515"/>
                </a:lnTo>
                <a:lnTo>
                  <a:pt x="0" y="0"/>
                </a:lnTo>
                <a:close/>
              </a:path>
            </a:pathLst>
          </a:custGeom>
          <a:blipFill>
            <a:blip r:embed="rId2"/>
            <a:stretch>
              <a:fillRect t="-20123" b="-17259"/>
            </a:stretch>
          </a:blipFill>
        </p:spPr>
        <p:txBody>
          <a:bodyPr/>
          <a:lstStyle/>
          <a:p>
            <a:endParaRPr lang="en-GB" dirty="0"/>
          </a:p>
        </p:txBody>
      </p:sp>
      <p:sp>
        <p:nvSpPr>
          <p:cNvPr id="22" name="TextBox 21">
            <a:extLst>
              <a:ext uri="{FF2B5EF4-FFF2-40B4-BE49-F238E27FC236}">
                <a16:creationId xmlns:a16="http://schemas.microsoft.com/office/drawing/2014/main" xmlns="" id="{3D0C7A3C-5288-D4AE-6983-818EFCBF8D50}"/>
              </a:ext>
            </a:extLst>
          </p:cNvPr>
          <p:cNvSpPr txBox="1"/>
          <p:nvPr/>
        </p:nvSpPr>
        <p:spPr>
          <a:xfrm>
            <a:off x="2746442" y="5824375"/>
            <a:ext cx="4221156" cy="523220"/>
          </a:xfrm>
          <a:prstGeom prst="rect">
            <a:avLst/>
          </a:prstGeom>
          <a:noFill/>
        </p:spPr>
        <p:txBody>
          <a:bodyPr wrap="none" rtlCol="0">
            <a:spAutoFit/>
          </a:bodyPr>
          <a:lstStyle/>
          <a:p>
            <a:r>
              <a:rPr lang="en-US" sz="2800" dirty="0"/>
              <a:t>Source: </a:t>
            </a:r>
            <a:r>
              <a:rPr lang="en-US" sz="2800" dirty="0" err="1"/>
              <a:t>shbn.org.uk</a:t>
            </a:r>
            <a:r>
              <a:rPr lang="en-US" sz="2800" dirty="0"/>
              <a:t>, 2026</a:t>
            </a:r>
          </a:p>
        </p:txBody>
      </p:sp>
    </p:spTree>
  </p:cSld>
  <p:clrMapOvr>
    <a:masterClrMapping/>
  </p:clrMapOvr>
  <p:transition spd="slow">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57250" y="1028700"/>
            <a:ext cx="3701795" cy="726019"/>
            <a:chOff x="0" y="0"/>
            <a:chExt cx="974958" cy="191215"/>
          </a:xfrm>
        </p:grpSpPr>
        <p:sp>
          <p:nvSpPr>
            <p:cNvPr id="4" name="Freeform 4"/>
            <p:cNvSpPr/>
            <p:nvPr/>
          </p:nvSpPr>
          <p:spPr>
            <a:xfrm>
              <a:off x="0" y="0"/>
              <a:ext cx="974958" cy="191215"/>
            </a:xfrm>
            <a:custGeom>
              <a:avLst/>
              <a:gdLst/>
              <a:ahLst/>
              <a:cxnLst/>
              <a:rect l="l" t="t" r="r" b="b"/>
              <a:pathLst>
                <a:path w="974958" h="191215">
                  <a:moveTo>
                    <a:pt x="95607" y="0"/>
                  </a:moveTo>
                  <a:lnTo>
                    <a:pt x="879351" y="0"/>
                  </a:lnTo>
                  <a:cubicBezTo>
                    <a:pt x="932153" y="0"/>
                    <a:pt x="974958" y="42805"/>
                    <a:pt x="974958" y="95607"/>
                  </a:cubicBezTo>
                  <a:lnTo>
                    <a:pt x="974958" y="95607"/>
                  </a:lnTo>
                  <a:cubicBezTo>
                    <a:pt x="974958" y="120964"/>
                    <a:pt x="964885" y="145282"/>
                    <a:pt x="946956" y="163212"/>
                  </a:cubicBezTo>
                  <a:cubicBezTo>
                    <a:pt x="929026" y="181142"/>
                    <a:pt x="904708" y="191215"/>
                    <a:pt x="879351" y="191215"/>
                  </a:cubicBezTo>
                  <a:lnTo>
                    <a:pt x="95607" y="191215"/>
                  </a:lnTo>
                  <a:cubicBezTo>
                    <a:pt x="70251" y="191215"/>
                    <a:pt x="45933" y="181142"/>
                    <a:pt x="28003" y="163212"/>
                  </a:cubicBezTo>
                  <a:cubicBezTo>
                    <a:pt x="10073" y="145282"/>
                    <a:pt x="0" y="120964"/>
                    <a:pt x="0" y="95607"/>
                  </a:cubicBezTo>
                  <a:lnTo>
                    <a:pt x="0" y="95607"/>
                  </a:lnTo>
                  <a:cubicBezTo>
                    <a:pt x="0" y="70251"/>
                    <a:pt x="10073" y="45933"/>
                    <a:pt x="28003" y="28003"/>
                  </a:cubicBezTo>
                  <a:cubicBezTo>
                    <a:pt x="45933" y="10073"/>
                    <a:pt x="70251" y="0"/>
                    <a:pt x="95607" y="0"/>
                  </a:cubicBezTo>
                  <a:close/>
                </a:path>
              </a:pathLst>
            </a:custGeom>
            <a:solidFill>
              <a:srgbClr val="096B68"/>
            </a:solidFill>
          </p:spPr>
          <p:txBody>
            <a:bodyPr/>
            <a:lstStyle/>
            <a:p>
              <a:endParaRPr lang="en-GB"/>
            </a:p>
          </p:txBody>
        </p:sp>
        <p:sp>
          <p:nvSpPr>
            <p:cNvPr id="5" name="TextBox 5"/>
            <p:cNvSpPr txBox="1"/>
            <p:nvPr/>
          </p:nvSpPr>
          <p:spPr>
            <a:xfrm>
              <a:off x="0" y="9525"/>
              <a:ext cx="974958" cy="181690"/>
            </a:xfrm>
            <a:prstGeom prst="rect">
              <a:avLst/>
            </a:prstGeom>
          </p:spPr>
          <p:txBody>
            <a:bodyPr lIns="50800" tIns="50800" rIns="50800" bIns="50800" rtlCol="0" anchor="ctr"/>
            <a:lstStyle/>
            <a:p>
              <a:pPr algn="ctr">
                <a:lnSpc>
                  <a:spcPts val="2650"/>
                </a:lnSpc>
              </a:pPr>
              <a:r>
                <a:rPr lang="en-US" sz="2500" b="1">
                  <a:solidFill>
                    <a:srgbClr val="FFFFFF"/>
                  </a:solidFill>
                  <a:latin typeface="Poppins Bold"/>
                  <a:ea typeface="Poppins Bold"/>
                  <a:cs typeface="Poppins Bold"/>
                  <a:sym typeface="Poppins Bold"/>
                </a:rPr>
                <a:t>Research questions</a:t>
              </a:r>
            </a:p>
          </p:txBody>
        </p:sp>
      </p:grpSp>
      <p:grpSp>
        <p:nvGrpSpPr>
          <p:cNvPr id="6" name="Group 6"/>
          <p:cNvGrpSpPr/>
          <p:nvPr/>
        </p:nvGrpSpPr>
        <p:grpSpPr>
          <a:xfrm>
            <a:off x="9920001" y="1028700"/>
            <a:ext cx="7339299" cy="6272191"/>
            <a:chOff x="0" y="0"/>
            <a:chExt cx="1618769" cy="1383405"/>
          </a:xfrm>
        </p:grpSpPr>
        <p:sp>
          <p:nvSpPr>
            <p:cNvPr id="7" name="Freeform 7"/>
            <p:cNvSpPr/>
            <p:nvPr/>
          </p:nvSpPr>
          <p:spPr>
            <a:xfrm>
              <a:off x="0" y="0"/>
              <a:ext cx="1618769" cy="1383405"/>
            </a:xfrm>
            <a:custGeom>
              <a:avLst/>
              <a:gdLst/>
              <a:ahLst/>
              <a:cxnLst/>
              <a:rect l="l" t="t" r="r" b="b"/>
              <a:pathLst>
                <a:path w="1618769" h="1383405">
                  <a:moveTo>
                    <a:pt x="24262" y="0"/>
                  </a:moveTo>
                  <a:lnTo>
                    <a:pt x="1594507" y="0"/>
                  </a:lnTo>
                  <a:cubicBezTo>
                    <a:pt x="1607906" y="0"/>
                    <a:pt x="1618769" y="10862"/>
                    <a:pt x="1618769" y="24262"/>
                  </a:cubicBezTo>
                  <a:lnTo>
                    <a:pt x="1618769" y="1359144"/>
                  </a:lnTo>
                  <a:cubicBezTo>
                    <a:pt x="1618769" y="1372543"/>
                    <a:pt x="1607906" y="1383405"/>
                    <a:pt x="1594507" y="1383405"/>
                  </a:cubicBezTo>
                  <a:lnTo>
                    <a:pt x="24262" y="1383405"/>
                  </a:lnTo>
                  <a:cubicBezTo>
                    <a:pt x="10862" y="1383405"/>
                    <a:pt x="0" y="1372543"/>
                    <a:pt x="0" y="1359144"/>
                  </a:cubicBezTo>
                  <a:lnTo>
                    <a:pt x="0" y="24262"/>
                  </a:lnTo>
                  <a:cubicBezTo>
                    <a:pt x="0" y="10862"/>
                    <a:pt x="10862" y="0"/>
                    <a:pt x="24262" y="0"/>
                  </a:cubicBezTo>
                  <a:close/>
                </a:path>
              </a:pathLst>
            </a:custGeom>
            <a:blipFill>
              <a:blip r:embed="rId3"/>
              <a:stretch>
                <a:fillRect l="-13077" r="-13077"/>
              </a:stretch>
            </a:blipFill>
          </p:spPr>
          <p:txBody>
            <a:bodyPr/>
            <a:lstStyle/>
            <a:p>
              <a:endParaRPr lang="en-GB"/>
            </a:p>
          </p:txBody>
        </p:sp>
      </p:grpSp>
      <p:grpSp>
        <p:nvGrpSpPr>
          <p:cNvPr id="16" name="Group 16"/>
          <p:cNvGrpSpPr/>
          <p:nvPr/>
        </p:nvGrpSpPr>
        <p:grpSpPr>
          <a:xfrm>
            <a:off x="1157250" y="4182376"/>
            <a:ext cx="3701795" cy="726019"/>
            <a:chOff x="0" y="0"/>
            <a:chExt cx="974958" cy="191215"/>
          </a:xfrm>
        </p:grpSpPr>
        <p:sp>
          <p:nvSpPr>
            <p:cNvPr id="17" name="Freeform 17"/>
            <p:cNvSpPr/>
            <p:nvPr/>
          </p:nvSpPr>
          <p:spPr>
            <a:xfrm>
              <a:off x="0" y="0"/>
              <a:ext cx="974958" cy="191215"/>
            </a:xfrm>
            <a:custGeom>
              <a:avLst/>
              <a:gdLst/>
              <a:ahLst/>
              <a:cxnLst/>
              <a:rect l="l" t="t" r="r" b="b"/>
              <a:pathLst>
                <a:path w="974958" h="191215">
                  <a:moveTo>
                    <a:pt x="95607" y="0"/>
                  </a:moveTo>
                  <a:lnTo>
                    <a:pt x="879351" y="0"/>
                  </a:lnTo>
                  <a:cubicBezTo>
                    <a:pt x="932153" y="0"/>
                    <a:pt x="974958" y="42805"/>
                    <a:pt x="974958" y="95607"/>
                  </a:cubicBezTo>
                  <a:lnTo>
                    <a:pt x="974958" y="95607"/>
                  </a:lnTo>
                  <a:cubicBezTo>
                    <a:pt x="974958" y="120964"/>
                    <a:pt x="964885" y="145282"/>
                    <a:pt x="946956" y="163212"/>
                  </a:cubicBezTo>
                  <a:cubicBezTo>
                    <a:pt x="929026" y="181142"/>
                    <a:pt x="904708" y="191215"/>
                    <a:pt x="879351" y="191215"/>
                  </a:cubicBezTo>
                  <a:lnTo>
                    <a:pt x="95607" y="191215"/>
                  </a:lnTo>
                  <a:cubicBezTo>
                    <a:pt x="70251" y="191215"/>
                    <a:pt x="45933" y="181142"/>
                    <a:pt x="28003" y="163212"/>
                  </a:cubicBezTo>
                  <a:cubicBezTo>
                    <a:pt x="10073" y="145282"/>
                    <a:pt x="0" y="120964"/>
                    <a:pt x="0" y="95607"/>
                  </a:cubicBezTo>
                  <a:lnTo>
                    <a:pt x="0" y="95607"/>
                  </a:lnTo>
                  <a:cubicBezTo>
                    <a:pt x="0" y="70251"/>
                    <a:pt x="10073" y="45933"/>
                    <a:pt x="28003" y="28003"/>
                  </a:cubicBezTo>
                  <a:cubicBezTo>
                    <a:pt x="45933" y="10073"/>
                    <a:pt x="70251" y="0"/>
                    <a:pt x="95607" y="0"/>
                  </a:cubicBezTo>
                  <a:close/>
                </a:path>
              </a:pathLst>
            </a:custGeom>
            <a:solidFill>
              <a:srgbClr val="096B68"/>
            </a:solidFill>
          </p:spPr>
          <p:txBody>
            <a:bodyPr/>
            <a:lstStyle/>
            <a:p>
              <a:endParaRPr lang="en-GB"/>
            </a:p>
          </p:txBody>
        </p:sp>
        <p:sp>
          <p:nvSpPr>
            <p:cNvPr id="18" name="TextBox 18"/>
            <p:cNvSpPr txBox="1"/>
            <p:nvPr/>
          </p:nvSpPr>
          <p:spPr>
            <a:xfrm>
              <a:off x="0" y="9525"/>
              <a:ext cx="974958" cy="181690"/>
            </a:xfrm>
            <a:prstGeom prst="rect">
              <a:avLst/>
            </a:prstGeom>
          </p:spPr>
          <p:txBody>
            <a:bodyPr lIns="50800" tIns="50800" rIns="50800" bIns="50800" rtlCol="0" anchor="ctr"/>
            <a:lstStyle/>
            <a:p>
              <a:pPr algn="ctr">
                <a:lnSpc>
                  <a:spcPts val="2650"/>
                </a:lnSpc>
              </a:pPr>
              <a:r>
                <a:rPr lang="en-US" sz="2500" b="1">
                  <a:solidFill>
                    <a:srgbClr val="FFFFFF"/>
                  </a:solidFill>
                  <a:latin typeface="Poppins Bold"/>
                  <a:ea typeface="Poppins Bold"/>
                  <a:cs typeface="Poppins Bold"/>
                  <a:sym typeface="Poppins Bold"/>
                </a:rPr>
                <a:t>Aim Statement</a:t>
              </a:r>
            </a:p>
          </p:txBody>
        </p:sp>
      </p:grpSp>
      <p:grpSp>
        <p:nvGrpSpPr>
          <p:cNvPr id="19" name="Group 19"/>
          <p:cNvGrpSpPr/>
          <p:nvPr/>
        </p:nvGrpSpPr>
        <p:grpSpPr>
          <a:xfrm>
            <a:off x="1157250" y="6631203"/>
            <a:ext cx="3701795" cy="726019"/>
            <a:chOff x="0" y="0"/>
            <a:chExt cx="974958" cy="191215"/>
          </a:xfrm>
        </p:grpSpPr>
        <p:sp>
          <p:nvSpPr>
            <p:cNvPr id="20" name="Freeform 20"/>
            <p:cNvSpPr/>
            <p:nvPr/>
          </p:nvSpPr>
          <p:spPr>
            <a:xfrm>
              <a:off x="0" y="0"/>
              <a:ext cx="974958" cy="191215"/>
            </a:xfrm>
            <a:custGeom>
              <a:avLst/>
              <a:gdLst/>
              <a:ahLst/>
              <a:cxnLst/>
              <a:rect l="l" t="t" r="r" b="b"/>
              <a:pathLst>
                <a:path w="974958" h="191215">
                  <a:moveTo>
                    <a:pt x="95607" y="0"/>
                  </a:moveTo>
                  <a:lnTo>
                    <a:pt x="879351" y="0"/>
                  </a:lnTo>
                  <a:cubicBezTo>
                    <a:pt x="932153" y="0"/>
                    <a:pt x="974958" y="42805"/>
                    <a:pt x="974958" y="95607"/>
                  </a:cubicBezTo>
                  <a:lnTo>
                    <a:pt x="974958" y="95607"/>
                  </a:lnTo>
                  <a:cubicBezTo>
                    <a:pt x="974958" y="120964"/>
                    <a:pt x="964885" y="145282"/>
                    <a:pt x="946956" y="163212"/>
                  </a:cubicBezTo>
                  <a:cubicBezTo>
                    <a:pt x="929026" y="181142"/>
                    <a:pt x="904708" y="191215"/>
                    <a:pt x="879351" y="191215"/>
                  </a:cubicBezTo>
                  <a:lnTo>
                    <a:pt x="95607" y="191215"/>
                  </a:lnTo>
                  <a:cubicBezTo>
                    <a:pt x="70251" y="191215"/>
                    <a:pt x="45933" y="181142"/>
                    <a:pt x="28003" y="163212"/>
                  </a:cubicBezTo>
                  <a:cubicBezTo>
                    <a:pt x="10073" y="145282"/>
                    <a:pt x="0" y="120964"/>
                    <a:pt x="0" y="95607"/>
                  </a:cubicBezTo>
                  <a:lnTo>
                    <a:pt x="0" y="95607"/>
                  </a:lnTo>
                  <a:cubicBezTo>
                    <a:pt x="0" y="70251"/>
                    <a:pt x="10073" y="45933"/>
                    <a:pt x="28003" y="28003"/>
                  </a:cubicBezTo>
                  <a:cubicBezTo>
                    <a:pt x="45933" y="10073"/>
                    <a:pt x="70251" y="0"/>
                    <a:pt x="95607" y="0"/>
                  </a:cubicBezTo>
                  <a:close/>
                </a:path>
              </a:pathLst>
            </a:custGeom>
            <a:solidFill>
              <a:srgbClr val="096B68"/>
            </a:solidFill>
          </p:spPr>
          <p:txBody>
            <a:bodyPr/>
            <a:lstStyle/>
            <a:p>
              <a:endParaRPr lang="en-GB"/>
            </a:p>
          </p:txBody>
        </p:sp>
        <p:sp>
          <p:nvSpPr>
            <p:cNvPr id="21" name="TextBox 21"/>
            <p:cNvSpPr txBox="1"/>
            <p:nvPr/>
          </p:nvSpPr>
          <p:spPr>
            <a:xfrm>
              <a:off x="0" y="9525"/>
              <a:ext cx="974958" cy="181690"/>
            </a:xfrm>
            <a:prstGeom prst="rect">
              <a:avLst/>
            </a:prstGeom>
          </p:spPr>
          <p:txBody>
            <a:bodyPr lIns="50800" tIns="50800" rIns="50800" bIns="50800" rtlCol="0" anchor="ctr"/>
            <a:lstStyle/>
            <a:p>
              <a:pPr algn="ctr">
                <a:lnSpc>
                  <a:spcPts val="2650"/>
                </a:lnSpc>
              </a:pPr>
              <a:r>
                <a:rPr lang="en-US" sz="2500" b="1">
                  <a:solidFill>
                    <a:srgbClr val="FFFFFF"/>
                  </a:solidFill>
                  <a:latin typeface="Poppins Bold"/>
                  <a:ea typeface="Poppins Bold"/>
                  <a:cs typeface="Poppins Bold"/>
                  <a:sym typeface="Poppins Bold"/>
                </a:rPr>
                <a:t>Objectives</a:t>
              </a:r>
            </a:p>
          </p:txBody>
        </p:sp>
      </p:grpSp>
      <p:sp>
        <p:nvSpPr>
          <p:cNvPr id="23" name="TextBox 23"/>
          <p:cNvSpPr txBox="1"/>
          <p:nvPr/>
        </p:nvSpPr>
        <p:spPr>
          <a:xfrm>
            <a:off x="1157250" y="1870977"/>
            <a:ext cx="8434048" cy="2130424"/>
          </a:xfrm>
          <a:prstGeom prst="rect">
            <a:avLst/>
          </a:prstGeom>
        </p:spPr>
        <p:txBody>
          <a:bodyPr lIns="0" tIns="0" rIns="0" bIns="0" rtlCol="0" anchor="t">
            <a:spAutoFit/>
          </a:bodyPr>
          <a:lstStyle/>
          <a:p>
            <a:pPr marL="431805" lvl="1" indent="-215903" algn="l">
              <a:lnSpc>
                <a:spcPts val="2800"/>
              </a:lnSpc>
              <a:buFont typeface="Arial"/>
              <a:buChar char="•"/>
            </a:pPr>
            <a:r>
              <a:rPr lang="en-US" sz="2000">
                <a:solidFill>
                  <a:srgbClr val="129990"/>
                </a:solidFill>
                <a:latin typeface="Poppins"/>
                <a:ea typeface="Poppins"/>
                <a:cs typeface="Poppins"/>
                <a:sym typeface="Poppins"/>
              </a:rPr>
              <a:t>How do healthcare managers promote patient safety culture within NHS healthcare settings?</a:t>
            </a:r>
          </a:p>
          <a:p>
            <a:pPr marL="431805" lvl="1" indent="-215903" algn="l">
              <a:lnSpc>
                <a:spcPts val="2800"/>
              </a:lnSpc>
              <a:buFont typeface="Arial"/>
              <a:buChar char="•"/>
            </a:pPr>
            <a:r>
              <a:rPr lang="en-US" sz="2000">
                <a:solidFill>
                  <a:srgbClr val="129990"/>
                </a:solidFill>
                <a:latin typeface="Poppins"/>
                <a:ea typeface="Poppins"/>
                <a:cs typeface="Poppins"/>
                <a:sym typeface="Poppins"/>
              </a:rPr>
              <a:t>What managerial strategies are used to reduce medication errors and improve patient safety outcomes?</a:t>
            </a:r>
          </a:p>
          <a:p>
            <a:pPr marL="431805" lvl="1" indent="-215903" algn="l">
              <a:lnSpc>
                <a:spcPts val="2800"/>
              </a:lnSpc>
              <a:buFont typeface="Arial"/>
              <a:buChar char="•"/>
            </a:pPr>
            <a:r>
              <a:rPr lang="en-US" sz="2000">
                <a:solidFill>
                  <a:srgbClr val="129990"/>
                </a:solidFill>
                <a:latin typeface="Poppins"/>
                <a:ea typeface="Poppins"/>
                <a:cs typeface="Poppins"/>
                <a:sym typeface="Poppins"/>
              </a:rPr>
              <a:t>Which organisational factors influence the development and sustainability of patient safety culture?</a:t>
            </a:r>
          </a:p>
        </p:txBody>
      </p:sp>
      <p:sp>
        <p:nvSpPr>
          <p:cNvPr id="24" name="TextBox 24"/>
          <p:cNvSpPr txBox="1"/>
          <p:nvPr/>
        </p:nvSpPr>
        <p:spPr>
          <a:xfrm>
            <a:off x="1157250" y="5024654"/>
            <a:ext cx="8434048" cy="1425574"/>
          </a:xfrm>
          <a:prstGeom prst="rect">
            <a:avLst/>
          </a:prstGeom>
        </p:spPr>
        <p:txBody>
          <a:bodyPr lIns="0" tIns="0" rIns="0" bIns="0" rtlCol="0" anchor="t">
            <a:spAutoFit/>
          </a:bodyPr>
          <a:lstStyle/>
          <a:p>
            <a:pPr algn="l">
              <a:lnSpc>
                <a:spcPts val="2800"/>
              </a:lnSpc>
            </a:pPr>
            <a:r>
              <a:rPr lang="en-US" sz="2000" dirty="0">
                <a:solidFill>
                  <a:srgbClr val="129990"/>
                </a:solidFill>
                <a:latin typeface="Poppins"/>
                <a:ea typeface="Poppins"/>
                <a:cs typeface="Poppins"/>
                <a:sym typeface="Poppins"/>
              </a:rPr>
              <a:t>This study aims to critically </a:t>
            </a:r>
            <a:r>
              <a:rPr lang="en-US" sz="2000" dirty="0" err="1">
                <a:solidFill>
                  <a:srgbClr val="129990"/>
                </a:solidFill>
                <a:latin typeface="Poppins"/>
                <a:ea typeface="Poppins"/>
                <a:cs typeface="Poppins"/>
                <a:sym typeface="Poppins"/>
              </a:rPr>
              <a:t>synthesise</a:t>
            </a:r>
            <a:r>
              <a:rPr lang="en-US" sz="2000" dirty="0">
                <a:solidFill>
                  <a:srgbClr val="129990"/>
                </a:solidFill>
                <a:latin typeface="Poppins"/>
                <a:ea typeface="Poppins"/>
                <a:cs typeface="Poppins"/>
                <a:sym typeface="Poppins"/>
              </a:rPr>
              <a:t> qualitative evidence that examines the role of healthcare managers in promoting patient safety culture and in supporting reduction of medication errors in NHS healthcare settings.</a:t>
            </a:r>
          </a:p>
        </p:txBody>
      </p:sp>
      <p:sp>
        <p:nvSpPr>
          <p:cNvPr id="25" name="TextBox 25"/>
          <p:cNvSpPr txBox="1"/>
          <p:nvPr/>
        </p:nvSpPr>
        <p:spPr>
          <a:xfrm>
            <a:off x="1157250" y="7473480"/>
            <a:ext cx="10120350" cy="2500685"/>
          </a:xfrm>
          <a:prstGeom prst="rect">
            <a:avLst/>
          </a:prstGeom>
        </p:spPr>
        <p:txBody>
          <a:bodyPr wrap="square" lIns="0" tIns="0" rIns="0" bIns="0" rtlCol="0" anchor="t">
            <a:spAutoFit/>
          </a:bodyPr>
          <a:lstStyle/>
          <a:p>
            <a:pPr marL="431805" lvl="1" indent="-215903" algn="l">
              <a:lnSpc>
                <a:spcPts val="2800"/>
              </a:lnSpc>
              <a:buFont typeface="Arial"/>
              <a:buChar char="•"/>
            </a:pPr>
            <a:r>
              <a:rPr lang="en-US" sz="2000" dirty="0">
                <a:solidFill>
                  <a:srgbClr val="129990"/>
                </a:solidFill>
                <a:latin typeface="Poppins"/>
                <a:ea typeface="Poppins"/>
                <a:cs typeface="Poppins"/>
                <a:sym typeface="Poppins"/>
              </a:rPr>
              <a:t>To explore the perspectives on the role of the healthcare manager in shaping patient safety culture, specifically in the context of medication safety.</a:t>
            </a:r>
          </a:p>
          <a:p>
            <a:pPr marL="431805" lvl="1" indent="-215903" algn="l">
              <a:lnSpc>
                <a:spcPts val="2800"/>
              </a:lnSpc>
              <a:buFont typeface="Arial"/>
              <a:buChar char="•"/>
            </a:pPr>
            <a:r>
              <a:rPr lang="en-US" sz="2000" dirty="0">
                <a:solidFill>
                  <a:srgbClr val="129990"/>
                </a:solidFill>
                <a:latin typeface="Poppins"/>
                <a:ea typeface="Poppins"/>
                <a:cs typeface="Poppins"/>
                <a:sym typeface="Poppins"/>
              </a:rPr>
              <a:t>To find out what managerial strategies are in place in healthcare settings in the NHS that are effective in minimizing medication errors.</a:t>
            </a:r>
          </a:p>
          <a:p>
            <a:pPr marL="431805" lvl="1" indent="-215903" algn="l">
              <a:lnSpc>
                <a:spcPts val="2800"/>
              </a:lnSpc>
              <a:buFont typeface="Arial"/>
              <a:buChar char="•"/>
            </a:pPr>
            <a:r>
              <a:rPr lang="en-US" sz="2000" dirty="0">
                <a:solidFill>
                  <a:srgbClr val="129990"/>
                </a:solidFill>
                <a:latin typeface="Poppins"/>
                <a:ea typeface="Poppins"/>
                <a:cs typeface="Poppins"/>
                <a:sym typeface="Poppins"/>
              </a:rPr>
              <a:t>To discuss </a:t>
            </a:r>
            <a:r>
              <a:rPr lang="en-US" sz="2000" dirty="0" err="1">
                <a:solidFill>
                  <a:srgbClr val="129990"/>
                </a:solidFill>
                <a:latin typeface="Poppins"/>
                <a:ea typeface="Poppins"/>
                <a:cs typeface="Poppins"/>
                <a:sym typeface="Poppins"/>
              </a:rPr>
              <a:t>organisational</a:t>
            </a:r>
            <a:r>
              <a:rPr lang="en-US" sz="2000" dirty="0">
                <a:solidFill>
                  <a:srgbClr val="129990"/>
                </a:solidFill>
                <a:latin typeface="Poppins"/>
                <a:ea typeface="Poppins"/>
                <a:cs typeface="Poppins"/>
                <a:sym typeface="Poppins"/>
              </a:rPr>
              <a:t> factors that can help or hinder patient safety culture sustainability.</a:t>
            </a:r>
          </a:p>
        </p:txBody>
      </p:sp>
      <p:sp>
        <p:nvSpPr>
          <p:cNvPr id="26" name="TextBox 14">
            <a:extLst>
              <a:ext uri="{FF2B5EF4-FFF2-40B4-BE49-F238E27FC236}">
                <a16:creationId xmlns:a16="http://schemas.microsoft.com/office/drawing/2014/main" xmlns="" id="{2378F295-D914-BAB4-D4A3-7C80F04C9FFC}"/>
              </a:ext>
            </a:extLst>
          </p:cNvPr>
          <p:cNvSpPr txBox="1"/>
          <p:nvPr/>
        </p:nvSpPr>
        <p:spPr>
          <a:xfrm>
            <a:off x="1226451" y="7723"/>
            <a:ext cx="14394549" cy="779059"/>
          </a:xfrm>
          <a:prstGeom prst="rect">
            <a:avLst/>
          </a:prstGeom>
        </p:spPr>
        <p:txBody>
          <a:bodyPr wrap="square" lIns="0" tIns="0" rIns="0" bIns="0" rtlCol="0" anchor="t">
            <a:spAutoFit/>
          </a:bodyPr>
          <a:lstStyle/>
          <a:p>
            <a:pPr algn="l">
              <a:lnSpc>
                <a:spcPts val="6299"/>
              </a:lnSpc>
              <a:spcBef>
                <a:spcPct val="0"/>
              </a:spcBef>
            </a:pPr>
            <a:r>
              <a:rPr lang="en-US" sz="4500" b="1" dirty="0">
                <a:solidFill>
                  <a:srgbClr val="096B68"/>
                </a:solidFill>
                <a:latin typeface="Poppins Bold"/>
                <a:ea typeface="Poppins Bold"/>
                <a:cs typeface="Poppins Bold"/>
                <a:sym typeface="Poppins Bold"/>
              </a:rPr>
              <a:t>Research Questions, Aim and Objectives</a:t>
            </a:r>
          </a:p>
        </p:txBody>
      </p:sp>
      <p:sp>
        <p:nvSpPr>
          <p:cNvPr id="2" name="TextBox 1">
            <a:extLst>
              <a:ext uri="{FF2B5EF4-FFF2-40B4-BE49-F238E27FC236}">
                <a16:creationId xmlns:a16="http://schemas.microsoft.com/office/drawing/2014/main" xmlns="" id="{93D66658-B1D3-9935-AF42-132D18AF250B}"/>
              </a:ext>
            </a:extLst>
          </p:cNvPr>
          <p:cNvSpPr txBox="1"/>
          <p:nvPr/>
        </p:nvSpPr>
        <p:spPr>
          <a:xfrm>
            <a:off x="11455228" y="7567462"/>
            <a:ext cx="6832772" cy="584775"/>
          </a:xfrm>
          <a:prstGeom prst="rect">
            <a:avLst/>
          </a:prstGeom>
          <a:noFill/>
        </p:spPr>
        <p:txBody>
          <a:bodyPr wrap="square" rtlCol="0">
            <a:spAutoFit/>
          </a:bodyPr>
          <a:lstStyle/>
          <a:p>
            <a:r>
              <a:rPr lang="en-US" sz="3200" dirty="0">
                <a:solidFill>
                  <a:srgbClr val="129990"/>
                </a:solidFill>
                <a:latin typeface="Poppins"/>
                <a:cs typeface="Poppins"/>
              </a:rPr>
              <a:t>Source: </a:t>
            </a:r>
            <a:r>
              <a:rPr lang="en-US" sz="3200" dirty="0" err="1">
                <a:solidFill>
                  <a:srgbClr val="129990"/>
                </a:solidFill>
                <a:latin typeface="Poppins"/>
                <a:cs typeface="Poppins"/>
              </a:rPr>
              <a:t>england.nhs.uk</a:t>
            </a:r>
            <a:r>
              <a:rPr lang="en-US" sz="3200" dirty="0">
                <a:solidFill>
                  <a:srgbClr val="129990"/>
                </a:solidFill>
                <a:latin typeface="Poppins"/>
                <a:cs typeface="Poppins"/>
              </a:rPr>
              <a:t>, 2026</a:t>
            </a:r>
          </a:p>
        </p:txBody>
      </p:sp>
    </p:spTree>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8510285" y="2629123"/>
            <a:ext cx="9396715" cy="7163499"/>
          </a:xfrm>
          <a:prstGeom prst="rect">
            <a:avLst/>
          </a:prstGeom>
        </p:spPr>
        <p:txBody>
          <a:bodyPr wrap="square" lIns="0" tIns="0" rIns="0" bIns="0" rtlCol="0" anchor="t">
            <a:spAutoFit/>
          </a:bodyPr>
          <a:lstStyle/>
          <a:p>
            <a:pPr marL="457200" indent="-457200">
              <a:lnSpc>
                <a:spcPts val="2800"/>
              </a:lnSpc>
              <a:spcBef>
                <a:spcPts val="600"/>
              </a:spcBef>
              <a:spcAft>
                <a:spcPts val="600"/>
              </a:spcAft>
              <a:buFont typeface="Arial" panose="020B0604020202020204" pitchFamily="34" charset="0"/>
              <a:buChar char="•"/>
            </a:pPr>
            <a:r>
              <a:rPr lang="en-US" sz="3200" b="1" i="1" dirty="0">
                <a:solidFill>
                  <a:srgbClr val="129990"/>
                </a:solidFill>
                <a:latin typeface="Poppins Bold Italics"/>
                <a:ea typeface="Poppins Bold Italics"/>
                <a:cs typeface="Poppins Bold Italics"/>
                <a:sym typeface="Poppins Bold Italics"/>
              </a:rPr>
              <a:t>Impact on Patients: </a:t>
            </a:r>
            <a:r>
              <a:rPr lang="en-US" sz="3200" dirty="0">
                <a:solidFill>
                  <a:srgbClr val="129990"/>
                </a:solidFill>
                <a:latin typeface="Poppins"/>
                <a:ea typeface="Poppins"/>
                <a:cs typeface="Poppins"/>
                <a:sym typeface="Poppins"/>
              </a:rPr>
              <a:t>The research can have an impact on the improvement of patient safety outcomes with the identification of effective approaches for reducing medication-related harm throughout the NHS.</a:t>
            </a:r>
          </a:p>
          <a:p>
            <a:pPr marL="457200" indent="-457200">
              <a:lnSpc>
                <a:spcPts val="2800"/>
              </a:lnSpc>
              <a:spcBef>
                <a:spcPts val="600"/>
              </a:spcBef>
              <a:spcAft>
                <a:spcPts val="600"/>
              </a:spcAft>
              <a:buFont typeface="Arial" panose="020B0604020202020204" pitchFamily="34" charset="0"/>
              <a:buChar char="•"/>
            </a:pPr>
            <a:r>
              <a:rPr lang="en-US" sz="3200" b="1" i="1" dirty="0">
                <a:solidFill>
                  <a:srgbClr val="129990"/>
                </a:solidFill>
                <a:latin typeface="Poppins Bold Italics"/>
                <a:ea typeface="Poppins Bold Italics"/>
                <a:cs typeface="Poppins Bold Italics"/>
                <a:sym typeface="Poppins Bold Italics"/>
              </a:rPr>
              <a:t>Impact on Healthcare Professional: </a:t>
            </a:r>
            <a:r>
              <a:rPr lang="en-US" sz="3200" dirty="0">
                <a:solidFill>
                  <a:srgbClr val="129990"/>
                </a:solidFill>
                <a:latin typeface="Poppins"/>
                <a:ea typeface="Poppins"/>
                <a:cs typeface="Poppins"/>
                <a:sym typeface="Poppins"/>
              </a:rPr>
              <a:t>For healthcare professionals, the findings can provide strength for safety awareness along with encourage incident reporting and have support for the collaborative working practices. </a:t>
            </a:r>
          </a:p>
          <a:p>
            <a:pPr marL="457200" indent="-457200">
              <a:lnSpc>
                <a:spcPts val="2800"/>
              </a:lnSpc>
              <a:spcBef>
                <a:spcPts val="600"/>
              </a:spcBef>
              <a:spcAft>
                <a:spcPts val="600"/>
              </a:spcAft>
              <a:buFont typeface="Arial" panose="020B0604020202020204" pitchFamily="34" charset="0"/>
              <a:buChar char="•"/>
            </a:pPr>
            <a:r>
              <a:rPr lang="en-US" sz="3200" b="1" i="1" dirty="0">
                <a:solidFill>
                  <a:srgbClr val="129990"/>
                </a:solidFill>
                <a:latin typeface="Poppins Bold Italics"/>
                <a:ea typeface="Poppins Bold Italics"/>
                <a:cs typeface="Poppins Bold Italics"/>
                <a:sym typeface="Poppins Bold Italics"/>
              </a:rPr>
              <a:t>Impact on Healthcare Managers and </a:t>
            </a:r>
            <a:r>
              <a:rPr lang="en-US" sz="3200" b="1" i="1" dirty="0" err="1">
                <a:solidFill>
                  <a:srgbClr val="129990"/>
                </a:solidFill>
                <a:latin typeface="Poppins Bold Italics"/>
                <a:ea typeface="Poppins Bold Italics"/>
                <a:cs typeface="Poppins Bold Italics"/>
                <a:sym typeface="Poppins Bold Italics"/>
              </a:rPr>
              <a:t>Organisations</a:t>
            </a:r>
            <a:r>
              <a:rPr lang="en-US" sz="3200" b="1" i="1" dirty="0">
                <a:solidFill>
                  <a:srgbClr val="129990"/>
                </a:solidFill>
                <a:latin typeface="Poppins Bold Italics"/>
                <a:ea typeface="Poppins Bold Italics"/>
                <a:cs typeface="Poppins Bold Italics"/>
                <a:sym typeface="Poppins Bold Italics"/>
              </a:rPr>
              <a:t>: </a:t>
            </a:r>
            <a:r>
              <a:rPr lang="en-US" sz="3200" dirty="0">
                <a:solidFill>
                  <a:srgbClr val="129990"/>
                </a:solidFill>
                <a:latin typeface="Poppins"/>
                <a:ea typeface="Poppins"/>
                <a:cs typeface="Poppins"/>
                <a:sym typeface="Poppins"/>
              </a:rPr>
              <a:t>Health care managers and </a:t>
            </a:r>
            <a:r>
              <a:rPr lang="en-US" sz="3200" dirty="0" err="1">
                <a:solidFill>
                  <a:srgbClr val="129990"/>
                </a:solidFill>
                <a:latin typeface="Poppins"/>
                <a:ea typeface="Poppins"/>
                <a:cs typeface="Poppins"/>
                <a:sym typeface="Poppins"/>
              </a:rPr>
              <a:t>organisations</a:t>
            </a:r>
            <a:r>
              <a:rPr lang="en-US" sz="3200" dirty="0">
                <a:solidFill>
                  <a:srgbClr val="129990"/>
                </a:solidFill>
                <a:latin typeface="Poppins"/>
                <a:ea typeface="Poppins"/>
                <a:cs typeface="Poppins"/>
                <a:sym typeface="Poppins"/>
              </a:rPr>
              <a:t> can benefit from the evidence-based leadership strategies, which can encourage a stronger patient safety culture along with a continual improvement approach.</a:t>
            </a:r>
          </a:p>
        </p:txBody>
      </p:sp>
      <p:sp>
        <p:nvSpPr>
          <p:cNvPr id="13" name="TextBox 13"/>
          <p:cNvSpPr txBox="1"/>
          <p:nvPr/>
        </p:nvSpPr>
        <p:spPr>
          <a:xfrm>
            <a:off x="448235" y="533481"/>
            <a:ext cx="10604026" cy="1048364"/>
          </a:xfrm>
          <a:prstGeom prst="rect">
            <a:avLst/>
          </a:prstGeom>
        </p:spPr>
        <p:txBody>
          <a:bodyPr wrap="square" lIns="0" tIns="0" rIns="0" bIns="0" rtlCol="0" anchor="t">
            <a:spAutoFit/>
          </a:bodyPr>
          <a:lstStyle/>
          <a:p>
            <a:pPr>
              <a:lnSpc>
                <a:spcPts val="7699"/>
              </a:lnSpc>
              <a:spcBef>
                <a:spcPct val="0"/>
              </a:spcBef>
            </a:pPr>
            <a:r>
              <a:rPr lang="en-US" sz="8000" b="1" dirty="0">
                <a:solidFill>
                  <a:srgbClr val="096B68"/>
                </a:solidFill>
                <a:latin typeface="Poppins Bold"/>
                <a:ea typeface="Poppins Bold"/>
                <a:cs typeface="Poppins Bold"/>
                <a:sym typeface="Poppins Bold"/>
              </a:rPr>
              <a:t>Research Impact</a:t>
            </a:r>
          </a:p>
        </p:txBody>
      </p:sp>
      <p:sp>
        <p:nvSpPr>
          <p:cNvPr id="2" name="TextBox 1">
            <a:extLst>
              <a:ext uri="{FF2B5EF4-FFF2-40B4-BE49-F238E27FC236}">
                <a16:creationId xmlns:a16="http://schemas.microsoft.com/office/drawing/2014/main" xmlns="" id="{6E139C1B-C273-1284-0863-F47236A3E702}"/>
              </a:ext>
            </a:extLst>
          </p:cNvPr>
          <p:cNvSpPr txBox="1"/>
          <p:nvPr/>
        </p:nvSpPr>
        <p:spPr>
          <a:xfrm>
            <a:off x="1981200" y="7901531"/>
            <a:ext cx="3771097" cy="523220"/>
          </a:xfrm>
          <a:prstGeom prst="rect">
            <a:avLst/>
          </a:prstGeom>
          <a:noFill/>
        </p:spPr>
        <p:txBody>
          <a:bodyPr wrap="none" rtlCol="0">
            <a:spAutoFit/>
          </a:bodyPr>
          <a:lstStyle/>
          <a:p>
            <a:r>
              <a:rPr lang="en-US" sz="2800" dirty="0"/>
              <a:t>Source: </a:t>
            </a:r>
            <a:r>
              <a:rPr lang="en-US" sz="2800" dirty="0" err="1"/>
              <a:t>bbc.com</a:t>
            </a:r>
            <a:r>
              <a:rPr lang="en-US" sz="2800" dirty="0"/>
              <a:t>, 2026</a:t>
            </a:r>
          </a:p>
        </p:txBody>
      </p:sp>
      <p:pic>
        <p:nvPicPr>
          <p:cNvPr id="14" name="Picture 13" descr="Chart showing the NHS waiting list in England was 7.74 million in August 2023, with a particularly large increase since the coronavirus pandemic of people waiting between 18 weeks and one year">
            <a:extLst>
              <a:ext uri="{FF2B5EF4-FFF2-40B4-BE49-F238E27FC236}">
                <a16:creationId xmlns:a16="http://schemas.microsoft.com/office/drawing/2014/main" xmlns="" id="{06A49135-5F5B-FDF6-2A4B-AACAF61FD376}"/>
              </a:ext>
            </a:extLst>
          </p:cNvPr>
          <p:cNvPicPr>
            <a:picLocks noChangeAspect="1"/>
          </p:cNvPicPr>
          <p:nvPr/>
        </p:nvPicPr>
        <p:blipFill>
          <a:blip r:embed="rId2"/>
          <a:stretch>
            <a:fillRect/>
          </a:stretch>
        </p:blipFill>
        <p:spPr>
          <a:xfrm>
            <a:off x="576520" y="2019300"/>
            <a:ext cx="7772400" cy="5464968"/>
          </a:xfrm>
          <a:prstGeom prst="rect">
            <a:avLst/>
          </a:prstGeom>
        </p:spPr>
      </p:pic>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5E916BA-16E7-9E73-C453-4778389174B1}"/>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xmlns="" id="{C2CFE724-DB23-B2C8-6B3F-9F947467AA63}"/>
              </a:ext>
            </a:extLst>
          </p:cNvPr>
          <p:cNvSpPr txBox="1"/>
          <p:nvPr/>
        </p:nvSpPr>
        <p:spPr>
          <a:xfrm>
            <a:off x="862262" y="2324100"/>
            <a:ext cx="7747696" cy="6460743"/>
          </a:xfrm>
          <a:prstGeom prst="rect">
            <a:avLst/>
          </a:prstGeom>
        </p:spPr>
        <p:txBody>
          <a:bodyPr lIns="0" tIns="0" rIns="0" bIns="0" rtlCol="0" anchor="t">
            <a:spAutoFit/>
          </a:bodyPr>
          <a:lstStyle/>
          <a:p>
            <a:pPr marL="571500" indent="-571500">
              <a:lnSpc>
                <a:spcPts val="2800"/>
              </a:lnSpc>
              <a:spcBef>
                <a:spcPts val="600"/>
              </a:spcBef>
              <a:spcAft>
                <a:spcPts val="600"/>
              </a:spcAft>
              <a:buFont typeface="Arial" panose="020B0604020202020204" pitchFamily="34" charset="0"/>
              <a:buChar char="•"/>
            </a:pPr>
            <a:r>
              <a:rPr lang="en-US" sz="3600" b="1" i="1" dirty="0">
                <a:solidFill>
                  <a:srgbClr val="129990"/>
                </a:solidFill>
                <a:latin typeface="Poppins Bold Italics"/>
                <a:ea typeface="Poppins Bold Italics"/>
                <a:cs typeface="Poppins Bold Italics"/>
                <a:sym typeface="Poppins Bold Italics"/>
              </a:rPr>
              <a:t>Impact on NHS Policy and Practice: </a:t>
            </a:r>
            <a:r>
              <a:rPr lang="en-US" sz="3600" dirty="0">
                <a:solidFill>
                  <a:srgbClr val="129990"/>
                </a:solidFill>
                <a:latin typeface="Poppins"/>
                <a:ea typeface="Poppins"/>
                <a:cs typeface="Poppins"/>
                <a:sym typeface="Poppins"/>
              </a:rPr>
              <a:t>The literature review can inform NHS policies along with future initiatives of patient safety and implementation of medication safety interventions. The findings can have contribution to the quality improvement programs which has aim for safer care delivery processes.</a:t>
            </a:r>
          </a:p>
          <a:p>
            <a:pPr marL="571500" indent="-571500">
              <a:lnSpc>
                <a:spcPts val="2800"/>
              </a:lnSpc>
              <a:spcBef>
                <a:spcPts val="600"/>
              </a:spcBef>
              <a:spcAft>
                <a:spcPts val="600"/>
              </a:spcAft>
              <a:buFont typeface="Arial" panose="020B0604020202020204" pitchFamily="34" charset="0"/>
              <a:buChar char="•"/>
            </a:pPr>
            <a:endParaRPr lang="en-US" sz="3600" dirty="0">
              <a:solidFill>
                <a:srgbClr val="129990"/>
              </a:solidFill>
              <a:latin typeface="Poppins"/>
              <a:ea typeface="Poppins"/>
              <a:cs typeface="Poppins"/>
              <a:sym typeface="Poppins"/>
            </a:endParaRPr>
          </a:p>
          <a:p>
            <a:pPr marL="571500" indent="-571500">
              <a:lnSpc>
                <a:spcPts val="2800"/>
              </a:lnSpc>
              <a:spcBef>
                <a:spcPts val="600"/>
              </a:spcBef>
              <a:spcAft>
                <a:spcPts val="600"/>
              </a:spcAft>
              <a:buFont typeface="Arial" panose="020B0604020202020204" pitchFamily="34" charset="0"/>
              <a:buChar char="•"/>
            </a:pPr>
            <a:r>
              <a:rPr lang="en-US" sz="3600" b="1" i="1" dirty="0">
                <a:solidFill>
                  <a:srgbClr val="129990"/>
                </a:solidFill>
                <a:latin typeface="Poppins Bold Italics"/>
                <a:ea typeface="Poppins Bold Italics"/>
                <a:cs typeface="Poppins Bold Italics"/>
                <a:sym typeface="Poppins Bold Italics"/>
              </a:rPr>
              <a:t>Impact on Public Health: </a:t>
            </a:r>
            <a:r>
              <a:rPr lang="en-US" sz="3600" dirty="0">
                <a:solidFill>
                  <a:srgbClr val="129990"/>
                </a:solidFill>
                <a:latin typeface="Poppins"/>
                <a:ea typeface="Poppins"/>
                <a:cs typeface="Poppins"/>
                <a:sym typeface="Poppins"/>
              </a:rPr>
              <a:t>The improvement of healthcare quality can enhance public confidence, satisfaction and trust in the services of the NHS..</a:t>
            </a:r>
          </a:p>
        </p:txBody>
      </p:sp>
      <p:sp>
        <p:nvSpPr>
          <p:cNvPr id="13" name="TextBox 13">
            <a:extLst>
              <a:ext uri="{FF2B5EF4-FFF2-40B4-BE49-F238E27FC236}">
                <a16:creationId xmlns:a16="http://schemas.microsoft.com/office/drawing/2014/main" xmlns="" id="{BBD22315-C5EA-5FE4-E0DA-93F02299568B}"/>
              </a:ext>
            </a:extLst>
          </p:cNvPr>
          <p:cNvSpPr txBox="1"/>
          <p:nvPr/>
        </p:nvSpPr>
        <p:spPr>
          <a:xfrm>
            <a:off x="898121" y="351169"/>
            <a:ext cx="16383000" cy="1048364"/>
          </a:xfrm>
          <a:prstGeom prst="rect">
            <a:avLst/>
          </a:prstGeom>
        </p:spPr>
        <p:txBody>
          <a:bodyPr wrap="square" lIns="0" tIns="0" rIns="0" bIns="0" rtlCol="0" anchor="t">
            <a:spAutoFit/>
          </a:bodyPr>
          <a:lstStyle/>
          <a:p>
            <a:pPr>
              <a:lnSpc>
                <a:spcPts val="7699"/>
              </a:lnSpc>
              <a:spcBef>
                <a:spcPct val="0"/>
              </a:spcBef>
            </a:pPr>
            <a:r>
              <a:rPr lang="en-US" sz="8000" b="1" dirty="0">
                <a:solidFill>
                  <a:srgbClr val="096B68"/>
                </a:solidFill>
                <a:latin typeface="Poppins Bold"/>
                <a:ea typeface="Poppins Bold"/>
                <a:cs typeface="Poppins Bold"/>
                <a:sym typeface="Poppins Bold"/>
              </a:rPr>
              <a:t>Research Impact [Continue]</a:t>
            </a:r>
          </a:p>
        </p:txBody>
      </p:sp>
      <p:pic>
        <p:nvPicPr>
          <p:cNvPr id="2" name="Picture 1" descr="AI impact on NHS estates policy and workforce">
            <a:extLst>
              <a:ext uri="{FF2B5EF4-FFF2-40B4-BE49-F238E27FC236}">
                <a16:creationId xmlns:a16="http://schemas.microsoft.com/office/drawing/2014/main" xmlns="" id="{149FBD01-FE87-3D4B-9EEE-D4D4FA52F575}"/>
              </a:ext>
            </a:extLst>
          </p:cNvPr>
          <p:cNvPicPr>
            <a:picLocks noChangeAspect="1"/>
          </p:cNvPicPr>
          <p:nvPr/>
        </p:nvPicPr>
        <p:blipFill>
          <a:blip r:embed="rId2"/>
          <a:stretch>
            <a:fillRect/>
          </a:stretch>
        </p:blipFill>
        <p:spPr>
          <a:xfrm>
            <a:off x="9448800" y="2324100"/>
            <a:ext cx="8572500" cy="5715000"/>
          </a:xfrm>
          <a:prstGeom prst="rect">
            <a:avLst/>
          </a:prstGeom>
        </p:spPr>
      </p:pic>
      <p:sp>
        <p:nvSpPr>
          <p:cNvPr id="7" name="TextBox 6">
            <a:extLst>
              <a:ext uri="{FF2B5EF4-FFF2-40B4-BE49-F238E27FC236}">
                <a16:creationId xmlns:a16="http://schemas.microsoft.com/office/drawing/2014/main" xmlns="" id="{1C239F9D-C6FC-EB01-810D-4FE1DED4D7B4}"/>
              </a:ext>
            </a:extLst>
          </p:cNvPr>
          <p:cNvSpPr txBox="1"/>
          <p:nvPr/>
        </p:nvSpPr>
        <p:spPr>
          <a:xfrm>
            <a:off x="9029701" y="7639734"/>
            <a:ext cx="8991599" cy="646331"/>
          </a:xfrm>
          <a:prstGeom prst="rect">
            <a:avLst/>
          </a:prstGeom>
          <a:noFill/>
        </p:spPr>
        <p:txBody>
          <a:bodyPr wrap="square" rtlCol="0">
            <a:spAutoFit/>
          </a:bodyPr>
          <a:lstStyle/>
          <a:p>
            <a:r>
              <a:rPr lang="en-GB" sz="3600" dirty="0">
                <a:solidFill>
                  <a:srgbClr val="129990"/>
                </a:solidFill>
                <a:latin typeface="Poppins"/>
                <a:cs typeface="Poppins"/>
              </a:rPr>
              <a:t>Source: </a:t>
            </a:r>
            <a:r>
              <a:rPr lang="en-GB" sz="3600" dirty="0" err="1">
                <a:solidFill>
                  <a:srgbClr val="129990"/>
                </a:solidFill>
                <a:latin typeface="Poppins"/>
                <a:cs typeface="Poppins"/>
              </a:rPr>
              <a:t>healthestatejournal.com</a:t>
            </a:r>
            <a:r>
              <a:rPr lang="en-GB" sz="3600" dirty="0">
                <a:solidFill>
                  <a:srgbClr val="129990"/>
                </a:solidFill>
                <a:latin typeface="Poppins"/>
                <a:cs typeface="Poppins"/>
              </a:rPr>
              <a:t>, 2026</a:t>
            </a:r>
            <a:endParaRPr lang="en-US" sz="3600" dirty="0">
              <a:solidFill>
                <a:srgbClr val="129990"/>
              </a:solidFill>
              <a:latin typeface="Poppins"/>
              <a:cs typeface="Poppins"/>
            </a:endParaRPr>
          </a:p>
        </p:txBody>
      </p:sp>
    </p:spTree>
    <p:extLst>
      <p:ext uri="{BB962C8B-B14F-4D97-AF65-F5344CB8AC3E}">
        <p14:creationId xmlns:p14="http://schemas.microsoft.com/office/powerpoint/2010/main" xmlns="" val="144615181"/>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1055496" y="2057385"/>
            <a:ext cx="5439985" cy="4141884"/>
            <a:chOff x="0" y="0"/>
            <a:chExt cx="800204" cy="609258"/>
          </a:xfrm>
        </p:grpSpPr>
        <p:sp>
          <p:nvSpPr>
            <p:cNvPr id="4" name="Freeform 4"/>
            <p:cNvSpPr/>
            <p:nvPr/>
          </p:nvSpPr>
          <p:spPr>
            <a:xfrm>
              <a:off x="0" y="0"/>
              <a:ext cx="800204" cy="609258"/>
            </a:xfrm>
            <a:custGeom>
              <a:avLst/>
              <a:gdLst/>
              <a:ahLst/>
              <a:cxnLst/>
              <a:rect l="l" t="t" r="r" b="b"/>
              <a:pathLst>
                <a:path w="800204" h="609258">
                  <a:moveTo>
                    <a:pt x="32732" y="0"/>
                  </a:moveTo>
                  <a:lnTo>
                    <a:pt x="767472" y="0"/>
                  </a:lnTo>
                  <a:cubicBezTo>
                    <a:pt x="785549" y="0"/>
                    <a:pt x="800204" y="14655"/>
                    <a:pt x="800204" y="32732"/>
                  </a:cubicBezTo>
                  <a:lnTo>
                    <a:pt x="800204" y="576525"/>
                  </a:lnTo>
                  <a:cubicBezTo>
                    <a:pt x="800204" y="594603"/>
                    <a:pt x="785549" y="609258"/>
                    <a:pt x="767472" y="609258"/>
                  </a:cubicBezTo>
                  <a:lnTo>
                    <a:pt x="32732" y="609258"/>
                  </a:lnTo>
                  <a:cubicBezTo>
                    <a:pt x="14655" y="609258"/>
                    <a:pt x="0" y="594603"/>
                    <a:pt x="0" y="576525"/>
                  </a:cubicBezTo>
                  <a:lnTo>
                    <a:pt x="0" y="32732"/>
                  </a:lnTo>
                  <a:cubicBezTo>
                    <a:pt x="0" y="14655"/>
                    <a:pt x="14655" y="0"/>
                    <a:pt x="32732" y="0"/>
                  </a:cubicBezTo>
                  <a:close/>
                </a:path>
              </a:pathLst>
            </a:custGeom>
            <a:blipFill>
              <a:blip r:embed="rId2"/>
              <a:stretch>
                <a:fillRect l="-14294" r="-14294"/>
              </a:stretch>
            </a:blipFill>
          </p:spPr>
          <p:txBody>
            <a:bodyPr/>
            <a:lstStyle/>
            <a:p>
              <a:endParaRPr lang="en-GB"/>
            </a:p>
          </p:txBody>
        </p:sp>
      </p:grpSp>
      <p:sp>
        <p:nvSpPr>
          <p:cNvPr id="12" name="Freeform 12"/>
          <p:cNvSpPr/>
          <p:nvPr/>
        </p:nvSpPr>
        <p:spPr>
          <a:xfrm>
            <a:off x="9902213" y="7155794"/>
            <a:ext cx="7357087" cy="1937454"/>
          </a:xfrm>
          <a:custGeom>
            <a:avLst/>
            <a:gdLst/>
            <a:ahLst/>
            <a:cxnLst/>
            <a:rect l="l" t="t" r="r" b="b"/>
            <a:pathLst>
              <a:path w="7357087" h="1937454">
                <a:moveTo>
                  <a:pt x="0" y="0"/>
                </a:moveTo>
                <a:lnTo>
                  <a:pt x="7357087" y="0"/>
                </a:lnTo>
                <a:lnTo>
                  <a:pt x="7357087" y="1937454"/>
                </a:lnTo>
                <a:lnTo>
                  <a:pt x="0" y="1937454"/>
                </a:lnTo>
                <a:lnTo>
                  <a:pt x="0" y="0"/>
                </a:lnTo>
                <a:close/>
              </a:path>
            </a:pathLst>
          </a:custGeom>
          <a:blipFill>
            <a:blip r:embed="rId3"/>
            <a:stretch>
              <a:fillRect/>
            </a:stretch>
          </a:blipFill>
        </p:spPr>
        <p:txBody>
          <a:bodyPr/>
          <a:lstStyle/>
          <a:p>
            <a:endParaRPr lang="en-GB"/>
          </a:p>
        </p:txBody>
      </p:sp>
      <p:sp>
        <p:nvSpPr>
          <p:cNvPr id="13" name="TextBox 13"/>
          <p:cNvSpPr txBox="1"/>
          <p:nvPr/>
        </p:nvSpPr>
        <p:spPr>
          <a:xfrm>
            <a:off x="1028700" y="2879172"/>
            <a:ext cx="8440452" cy="6640194"/>
          </a:xfrm>
          <a:prstGeom prst="rect">
            <a:avLst/>
          </a:prstGeom>
        </p:spPr>
        <p:txBody>
          <a:bodyPr lIns="0" tIns="0" rIns="0" bIns="0" rtlCol="0" anchor="t">
            <a:spAutoFit/>
          </a:bodyPr>
          <a:lstStyle/>
          <a:p>
            <a:pPr algn="just">
              <a:lnSpc>
                <a:spcPts val="3080"/>
              </a:lnSpc>
            </a:pPr>
            <a:r>
              <a:rPr lang="en-US" sz="2200" b="1" dirty="0">
                <a:solidFill>
                  <a:srgbClr val="129990"/>
                </a:solidFill>
                <a:latin typeface="Poppins Bold"/>
                <a:ea typeface="Poppins Bold"/>
                <a:cs typeface="Poppins Bold"/>
                <a:sym typeface="Poppins Bold"/>
              </a:rPr>
              <a:t>Background to Patient Safety in Healthcare</a:t>
            </a:r>
          </a:p>
          <a:p>
            <a:pPr algn="just">
              <a:lnSpc>
                <a:spcPts val="3080"/>
              </a:lnSpc>
            </a:pPr>
            <a:r>
              <a:rPr lang="en-US" sz="2200" dirty="0">
                <a:solidFill>
                  <a:srgbClr val="129990"/>
                </a:solidFill>
                <a:latin typeface="Poppins"/>
                <a:ea typeface="Poppins"/>
                <a:cs typeface="Poppins"/>
                <a:sym typeface="Poppins"/>
              </a:rPr>
              <a:t>Patient safety has aim for the prevention of avoidable harm during healthcare delivery. Medication errors refer to the preventable mistakes in monitoring medicines, administering, dispensing or prescribing (</a:t>
            </a:r>
            <a:r>
              <a:rPr lang="en-US" sz="2200" dirty="0" err="1">
                <a:solidFill>
                  <a:srgbClr val="129990"/>
                </a:solidFill>
                <a:latin typeface="Poppins"/>
                <a:ea typeface="Poppins"/>
                <a:cs typeface="Poppins"/>
                <a:sym typeface="Poppins"/>
              </a:rPr>
              <a:t>Azyabi</a:t>
            </a:r>
            <a:r>
              <a:rPr lang="en-US" sz="2200" dirty="0">
                <a:solidFill>
                  <a:srgbClr val="129990"/>
                </a:solidFill>
                <a:latin typeface="Poppins"/>
                <a:ea typeface="Poppins"/>
                <a:cs typeface="Poppins"/>
                <a:sym typeface="Poppins"/>
              </a:rPr>
              <a:t> et al., 2022). A culture of positive patient safety encourages continuous improvement with reporting and learning, which helps </a:t>
            </a:r>
            <a:r>
              <a:rPr lang="en-US" sz="2200" dirty="0" err="1">
                <a:solidFill>
                  <a:srgbClr val="129990"/>
                </a:solidFill>
                <a:latin typeface="Poppins"/>
                <a:ea typeface="Poppins"/>
                <a:cs typeface="Poppins"/>
                <a:sym typeface="Poppins"/>
              </a:rPr>
              <a:t>organisations</a:t>
            </a:r>
            <a:r>
              <a:rPr lang="en-US" sz="2200" dirty="0">
                <a:solidFill>
                  <a:srgbClr val="129990"/>
                </a:solidFill>
                <a:latin typeface="Poppins"/>
                <a:ea typeface="Poppins"/>
                <a:cs typeface="Poppins"/>
                <a:sym typeface="Poppins"/>
              </a:rPr>
              <a:t> to improve care quality and reduce risks.</a:t>
            </a:r>
          </a:p>
          <a:p>
            <a:pPr algn="just">
              <a:lnSpc>
                <a:spcPts val="3080"/>
              </a:lnSpc>
            </a:pPr>
            <a:r>
              <a:rPr lang="en-US" sz="2200" b="1" dirty="0">
                <a:solidFill>
                  <a:srgbClr val="129990"/>
                </a:solidFill>
                <a:latin typeface="Poppins Bold"/>
                <a:ea typeface="Poppins Bold"/>
                <a:cs typeface="Poppins Bold"/>
                <a:sym typeface="Poppins Bold"/>
              </a:rPr>
              <a:t>Context of the NHS</a:t>
            </a:r>
          </a:p>
          <a:p>
            <a:pPr algn="just">
              <a:lnSpc>
                <a:spcPts val="3080"/>
              </a:lnSpc>
              <a:spcBef>
                <a:spcPct val="0"/>
              </a:spcBef>
            </a:pPr>
            <a:r>
              <a:rPr lang="en-US" sz="2200" dirty="0">
                <a:solidFill>
                  <a:srgbClr val="129990"/>
                </a:solidFill>
                <a:latin typeface="Poppins"/>
                <a:ea typeface="Poppins"/>
                <a:cs typeface="Poppins"/>
                <a:sym typeface="Poppins"/>
              </a:rPr>
              <a:t>Medication safety remains a major priority within the NHS, which prescribes a huge number of medicines each year (Mistri et al., 2023). Healthcare managers have an important role in strengthening safety systems by supporting staff and promoting accountability, which leads to the quality improvement of initiatives that reduce errors in medications. </a:t>
            </a:r>
          </a:p>
        </p:txBody>
      </p:sp>
      <p:sp>
        <p:nvSpPr>
          <p:cNvPr id="14" name="TextBox 14"/>
          <p:cNvSpPr txBox="1"/>
          <p:nvPr/>
        </p:nvSpPr>
        <p:spPr>
          <a:xfrm>
            <a:off x="1028700" y="1965627"/>
            <a:ext cx="7767651" cy="809625"/>
          </a:xfrm>
          <a:prstGeom prst="rect">
            <a:avLst/>
          </a:prstGeom>
        </p:spPr>
        <p:txBody>
          <a:bodyPr lIns="0" tIns="0" rIns="0" bIns="0" rtlCol="0" anchor="t">
            <a:spAutoFit/>
          </a:bodyPr>
          <a:lstStyle/>
          <a:p>
            <a:pPr algn="l">
              <a:lnSpc>
                <a:spcPts val="6299"/>
              </a:lnSpc>
              <a:spcBef>
                <a:spcPct val="0"/>
              </a:spcBef>
            </a:pPr>
            <a:r>
              <a:rPr lang="en-US" sz="4500" b="1" dirty="0">
                <a:solidFill>
                  <a:srgbClr val="096B68"/>
                </a:solidFill>
                <a:latin typeface="Poppins Bold"/>
                <a:ea typeface="Poppins Bold"/>
                <a:cs typeface="Poppins Bold"/>
                <a:sym typeface="Poppins Bold"/>
              </a:rPr>
              <a:t>Background and Context</a:t>
            </a:r>
          </a:p>
        </p:txBody>
      </p:sp>
      <p:sp>
        <p:nvSpPr>
          <p:cNvPr id="2" name="TextBox 1">
            <a:extLst>
              <a:ext uri="{FF2B5EF4-FFF2-40B4-BE49-F238E27FC236}">
                <a16:creationId xmlns:a16="http://schemas.microsoft.com/office/drawing/2014/main" xmlns="" id="{43D2BBC5-A572-27B0-EA7F-430596B4B488}"/>
              </a:ext>
            </a:extLst>
          </p:cNvPr>
          <p:cNvSpPr txBox="1"/>
          <p:nvPr/>
        </p:nvSpPr>
        <p:spPr>
          <a:xfrm>
            <a:off x="11582400" y="9334700"/>
            <a:ext cx="3368230" cy="369332"/>
          </a:xfrm>
          <a:prstGeom prst="rect">
            <a:avLst/>
          </a:prstGeom>
          <a:noFill/>
        </p:spPr>
        <p:txBody>
          <a:bodyPr wrap="none" rtlCol="0">
            <a:spAutoFit/>
          </a:bodyPr>
          <a:lstStyle/>
          <a:p>
            <a:r>
              <a:rPr lang="en-US" dirty="0"/>
              <a:t>Source: </a:t>
            </a:r>
            <a:r>
              <a:rPr lang="en-US" dirty="0" err="1"/>
              <a:t>shutterstock.com</a:t>
            </a:r>
            <a:r>
              <a:rPr lang="en-US" dirty="0"/>
              <a:t>, 2026</a:t>
            </a:r>
          </a:p>
        </p:txBody>
      </p:sp>
    </p:spTree>
  </p:cSld>
  <p:clrMapOvr>
    <a:masterClrMapping/>
  </p:clrMapOvr>
  <p:transition spd="slow">
    <p:cover di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4"/>
          <p:cNvSpPr txBox="1"/>
          <p:nvPr/>
        </p:nvSpPr>
        <p:spPr>
          <a:xfrm>
            <a:off x="1028700" y="895350"/>
            <a:ext cx="4788264" cy="892175"/>
          </a:xfrm>
          <a:prstGeom prst="rect">
            <a:avLst/>
          </a:prstGeom>
        </p:spPr>
        <p:txBody>
          <a:bodyPr lIns="0" tIns="0" rIns="0" bIns="0" rtlCol="0" anchor="t">
            <a:spAutoFit/>
          </a:bodyPr>
          <a:lstStyle/>
          <a:p>
            <a:pPr algn="l">
              <a:lnSpc>
                <a:spcPts val="6999"/>
              </a:lnSpc>
              <a:spcBef>
                <a:spcPct val="0"/>
              </a:spcBef>
            </a:pPr>
            <a:r>
              <a:rPr lang="en-US" sz="4999" b="1" dirty="0">
                <a:solidFill>
                  <a:srgbClr val="096B68"/>
                </a:solidFill>
                <a:latin typeface="Poppins Bold"/>
                <a:ea typeface="Poppins Bold"/>
                <a:cs typeface="Poppins Bold"/>
                <a:sym typeface="Poppins Bold"/>
              </a:rPr>
              <a:t>Research Gap</a:t>
            </a:r>
          </a:p>
        </p:txBody>
      </p:sp>
      <p:sp>
        <p:nvSpPr>
          <p:cNvPr id="15" name="TextBox 15"/>
          <p:cNvSpPr txBox="1"/>
          <p:nvPr/>
        </p:nvSpPr>
        <p:spPr>
          <a:xfrm>
            <a:off x="8824723" y="1955801"/>
            <a:ext cx="8548877" cy="4701287"/>
          </a:xfrm>
          <a:prstGeom prst="rect">
            <a:avLst/>
          </a:prstGeom>
        </p:spPr>
        <p:txBody>
          <a:bodyPr wrap="square" lIns="0" tIns="0" rIns="0" bIns="0" rtlCol="0" anchor="t">
            <a:spAutoFit/>
          </a:bodyPr>
          <a:lstStyle/>
          <a:p>
            <a:pPr>
              <a:lnSpc>
                <a:spcPts val="2800"/>
              </a:lnSpc>
              <a:spcBef>
                <a:spcPct val="0"/>
              </a:spcBef>
            </a:pPr>
            <a:r>
              <a:rPr lang="en-US" sz="3200" dirty="0">
                <a:solidFill>
                  <a:srgbClr val="129990"/>
                </a:solidFill>
                <a:latin typeface="Poppins"/>
                <a:ea typeface="Poppins"/>
                <a:cs typeface="Poppins"/>
                <a:sym typeface="Poppins"/>
              </a:rPr>
              <a:t>Qualitative evidence investigating the manager’s specific contribution remains fragmented. However, limited systematic evaluation exists regarding the managerial approaches that have effective promotion of the patient safety culture within the NHS. Therefore, the qualitative systematic literature review addresses this gap by integrating existing literature and generating recommendations to strengthen managerial practice and medication safety</a:t>
            </a:r>
          </a:p>
        </p:txBody>
      </p:sp>
      <p:sp>
        <p:nvSpPr>
          <p:cNvPr id="16" name="TextBox 15">
            <a:extLst>
              <a:ext uri="{FF2B5EF4-FFF2-40B4-BE49-F238E27FC236}">
                <a16:creationId xmlns:a16="http://schemas.microsoft.com/office/drawing/2014/main" xmlns="" id="{B9D09C68-3D69-942A-3F5F-2561DF74BCC2}"/>
              </a:ext>
            </a:extLst>
          </p:cNvPr>
          <p:cNvSpPr txBox="1"/>
          <p:nvPr/>
        </p:nvSpPr>
        <p:spPr>
          <a:xfrm>
            <a:off x="914399" y="8980291"/>
            <a:ext cx="9144000" cy="584775"/>
          </a:xfrm>
          <a:prstGeom prst="rect">
            <a:avLst/>
          </a:prstGeom>
          <a:noFill/>
        </p:spPr>
        <p:txBody>
          <a:bodyPr wrap="square">
            <a:spAutoFit/>
          </a:bodyPr>
          <a:lstStyle/>
          <a:p>
            <a:r>
              <a:rPr lang="en-GB" sz="3200" dirty="0">
                <a:effectLst/>
                <a:latin typeface="Aptos" panose="020B0004020202020204" pitchFamily="34" charset="0"/>
                <a:ea typeface="Aptos" panose="020B0004020202020204" pitchFamily="34" charset="0"/>
                <a:cs typeface="Times New Roman" panose="02020603050405020304" pitchFamily="18" charset="0"/>
              </a:rPr>
              <a:t>Source: </a:t>
            </a:r>
            <a:r>
              <a:rPr lang="en-GB" sz="3200" dirty="0" err="1">
                <a:effectLst/>
                <a:latin typeface="Aptos" panose="020B0004020202020204" pitchFamily="34" charset="0"/>
                <a:ea typeface="Aptos" panose="020B0004020202020204" pitchFamily="34" charset="0"/>
                <a:cs typeface="Times New Roman" panose="02020603050405020304" pitchFamily="18" charset="0"/>
              </a:rPr>
              <a:t>firstresponsetraining.com</a:t>
            </a:r>
            <a:r>
              <a:rPr lang="en-US" sz="3200" dirty="0">
                <a:effectLst/>
              </a:rPr>
              <a:t> , 2026</a:t>
            </a:r>
            <a:endParaRPr lang="en-US" sz="3200" dirty="0"/>
          </a:p>
        </p:txBody>
      </p:sp>
      <p:pic>
        <p:nvPicPr>
          <p:cNvPr id="17" name="Picture 16" descr="Patient Safety Healthcare Inequalities Reduction Framework">
            <a:extLst>
              <a:ext uri="{FF2B5EF4-FFF2-40B4-BE49-F238E27FC236}">
                <a16:creationId xmlns:a16="http://schemas.microsoft.com/office/drawing/2014/main" xmlns="" id="{727CEA0C-26C5-A505-B463-14E3136A635D}"/>
              </a:ext>
            </a:extLst>
          </p:cNvPr>
          <p:cNvPicPr>
            <a:picLocks noChangeAspect="1"/>
          </p:cNvPicPr>
          <p:nvPr/>
        </p:nvPicPr>
        <p:blipFill>
          <a:blip r:embed="rId2"/>
          <a:srcRect l="8014" t="28693" r="8145" b="11591"/>
          <a:stretch>
            <a:fillRect/>
          </a:stretch>
        </p:blipFill>
        <p:spPr>
          <a:xfrm>
            <a:off x="914399" y="2120173"/>
            <a:ext cx="7559857" cy="6730604"/>
          </a:xfrm>
          <a:prstGeom prst="rect">
            <a:avLst/>
          </a:prstGeom>
        </p:spPr>
      </p:pic>
      <p:sp>
        <p:nvSpPr>
          <p:cNvPr id="19" name="TextBox 18">
            <a:extLst>
              <a:ext uri="{FF2B5EF4-FFF2-40B4-BE49-F238E27FC236}">
                <a16:creationId xmlns:a16="http://schemas.microsoft.com/office/drawing/2014/main" xmlns="" id="{E1636D69-B447-C741-FBA7-2A3B3739B1B6}"/>
              </a:ext>
            </a:extLst>
          </p:cNvPr>
          <p:cNvSpPr txBox="1"/>
          <p:nvPr/>
        </p:nvSpPr>
        <p:spPr>
          <a:xfrm>
            <a:off x="10094258" y="9616510"/>
            <a:ext cx="9144000" cy="523220"/>
          </a:xfrm>
          <a:prstGeom prst="rect">
            <a:avLst/>
          </a:prstGeom>
          <a:noFill/>
        </p:spPr>
        <p:txBody>
          <a:bodyPr wrap="square">
            <a:spAutoFit/>
          </a:bodyPr>
          <a:lstStyle/>
          <a:p>
            <a:r>
              <a:rPr lang="en-US" sz="2800" dirty="0"/>
              <a:t>Source: </a:t>
            </a:r>
            <a:r>
              <a:rPr lang="en-US" sz="2800" dirty="0" err="1"/>
              <a:t>pslhub.org</a:t>
            </a:r>
            <a:r>
              <a:rPr lang="en-US" sz="2800" dirty="0"/>
              <a:t>, 2026</a:t>
            </a:r>
          </a:p>
        </p:txBody>
      </p:sp>
      <p:pic>
        <p:nvPicPr>
          <p:cNvPr id="20" name="Picture 19" descr="NHSPatientsafetysyllabus.png.97043cc3a6770002705ebea44ef7411c.png">
            <a:extLst>
              <a:ext uri="{FF2B5EF4-FFF2-40B4-BE49-F238E27FC236}">
                <a16:creationId xmlns:a16="http://schemas.microsoft.com/office/drawing/2014/main" xmlns="" id="{E1B3A744-77EE-C58F-7878-561B446A6DD7}"/>
              </a:ext>
            </a:extLst>
          </p:cNvPr>
          <p:cNvPicPr>
            <a:picLocks noChangeAspect="1"/>
          </p:cNvPicPr>
          <p:nvPr/>
        </p:nvPicPr>
        <p:blipFill>
          <a:blip r:embed="rId3"/>
          <a:srcRect b="18299"/>
          <a:stretch>
            <a:fillRect/>
          </a:stretch>
        </p:blipFill>
        <p:spPr>
          <a:xfrm>
            <a:off x="8851616" y="7031288"/>
            <a:ext cx="8818245" cy="1819489"/>
          </a:xfrm>
          <a:prstGeom prst="rect">
            <a:avLst/>
          </a:prstGeom>
        </p:spPr>
      </p:pic>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2"/>
          <p:cNvSpPr txBox="1"/>
          <p:nvPr/>
        </p:nvSpPr>
        <p:spPr>
          <a:xfrm>
            <a:off x="2405305" y="876300"/>
            <a:ext cx="4865121" cy="1955800"/>
          </a:xfrm>
          <a:prstGeom prst="rect">
            <a:avLst/>
          </a:prstGeom>
        </p:spPr>
        <p:txBody>
          <a:bodyPr lIns="0" tIns="0" rIns="0" bIns="0" rtlCol="0" anchor="t">
            <a:spAutoFit/>
          </a:bodyPr>
          <a:lstStyle/>
          <a:p>
            <a:pPr algn="l">
              <a:lnSpc>
                <a:spcPts val="7699"/>
              </a:lnSpc>
              <a:spcBef>
                <a:spcPct val="0"/>
              </a:spcBef>
            </a:pPr>
            <a:r>
              <a:rPr lang="en-US" sz="5499" b="1" dirty="0">
                <a:solidFill>
                  <a:srgbClr val="096B68"/>
                </a:solidFill>
                <a:latin typeface="Poppins Bold"/>
                <a:ea typeface="Poppins Bold"/>
                <a:cs typeface="Poppins Bold"/>
                <a:sym typeface="Poppins Bold"/>
              </a:rPr>
              <a:t>Research Methodology</a:t>
            </a:r>
          </a:p>
        </p:txBody>
      </p:sp>
      <p:sp>
        <p:nvSpPr>
          <p:cNvPr id="13" name="TextBox 13"/>
          <p:cNvSpPr txBox="1"/>
          <p:nvPr/>
        </p:nvSpPr>
        <p:spPr>
          <a:xfrm>
            <a:off x="9144000" y="962025"/>
            <a:ext cx="7613814" cy="7451725"/>
          </a:xfrm>
          <a:prstGeom prst="rect">
            <a:avLst/>
          </a:prstGeom>
        </p:spPr>
        <p:txBody>
          <a:bodyPr lIns="0" tIns="0" rIns="0" bIns="0" rtlCol="0" anchor="t">
            <a:spAutoFit/>
          </a:bodyPr>
          <a:lstStyle/>
          <a:p>
            <a:pPr algn="just">
              <a:lnSpc>
                <a:spcPts val="3499"/>
              </a:lnSpc>
            </a:pPr>
            <a:r>
              <a:rPr lang="en-US" sz="2499" b="1">
                <a:solidFill>
                  <a:srgbClr val="129990"/>
                </a:solidFill>
                <a:latin typeface="Poppins Bold"/>
                <a:ea typeface="Poppins Bold"/>
                <a:cs typeface="Poppins Bold"/>
                <a:sym typeface="Poppins Bold"/>
              </a:rPr>
              <a:t>Research Design</a:t>
            </a:r>
          </a:p>
          <a:p>
            <a:pPr algn="just">
              <a:lnSpc>
                <a:spcPts val="3499"/>
              </a:lnSpc>
            </a:pPr>
            <a:r>
              <a:rPr lang="en-US" sz="2499">
                <a:solidFill>
                  <a:srgbClr val="129990"/>
                </a:solidFill>
                <a:latin typeface="Poppins"/>
                <a:ea typeface="Poppins"/>
                <a:cs typeface="Poppins"/>
                <a:sym typeface="Poppins"/>
              </a:rPr>
              <a:t>A qualitative Systematic Literature Review (SLR) has been conducted using 10 selected peer-reviewed articles.</a:t>
            </a:r>
          </a:p>
          <a:p>
            <a:pPr algn="just">
              <a:lnSpc>
                <a:spcPts val="3499"/>
              </a:lnSpc>
            </a:pPr>
            <a:r>
              <a:rPr lang="en-US" sz="2499" b="1">
                <a:solidFill>
                  <a:srgbClr val="129990"/>
                </a:solidFill>
                <a:latin typeface="Poppins Bold"/>
                <a:ea typeface="Poppins Bold"/>
                <a:cs typeface="Poppins Bold"/>
                <a:sym typeface="Poppins Bold"/>
              </a:rPr>
              <a:t>Rearch Strategy</a:t>
            </a:r>
          </a:p>
          <a:p>
            <a:pPr algn="just">
              <a:lnSpc>
                <a:spcPts val="3499"/>
              </a:lnSpc>
            </a:pPr>
            <a:r>
              <a:rPr lang="en-US" sz="2499">
                <a:solidFill>
                  <a:srgbClr val="129990"/>
                </a:solidFill>
                <a:latin typeface="Poppins"/>
                <a:ea typeface="Poppins"/>
                <a:cs typeface="Poppins"/>
                <a:sym typeface="Poppins"/>
              </a:rPr>
              <a:t>Relevant studies were identified through the database searches in Google Scholar. Search terms included patient safety culture, medication errors, healthcare managers, leadership, and NHS.</a:t>
            </a:r>
          </a:p>
          <a:p>
            <a:pPr algn="just">
              <a:lnSpc>
                <a:spcPts val="3499"/>
              </a:lnSpc>
            </a:pPr>
            <a:r>
              <a:rPr lang="en-US" sz="2499" b="1">
                <a:solidFill>
                  <a:srgbClr val="129990"/>
                </a:solidFill>
                <a:latin typeface="Poppins Bold"/>
                <a:ea typeface="Poppins Bold"/>
                <a:cs typeface="Poppins Bold"/>
                <a:sym typeface="Poppins Bold"/>
              </a:rPr>
              <a:t>Data Analysis</a:t>
            </a:r>
          </a:p>
          <a:p>
            <a:pPr algn="just">
              <a:lnSpc>
                <a:spcPts val="3499"/>
              </a:lnSpc>
              <a:spcBef>
                <a:spcPct val="0"/>
              </a:spcBef>
            </a:pPr>
            <a:r>
              <a:rPr lang="en-US" sz="2499">
                <a:solidFill>
                  <a:srgbClr val="129990"/>
                </a:solidFill>
                <a:latin typeface="Poppins"/>
                <a:ea typeface="Poppins"/>
                <a:cs typeface="Poppins"/>
                <a:sym typeface="Poppins"/>
              </a:rPr>
              <a:t>Data from several eligible studies were extracted in a systematic manner along with analysed using the thematic analysis process to identify recurring themes, patterns, and insights regarding the managerial contribution to the education safety. </a:t>
            </a:r>
          </a:p>
        </p:txBody>
      </p:sp>
      <p:sp>
        <p:nvSpPr>
          <p:cNvPr id="2" name="TextBox 1">
            <a:extLst>
              <a:ext uri="{FF2B5EF4-FFF2-40B4-BE49-F238E27FC236}">
                <a16:creationId xmlns:a16="http://schemas.microsoft.com/office/drawing/2014/main" xmlns="" id="{0B652A48-8D64-64FD-C615-D79896A0DCD7}"/>
              </a:ext>
            </a:extLst>
          </p:cNvPr>
          <p:cNvSpPr txBox="1"/>
          <p:nvPr/>
        </p:nvSpPr>
        <p:spPr>
          <a:xfrm>
            <a:off x="2667000" y="8549102"/>
            <a:ext cx="4876800" cy="523220"/>
          </a:xfrm>
          <a:prstGeom prst="rect">
            <a:avLst/>
          </a:prstGeom>
          <a:noFill/>
        </p:spPr>
        <p:txBody>
          <a:bodyPr wrap="square" rtlCol="0">
            <a:spAutoFit/>
          </a:bodyPr>
          <a:lstStyle/>
          <a:p>
            <a:r>
              <a:rPr lang="en-US" sz="2800" dirty="0"/>
              <a:t>Source: </a:t>
            </a:r>
            <a:r>
              <a:rPr lang="en-GB" sz="2800" dirty="0" err="1"/>
              <a:t>pinterest.com</a:t>
            </a:r>
            <a:r>
              <a:rPr lang="en-US" sz="2800" dirty="0">
                <a:effectLst/>
              </a:rPr>
              <a:t> , 2026</a:t>
            </a:r>
            <a:endParaRPr lang="en-US" sz="2800" dirty="0"/>
          </a:p>
        </p:txBody>
      </p:sp>
      <p:pic>
        <p:nvPicPr>
          <p:cNvPr id="6" name="Picture 5" descr="ChatGPT Image Jun 14, 2026, 10_36_31 PM.png"/>
          <p:cNvPicPr>
            <a:picLocks noChangeAspect="1"/>
          </p:cNvPicPr>
          <p:nvPr/>
        </p:nvPicPr>
        <p:blipFill>
          <a:blip r:embed="rId2"/>
          <a:stretch>
            <a:fillRect/>
          </a:stretch>
        </p:blipFill>
        <p:spPr>
          <a:xfrm>
            <a:off x="1500134" y="3643302"/>
            <a:ext cx="6779734" cy="4310066"/>
          </a:xfrm>
          <a:prstGeom prst="rect">
            <a:avLst/>
          </a:prstGeom>
        </p:spPr>
      </p:pic>
    </p:spTree>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1477868" y="1395763"/>
            <a:ext cx="12707773" cy="984250"/>
          </a:xfrm>
          <a:prstGeom prst="rect">
            <a:avLst/>
          </a:prstGeom>
        </p:spPr>
        <p:txBody>
          <a:bodyPr lIns="0" tIns="0" rIns="0" bIns="0" rtlCol="0" anchor="t">
            <a:spAutoFit/>
          </a:bodyPr>
          <a:lstStyle/>
          <a:p>
            <a:pPr algn="l">
              <a:lnSpc>
                <a:spcPts val="7699"/>
              </a:lnSpc>
              <a:spcBef>
                <a:spcPct val="0"/>
              </a:spcBef>
            </a:pPr>
            <a:r>
              <a:rPr lang="en-US" sz="5499" b="1" dirty="0">
                <a:solidFill>
                  <a:srgbClr val="129990"/>
                </a:solidFill>
                <a:latin typeface="Poppins Bold"/>
                <a:ea typeface="Poppins Bold"/>
                <a:cs typeface="Poppins Bold"/>
                <a:sym typeface="Poppins Bold"/>
              </a:rPr>
              <a:t>Inclusion &amp; Exclusion Criteria</a:t>
            </a:r>
          </a:p>
        </p:txBody>
      </p:sp>
      <p:graphicFrame>
        <p:nvGraphicFramePr>
          <p:cNvPr id="13" name="Table 12">
            <a:extLst>
              <a:ext uri="{FF2B5EF4-FFF2-40B4-BE49-F238E27FC236}">
                <a16:creationId xmlns:a16="http://schemas.microsoft.com/office/drawing/2014/main" xmlns="" id="{1DE066B8-8A05-5890-0C51-DD12C8544204}"/>
              </a:ext>
            </a:extLst>
          </p:cNvPr>
          <p:cNvGraphicFramePr>
            <a:graphicFrameLocks noGrp="1"/>
          </p:cNvGraphicFramePr>
          <p:nvPr>
            <p:extLst>
              <p:ext uri="{D42A27DB-BD31-4B8C-83A1-F6EECF244321}">
                <p14:modId xmlns:p14="http://schemas.microsoft.com/office/powerpoint/2010/main" xmlns="" val="1333876843"/>
              </p:ext>
            </p:extLst>
          </p:nvPr>
        </p:nvGraphicFramePr>
        <p:xfrm>
          <a:off x="1477868" y="2764666"/>
          <a:ext cx="16124332" cy="6646033"/>
        </p:xfrm>
        <a:graphic>
          <a:graphicData uri="http://schemas.openxmlformats.org/drawingml/2006/table">
            <a:tbl>
              <a:tblPr firstRow="1" firstCol="1" bandRow="1">
                <a:tableStyleId>{5C22544A-7EE6-4342-B048-85BDC9FD1C3A}</a:tableStyleId>
              </a:tblPr>
              <a:tblGrid>
                <a:gridCol w="7899288">
                  <a:extLst>
                    <a:ext uri="{9D8B030D-6E8A-4147-A177-3AD203B41FA5}">
                      <a16:colId xmlns:a16="http://schemas.microsoft.com/office/drawing/2014/main" xmlns="" val="2320218127"/>
                    </a:ext>
                  </a:extLst>
                </a:gridCol>
                <a:gridCol w="8225044">
                  <a:extLst>
                    <a:ext uri="{9D8B030D-6E8A-4147-A177-3AD203B41FA5}">
                      <a16:colId xmlns:a16="http://schemas.microsoft.com/office/drawing/2014/main" xmlns="" val="1598106395"/>
                    </a:ext>
                  </a:extLst>
                </a:gridCol>
              </a:tblGrid>
              <a:tr h="698467">
                <a:tc>
                  <a:txBody>
                    <a:bodyPr/>
                    <a:lstStyle/>
                    <a:p>
                      <a:pPr algn="ctr">
                        <a:lnSpc>
                          <a:spcPct val="150000"/>
                        </a:lnSpc>
                        <a:spcBef>
                          <a:spcPts val="800"/>
                        </a:spcBef>
                        <a:spcAft>
                          <a:spcPts val="800"/>
                        </a:spcAft>
                        <a:buNone/>
                      </a:pPr>
                      <a:r>
                        <a:rPr lang="en-US" sz="2500" kern="100" dirty="0">
                          <a:effectLst/>
                        </a:rPr>
                        <a:t>Inclusion Criteria</a:t>
                      </a:r>
                      <a:endParaRPr lang="en-IN" sz="25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tc>
                  <a:txBody>
                    <a:bodyPr/>
                    <a:lstStyle/>
                    <a:p>
                      <a:pPr algn="ctr">
                        <a:lnSpc>
                          <a:spcPct val="150000"/>
                        </a:lnSpc>
                        <a:spcBef>
                          <a:spcPts val="800"/>
                        </a:spcBef>
                        <a:spcAft>
                          <a:spcPts val="800"/>
                        </a:spcAft>
                        <a:buNone/>
                      </a:pPr>
                      <a:r>
                        <a:rPr lang="en-US" sz="2500" kern="100">
                          <a:effectLst/>
                        </a:rPr>
                        <a:t>Exclusion Criteria</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extLst>
                  <a:ext uri="{0D108BD9-81ED-4DB2-BD59-A6C34878D82A}">
                    <a16:rowId xmlns:a16="http://schemas.microsoft.com/office/drawing/2014/main" xmlns="" val="1443571977"/>
                  </a:ext>
                </a:extLst>
              </a:tr>
              <a:tr h="604556">
                <a:tc>
                  <a:txBody>
                    <a:bodyPr/>
                    <a:lstStyle/>
                    <a:p>
                      <a:pPr algn="just">
                        <a:lnSpc>
                          <a:spcPct val="150000"/>
                        </a:lnSpc>
                        <a:spcBef>
                          <a:spcPts val="800"/>
                        </a:spcBef>
                        <a:spcAft>
                          <a:spcPts val="800"/>
                        </a:spcAft>
                        <a:buNone/>
                      </a:pPr>
                      <a:r>
                        <a:rPr lang="en-US" sz="2500" kern="100">
                          <a:effectLst/>
                        </a:rPr>
                        <a:t>Peer-reviewed articles</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tc>
                  <a:txBody>
                    <a:bodyPr/>
                    <a:lstStyle/>
                    <a:p>
                      <a:pPr algn="just">
                        <a:lnSpc>
                          <a:spcPct val="150000"/>
                        </a:lnSpc>
                        <a:spcBef>
                          <a:spcPts val="800"/>
                        </a:spcBef>
                        <a:spcAft>
                          <a:spcPts val="800"/>
                        </a:spcAft>
                        <a:buNone/>
                      </a:pPr>
                      <a:r>
                        <a:rPr lang="en-US" sz="2500" kern="100">
                          <a:effectLst/>
                        </a:rPr>
                        <a:t>Non-peer-reviewed sources</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extLst>
                  <a:ext uri="{0D108BD9-81ED-4DB2-BD59-A6C34878D82A}">
                    <a16:rowId xmlns:a16="http://schemas.microsoft.com/office/drawing/2014/main" xmlns="" val="1978058107"/>
                  </a:ext>
                </a:extLst>
              </a:tr>
              <a:tr h="604556">
                <a:tc>
                  <a:txBody>
                    <a:bodyPr/>
                    <a:lstStyle/>
                    <a:p>
                      <a:pPr algn="just">
                        <a:lnSpc>
                          <a:spcPct val="150000"/>
                        </a:lnSpc>
                        <a:spcBef>
                          <a:spcPts val="800"/>
                        </a:spcBef>
                        <a:spcAft>
                          <a:spcPts val="800"/>
                        </a:spcAft>
                        <a:buNone/>
                      </a:pPr>
                      <a:r>
                        <a:rPr lang="en-US" sz="2500" kern="100" dirty="0">
                          <a:effectLst/>
                        </a:rPr>
                        <a:t>Published in English</a:t>
                      </a:r>
                      <a:endParaRPr lang="en-IN" sz="25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tc>
                  <a:txBody>
                    <a:bodyPr/>
                    <a:lstStyle/>
                    <a:p>
                      <a:pPr algn="just">
                        <a:lnSpc>
                          <a:spcPct val="150000"/>
                        </a:lnSpc>
                        <a:spcBef>
                          <a:spcPts val="800"/>
                        </a:spcBef>
                        <a:spcAft>
                          <a:spcPts val="800"/>
                        </a:spcAft>
                        <a:buNone/>
                      </a:pPr>
                      <a:r>
                        <a:rPr lang="en-US" sz="2500" kern="100" dirty="0">
                          <a:effectLst/>
                        </a:rPr>
                        <a:t>Non-English publications</a:t>
                      </a:r>
                      <a:endParaRPr lang="en-IN" sz="25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extLst>
                  <a:ext uri="{0D108BD9-81ED-4DB2-BD59-A6C34878D82A}">
                    <a16:rowId xmlns:a16="http://schemas.microsoft.com/office/drawing/2014/main" xmlns="" val="2448297059"/>
                  </a:ext>
                </a:extLst>
              </a:tr>
              <a:tr h="604556">
                <a:tc>
                  <a:txBody>
                    <a:bodyPr/>
                    <a:lstStyle/>
                    <a:p>
                      <a:pPr algn="just">
                        <a:lnSpc>
                          <a:spcPct val="150000"/>
                        </a:lnSpc>
                        <a:spcBef>
                          <a:spcPts val="800"/>
                        </a:spcBef>
                        <a:spcAft>
                          <a:spcPts val="800"/>
                        </a:spcAft>
                        <a:buNone/>
                      </a:pPr>
                      <a:r>
                        <a:rPr lang="en-US" sz="2500" kern="100">
                          <a:effectLst/>
                        </a:rPr>
                        <a:t>Qualitative studies</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tc>
                  <a:txBody>
                    <a:bodyPr/>
                    <a:lstStyle/>
                    <a:p>
                      <a:pPr algn="just">
                        <a:lnSpc>
                          <a:spcPct val="150000"/>
                        </a:lnSpc>
                        <a:spcBef>
                          <a:spcPts val="800"/>
                        </a:spcBef>
                        <a:spcAft>
                          <a:spcPts val="800"/>
                        </a:spcAft>
                        <a:buNone/>
                      </a:pPr>
                      <a:r>
                        <a:rPr lang="en-US" sz="2500" kern="100">
                          <a:effectLst/>
                        </a:rPr>
                        <a:t>Quantitative-only studies</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extLst>
                  <a:ext uri="{0D108BD9-81ED-4DB2-BD59-A6C34878D82A}">
                    <a16:rowId xmlns:a16="http://schemas.microsoft.com/office/drawing/2014/main" xmlns="" val="3445957414"/>
                  </a:ext>
                </a:extLst>
              </a:tr>
              <a:tr h="1277282">
                <a:tc>
                  <a:txBody>
                    <a:bodyPr/>
                    <a:lstStyle/>
                    <a:p>
                      <a:pPr algn="just">
                        <a:lnSpc>
                          <a:spcPct val="150000"/>
                        </a:lnSpc>
                        <a:spcBef>
                          <a:spcPts val="800"/>
                        </a:spcBef>
                        <a:spcAft>
                          <a:spcPts val="800"/>
                        </a:spcAft>
                        <a:buNone/>
                      </a:pPr>
                      <a:r>
                        <a:rPr lang="en-US" sz="2500" kern="100" dirty="0">
                          <a:effectLst/>
                        </a:rPr>
                        <a:t>Focus on patient safety culture and medication errors</a:t>
                      </a:r>
                      <a:endParaRPr lang="en-IN" sz="25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tc>
                  <a:txBody>
                    <a:bodyPr/>
                    <a:lstStyle/>
                    <a:p>
                      <a:pPr algn="just">
                        <a:lnSpc>
                          <a:spcPct val="150000"/>
                        </a:lnSpc>
                        <a:spcBef>
                          <a:spcPts val="800"/>
                        </a:spcBef>
                        <a:spcAft>
                          <a:spcPts val="800"/>
                        </a:spcAft>
                        <a:buNone/>
                      </a:pPr>
                      <a:r>
                        <a:rPr lang="en-US" sz="2500" kern="100" dirty="0">
                          <a:effectLst/>
                        </a:rPr>
                        <a:t>Studies unrelated to medication safety</a:t>
                      </a:r>
                      <a:endParaRPr lang="en-IN" sz="25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extLst>
                  <a:ext uri="{0D108BD9-81ED-4DB2-BD59-A6C34878D82A}">
                    <a16:rowId xmlns:a16="http://schemas.microsoft.com/office/drawing/2014/main" xmlns="" val="3769590854"/>
                  </a:ext>
                </a:extLst>
              </a:tr>
              <a:tr h="1126030">
                <a:tc>
                  <a:txBody>
                    <a:bodyPr/>
                    <a:lstStyle/>
                    <a:p>
                      <a:pPr algn="just">
                        <a:lnSpc>
                          <a:spcPct val="150000"/>
                        </a:lnSpc>
                        <a:spcBef>
                          <a:spcPts val="800"/>
                        </a:spcBef>
                        <a:spcAft>
                          <a:spcPts val="800"/>
                        </a:spcAft>
                        <a:buNone/>
                      </a:pPr>
                      <a:r>
                        <a:rPr lang="en-US" sz="2500" kern="100">
                          <a:effectLst/>
                        </a:rPr>
                        <a:t>Healthcare management or leadership focus</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tc>
                  <a:txBody>
                    <a:bodyPr/>
                    <a:lstStyle/>
                    <a:p>
                      <a:pPr algn="just">
                        <a:lnSpc>
                          <a:spcPct val="150000"/>
                        </a:lnSpc>
                        <a:spcBef>
                          <a:spcPts val="800"/>
                        </a:spcBef>
                        <a:spcAft>
                          <a:spcPts val="800"/>
                        </a:spcAft>
                        <a:buNone/>
                      </a:pPr>
                      <a:r>
                        <a:rPr lang="en-US" sz="2500" kern="100">
                          <a:effectLst/>
                        </a:rPr>
                        <a:t>No managerial perspective</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extLst>
                  <a:ext uri="{0D108BD9-81ED-4DB2-BD59-A6C34878D82A}">
                    <a16:rowId xmlns:a16="http://schemas.microsoft.com/office/drawing/2014/main" xmlns="" val="2010097222"/>
                  </a:ext>
                </a:extLst>
              </a:tr>
              <a:tr h="1126030">
                <a:tc>
                  <a:txBody>
                    <a:bodyPr/>
                    <a:lstStyle/>
                    <a:p>
                      <a:pPr algn="just">
                        <a:lnSpc>
                          <a:spcPct val="150000"/>
                        </a:lnSpc>
                        <a:spcBef>
                          <a:spcPts val="800"/>
                        </a:spcBef>
                        <a:spcAft>
                          <a:spcPts val="800"/>
                        </a:spcAft>
                        <a:buNone/>
                      </a:pPr>
                      <a:r>
                        <a:rPr lang="en-US" sz="2500" kern="100">
                          <a:effectLst/>
                        </a:rPr>
                        <a:t>NHS or comparable healthcare settings</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tc>
                  <a:txBody>
                    <a:bodyPr/>
                    <a:lstStyle/>
                    <a:p>
                      <a:pPr algn="just">
                        <a:lnSpc>
                          <a:spcPct val="150000"/>
                        </a:lnSpc>
                        <a:spcBef>
                          <a:spcPts val="800"/>
                        </a:spcBef>
                        <a:spcAft>
                          <a:spcPts val="800"/>
                        </a:spcAft>
                        <a:buNone/>
                      </a:pPr>
                      <a:r>
                        <a:rPr lang="en-US" sz="2500" kern="100">
                          <a:effectLst/>
                        </a:rPr>
                        <a:t>Non-healthcare settings</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extLst>
                  <a:ext uri="{0D108BD9-81ED-4DB2-BD59-A6C34878D82A}">
                    <a16:rowId xmlns:a16="http://schemas.microsoft.com/office/drawing/2014/main" xmlns="" val="1744835908"/>
                  </a:ext>
                </a:extLst>
              </a:tr>
              <a:tr h="604556">
                <a:tc>
                  <a:txBody>
                    <a:bodyPr/>
                    <a:lstStyle/>
                    <a:p>
                      <a:pPr algn="just">
                        <a:lnSpc>
                          <a:spcPct val="150000"/>
                        </a:lnSpc>
                        <a:spcBef>
                          <a:spcPts val="800"/>
                        </a:spcBef>
                        <a:spcAft>
                          <a:spcPts val="800"/>
                        </a:spcAft>
                        <a:buNone/>
                      </a:pPr>
                      <a:r>
                        <a:rPr lang="en-US" sz="2500" kern="100">
                          <a:effectLst/>
                        </a:rPr>
                        <a:t>Published within 5 years</a:t>
                      </a:r>
                      <a:endParaRPr lang="en-IN" sz="2500" kern="10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tc>
                  <a:txBody>
                    <a:bodyPr/>
                    <a:lstStyle/>
                    <a:p>
                      <a:pPr algn="just">
                        <a:lnSpc>
                          <a:spcPct val="150000"/>
                        </a:lnSpc>
                        <a:spcBef>
                          <a:spcPts val="800"/>
                        </a:spcBef>
                        <a:spcAft>
                          <a:spcPts val="800"/>
                        </a:spcAft>
                        <a:buNone/>
                      </a:pPr>
                      <a:r>
                        <a:rPr lang="en-US" sz="2500" kern="100" dirty="0">
                          <a:effectLst/>
                        </a:rPr>
                        <a:t>Outside the selected timeframe</a:t>
                      </a:r>
                      <a:endParaRPr lang="en-IN" sz="25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8998" marR="28998" marT="0" marB="0"/>
                </a:tc>
                <a:extLst>
                  <a:ext uri="{0D108BD9-81ED-4DB2-BD59-A6C34878D82A}">
                    <a16:rowId xmlns:a16="http://schemas.microsoft.com/office/drawing/2014/main" xmlns="" val="4117219041"/>
                  </a:ext>
                </a:extLst>
              </a:tr>
            </a:tbl>
          </a:graphicData>
        </a:graphic>
      </p:graphicFrame>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4684586" y="888247"/>
            <a:ext cx="8918827" cy="984250"/>
          </a:xfrm>
          <a:prstGeom prst="rect">
            <a:avLst/>
          </a:prstGeom>
        </p:spPr>
        <p:txBody>
          <a:bodyPr lIns="0" tIns="0" rIns="0" bIns="0" rtlCol="0" anchor="t">
            <a:spAutoFit/>
          </a:bodyPr>
          <a:lstStyle/>
          <a:p>
            <a:pPr algn="ctr">
              <a:lnSpc>
                <a:spcPts val="7699"/>
              </a:lnSpc>
              <a:spcBef>
                <a:spcPct val="0"/>
              </a:spcBef>
            </a:pPr>
            <a:r>
              <a:rPr lang="en-US" sz="5499" b="1">
                <a:solidFill>
                  <a:srgbClr val="129990"/>
                </a:solidFill>
                <a:latin typeface="Poppins Bold"/>
                <a:ea typeface="Poppins Bold"/>
                <a:cs typeface="Poppins Bold"/>
                <a:sym typeface="Poppins Bold"/>
              </a:rPr>
              <a:t>Reference List</a:t>
            </a:r>
          </a:p>
        </p:txBody>
      </p:sp>
      <p:sp>
        <p:nvSpPr>
          <p:cNvPr id="4" name="TextBox 4"/>
          <p:cNvSpPr txBox="1"/>
          <p:nvPr/>
        </p:nvSpPr>
        <p:spPr>
          <a:xfrm>
            <a:off x="1028700" y="2383379"/>
            <a:ext cx="16230600" cy="7064374"/>
          </a:xfrm>
          <a:prstGeom prst="rect">
            <a:avLst/>
          </a:prstGeom>
        </p:spPr>
        <p:txBody>
          <a:bodyPr lIns="0" tIns="0" rIns="0" bIns="0" rtlCol="0" anchor="t">
            <a:spAutoFit/>
          </a:bodyPr>
          <a:lstStyle/>
          <a:p>
            <a:pPr marL="431805" lvl="1" indent="-215903" algn="just">
              <a:lnSpc>
                <a:spcPts val="2800"/>
              </a:lnSpc>
              <a:buFont typeface="Arial"/>
              <a:buChar char="•"/>
            </a:pPr>
            <a:r>
              <a:rPr lang="en-US" sz="2000" dirty="0" err="1">
                <a:solidFill>
                  <a:srgbClr val="129990"/>
                </a:solidFill>
                <a:latin typeface="Poppins"/>
                <a:ea typeface="Poppins"/>
                <a:cs typeface="Poppins"/>
                <a:sym typeface="Poppins"/>
              </a:rPr>
              <a:t>Azyabi</a:t>
            </a:r>
            <a:r>
              <a:rPr lang="en-US" sz="2000" dirty="0">
                <a:solidFill>
                  <a:srgbClr val="129990"/>
                </a:solidFill>
                <a:latin typeface="Poppins"/>
                <a:ea typeface="Poppins"/>
                <a:cs typeface="Poppins"/>
                <a:sym typeface="Poppins"/>
              </a:rPr>
              <a:t>, A., Karwowski, W., Hancock, P., Wan, T. T., and </a:t>
            </a:r>
            <a:r>
              <a:rPr lang="en-US" sz="2000" dirty="0" err="1">
                <a:solidFill>
                  <a:srgbClr val="129990"/>
                </a:solidFill>
                <a:latin typeface="Poppins"/>
                <a:ea typeface="Poppins"/>
                <a:cs typeface="Poppins"/>
                <a:sym typeface="Poppins"/>
              </a:rPr>
              <a:t>Elshennawy</a:t>
            </a:r>
            <a:r>
              <a:rPr lang="en-US" sz="2000" dirty="0">
                <a:solidFill>
                  <a:srgbClr val="129990"/>
                </a:solidFill>
                <a:latin typeface="Poppins"/>
                <a:ea typeface="Poppins"/>
                <a:cs typeface="Poppins"/>
                <a:sym typeface="Poppins"/>
              </a:rPr>
              <a:t>, A. (2022). Assessing patient safety culture in United States hospitals. International Journal of Environmental Research and Public Health, 19(4), 2353. </a:t>
            </a:r>
            <a:r>
              <a:rPr lang="en-US" sz="2000" u="sng" dirty="0">
                <a:solidFill>
                  <a:srgbClr val="129990"/>
                </a:solidFill>
                <a:latin typeface="Poppins"/>
                <a:ea typeface="Poppins"/>
                <a:cs typeface="Poppins"/>
                <a:sym typeface="Poppins"/>
                <a:hlinkClick r:id="rId2" tooltip="https://www.mdpi.com/1660-4601/19/4/2353"/>
              </a:rPr>
              <a:t>Lorem ipsum dolor sit amet, consectetur adipiscing elit, sed do eiusmod tempor incididunt ut labore et dolore magna aliqua. Ut enim ad minim veniam, quis nostrud exercitation ullamco laboris nisi ut aliquip ex ea commodo consequat. Duis aute irure dolor in </a:t>
            </a:r>
          </a:p>
          <a:p>
            <a:pPr marL="431805" lvl="1" indent="-215903" algn="just">
              <a:lnSpc>
                <a:spcPts val="2800"/>
              </a:lnSpc>
              <a:buFont typeface="Arial"/>
              <a:buChar char="•"/>
            </a:pPr>
            <a:r>
              <a:rPr lang="en-US" sz="2000" dirty="0">
                <a:solidFill>
                  <a:srgbClr val="129990"/>
                </a:solidFill>
                <a:latin typeface="Poppins"/>
                <a:ea typeface="Poppins"/>
                <a:cs typeface="Poppins"/>
                <a:sym typeface="Poppins"/>
              </a:rPr>
              <a:t>Bastani, P., </a:t>
            </a:r>
            <a:r>
              <a:rPr lang="en-US" sz="2000" dirty="0" err="1">
                <a:solidFill>
                  <a:srgbClr val="129990"/>
                </a:solidFill>
                <a:latin typeface="Poppins"/>
                <a:ea typeface="Poppins"/>
                <a:cs typeface="Poppins"/>
                <a:sym typeface="Poppins"/>
              </a:rPr>
              <a:t>Barfar</a:t>
            </a:r>
            <a:r>
              <a:rPr lang="en-US" sz="2000" dirty="0">
                <a:solidFill>
                  <a:srgbClr val="129990"/>
                </a:solidFill>
                <a:latin typeface="Poppins"/>
                <a:ea typeface="Poppins"/>
                <a:cs typeface="Poppins"/>
                <a:sym typeface="Poppins"/>
              </a:rPr>
              <a:t>, E., Yusefi, A. R., Movahed, E., </a:t>
            </a:r>
            <a:r>
              <a:rPr lang="en-US" sz="2000" dirty="0" err="1">
                <a:solidFill>
                  <a:srgbClr val="129990"/>
                </a:solidFill>
                <a:latin typeface="Poppins"/>
                <a:ea typeface="Poppins"/>
                <a:cs typeface="Poppins"/>
                <a:sym typeface="Poppins"/>
              </a:rPr>
              <a:t>Dastyar</a:t>
            </a:r>
            <a:r>
              <a:rPr lang="en-US" sz="2000" dirty="0">
                <a:solidFill>
                  <a:srgbClr val="129990"/>
                </a:solidFill>
                <a:latin typeface="Poppins"/>
                <a:ea typeface="Poppins"/>
                <a:cs typeface="Poppins"/>
                <a:sym typeface="Poppins"/>
              </a:rPr>
              <a:t>, N., and </a:t>
            </a:r>
            <a:r>
              <a:rPr lang="en-US" sz="2000" dirty="0" err="1">
                <a:solidFill>
                  <a:srgbClr val="129990"/>
                </a:solidFill>
                <a:latin typeface="Poppins"/>
                <a:ea typeface="Poppins"/>
                <a:cs typeface="Poppins"/>
                <a:sym typeface="Poppins"/>
              </a:rPr>
              <a:t>Edirippulige</a:t>
            </a:r>
            <a:r>
              <a:rPr lang="en-US" sz="2000" dirty="0">
                <a:solidFill>
                  <a:srgbClr val="129990"/>
                </a:solidFill>
                <a:latin typeface="Poppins"/>
                <a:ea typeface="Poppins"/>
                <a:cs typeface="Poppins"/>
                <a:sym typeface="Poppins"/>
              </a:rPr>
              <a:t>, S. (2024). Medication errors and its relationship with patient safety culture: evidence from nurses’ viewpoint during COVID-19 pandemic. </a:t>
            </a:r>
            <a:r>
              <a:rPr lang="en-US" sz="2000" dirty="0" err="1">
                <a:solidFill>
                  <a:srgbClr val="129990"/>
                </a:solidFill>
                <a:latin typeface="Poppins"/>
                <a:ea typeface="Poppins"/>
                <a:cs typeface="Poppins"/>
                <a:sym typeface="Poppins"/>
              </a:rPr>
              <a:t>Tanaffos</a:t>
            </a:r>
            <a:r>
              <a:rPr lang="en-US" sz="2000" dirty="0">
                <a:solidFill>
                  <a:srgbClr val="129990"/>
                </a:solidFill>
                <a:latin typeface="Poppins"/>
                <a:ea typeface="Poppins"/>
                <a:cs typeface="Poppins"/>
                <a:sym typeface="Poppins"/>
              </a:rPr>
              <a:t>, 23(2), 198. </a:t>
            </a:r>
            <a:r>
              <a:rPr lang="en-US" sz="2000" u="sng" dirty="0">
                <a:solidFill>
                  <a:srgbClr val="129990"/>
                </a:solidFill>
                <a:latin typeface="Poppins"/>
                <a:ea typeface="Poppins"/>
                <a:cs typeface="Poppins"/>
                <a:sym typeface="Poppins"/>
                <a:hlinkClick r:id="rId3" tooltip="https://pmc.ncbi.nlm.nih.gov/articles/PMC11825077/"/>
              </a:rPr>
              <a:t>Lorem ipsum dolor sit amet, consectetur adipiscing elit, sed do eiusmod tempor incididunt ut labore et dolore magna aliqua. Ut enim ad minim veniam, quis nostrud exercitation ullamco laboris nisi ut aliquip ex ea commodo consequat. Duis aute irure dolor in </a:t>
            </a:r>
          </a:p>
          <a:p>
            <a:pPr marL="431805" lvl="1" indent="-215903" algn="just">
              <a:lnSpc>
                <a:spcPts val="2800"/>
              </a:lnSpc>
              <a:buFont typeface="Arial"/>
              <a:buChar char="•"/>
            </a:pPr>
            <a:r>
              <a:rPr lang="en-US" sz="2000" dirty="0" err="1">
                <a:solidFill>
                  <a:srgbClr val="129990"/>
                </a:solidFill>
                <a:latin typeface="Poppins"/>
                <a:ea typeface="Poppins"/>
                <a:cs typeface="Poppins"/>
                <a:sym typeface="Poppins"/>
              </a:rPr>
              <a:t>Guntschnig</a:t>
            </a:r>
            <a:r>
              <a:rPr lang="en-US" sz="2000" dirty="0">
                <a:solidFill>
                  <a:srgbClr val="129990"/>
                </a:solidFill>
                <a:latin typeface="Poppins"/>
                <a:ea typeface="Poppins"/>
                <a:cs typeface="Poppins"/>
                <a:sym typeface="Poppins"/>
              </a:rPr>
              <a:t>, S., Barbosa, R., </a:t>
            </a:r>
            <a:r>
              <a:rPr lang="en-US" sz="2000" dirty="0" err="1">
                <a:solidFill>
                  <a:srgbClr val="129990"/>
                </a:solidFill>
                <a:latin typeface="Poppins"/>
                <a:ea typeface="Poppins"/>
                <a:cs typeface="Poppins"/>
                <a:sym typeface="Poppins"/>
              </a:rPr>
              <a:t>Jenzer</a:t>
            </a:r>
            <a:r>
              <a:rPr lang="en-US" sz="2000" dirty="0">
                <a:solidFill>
                  <a:srgbClr val="129990"/>
                </a:solidFill>
                <a:latin typeface="Poppins"/>
                <a:ea typeface="Poppins"/>
                <a:cs typeface="Poppins"/>
                <a:sym typeface="Poppins"/>
              </a:rPr>
              <a:t>, H., Greening, M., Hayde, J., Heery, H., ... and Mulac, A. (2025). Tackling medication errors: how a systems approach improves patient safety. European Journal of Hospital Pharmacy. </a:t>
            </a:r>
            <a:r>
              <a:rPr lang="en-US" sz="2000" u="sng" dirty="0">
                <a:solidFill>
                  <a:srgbClr val="129990"/>
                </a:solidFill>
                <a:latin typeface="Poppins"/>
                <a:ea typeface="Poppins"/>
                <a:cs typeface="Poppins"/>
                <a:sym typeface="Poppins"/>
                <a:hlinkClick r:id="rId4" tooltip="https://ejhp.bmj.com/content/early/2025/04/30/ejhpharm-2025-004533?versioned=true"/>
              </a:rPr>
              <a:t>Lorem ipsum dolor sit amet, consectetur adipiscing elit, sed do eiusmod tempor incididunt ut labore et dolore magna aliqua. Ut enim ad minim veniam, quis nostrud exercitation ullamco laboris nisi ut aliquip ex ea commodo consequat. Duis aute irure dolor in </a:t>
            </a:r>
          </a:p>
          <a:p>
            <a:pPr marL="431805" lvl="1" indent="-215903" algn="just">
              <a:lnSpc>
                <a:spcPts val="2800"/>
              </a:lnSpc>
              <a:buFont typeface="Arial"/>
              <a:buChar char="•"/>
            </a:pPr>
            <a:r>
              <a:rPr lang="en-US" sz="2000" dirty="0" err="1">
                <a:solidFill>
                  <a:srgbClr val="129990"/>
                </a:solidFill>
                <a:latin typeface="Poppins"/>
                <a:ea typeface="Poppins"/>
                <a:cs typeface="Poppins"/>
                <a:sym typeface="Poppins"/>
              </a:rPr>
              <a:t>Kiridjievska</a:t>
            </a:r>
            <a:r>
              <a:rPr lang="en-US" sz="2000" dirty="0">
                <a:solidFill>
                  <a:srgbClr val="129990"/>
                </a:solidFill>
                <a:latin typeface="Poppins"/>
                <a:ea typeface="Poppins"/>
                <a:cs typeface="Poppins"/>
                <a:sym typeface="Poppins"/>
              </a:rPr>
              <a:t>, L. V., </a:t>
            </a:r>
            <a:r>
              <a:rPr lang="en-US" sz="2000" dirty="0" err="1">
                <a:solidFill>
                  <a:srgbClr val="129990"/>
                </a:solidFill>
                <a:latin typeface="Poppins"/>
                <a:ea typeface="Poppins"/>
                <a:cs typeface="Poppins"/>
                <a:sym typeface="Poppins"/>
              </a:rPr>
              <a:t>Popovska</a:t>
            </a:r>
            <a:r>
              <a:rPr lang="en-US" sz="2000" dirty="0">
                <a:solidFill>
                  <a:srgbClr val="129990"/>
                </a:solidFill>
                <a:latin typeface="Poppins"/>
                <a:ea typeface="Poppins"/>
                <a:cs typeface="Poppins"/>
                <a:sym typeface="Poppins"/>
              </a:rPr>
              <a:t>, M. B., </a:t>
            </a:r>
            <a:r>
              <a:rPr lang="en-US" sz="2000" dirty="0" err="1">
                <a:solidFill>
                  <a:srgbClr val="129990"/>
                </a:solidFill>
                <a:latin typeface="Poppins"/>
                <a:ea typeface="Poppins"/>
                <a:cs typeface="Poppins"/>
                <a:sym typeface="Poppins"/>
              </a:rPr>
              <a:t>Latkovikj</a:t>
            </a:r>
            <a:r>
              <a:rPr lang="en-US" sz="2000" dirty="0">
                <a:solidFill>
                  <a:srgbClr val="129990"/>
                </a:solidFill>
                <a:latin typeface="Poppins"/>
                <a:ea typeface="Poppins"/>
                <a:cs typeface="Poppins"/>
                <a:sym typeface="Poppins"/>
              </a:rPr>
              <a:t>, M. T., and </a:t>
            </a:r>
            <a:r>
              <a:rPr lang="en-US" sz="2000" dirty="0" err="1">
                <a:solidFill>
                  <a:srgbClr val="129990"/>
                </a:solidFill>
                <a:latin typeface="Poppins"/>
                <a:ea typeface="Poppins"/>
                <a:cs typeface="Poppins"/>
                <a:sym typeface="Poppins"/>
              </a:rPr>
              <a:t>Drakulevski</a:t>
            </a:r>
            <a:r>
              <a:rPr lang="en-US" sz="2000" dirty="0">
                <a:solidFill>
                  <a:srgbClr val="129990"/>
                </a:solidFill>
                <a:latin typeface="Poppins"/>
                <a:ea typeface="Poppins"/>
                <a:cs typeface="Poppins"/>
                <a:sym typeface="Poppins"/>
              </a:rPr>
              <a:t>, L. (2024). The Role of Leadership and Organizational Culture In Medical Error Management: A Comprehensive Literature Review. JMS, 7(1), 25-32. </a:t>
            </a:r>
            <a:r>
              <a:rPr lang="en-US" sz="2000" u="sng" dirty="0">
                <a:solidFill>
                  <a:srgbClr val="129990"/>
                </a:solidFill>
                <a:latin typeface="Poppins"/>
                <a:ea typeface="Poppins"/>
                <a:cs typeface="Poppins"/>
                <a:sym typeface="Poppins"/>
                <a:hlinkClick r:id="rId5" tooltip="https://www.academia.edu/download/124393858/vol7no1-4.pdf"/>
              </a:rPr>
              <a:t>Lorem ipsum dolor sit amet, consectetur adipiscing elit, sed do eiusmod tempor incididunt ut labore et dolore magna aliqua. Ut enim ad minim veniam, quis nostrud exercitation ullamco laboris nisi ut aliquip ex ea commodo consequat. Duis aute irure dolor in </a:t>
            </a:r>
          </a:p>
          <a:p>
            <a:pPr marL="431805" lvl="1" indent="-215903" algn="just">
              <a:lnSpc>
                <a:spcPts val="2800"/>
              </a:lnSpc>
              <a:buFont typeface="Arial"/>
              <a:buChar char="•"/>
            </a:pPr>
            <a:r>
              <a:rPr lang="en-US" sz="2000" dirty="0">
                <a:solidFill>
                  <a:srgbClr val="129990"/>
                </a:solidFill>
                <a:latin typeface="Poppins"/>
                <a:ea typeface="Poppins"/>
                <a:cs typeface="Poppins"/>
                <a:sym typeface="Poppins"/>
              </a:rPr>
              <a:t>Mistri, I. U., Badge, A., and Shahu, S. (2023). Enhancing patient safety culture in hospitals. </a:t>
            </a:r>
            <a:r>
              <a:rPr lang="en-US" sz="2000" dirty="0" err="1">
                <a:solidFill>
                  <a:srgbClr val="129990"/>
                </a:solidFill>
                <a:latin typeface="Poppins"/>
                <a:ea typeface="Poppins"/>
                <a:cs typeface="Poppins"/>
                <a:sym typeface="Poppins"/>
              </a:rPr>
              <a:t>Cureus</a:t>
            </a:r>
            <a:r>
              <a:rPr lang="en-US" sz="2000" dirty="0">
                <a:solidFill>
                  <a:srgbClr val="129990"/>
                </a:solidFill>
                <a:latin typeface="Poppins"/>
                <a:ea typeface="Poppins"/>
                <a:cs typeface="Poppins"/>
                <a:sym typeface="Poppins"/>
              </a:rPr>
              <a:t>, 15(12), e51159. </a:t>
            </a:r>
            <a:r>
              <a:rPr lang="en-US" sz="2000" u="sng" dirty="0">
                <a:solidFill>
                  <a:srgbClr val="129990"/>
                </a:solidFill>
                <a:latin typeface="Poppins"/>
                <a:ea typeface="Poppins"/>
                <a:cs typeface="Poppins"/>
                <a:sym typeface="Poppins"/>
                <a:hlinkClick r:id="rId6" tooltip="https://www.cureus.com/articles/199967"/>
              </a:rPr>
              <a:t>Lorem ipsum dolor sit amet, consectetur adipiscing elit, sed do eiusmod tempor incididunt ut labore et dolore magna aliqua. Ut enim ad minim veniam, quis nostrud exercitation ullamco laboris nisi ut aliquip ex ea commodo consequat. Duis aute irure dolor in </a:t>
            </a:r>
          </a:p>
          <a:p>
            <a:pPr marL="431805" lvl="1" indent="-215903" algn="just">
              <a:lnSpc>
                <a:spcPts val="2800"/>
              </a:lnSpc>
              <a:buFont typeface="Arial"/>
              <a:buChar char="•"/>
            </a:pPr>
            <a:endParaRPr lang="en-US" sz="2000" u="sng" dirty="0">
              <a:solidFill>
                <a:srgbClr val="129990"/>
              </a:solidFill>
              <a:latin typeface="Poppins"/>
              <a:ea typeface="Poppins"/>
              <a:cs typeface="Poppins"/>
              <a:sym typeface="Poppins"/>
              <a:hlinkClick r:id="rId6" tooltip="https://www.cureus.com/articles/199967"/>
            </a:endParaRPr>
          </a:p>
        </p:txBody>
      </p:sp>
    </p:spTree>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B877037A-0714-B52A-0157-8FA5899E8544}"/>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xmlns="" id="{2B8110EE-C193-7870-D58B-F8691AD4F77F}"/>
              </a:ext>
            </a:extLst>
          </p:cNvPr>
          <p:cNvSpPr txBox="1"/>
          <p:nvPr/>
        </p:nvSpPr>
        <p:spPr>
          <a:xfrm>
            <a:off x="4684586" y="888247"/>
            <a:ext cx="10250614" cy="952120"/>
          </a:xfrm>
          <a:prstGeom prst="rect">
            <a:avLst/>
          </a:prstGeom>
        </p:spPr>
        <p:txBody>
          <a:bodyPr wrap="square" lIns="0" tIns="0" rIns="0" bIns="0" rtlCol="0" anchor="t">
            <a:spAutoFit/>
          </a:bodyPr>
          <a:lstStyle/>
          <a:p>
            <a:pPr algn="ctr">
              <a:lnSpc>
                <a:spcPts val="7699"/>
              </a:lnSpc>
              <a:spcBef>
                <a:spcPct val="0"/>
              </a:spcBef>
            </a:pPr>
            <a:r>
              <a:rPr lang="en-US" sz="5499" b="1" dirty="0">
                <a:solidFill>
                  <a:srgbClr val="129990"/>
                </a:solidFill>
                <a:latin typeface="Poppins Bold"/>
                <a:ea typeface="Poppins Bold"/>
                <a:cs typeface="Poppins Bold"/>
                <a:sym typeface="Poppins Bold"/>
              </a:rPr>
              <a:t>Reference List [Continue]</a:t>
            </a:r>
          </a:p>
        </p:txBody>
      </p:sp>
      <p:sp>
        <p:nvSpPr>
          <p:cNvPr id="4" name="TextBox 4">
            <a:extLst>
              <a:ext uri="{FF2B5EF4-FFF2-40B4-BE49-F238E27FC236}">
                <a16:creationId xmlns:a16="http://schemas.microsoft.com/office/drawing/2014/main" xmlns="" id="{9FE781CE-18E7-501D-15D1-8FE2EDC963DD}"/>
              </a:ext>
            </a:extLst>
          </p:cNvPr>
          <p:cNvSpPr txBox="1"/>
          <p:nvPr/>
        </p:nvSpPr>
        <p:spPr>
          <a:xfrm>
            <a:off x="1028700" y="1873985"/>
            <a:ext cx="16230600" cy="8279190"/>
          </a:xfrm>
          <a:prstGeom prst="rect">
            <a:avLst/>
          </a:prstGeom>
        </p:spPr>
        <p:txBody>
          <a:bodyPr lIns="0" tIns="0" rIns="0" bIns="0" rtlCol="0" anchor="t">
            <a:spAutoFit/>
          </a:bodyPr>
          <a:lstStyle/>
          <a:p>
            <a:r>
              <a:rPr lang="en-US" sz="2000" dirty="0">
                <a:solidFill>
                  <a:srgbClr val="129990"/>
                </a:solidFill>
                <a:latin typeface="Poppins"/>
                <a:cs typeface="Poppins"/>
              </a:rPr>
              <a:t>von Behr, C.-M. (2025) ‘AI impact on NHS estates policy and workforce’, Health Estate Journal, 23 October. Available at: </a:t>
            </a:r>
            <a:r>
              <a:rPr lang="en-US" sz="2000" dirty="0">
                <a:solidFill>
                  <a:srgbClr val="129990"/>
                </a:solidFill>
                <a:latin typeface="Poppins"/>
                <a:cs typeface="Poppins"/>
                <a:hlinkClick r:id="rId2">
                  <a:extLst>
                    <a:ext uri="{A12FA001-AC4F-418D-AE19-62706E023703}">
                      <ahyp:hlinkClr xmlns:ahyp="http://schemas.microsoft.com/office/drawing/2018/hyperlinkcolor" xmlns="" val="tx"/>
                    </a:ext>
                  </a:extLst>
                </a:hlinkClick>
              </a:rPr>
              <a:t>https://www.healthestatejournal.com/story/49854/ai-impact-on-nhs-estates-policy-and-workforce</a:t>
            </a:r>
            <a:r>
              <a:rPr lang="en-US" sz="2000" dirty="0">
                <a:solidFill>
                  <a:srgbClr val="129990"/>
                </a:solidFill>
                <a:latin typeface="Poppins"/>
                <a:cs typeface="Poppins"/>
              </a:rPr>
              <a:t> (Accessed: 14 June 2026).</a:t>
            </a:r>
          </a:p>
          <a:p>
            <a:r>
              <a:rPr lang="en-US" sz="2000" dirty="0">
                <a:solidFill>
                  <a:srgbClr val="129990"/>
                </a:solidFill>
                <a:latin typeface="Poppins"/>
                <a:cs typeface="Poppins"/>
              </a:rPr>
              <a:t>BBC News (2023) ‘NHS waiting list in England rises to record 7.75m’, BBC News. Available at: </a:t>
            </a:r>
            <a:r>
              <a:rPr lang="en-US" sz="2000" dirty="0">
                <a:solidFill>
                  <a:srgbClr val="129990"/>
                </a:solidFill>
                <a:latin typeface="Poppins"/>
                <a:cs typeface="Poppins"/>
                <a:hlinkClick r:id="rId3">
                  <a:extLst>
                    <a:ext uri="{A12FA001-AC4F-418D-AE19-62706E023703}">
                      <ahyp:hlinkClr xmlns:ahyp="http://schemas.microsoft.com/office/drawing/2018/hyperlinkcolor" xmlns="" val="tx"/>
                    </a:ext>
                  </a:extLst>
                </a:hlinkClick>
              </a:rPr>
              <a:t>https://www.bbc.com/news/health-67087906</a:t>
            </a:r>
            <a:r>
              <a:rPr lang="en-US" sz="2000" dirty="0">
                <a:solidFill>
                  <a:srgbClr val="129990"/>
                </a:solidFill>
                <a:latin typeface="Poppins"/>
                <a:cs typeface="Poppins"/>
              </a:rPr>
              <a:t> (Accessed: 14 June 2026).</a:t>
            </a:r>
          </a:p>
          <a:p>
            <a:r>
              <a:rPr lang="en-US" sz="2000" dirty="0" err="1">
                <a:solidFill>
                  <a:srgbClr val="129990"/>
                </a:solidFill>
                <a:latin typeface="Poppins"/>
                <a:cs typeface="Poppins"/>
              </a:rPr>
              <a:t>Teluricon</a:t>
            </a:r>
            <a:r>
              <a:rPr lang="en-US" sz="2000" dirty="0">
                <a:solidFill>
                  <a:srgbClr val="129990"/>
                </a:solidFill>
                <a:latin typeface="Poppins"/>
                <a:cs typeface="Poppins"/>
              </a:rPr>
              <a:t>, T. (2025) ‘Patient safety banner web icon vector illustration concept with icon of patient, analysis, hygiene, stylized, guidelines, enhancing, bacterial infection and prevention’ [Stock vector], Shutterstock, 12 July. Available at: </a:t>
            </a:r>
            <a:r>
              <a:rPr lang="en-US" sz="2000" dirty="0">
                <a:solidFill>
                  <a:srgbClr val="129990"/>
                </a:solidFill>
                <a:latin typeface="Poppins"/>
                <a:cs typeface="Poppins"/>
                <a:hlinkClick r:id="rId4">
                  <a:extLst>
                    <a:ext uri="{A12FA001-AC4F-418D-AE19-62706E023703}">
                      <ahyp:hlinkClr xmlns:ahyp="http://schemas.microsoft.com/office/drawing/2018/hyperlinkcolor" xmlns="" val="tx"/>
                    </a:ext>
                  </a:extLst>
                </a:hlinkClick>
              </a:rPr>
              <a:t>https://www.shutterstock.com/image-vector/patient-safety-banner-web-icon-vector-2652436473</a:t>
            </a:r>
            <a:r>
              <a:rPr lang="en-US" sz="2000" dirty="0">
                <a:solidFill>
                  <a:srgbClr val="129990"/>
                </a:solidFill>
                <a:latin typeface="Poppins"/>
                <a:cs typeface="Poppins"/>
              </a:rPr>
              <a:t> (Accessed: 14 June 2026).</a:t>
            </a:r>
          </a:p>
          <a:p>
            <a:r>
              <a:rPr lang="en-US" sz="2000" dirty="0">
                <a:solidFill>
                  <a:srgbClr val="129990"/>
                </a:solidFill>
                <a:latin typeface="Poppins"/>
                <a:cs typeface="Poppins"/>
              </a:rPr>
              <a:t>First Response Training (n.d.) ‘Free guide: NHS Patient Safety &amp; Inequalities Framework’, First Response Training. Available at: </a:t>
            </a:r>
            <a:r>
              <a:rPr lang="en-US" sz="2000" dirty="0">
                <a:solidFill>
                  <a:srgbClr val="129990"/>
                </a:solidFill>
                <a:latin typeface="Poppins"/>
                <a:cs typeface="Poppins"/>
                <a:hlinkClick r:id="rId5">
                  <a:extLst>
                    <a:ext uri="{A12FA001-AC4F-418D-AE19-62706E023703}">
                      <ahyp:hlinkClr xmlns:ahyp="http://schemas.microsoft.com/office/drawing/2018/hyperlinkcolor" xmlns="" val="tx"/>
                    </a:ext>
                  </a:extLst>
                </a:hlinkClick>
              </a:rPr>
              <a:t>https://www.firstresponsetraining.com/patient-safety-healthcare-inequalities-reduction-framework/</a:t>
            </a:r>
            <a:r>
              <a:rPr lang="en-US" sz="2000" dirty="0">
                <a:solidFill>
                  <a:srgbClr val="129990"/>
                </a:solidFill>
                <a:latin typeface="Poppins"/>
                <a:cs typeface="Poppins"/>
              </a:rPr>
              <a:t>(Accessed: 14 June 2026).</a:t>
            </a:r>
          </a:p>
          <a:p>
            <a:r>
              <a:rPr lang="en-US" sz="2000" dirty="0">
                <a:solidFill>
                  <a:srgbClr val="129990"/>
                </a:solidFill>
                <a:latin typeface="Poppins"/>
                <a:cs typeface="Poppins"/>
              </a:rPr>
              <a:t>Patient Safety Learning (2023) ‘NHS Patient Safety Syllabus v. 2.1 (June 2022)’, Patient Safety Learning – the hub, 10 May. Available at: </a:t>
            </a:r>
            <a:r>
              <a:rPr lang="en-US" sz="2000" dirty="0">
                <a:solidFill>
                  <a:srgbClr val="129990"/>
                </a:solidFill>
                <a:latin typeface="Poppins"/>
                <a:cs typeface="Poppins"/>
                <a:hlinkClick r:id="rId6">
                  <a:extLst>
                    <a:ext uri="{A12FA001-AC4F-418D-AE19-62706E023703}">
                      <ahyp:hlinkClr xmlns:ahyp="http://schemas.microsoft.com/office/drawing/2018/hyperlinkcolor" xmlns="" val="tx"/>
                    </a:ext>
                  </a:extLst>
                </a:hlinkClick>
              </a:rPr>
              <a:t>https://www.pslhub.org/learn/professionalising-patient-safety/training/nhs-patient-safety-syllabus-v-21-june-2022-r9362/</a:t>
            </a:r>
            <a:r>
              <a:rPr lang="en-US" sz="2000" dirty="0">
                <a:solidFill>
                  <a:srgbClr val="129990"/>
                </a:solidFill>
                <a:latin typeface="Poppins"/>
                <a:cs typeface="Poppins"/>
              </a:rPr>
              <a:t> (Accessed: 14 June 2026).</a:t>
            </a:r>
          </a:p>
          <a:p>
            <a:r>
              <a:rPr lang="en-US" sz="2000" dirty="0">
                <a:solidFill>
                  <a:srgbClr val="129990"/>
                </a:solidFill>
                <a:latin typeface="Poppins"/>
                <a:cs typeface="Poppins"/>
              </a:rPr>
              <a:t>Quality Health (n.d.) ‘Patient Safety Week’ [Pinterest pin], Pinterest. Available at: </a:t>
            </a:r>
            <a:r>
              <a:rPr lang="en-US" sz="2000" dirty="0">
                <a:solidFill>
                  <a:srgbClr val="129990"/>
                </a:solidFill>
                <a:latin typeface="Poppins"/>
                <a:cs typeface="Poppins"/>
                <a:hlinkClick r:id="rId7">
                  <a:extLst>
                    <a:ext uri="{A12FA001-AC4F-418D-AE19-62706E023703}">
                      <ahyp:hlinkClr xmlns:ahyp="http://schemas.microsoft.com/office/drawing/2018/hyperlinkcolor" xmlns="" val="tx"/>
                    </a:ext>
                  </a:extLst>
                </a:hlinkClick>
              </a:rPr>
              <a:t>https://in.pinterest.com/pin/patient-safety-falls--4925880833311223/</a:t>
            </a:r>
            <a:r>
              <a:rPr lang="en-US" sz="2000" dirty="0">
                <a:solidFill>
                  <a:srgbClr val="129990"/>
                </a:solidFill>
                <a:latin typeface="Poppins"/>
                <a:cs typeface="Poppins"/>
              </a:rPr>
              <a:t> (Accessed: 14 June 2026).</a:t>
            </a:r>
          </a:p>
          <a:p>
            <a:r>
              <a:rPr lang="en-US" sz="2000" dirty="0">
                <a:solidFill>
                  <a:srgbClr val="129990"/>
                </a:solidFill>
                <a:latin typeface="Poppins"/>
                <a:cs typeface="Poppins"/>
              </a:rPr>
              <a:t>NHS England. Patient Safety Healthcare Inequalities Reduction Framework. Available at: </a:t>
            </a:r>
            <a:r>
              <a:rPr lang="en-US" sz="2000" dirty="0">
                <a:solidFill>
                  <a:srgbClr val="129990"/>
                </a:solidFill>
                <a:latin typeface="Poppins"/>
                <a:cs typeface="Poppins"/>
                <a:hlinkClick r:id="rId8">
                  <a:extLst>
                    <a:ext uri="{A12FA001-AC4F-418D-AE19-62706E023703}">
                      <ahyp:hlinkClr xmlns:ahyp="http://schemas.microsoft.com/office/drawing/2018/hyperlinkcolor" xmlns="" val="tx"/>
                    </a:ext>
                  </a:extLst>
                </a:hlinkClick>
              </a:rPr>
              <a:t>https://www.england.nhs.uk/long-read/patient-safety-healthcare-inequalities-reduction-framework/</a:t>
            </a:r>
            <a:endParaRPr lang="en-US" sz="2000" dirty="0">
              <a:solidFill>
                <a:srgbClr val="129990"/>
              </a:solidFill>
              <a:latin typeface="Poppins"/>
              <a:cs typeface="Poppins"/>
            </a:endParaRPr>
          </a:p>
          <a:p>
            <a:r>
              <a:rPr lang="en-US" sz="2000" dirty="0">
                <a:solidFill>
                  <a:srgbClr val="129990"/>
                </a:solidFill>
                <a:latin typeface="Poppins"/>
                <a:cs typeface="Poppins"/>
              </a:rPr>
              <a:t>Health Education England / NHS England. National Patient Safety Syllabus 2.0. Available at: </a:t>
            </a:r>
            <a:r>
              <a:rPr lang="en-US" sz="2000" dirty="0">
                <a:solidFill>
                  <a:srgbClr val="129990"/>
                </a:solidFill>
                <a:latin typeface="Poppins"/>
                <a:cs typeface="Poppins"/>
                <a:hlinkClick r:id="rId9">
                  <a:extLst>
                    <a:ext uri="{A12FA001-AC4F-418D-AE19-62706E023703}">
                      <ahyp:hlinkClr xmlns:ahyp="http://schemas.microsoft.com/office/drawing/2018/hyperlinkcolor" xmlns="" val="tx"/>
                    </a:ext>
                  </a:extLst>
                </a:hlinkClick>
              </a:rPr>
              <a:t>https://shbn.org.uk/wp-content/uploads/2021/05/National-patient-safety-syllabus-v2.pdf</a:t>
            </a:r>
            <a:endParaRPr lang="en-US" sz="2000" dirty="0">
              <a:solidFill>
                <a:srgbClr val="129990"/>
              </a:solidFill>
              <a:latin typeface="Poppins"/>
              <a:cs typeface="Poppins"/>
            </a:endParaRPr>
          </a:p>
          <a:p>
            <a:r>
              <a:rPr lang="en-US" sz="2000" dirty="0">
                <a:solidFill>
                  <a:srgbClr val="129990"/>
                </a:solidFill>
                <a:latin typeface="Poppins"/>
                <a:cs typeface="Poppins"/>
              </a:rPr>
              <a:t>The Joint Commission. National Patient Safety Goals. Available at: </a:t>
            </a:r>
            <a:r>
              <a:rPr lang="en-US" sz="2000" dirty="0">
                <a:solidFill>
                  <a:srgbClr val="129990"/>
                </a:solidFill>
                <a:latin typeface="Poppins"/>
                <a:cs typeface="Poppins"/>
                <a:hlinkClick r:id="rId10">
                  <a:extLst>
                    <a:ext uri="{A12FA001-AC4F-418D-AE19-62706E023703}">
                      <ahyp:hlinkClr xmlns:ahyp="http://schemas.microsoft.com/office/drawing/2018/hyperlinkcolor" xmlns="" val="tx"/>
                    </a:ext>
                  </a:extLst>
                </a:hlinkClick>
              </a:rPr>
              <a:t>https://www.jointcommission.org/en-us/standards/national-patient-safety-goals</a:t>
            </a:r>
            <a:endParaRPr lang="en-US" sz="2000" dirty="0">
              <a:solidFill>
                <a:srgbClr val="129990"/>
              </a:solidFill>
              <a:latin typeface="Poppins"/>
              <a:cs typeface="Poppins"/>
            </a:endParaRPr>
          </a:p>
          <a:p>
            <a:r>
              <a:rPr lang="en-US" sz="2000" dirty="0">
                <a:solidFill>
                  <a:srgbClr val="129990"/>
                </a:solidFill>
                <a:latin typeface="Poppins"/>
                <a:cs typeface="Poppins"/>
              </a:rPr>
              <a:t>Joint Commission International. International Patient Safety Goals. Available at: </a:t>
            </a:r>
            <a:r>
              <a:rPr lang="en-US" sz="2000" dirty="0">
                <a:solidFill>
                  <a:srgbClr val="129990"/>
                </a:solidFill>
                <a:latin typeface="Poppins"/>
                <a:cs typeface="Poppins"/>
                <a:hlinkClick r:id="rId11">
                  <a:extLst>
                    <a:ext uri="{A12FA001-AC4F-418D-AE19-62706E023703}">
                      <ahyp:hlinkClr xmlns:ahyp="http://schemas.microsoft.com/office/drawing/2018/hyperlinkcolor" xmlns="" val="tx"/>
                    </a:ext>
                  </a:extLst>
                </a:hlinkClick>
              </a:rPr>
              <a:t>https://www.jointcommission.org/en/standards/international-patient-safety-goals</a:t>
            </a:r>
            <a:endParaRPr lang="en-US" sz="2000" dirty="0">
              <a:solidFill>
                <a:srgbClr val="129990"/>
              </a:solidFill>
              <a:latin typeface="Poppins"/>
              <a:cs typeface="Poppins"/>
            </a:endParaRPr>
          </a:p>
          <a:p>
            <a:r>
              <a:rPr lang="en-US" sz="2000" dirty="0">
                <a:solidFill>
                  <a:srgbClr val="129990"/>
                </a:solidFill>
                <a:latin typeface="Poppins"/>
                <a:cs typeface="Poppins"/>
              </a:rPr>
              <a:t>World Health Organization. Medication Without Harm. Available at: </a:t>
            </a:r>
            <a:r>
              <a:rPr lang="en-US" sz="2000" dirty="0">
                <a:solidFill>
                  <a:srgbClr val="129990"/>
                </a:solidFill>
                <a:latin typeface="Poppins"/>
                <a:cs typeface="Poppins"/>
                <a:hlinkClick r:id="rId12">
                  <a:extLst>
                    <a:ext uri="{A12FA001-AC4F-418D-AE19-62706E023703}">
                      <ahyp:hlinkClr xmlns:ahyp="http://schemas.microsoft.com/office/drawing/2018/hyperlinkcolor" xmlns="" val="tx"/>
                    </a:ext>
                  </a:extLst>
                </a:hlinkClick>
              </a:rPr>
              <a:t>https://www.who.int/initiatives/medication-without-harm</a:t>
            </a:r>
            <a:endParaRPr lang="en-US" sz="2000" dirty="0">
              <a:solidFill>
                <a:srgbClr val="129990"/>
              </a:solidFill>
              <a:latin typeface="Poppins"/>
              <a:cs typeface="Poppins"/>
            </a:endParaRPr>
          </a:p>
          <a:p>
            <a:endParaRPr lang="en-US" dirty="0"/>
          </a:p>
        </p:txBody>
      </p:sp>
    </p:spTree>
    <p:extLst>
      <p:ext uri="{BB962C8B-B14F-4D97-AF65-F5344CB8AC3E}">
        <p14:creationId xmlns:p14="http://schemas.microsoft.com/office/powerpoint/2010/main" xmlns="" val="3185466938"/>
      </p:ext>
    </p:extLst>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101</TotalTime>
  <Words>1611</Words>
  <Application>Microsoft Macintosh PowerPoint</Application>
  <PresentationFormat>Custom</PresentationFormat>
  <Paragraphs>115</Paragraphs>
  <Slides>14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Aptos</vt:lpstr>
      <vt:lpstr>Poppins</vt:lpstr>
      <vt:lpstr>Poppins Bold</vt:lpstr>
      <vt:lpstr>Aptos Display</vt:lpstr>
      <vt:lpstr>Poppins Bold Italics</vt:lpstr>
      <vt:lpstr>Times New Roman</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Green Minimalist Creative Portfolio Presentation</dc:title>
  <cp:lastModifiedBy>ASUS</cp:lastModifiedBy>
  <cp:revision>27</cp:revision>
  <dcterms:created xsi:type="dcterms:W3CDTF">2006-08-16T00:00:00Z</dcterms:created>
  <dcterms:modified xsi:type="dcterms:W3CDTF">2026-06-14T21:37:53Z</dcterms:modified>
  <dc:identifier>DAHMXAcocLg</dc:identifier>
</cp:coreProperties>
</file>