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17"/>
  </p:notesMasterIdLst>
  <p:sldIdLst>
    <p:sldId id="276" r:id="rId2"/>
    <p:sldId id="275" r:id="rId3"/>
    <p:sldId id="273" r:id="rId4"/>
    <p:sldId id="260" r:id="rId5"/>
    <p:sldId id="278" r:id="rId6"/>
    <p:sldId id="261" r:id="rId7"/>
    <p:sldId id="262" r:id="rId8"/>
    <p:sldId id="263" r:id="rId9"/>
    <p:sldId id="265" r:id="rId10"/>
    <p:sldId id="264" r:id="rId11"/>
    <p:sldId id="266" r:id="rId12"/>
    <p:sldId id="267" r:id="rId13"/>
    <p:sldId id="269" r:id="rId14"/>
    <p:sldId id="268" r:id="rId15"/>
    <p:sldId id="272"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F5721"/>
    <a:srgbClr val="7B732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65" autoAdjust="0"/>
    <p:restoredTop sz="87322" autoAdjust="0"/>
  </p:normalViewPr>
  <p:slideViewPr>
    <p:cSldViewPr snapToGrid="0">
      <p:cViewPr varScale="1">
        <p:scale>
          <a:sx n="55" d="100"/>
          <a:sy n="55" d="100"/>
        </p:scale>
        <p:origin x="1172" y="40"/>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4_3">
  <dgm:title val=""/>
  <dgm:desc val=""/>
  <dgm:catLst>
    <dgm:cat type="accent4" pri="11300"/>
  </dgm:catLst>
  <dgm:styleLbl name="node0">
    <dgm:fillClrLst meth="repeat">
      <a:schemeClr val="accent4">
        <a:shade val="80000"/>
      </a:schemeClr>
    </dgm:fillClrLst>
    <dgm:linClrLst meth="repeat">
      <a:schemeClr val="lt1"/>
    </dgm:linClrLst>
    <dgm:effectClrLst/>
    <dgm:txLinClrLst/>
    <dgm:txFillClrLst/>
    <dgm:txEffectClrLst/>
  </dgm:styleLbl>
  <dgm:styleLbl name="node1">
    <dgm:fillClrLst>
      <a:schemeClr val="accent4">
        <a:shade val="80000"/>
      </a:schemeClr>
      <a:schemeClr val="accent4">
        <a:tint val="70000"/>
      </a:schemeClr>
    </dgm:fillClrLst>
    <dgm:linClrLst meth="repeat">
      <a:schemeClr val="lt1"/>
    </dgm:linClrLst>
    <dgm:effectClrLst/>
    <dgm:txLinClrLst/>
    <dgm:txFillClrLst/>
    <dgm:txEffectClrLst/>
  </dgm:styleLbl>
  <dgm:styleLbl name="alignNode1">
    <dgm:fillClrLst>
      <a:schemeClr val="accent4">
        <a:shade val="80000"/>
      </a:schemeClr>
      <a:schemeClr val="accent4">
        <a:tint val="70000"/>
      </a:schemeClr>
    </dgm:fillClrLst>
    <dgm:linClrLst>
      <a:schemeClr val="accent4">
        <a:shade val="80000"/>
      </a:schemeClr>
      <a:schemeClr val="accent4">
        <a:tint val="70000"/>
      </a:schemeClr>
    </dgm:linClrLst>
    <dgm:effectClrLst/>
    <dgm:txLinClrLst/>
    <dgm:txFillClrLst/>
    <dgm:txEffectClrLst/>
  </dgm:styleLbl>
  <dgm:styleLbl name="lnNode1">
    <dgm:fillClrLst>
      <a:schemeClr val="accent4">
        <a:shade val="80000"/>
      </a:schemeClr>
      <a:schemeClr val="accent4">
        <a:tint val="70000"/>
      </a:schemeClr>
    </dgm:fillClrLst>
    <dgm:linClrLst meth="repeat">
      <a:schemeClr val="lt1"/>
    </dgm:linClrLst>
    <dgm:effectClrLst/>
    <dgm:txLinClrLst/>
    <dgm:txFillClrLst/>
    <dgm:txEffectClrLst/>
  </dgm:styleLbl>
  <dgm:styleLbl name="vennNode1">
    <dgm:fillClrLst>
      <a:schemeClr val="accent4">
        <a:shade val="80000"/>
        <a:alpha val="50000"/>
      </a:schemeClr>
      <a:schemeClr val="accent4">
        <a:tint val="70000"/>
        <a:alpha val="50000"/>
      </a:schemeClr>
    </dgm:fillClrLst>
    <dgm:linClrLst meth="repeat">
      <a:schemeClr val="lt1"/>
    </dgm:linClrLst>
    <dgm:effectClrLst/>
    <dgm:txLinClrLst/>
    <dgm:txFillClrLst/>
    <dgm:txEffectClrLst/>
  </dgm:styleLbl>
  <dgm:styleLbl name="node2">
    <dgm:fillClrLst>
      <a:schemeClr val="accent4">
        <a:tint val="99000"/>
      </a:schemeClr>
    </dgm:fillClrLst>
    <dgm:linClrLst meth="repeat">
      <a:schemeClr val="lt1"/>
    </dgm:linClrLst>
    <dgm:effectClrLst/>
    <dgm:txLinClrLst/>
    <dgm:txFillClrLst/>
    <dgm:txEffectClrLst/>
  </dgm:styleLbl>
  <dgm:styleLbl name="node3">
    <dgm:fillClrLst>
      <a:schemeClr val="accent4">
        <a:tint val="80000"/>
      </a:schemeClr>
    </dgm:fillClrLst>
    <dgm:linClrLst meth="repeat">
      <a:schemeClr val="lt1"/>
    </dgm:linClrLst>
    <dgm:effectClrLst/>
    <dgm:txLinClrLst/>
    <dgm:txFillClrLst/>
    <dgm:txEffectClrLst/>
  </dgm:styleLbl>
  <dgm:styleLbl name="node4">
    <dgm:fillClrLst>
      <a:schemeClr val="accent4">
        <a:tint val="70000"/>
      </a:schemeClr>
    </dgm:fillClrLst>
    <dgm:linClrLst meth="repeat">
      <a:schemeClr val="lt1"/>
    </dgm:linClrLst>
    <dgm:effectClrLst/>
    <dgm:txLinClrLst/>
    <dgm:txFillClrLst/>
    <dgm:txEffectClrLst/>
  </dgm:styleLbl>
  <dgm:styleLbl name="f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dgm:txEffectClrLst/>
  </dgm:styleLbl>
  <dgm:styleLbl name="f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bgSibTrans2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lt1"/>
    </dgm:txFillClrLst>
    <dgm:txEffectClrLst/>
  </dgm:styleLbl>
  <dgm:styleLbl name="sibTrans1D1">
    <dgm:fillClrLst>
      <a:schemeClr val="accent4">
        <a:shade val="90000"/>
      </a:schemeClr>
      <a:schemeClr val="accent4">
        <a:tint val="70000"/>
      </a:schemeClr>
    </dgm:fillClrLst>
    <dgm:linClrLst>
      <a:schemeClr val="accent4">
        <a:shade val="90000"/>
      </a:schemeClr>
      <a:schemeClr val="accent4">
        <a:tint val="70000"/>
      </a:schemeClr>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accent4">
        <a:shade val="80000"/>
      </a:schemeClr>
    </dgm:fillClrLst>
    <dgm:linClrLst meth="repeat">
      <a:schemeClr val="lt1"/>
    </dgm:linClrLst>
    <dgm:effectClrLst/>
    <dgm:txLinClrLst/>
    <dgm:txFillClrLst/>
    <dgm:txEffectClrLst/>
  </dgm:styleLbl>
  <dgm:styleLbl name="asst1">
    <dgm:fillClrLst meth="repeat">
      <a:schemeClr val="accent4">
        <a:shade val="80000"/>
      </a:schemeClr>
    </dgm:fillClrLst>
    <dgm:linClrLst meth="repeat">
      <a:schemeClr val="lt1"/>
    </dgm:linClrLst>
    <dgm:effectClrLst/>
    <dgm:txLinClrLst/>
    <dgm:txFillClrLst/>
    <dgm:txEffectClrLst/>
  </dgm:styleLbl>
  <dgm:styleLbl name="asst2">
    <dgm:fillClrLst>
      <a:schemeClr val="accent4">
        <a:tint val="99000"/>
      </a:schemeClr>
    </dgm:fillClrLst>
    <dgm:linClrLst meth="repeat">
      <a:schemeClr val="lt1"/>
    </dgm:linClrLst>
    <dgm:effectClrLst/>
    <dgm:txLinClrLst/>
    <dgm:txFillClrLst/>
    <dgm:txEffectClrLst/>
  </dgm:styleLbl>
  <dgm:styleLbl name="asst3">
    <dgm:fillClrLst>
      <a:schemeClr val="accent4">
        <a:tint val="80000"/>
      </a:schemeClr>
    </dgm:fillClrLst>
    <dgm:linClrLst meth="repeat">
      <a:schemeClr val="lt1"/>
    </dgm:linClrLst>
    <dgm:effectClrLst/>
    <dgm:txLinClrLst/>
    <dgm:txFillClrLst/>
    <dgm:txEffectClrLst/>
  </dgm:styleLbl>
  <dgm:styleLbl name="asst4">
    <dgm:fillClrLst>
      <a:schemeClr val="accent4">
        <a:tint val="70000"/>
      </a:schemeClr>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a:tint val="90000"/>
      </a:schemeClr>
    </dgm:fillClrLst>
    <dgm:linClrLst meth="repeat">
      <a:schemeClr val="accent4">
        <a:tint val="90000"/>
      </a:schemeClr>
    </dgm:linClrLst>
    <dgm:effectClrLst/>
    <dgm:txLinClrLst/>
    <dgm:txFillClrLst/>
    <dgm:txEffectClrLst/>
  </dgm:styleLbl>
  <dgm:styleLbl name="parChTrans2D3">
    <dgm:fillClrLst meth="repeat">
      <a:schemeClr val="accent4">
        <a:tint val="70000"/>
      </a:schemeClr>
    </dgm:fillClrLst>
    <dgm:linClrLst meth="repeat">
      <a:schemeClr val="accent4">
        <a:tint val="70000"/>
      </a:schemeClr>
    </dgm:linClrLst>
    <dgm:effectClrLst/>
    <dgm:txLinClrLst/>
    <dgm:txFillClrLst/>
    <dgm:txEffectClrLst/>
  </dgm:styleLbl>
  <dgm:styleLbl name="parChTrans2D4">
    <dgm:fillClrLst meth="repeat">
      <a:schemeClr val="accent4">
        <a:tint val="50000"/>
      </a:schemeClr>
    </dgm:fillClrLst>
    <dgm:linClrLst meth="repeat">
      <a:schemeClr val="accent4">
        <a:tint val="50000"/>
      </a:schemeClr>
    </dgm:linClrLst>
    <dgm:effectClrLst/>
    <dgm:txLinClrLst/>
    <dgm:txFillClrLst meth="repeat">
      <a:schemeClr val="lt1"/>
    </dgm:txFillClrLst>
    <dgm:txEffectClrLst/>
  </dgm:styleLbl>
  <dgm:styleLbl name="parChTrans1D1">
    <dgm:fillClrLst meth="repeat">
      <a:schemeClr val="accent4">
        <a:shade val="80000"/>
      </a:schemeClr>
    </dgm:fillClrLst>
    <dgm:linClrLst meth="repeat">
      <a:schemeClr val="accent4">
        <a:shade val="80000"/>
      </a:schemeClr>
    </dgm:linClrLst>
    <dgm:effectClrLst/>
    <dgm:txLinClrLst/>
    <dgm:txFillClrLst meth="repeat">
      <a:schemeClr val="tx1"/>
    </dgm:txFillClrLst>
    <dgm:txEffectClrLst/>
  </dgm:styleLbl>
  <dgm:styleLbl name="parChTrans1D2">
    <dgm:fillClrLst meth="repeat">
      <a:schemeClr val="accent4">
        <a:tint val="99000"/>
      </a:schemeClr>
    </dgm:fillClrLst>
    <dgm:linClrLst meth="repeat">
      <a:schemeClr val="accent4">
        <a:tint val="99000"/>
      </a:schemeClr>
    </dgm:linClrLst>
    <dgm:effectClrLst/>
    <dgm:txLinClrLst/>
    <dgm:txFillClrLst meth="repeat">
      <a:schemeClr val="tx1"/>
    </dgm:txFillClrLst>
    <dgm:txEffectClrLst/>
  </dgm:styleLbl>
  <dgm:styleLbl name="parChTrans1D3">
    <dgm:fillClrLst meth="repeat">
      <a:schemeClr val="accent4">
        <a:tint val="80000"/>
      </a:schemeClr>
    </dgm:fillClrLst>
    <dgm:linClrLst meth="repeat">
      <a:schemeClr val="accent4">
        <a:tint val="80000"/>
      </a:schemeClr>
    </dgm:linClrLst>
    <dgm:effectClrLst/>
    <dgm:txLinClrLst/>
    <dgm:txFillClrLst meth="repeat">
      <a:schemeClr val="tx1"/>
    </dgm:txFillClrLst>
    <dgm:txEffectClrLst/>
  </dgm:styleLbl>
  <dgm:styleLbl name="parChTrans1D4">
    <dgm:fillClrLst meth="repeat">
      <a:schemeClr val="accent4">
        <a:tint val="70000"/>
      </a:schemeClr>
    </dgm:fillClrLst>
    <dgm:linClrLst meth="repeat">
      <a:schemeClr val="accent4">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4">
        <a:shade val="80000"/>
      </a:schemeClr>
      <a:schemeClr val="accent4">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a:tint val="70000"/>
      </a:schemeClr>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6CCADF-C284-4AA6-A6B7-015C174BDCA2}" type="doc">
      <dgm:prSet loTypeId="urn:microsoft.com/office/officeart/2008/layout/LinedList" loCatId="list" qsTypeId="urn:microsoft.com/office/officeart/2005/8/quickstyle/simple1" qsCatId="simple" csTypeId="urn:microsoft.com/office/officeart/2005/8/colors/accent4_3" csCatId="accent4" phldr="1"/>
      <dgm:spPr/>
      <dgm:t>
        <a:bodyPr/>
        <a:lstStyle/>
        <a:p>
          <a:endParaRPr lang="en-US"/>
        </a:p>
      </dgm:t>
    </dgm:pt>
    <dgm:pt modelId="{24494001-5951-4479-B075-380BEB39B6A4}">
      <dgm:prSet custT="1"/>
      <dgm:spPr/>
      <dgm:t>
        <a:bodyPr/>
        <a:lstStyle/>
        <a:p>
          <a:r>
            <a:rPr lang="en-GB" sz="1600" b="1" dirty="0">
              <a:latin typeface="Arial" panose="020B0604020202020204" pitchFamily="34" charset="0"/>
              <a:cs typeface="Arial" panose="020B0604020202020204" pitchFamily="34" charset="0"/>
            </a:rPr>
            <a:t>PRESENTATION    BREAKDOWN</a:t>
          </a:r>
          <a:endParaRPr lang="en-US" sz="1600" b="1" dirty="0">
            <a:latin typeface="Arial" panose="020B0604020202020204" pitchFamily="34" charset="0"/>
            <a:cs typeface="Arial" panose="020B0604020202020204" pitchFamily="34" charset="0"/>
          </a:endParaRPr>
        </a:p>
      </dgm:t>
    </dgm:pt>
    <dgm:pt modelId="{A671F754-36C9-49B9-AAAB-2D8747E5A616}" type="parTrans" cxnId="{68D8EDA4-A4E5-4D71-B952-1E6A716D6D80}">
      <dgm:prSet/>
      <dgm:spPr/>
      <dgm:t>
        <a:bodyPr/>
        <a:lstStyle/>
        <a:p>
          <a:endParaRPr lang="en-US"/>
        </a:p>
      </dgm:t>
    </dgm:pt>
    <dgm:pt modelId="{8B592A9F-38E5-4056-9432-25C6FF75A3B9}" type="sibTrans" cxnId="{68D8EDA4-A4E5-4D71-B952-1E6A716D6D80}">
      <dgm:prSet/>
      <dgm:spPr/>
      <dgm:t>
        <a:bodyPr/>
        <a:lstStyle/>
        <a:p>
          <a:endParaRPr lang="en-US"/>
        </a:p>
      </dgm:t>
    </dgm:pt>
    <dgm:pt modelId="{F2885878-01D1-4384-8E2C-84AE72F6B9BA}">
      <dgm:prSet custT="1"/>
      <dgm:spPr/>
      <dgm:t>
        <a:bodyPr/>
        <a:lstStyle/>
        <a:p>
          <a:r>
            <a:rPr lang="en-GB" sz="1600" b="1" dirty="0">
              <a:latin typeface="Arial" panose="020B0604020202020204" pitchFamily="34" charset="0"/>
              <a:cs typeface="Arial" panose="020B0604020202020204" pitchFamily="34" charset="0"/>
            </a:rPr>
            <a:t>Introduction                                                                                                                   3</a:t>
          </a:r>
          <a:endParaRPr lang="en-US" sz="1600" b="1" dirty="0">
            <a:latin typeface="Arial" panose="020B0604020202020204" pitchFamily="34" charset="0"/>
            <a:cs typeface="Arial" panose="020B0604020202020204" pitchFamily="34" charset="0"/>
          </a:endParaRPr>
        </a:p>
      </dgm:t>
    </dgm:pt>
    <dgm:pt modelId="{A669BFCE-B029-4ED8-9C50-77ED1EA79E81}" type="parTrans" cxnId="{41C4C824-1CF4-48BD-ADA4-B22B822D58BB}">
      <dgm:prSet/>
      <dgm:spPr/>
      <dgm:t>
        <a:bodyPr/>
        <a:lstStyle/>
        <a:p>
          <a:endParaRPr lang="en-US"/>
        </a:p>
      </dgm:t>
    </dgm:pt>
    <dgm:pt modelId="{C3BF14C6-58D6-44DE-B1AC-5B5EA28304CF}" type="sibTrans" cxnId="{41C4C824-1CF4-48BD-ADA4-B22B822D58BB}">
      <dgm:prSet/>
      <dgm:spPr/>
      <dgm:t>
        <a:bodyPr/>
        <a:lstStyle/>
        <a:p>
          <a:endParaRPr lang="en-US"/>
        </a:p>
      </dgm:t>
    </dgm:pt>
    <dgm:pt modelId="{C6010387-6739-4143-9204-269B53637F83}">
      <dgm:prSet custT="1"/>
      <dgm:spPr/>
      <dgm:t>
        <a:bodyPr/>
        <a:lstStyle/>
        <a:p>
          <a:r>
            <a:rPr lang="en-GB" sz="1600" b="1" dirty="0">
              <a:latin typeface="Arial" panose="020B0604020202020204" pitchFamily="34" charset="0"/>
              <a:cs typeface="Arial" panose="020B0604020202020204" pitchFamily="34" charset="0"/>
            </a:rPr>
            <a:t>Application of Disease to the Musculoskeletal System                                            6</a:t>
          </a:r>
          <a:endParaRPr lang="en-US" sz="1600" b="1" dirty="0">
            <a:latin typeface="Arial" panose="020B0604020202020204" pitchFamily="34" charset="0"/>
            <a:cs typeface="Arial" panose="020B0604020202020204" pitchFamily="34" charset="0"/>
          </a:endParaRPr>
        </a:p>
      </dgm:t>
    </dgm:pt>
    <dgm:pt modelId="{A3676C40-5D18-4017-B6C4-B5A103769FA8}" type="parTrans" cxnId="{495A47DF-FAC7-492E-AD07-032E317EB518}">
      <dgm:prSet/>
      <dgm:spPr/>
      <dgm:t>
        <a:bodyPr/>
        <a:lstStyle/>
        <a:p>
          <a:endParaRPr lang="en-US"/>
        </a:p>
      </dgm:t>
    </dgm:pt>
    <dgm:pt modelId="{9A255552-2EF8-4D5C-A2FC-5EC1BA797227}" type="sibTrans" cxnId="{495A47DF-FAC7-492E-AD07-032E317EB518}">
      <dgm:prSet/>
      <dgm:spPr/>
      <dgm:t>
        <a:bodyPr/>
        <a:lstStyle/>
        <a:p>
          <a:endParaRPr lang="en-US"/>
        </a:p>
      </dgm:t>
    </dgm:pt>
    <dgm:pt modelId="{C3856C8D-5489-4027-BAF0-F34352DA7E1F}">
      <dgm:prSet custT="1"/>
      <dgm:spPr/>
      <dgm:t>
        <a:bodyPr/>
        <a:lstStyle/>
        <a:p>
          <a:r>
            <a:rPr lang="en-GB" sz="1600" b="1" dirty="0">
              <a:latin typeface="Arial" panose="020B0604020202020204" pitchFamily="34" charset="0"/>
              <a:cs typeface="Arial" panose="020B0604020202020204" pitchFamily="34" charset="0"/>
            </a:rPr>
            <a:t>Application of Disease to the Nervous System                                                         7</a:t>
          </a:r>
          <a:br>
            <a:rPr lang="en-GB" sz="1600" b="1" dirty="0">
              <a:latin typeface="Arial" panose="020B0604020202020204" pitchFamily="34" charset="0"/>
              <a:cs typeface="Arial" panose="020B0604020202020204" pitchFamily="34" charset="0"/>
            </a:rPr>
          </a:br>
          <a:r>
            <a:rPr lang="en-GB" sz="1600" b="1" dirty="0">
              <a:latin typeface="Arial" panose="020B0604020202020204" pitchFamily="34" charset="0"/>
              <a:cs typeface="Arial" panose="020B0604020202020204" pitchFamily="34" charset="0"/>
            </a:rPr>
            <a:t>        </a:t>
          </a:r>
          <a:endParaRPr lang="en-US" sz="1600" b="1" dirty="0">
            <a:highlight>
              <a:srgbClr val="FFFF00"/>
            </a:highlight>
            <a:latin typeface="Arial" panose="020B0604020202020204" pitchFamily="34" charset="0"/>
            <a:cs typeface="Arial" panose="020B0604020202020204" pitchFamily="34" charset="0"/>
          </a:endParaRPr>
        </a:p>
      </dgm:t>
    </dgm:pt>
    <dgm:pt modelId="{EC22A971-003D-49D0-9AB2-2EA74AF5AADE}" type="parTrans" cxnId="{010C7E22-AAD8-46AA-8680-D73FDBBD0B00}">
      <dgm:prSet/>
      <dgm:spPr/>
      <dgm:t>
        <a:bodyPr/>
        <a:lstStyle/>
        <a:p>
          <a:endParaRPr lang="en-US"/>
        </a:p>
      </dgm:t>
    </dgm:pt>
    <dgm:pt modelId="{9A698C7B-81B8-4F6B-A518-E1483335F20E}" type="sibTrans" cxnId="{010C7E22-AAD8-46AA-8680-D73FDBBD0B00}">
      <dgm:prSet/>
      <dgm:spPr/>
      <dgm:t>
        <a:bodyPr/>
        <a:lstStyle/>
        <a:p>
          <a:endParaRPr lang="en-US"/>
        </a:p>
      </dgm:t>
    </dgm:pt>
    <dgm:pt modelId="{E279D530-520C-45C9-8A2E-0742A657A864}">
      <dgm:prSet custT="1"/>
      <dgm:spPr/>
      <dgm:t>
        <a:bodyPr/>
        <a:lstStyle/>
        <a:p>
          <a:r>
            <a:rPr lang="en-GB" sz="1600" b="1" dirty="0">
              <a:latin typeface="Arial" panose="020B0604020202020204" pitchFamily="34" charset="0"/>
              <a:cs typeface="Arial" panose="020B0604020202020204" pitchFamily="34" charset="0"/>
            </a:rPr>
            <a:t>Personal Care Plan (PCP)                                                                                          10</a:t>
          </a:r>
          <a:endParaRPr lang="en-US" sz="1600" b="1" dirty="0">
            <a:highlight>
              <a:srgbClr val="FFFF00"/>
            </a:highlight>
            <a:latin typeface="Arial" panose="020B0604020202020204" pitchFamily="34" charset="0"/>
            <a:cs typeface="Arial" panose="020B0604020202020204" pitchFamily="34" charset="0"/>
          </a:endParaRPr>
        </a:p>
      </dgm:t>
    </dgm:pt>
    <dgm:pt modelId="{5D538EAF-FDF5-4B1C-B7BE-B0A43E180B4D}" type="parTrans" cxnId="{935084BC-2CC9-4F56-928B-1D8F5239A28C}">
      <dgm:prSet/>
      <dgm:spPr/>
      <dgm:t>
        <a:bodyPr/>
        <a:lstStyle/>
        <a:p>
          <a:endParaRPr lang="en-US"/>
        </a:p>
      </dgm:t>
    </dgm:pt>
    <dgm:pt modelId="{F936C802-03E9-4969-BACC-03D5928D9596}" type="sibTrans" cxnId="{935084BC-2CC9-4F56-928B-1D8F5239A28C}">
      <dgm:prSet/>
      <dgm:spPr/>
      <dgm:t>
        <a:bodyPr/>
        <a:lstStyle/>
        <a:p>
          <a:endParaRPr lang="en-US"/>
        </a:p>
      </dgm:t>
    </dgm:pt>
    <dgm:pt modelId="{3FC5F37B-12FB-42FD-A777-8AD580F632BE}">
      <dgm:prSet custT="1"/>
      <dgm:spPr/>
      <dgm:t>
        <a:bodyPr/>
        <a:lstStyle/>
        <a:p>
          <a:r>
            <a:rPr lang="en-GB" sz="1600" b="1" dirty="0">
              <a:latin typeface="Arial" panose="020B0604020202020204" pitchFamily="34" charset="0"/>
              <a:cs typeface="Arial" panose="020B0604020202020204" pitchFamily="34" charset="0"/>
            </a:rPr>
            <a:t>Fictional Patient Profile                                                                                                9</a:t>
          </a:r>
          <a:endParaRPr lang="en-US" sz="1600" b="1" dirty="0">
            <a:highlight>
              <a:srgbClr val="FFFF00"/>
            </a:highlight>
            <a:latin typeface="Arial" panose="020B0604020202020204" pitchFamily="34" charset="0"/>
            <a:cs typeface="Arial" panose="020B0604020202020204" pitchFamily="34" charset="0"/>
          </a:endParaRPr>
        </a:p>
      </dgm:t>
    </dgm:pt>
    <dgm:pt modelId="{0E8DB043-B374-4FD6-90CF-DBAF109EA2E7}" type="parTrans" cxnId="{50654952-F9DB-414C-8433-A80EBDF9164B}">
      <dgm:prSet/>
      <dgm:spPr/>
      <dgm:t>
        <a:bodyPr/>
        <a:lstStyle/>
        <a:p>
          <a:endParaRPr lang="en-US"/>
        </a:p>
      </dgm:t>
    </dgm:pt>
    <dgm:pt modelId="{B672CEC8-CBAD-4621-AA4A-DE7C870C6805}" type="sibTrans" cxnId="{50654952-F9DB-414C-8433-A80EBDF9164B}">
      <dgm:prSet/>
      <dgm:spPr/>
      <dgm:t>
        <a:bodyPr/>
        <a:lstStyle/>
        <a:p>
          <a:endParaRPr lang="en-US"/>
        </a:p>
      </dgm:t>
    </dgm:pt>
    <dgm:pt modelId="{FB9EA695-54CE-403A-923F-FE793A6AEB6A}">
      <dgm:prSet custT="1"/>
      <dgm:spPr/>
      <dgm:t>
        <a:bodyPr/>
        <a:lstStyle/>
        <a:p>
          <a:r>
            <a:rPr lang="en-GB" sz="1600" b="1" dirty="0">
              <a:latin typeface="Arial" panose="020B0604020202020204" pitchFamily="34" charset="0"/>
              <a:cs typeface="Arial" panose="020B0604020202020204" pitchFamily="34" charset="0"/>
            </a:rPr>
            <a:t>Risk Factors                                                                                                                11</a:t>
          </a:r>
          <a:endParaRPr lang="en-US" sz="1600" b="1" dirty="0">
            <a:latin typeface="Arial" panose="020B0604020202020204" pitchFamily="34" charset="0"/>
            <a:cs typeface="Arial" panose="020B0604020202020204" pitchFamily="34" charset="0"/>
          </a:endParaRPr>
        </a:p>
      </dgm:t>
    </dgm:pt>
    <dgm:pt modelId="{91AB50B9-726A-43F4-8528-43C950B72940}" type="parTrans" cxnId="{CB384857-BB8D-48F2-B86B-12883EA80CD8}">
      <dgm:prSet/>
      <dgm:spPr/>
      <dgm:t>
        <a:bodyPr/>
        <a:lstStyle/>
        <a:p>
          <a:endParaRPr lang="en-US"/>
        </a:p>
      </dgm:t>
    </dgm:pt>
    <dgm:pt modelId="{667B30E9-8874-4E07-9B3A-FF20AC402C80}" type="sibTrans" cxnId="{CB384857-BB8D-48F2-B86B-12883EA80CD8}">
      <dgm:prSet/>
      <dgm:spPr/>
      <dgm:t>
        <a:bodyPr/>
        <a:lstStyle/>
        <a:p>
          <a:endParaRPr lang="en-US"/>
        </a:p>
      </dgm:t>
    </dgm:pt>
    <dgm:pt modelId="{A4227CCB-7F79-47AA-BAD8-1B3C41877E4D}">
      <dgm:prSet custT="1"/>
      <dgm:spPr/>
      <dgm:t>
        <a:bodyPr/>
        <a:lstStyle/>
        <a:p>
          <a:r>
            <a:rPr lang="en-GB" sz="1600" b="1" dirty="0">
              <a:latin typeface="Arial" panose="020B0604020202020204" pitchFamily="34" charset="0"/>
              <a:cs typeface="Arial" panose="020B0604020202020204" pitchFamily="34" charset="0"/>
            </a:rPr>
            <a:t>Evidence‑Based Recommendations                                                                         12</a:t>
          </a:r>
          <a:endParaRPr lang="en-US" sz="1600" b="1" dirty="0">
            <a:latin typeface="Arial" panose="020B0604020202020204" pitchFamily="34" charset="0"/>
            <a:cs typeface="Arial" panose="020B0604020202020204" pitchFamily="34" charset="0"/>
          </a:endParaRPr>
        </a:p>
      </dgm:t>
    </dgm:pt>
    <dgm:pt modelId="{77E174D4-26CC-4C98-A963-358918F9EBAD}" type="parTrans" cxnId="{F6A93243-5468-4FCA-9E4F-55DF3070A9B9}">
      <dgm:prSet/>
      <dgm:spPr/>
      <dgm:t>
        <a:bodyPr/>
        <a:lstStyle/>
        <a:p>
          <a:endParaRPr lang="en-US"/>
        </a:p>
      </dgm:t>
    </dgm:pt>
    <dgm:pt modelId="{1BB45F8A-742B-4183-8004-838B25C2C45E}" type="sibTrans" cxnId="{F6A93243-5468-4FCA-9E4F-55DF3070A9B9}">
      <dgm:prSet/>
      <dgm:spPr/>
      <dgm:t>
        <a:bodyPr/>
        <a:lstStyle/>
        <a:p>
          <a:endParaRPr lang="en-US"/>
        </a:p>
      </dgm:t>
    </dgm:pt>
    <dgm:pt modelId="{AE1CD012-56E9-4956-A313-66EA94232D0F}">
      <dgm:prSet custT="1"/>
      <dgm:spPr/>
      <dgm:t>
        <a:bodyPr/>
        <a:lstStyle/>
        <a:p>
          <a:r>
            <a:rPr lang="en-GB" sz="1600" b="1" dirty="0">
              <a:latin typeface="Arial" panose="020B0604020202020204" pitchFamily="34" charset="0"/>
              <a:cs typeface="Arial" panose="020B0604020202020204" pitchFamily="34" charset="0"/>
            </a:rPr>
            <a:t>Ethical Guidelines &amp; </a:t>
          </a:r>
          <a:r>
            <a:rPr lang="en-GB" sz="1600" b="1" dirty="0">
              <a:solidFill>
                <a:schemeClr val="tx1"/>
              </a:solidFill>
              <a:latin typeface="Arial" panose="020B0604020202020204" pitchFamily="34" charset="0"/>
              <a:cs typeface="Arial" panose="020B0604020202020204" pitchFamily="34" charset="0"/>
            </a:rPr>
            <a:t>NICE                                                                                         13</a:t>
          </a:r>
          <a:endParaRPr lang="en-US" sz="1600" b="1" dirty="0">
            <a:solidFill>
              <a:schemeClr val="tx1"/>
            </a:solidFill>
            <a:latin typeface="Arial" panose="020B0604020202020204" pitchFamily="34" charset="0"/>
            <a:cs typeface="Arial" panose="020B0604020202020204" pitchFamily="34" charset="0"/>
          </a:endParaRPr>
        </a:p>
      </dgm:t>
    </dgm:pt>
    <dgm:pt modelId="{9EA14EA3-06F1-47D2-A345-E60BD3F2A622}" type="parTrans" cxnId="{182DE4A8-CC48-4CF0-B69A-8AF4E98C90B1}">
      <dgm:prSet/>
      <dgm:spPr/>
      <dgm:t>
        <a:bodyPr/>
        <a:lstStyle/>
        <a:p>
          <a:endParaRPr lang="en-US"/>
        </a:p>
      </dgm:t>
    </dgm:pt>
    <dgm:pt modelId="{FCEAB63B-7B06-4F78-AEE1-78EBCB92BBF3}" type="sibTrans" cxnId="{182DE4A8-CC48-4CF0-B69A-8AF4E98C90B1}">
      <dgm:prSet/>
      <dgm:spPr/>
      <dgm:t>
        <a:bodyPr/>
        <a:lstStyle/>
        <a:p>
          <a:endParaRPr lang="en-US"/>
        </a:p>
      </dgm:t>
    </dgm:pt>
    <dgm:pt modelId="{20F8C251-1C9A-4D4B-91B3-2BC09C06EDAB}">
      <dgm:prSet custT="1"/>
      <dgm:spPr/>
      <dgm:t>
        <a:bodyPr/>
        <a:lstStyle/>
        <a:p>
          <a:r>
            <a:rPr lang="en-GB" sz="1600" b="1" dirty="0">
              <a:latin typeface="Arial" panose="020B0604020202020204" pitchFamily="34" charset="0"/>
              <a:cs typeface="Arial" panose="020B0604020202020204" pitchFamily="34" charset="0"/>
            </a:rPr>
            <a:t>Conclusion                                                                                                                  14</a:t>
          </a:r>
          <a:endParaRPr lang="en-US" sz="1600" b="1" dirty="0">
            <a:latin typeface="Arial" panose="020B0604020202020204" pitchFamily="34" charset="0"/>
            <a:cs typeface="Arial" panose="020B0604020202020204" pitchFamily="34" charset="0"/>
          </a:endParaRPr>
        </a:p>
      </dgm:t>
    </dgm:pt>
    <dgm:pt modelId="{E254F275-4F0F-45F7-8AFC-F5169E42CF91}" type="parTrans" cxnId="{344DADFF-08C8-4597-975A-6A11098BA579}">
      <dgm:prSet/>
      <dgm:spPr/>
      <dgm:t>
        <a:bodyPr/>
        <a:lstStyle/>
        <a:p>
          <a:endParaRPr lang="en-US"/>
        </a:p>
      </dgm:t>
    </dgm:pt>
    <dgm:pt modelId="{BD725CCC-B016-4C07-A8EB-45B2A49BBAA1}" type="sibTrans" cxnId="{344DADFF-08C8-4597-975A-6A11098BA579}">
      <dgm:prSet/>
      <dgm:spPr/>
      <dgm:t>
        <a:bodyPr/>
        <a:lstStyle/>
        <a:p>
          <a:endParaRPr lang="en-US"/>
        </a:p>
      </dgm:t>
    </dgm:pt>
    <dgm:pt modelId="{99FCB6DD-89C2-4847-A926-645ED46C0A4A}">
      <dgm:prSet custT="1"/>
      <dgm:spPr/>
      <dgm:t>
        <a:bodyPr/>
        <a:lstStyle/>
        <a:p>
          <a:r>
            <a:rPr lang="en-GB" sz="1600" b="1" dirty="0">
              <a:latin typeface="Arial" panose="020B0604020202020204" pitchFamily="34" charset="0"/>
              <a:cs typeface="Arial" panose="020B0604020202020204" pitchFamily="34" charset="0"/>
            </a:rPr>
            <a:t>References                                                                                                                  15</a:t>
          </a:r>
          <a:endParaRPr lang="en-US" sz="1600" b="1" dirty="0">
            <a:latin typeface="Arial" panose="020B0604020202020204" pitchFamily="34" charset="0"/>
            <a:cs typeface="Arial" panose="020B0604020202020204" pitchFamily="34" charset="0"/>
          </a:endParaRPr>
        </a:p>
      </dgm:t>
    </dgm:pt>
    <dgm:pt modelId="{5DC47477-3FF3-4276-8CCE-4CE563529E9A}" type="parTrans" cxnId="{7636255B-D4A4-4E74-A38B-B59EC9EF0296}">
      <dgm:prSet/>
      <dgm:spPr/>
      <dgm:t>
        <a:bodyPr/>
        <a:lstStyle/>
        <a:p>
          <a:endParaRPr lang="en-US"/>
        </a:p>
      </dgm:t>
    </dgm:pt>
    <dgm:pt modelId="{A0C87051-718D-4BFA-B8D3-6B7CD6AEB12A}" type="sibTrans" cxnId="{7636255B-D4A4-4E74-A38B-B59EC9EF0296}">
      <dgm:prSet/>
      <dgm:spPr/>
      <dgm:t>
        <a:bodyPr/>
        <a:lstStyle/>
        <a:p>
          <a:endParaRPr lang="en-US"/>
        </a:p>
      </dgm:t>
    </dgm:pt>
    <dgm:pt modelId="{84A9F78C-5D96-45A1-BDE3-4D0F1ACA883E}">
      <dgm:prSet custT="1"/>
      <dgm:spPr/>
      <dgm:t>
        <a:bodyPr/>
        <a:lstStyle/>
        <a:p>
          <a:pPr>
            <a:buNone/>
          </a:pPr>
          <a:r>
            <a:rPr lang="en-GB" sz="1600" b="1" dirty="0">
              <a:latin typeface="Arial" panose="020B0604020202020204" pitchFamily="34" charset="0"/>
              <a:cs typeface="Arial" panose="020B0604020202020204" pitchFamily="34" charset="0"/>
            </a:rPr>
            <a:t>Anatomy and Physiology of the Musculoskeletal System: The Knee Joint           4</a:t>
          </a:r>
          <a:endParaRPr lang="en-US" sz="1600" b="1" dirty="0">
            <a:latin typeface="Arial" panose="020B0604020202020204" pitchFamily="34" charset="0"/>
            <a:cs typeface="Arial" panose="020B0604020202020204" pitchFamily="34" charset="0"/>
          </a:endParaRPr>
        </a:p>
      </dgm:t>
    </dgm:pt>
    <dgm:pt modelId="{0308307C-3E36-4B92-86C8-93B505E6B698}" type="parTrans" cxnId="{2590DC9C-CAB3-4A14-B5A0-B36E6117F307}">
      <dgm:prSet/>
      <dgm:spPr/>
      <dgm:t>
        <a:bodyPr/>
        <a:lstStyle/>
        <a:p>
          <a:endParaRPr lang="en-GB"/>
        </a:p>
      </dgm:t>
    </dgm:pt>
    <dgm:pt modelId="{43ADE3D0-54F0-4677-B2C5-E74363CF8BC2}" type="sibTrans" cxnId="{2590DC9C-CAB3-4A14-B5A0-B36E6117F307}">
      <dgm:prSet/>
      <dgm:spPr/>
      <dgm:t>
        <a:bodyPr/>
        <a:lstStyle/>
        <a:p>
          <a:endParaRPr lang="en-GB"/>
        </a:p>
      </dgm:t>
    </dgm:pt>
    <dgm:pt modelId="{3A07C57A-89EE-4ED1-9BD8-FEE4E8CFC3C6}" type="pres">
      <dgm:prSet presAssocID="{776CCADF-C284-4AA6-A6B7-015C174BDCA2}" presName="vert0" presStyleCnt="0">
        <dgm:presLayoutVars>
          <dgm:dir/>
          <dgm:animOne val="branch"/>
          <dgm:animLvl val="lvl"/>
        </dgm:presLayoutVars>
      </dgm:prSet>
      <dgm:spPr/>
    </dgm:pt>
    <dgm:pt modelId="{60607428-502A-4045-B873-D5458EAD0B16}" type="pres">
      <dgm:prSet presAssocID="{24494001-5951-4479-B075-380BEB39B6A4}" presName="thickLine" presStyleLbl="alignNode1" presStyleIdx="0" presStyleCnt="1"/>
      <dgm:spPr/>
    </dgm:pt>
    <dgm:pt modelId="{3301AF82-6067-4949-A718-57E8F272BD3E}" type="pres">
      <dgm:prSet presAssocID="{24494001-5951-4479-B075-380BEB39B6A4}" presName="horz1" presStyleCnt="0"/>
      <dgm:spPr/>
    </dgm:pt>
    <dgm:pt modelId="{645E87D9-B0B9-4CDA-A559-CA3D982677C2}" type="pres">
      <dgm:prSet presAssocID="{24494001-5951-4479-B075-380BEB39B6A4}" presName="tx1" presStyleLbl="revTx" presStyleIdx="0" presStyleCnt="12"/>
      <dgm:spPr/>
    </dgm:pt>
    <dgm:pt modelId="{6408D432-2F29-4254-971B-D4E728544337}" type="pres">
      <dgm:prSet presAssocID="{24494001-5951-4479-B075-380BEB39B6A4}" presName="vert1" presStyleCnt="0"/>
      <dgm:spPr/>
    </dgm:pt>
    <dgm:pt modelId="{E71FBC25-5386-4B20-956D-07003CCC3DDE}" type="pres">
      <dgm:prSet presAssocID="{F2885878-01D1-4384-8E2C-84AE72F6B9BA}" presName="vertSpace2a" presStyleCnt="0"/>
      <dgm:spPr/>
    </dgm:pt>
    <dgm:pt modelId="{6F4B5BB3-15A8-44F0-988D-7094E82170A7}" type="pres">
      <dgm:prSet presAssocID="{F2885878-01D1-4384-8E2C-84AE72F6B9BA}" presName="horz2" presStyleCnt="0"/>
      <dgm:spPr/>
    </dgm:pt>
    <dgm:pt modelId="{2C373F85-E4D6-4B54-8DB6-4A9993AD0354}" type="pres">
      <dgm:prSet presAssocID="{F2885878-01D1-4384-8E2C-84AE72F6B9BA}" presName="horzSpace2" presStyleCnt="0"/>
      <dgm:spPr/>
    </dgm:pt>
    <dgm:pt modelId="{7D619BDF-E1F7-40CC-BF63-F6AE9FCC95EE}" type="pres">
      <dgm:prSet presAssocID="{F2885878-01D1-4384-8E2C-84AE72F6B9BA}" presName="tx2" presStyleLbl="revTx" presStyleIdx="1" presStyleCnt="12"/>
      <dgm:spPr/>
    </dgm:pt>
    <dgm:pt modelId="{4B0B9CC6-C79B-4C7E-A468-72550623A54A}" type="pres">
      <dgm:prSet presAssocID="{F2885878-01D1-4384-8E2C-84AE72F6B9BA}" presName="vert2" presStyleCnt="0"/>
      <dgm:spPr/>
    </dgm:pt>
    <dgm:pt modelId="{58E13EA5-4A47-4ECE-81AA-5F2FE2D21F96}" type="pres">
      <dgm:prSet presAssocID="{F2885878-01D1-4384-8E2C-84AE72F6B9BA}" presName="thinLine2b" presStyleLbl="callout" presStyleIdx="0" presStyleCnt="11"/>
      <dgm:spPr/>
    </dgm:pt>
    <dgm:pt modelId="{5EC38BCB-52DA-4779-AC55-B41E15DD547B}" type="pres">
      <dgm:prSet presAssocID="{F2885878-01D1-4384-8E2C-84AE72F6B9BA}" presName="vertSpace2b" presStyleCnt="0"/>
      <dgm:spPr/>
    </dgm:pt>
    <dgm:pt modelId="{EC90F3A4-322D-406B-ADEA-6899809232F3}" type="pres">
      <dgm:prSet presAssocID="{84A9F78C-5D96-45A1-BDE3-4D0F1ACA883E}" presName="horz2" presStyleCnt="0"/>
      <dgm:spPr/>
    </dgm:pt>
    <dgm:pt modelId="{D14F260E-68A7-4497-BA74-0B9E497024F7}" type="pres">
      <dgm:prSet presAssocID="{84A9F78C-5D96-45A1-BDE3-4D0F1ACA883E}" presName="horzSpace2" presStyleCnt="0"/>
      <dgm:spPr/>
    </dgm:pt>
    <dgm:pt modelId="{C34FC1C1-60D1-4CCB-92C1-D5E8E9FF3ED8}" type="pres">
      <dgm:prSet presAssocID="{84A9F78C-5D96-45A1-BDE3-4D0F1ACA883E}" presName="tx2" presStyleLbl="revTx" presStyleIdx="2" presStyleCnt="12"/>
      <dgm:spPr/>
    </dgm:pt>
    <dgm:pt modelId="{0327B06D-5D39-42A4-889B-E9CCFF229A0C}" type="pres">
      <dgm:prSet presAssocID="{84A9F78C-5D96-45A1-BDE3-4D0F1ACA883E}" presName="vert2" presStyleCnt="0"/>
      <dgm:spPr/>
    </dgm:pt>
    <dgm:pt modelId="{2A663421-8EAC-4140-8A6C-6C1EE046371C}" type="pres">
      <dgm:prSet presAssocID="{84A9F78C-5D96-45A1-BDE3-4D0F1ACA883E}" presName="thinLine2b" presStyleLbl="callout" presStyleIdx="1" presStyleCnt="11"/>
      <dgm:spPr/>
    </dgm:pt>
    <dgm:pt modelId="{F299A822-CFD2-4FB1-8EA4-C89F19D5B714}" type="pres">
      <dgm:prSet presAssocID="{84A9F78C-5D96-45A1-BDE3-4D0F1ACA883E}" presName="vertSpace2b" presStyleCnt="0"/>
      <dgm:spPr/>
    </dgm:pt>
    <dgm:pt modelId="{B5599AC0-8538-448E-9CAF-1CABF75E534A}" type="pres">
      <dgm:prSet presAssocID="{C6010387-6739-4143-9204-269B53637F83}" presName="horz2" presStyleCnt="0"/>
      <dgm:spPr/>
    </dgm:pt>
    <dgm:pt modelId="{5A512F11-6F24-428A-8C5D-E15981FECB6A}" type="pres">
      <dgm:prSet presAssocID="{C6010387-6739-4143-9204-269B53637F83}" presName="horzSpace2" presStyleCnt="0"/>
      <dgm:spPr/>
    </dgm:pt>
    <dgm:pt modelId="{3B44EED7-0EB6-4C77-A354-8CE93D80F230}" type="pres">
      <dgm:prSet presAssocID="{C6010387-6739-4143-9204-269B53637F83}" presName="tx2" presStyleLbl="revTx" presStyleIdx="3" presStyleCnt="12"/>
      <dgm:spPr/>
    </dgm:pt>
    <dgm:pt modelId="{5F068FD0-9CA1-42BB-A68E-FF4A7C92F782}" type="pres">
      <dgm:prSet presAssocID="{C6010387-6739-4143-9204-269B53637F83}" presName="vert2" presStyleCnt="0"/>
      <dgm:spPr/>
    </dgm:pt>
    <dgm:pt modelId="{C38F45CF-785F-436F-BE7D-777ED5B2CC69}" type="pres">
      <dgm:prSet presAssocID="{C6010387-6739-4143-9204-269B53637F83}" presName="thinLine2b" presStyleLbl="callout" presStyleIdx="2" presStyleCnt="11"/>
      <dgm:spPr/>
    </dgm:pt>
    <dgm:pt modelId="{15268F6C-81A8-4340-A8D0-0CD97FCFC252}" type="pres">
      <dgm:prSet presAssocID="{C6010387-6739-4143-9204-269B53637F83}" presName="vertSpace2b" presStyleCnt="0"/>
      <dgm:spPr/>
    </dgm:pt>
    <dgm:pt modelId="{7634A76C-A8F7-4614-88AD-BAB2E299D8EE}" type="pres">
      <dgm:prSet presAssocID="{C3856C8D-5489-4027-BAF0-F34352DA7E1F}" presName="horz2" presStyleCnt="0"/>
      <dgm:spPr/>
    </dgm:pt>
    <dgm:pt modelId="{ADD87941-322D-4701-BE71-AB092FF9ADAC}" type="pres">
      <dgm:prSet presAssocID="{C3856C8D-5489-4027-BAF0-F34352DA7E1F}" presName="horzSpace2" presStyleCnt="0"/>
      <dgm:spPr/>
    </dgm:pt>
    <dgm:pt modelId="{CD5F0E5D-3C3C-403C-B48F-69E0603B218A}" type="pres">
      <dgm:prSet presAssocID="{C3856C8D-5489-4027-BAF0-F34352DA7E1F}" presName="tx2" presStyleLbl="revTx" presStyleIdx="4" presStyleCnt="12"/>
      <dgm:spPr/>
    </dgm:pt>
    <dgm:pt modelId="{00107287-03EB-4B79-B5DF-1DF572387708}" type="pres">
      <dgm:prSet presAssocID="{C3856C8D-5489-4027-BAF0-F34352DA7E1F}" presName="vert2" presStyleCnt="0"/>
      <dgm:spPr/>
    </dgm:pt>
    <dgm:pt modelId="{44E98A47-31AD-407D-8D72-19592C29AADF}" type="pres">
      <dgm:prSet presAssocID="{C3856C8D-5489-4027-BAF0-F34352DA7E1F}" presName="thinLine2b" presStyleLbl="callout" presStyleIdx="3" presStyleCnt="11"/>
      <dgm:spPr/>
    </dgm:pt>
    <dgm:pt modelId="{BF4D4E05-D0B5-4AA7-A6DD-3B7CB2B74D01}" type="pres">
      <dgm:prSet presAssocID="{C3856C8D-5489-4027-BAF0-F34352DA7E1F}" presName="vertSpace2b" presStyleCnt="0"/>
      <dgm:spPr/>
    </dgm:pt>
    <dgm:pt modelId="{34186FBB-D223-4551-99D8-56C94DD6EBC1}" type="pres">
      <dgm:prSet presAssocID="{3FC5F37B-12FB-42FD-A777-8AD580F632BE}" presName="horz2" presStyleCnt="0"/>
      <dgm:spPr/>
    </dgm:pt>
    <dgm:pt modelId="{574C6121-8FA6-4F9D-BE4F-A320A51E1A42}" type="pres">
      <dgm:prSet presAssocID="{3FC5F37B-12FB-42FD-A777-8AD580F632BE}" presName="horzSpace2" presStyleCnt="0"/>
      <dgm:spPr/>
    </dgm:pt>
    <dgm:pt modelId="{B55078CE-EC65-4ECE-B605-8315E60A9AA8}" type="pres">
      <dgm:prSet presAssocID="{3FC5F37B-12FB-42FD-A777-8AD580F632BE}" presName="tx2" presStyleLbl="revTx" presStyleIdx="5" presStyleCnt="12"/>
      <dgm:spPr/>
    </dgm:pt>
    <dgm:pt modelId="{4E9F3C72-55AB-4324-BA76-AD72843CBC63}" type="pres">
      <dgm:prSet presAssocID="{3FC5F37B-12FB-42FD-A777-8AD580F632BE}" presName="vert2" presStyleCnt="0"/>
      <dgm:spPr/>
    </dgm:pt>
    <dgm:pt modelId="{78F0E92F-54D5-49F5-A8D1-24134BC2031C}" type="pres">
      <dgm:prSet presAssocID="{3FC5F37B-12FB-42FD-A777-8AD580F632BE}" presName="thinLine2b" presStyleLbl="callout" presStyleIdx="4" presStyleCnt="11"/>
      <dgm:spPr/>
    </dgm:pt>
    <dgm:pt modelId="{BA07EBCD-88E3-46ED-8F63-D183299FB319}" type="pres">
      <dgm:prSet presAssocID="{3FC5F37B-12FB-42FD-A777-8AD580F632BE}" presName="vertSpace2b" presStyleCnt="0"/>
      <dgm:spPr/>
    </dgm:pt>
    <dgm:pt modelId="{5C951128-F9AA-47C3-99B5-2A696C23DF9F}" type="pres">
      <dgm:prSet presAssocID="{E279D530-520C-45C9-8A2E-0742A657A864}" presName="horz2" presStyleCnt="0"/>
      <dgm:spPr/>
    </dgm:pt>
    <dgm:pt modelId="{B7EA1271-A47A-4ACF-8A36-3629E69A1708}" type="pres">
      <dgm:prSet presAssocID="{E279D530-520C-45C9-8A2E-0742A657A864}" presName="horzSpace2" presStyleCnt="0"/>
      <dgm:spPr/>
    </dgm:pt>
    <dgm:pt modelId="{C11423FF-FAE4-41E1-B0EC-5727FD19C7D9}" type="pres">
      <dgm:prSet presAssocID="{E279D530-520C-45C9-8A2E-0742A657A864}" presName="tx2" presStyleLbl="revTx" presStyleIdx="6" presStyleCnt="12"/>
      <dgm:spPr/>
    </dgm:pt>
    <dgm:pt modelId="{06ACD185-855B-4051-BEF0-5F214543A3F9}" type="pres">
      <dgm:prSet presAssocID="{E279D530-520C-45C9-8A2E-0742A657A864}" presName="vert2" presStyleCnt="0"/>
      <dgm:spPr/>
    </dgm:pt>
    <dgm:pt modelId="{26B10E33-AEAA-40DC-9ACC-D6E98C3B1ABF}" type="pres">
      <dgm:prSet presAssocID="{E279D530-520C-45C9-8A2E-0742A657A864}" presName="thinLine2b" presStyleLbl="callout" presStyleIdx="5" presStyleCnt="11"/>
      <dgm:spPr/>
    </dgm:pt>
    <dgm:pt modelId="{33F86847-D124-4E63-977E-B0143C698581}" type="pres">
      <dgm:prSet presAssocID="{E279D530-520C-45C9-8A2E-0742A657A864}" presName="vertSpace2b" presStyleCnt="0"/>
      <dgm:spPr/>
    </dgm:pt>
    <dgm:pt modelId="{3B96A9F2-84B4-4359-86E2-122A687C8396}" type="pres">
      <dgm:prSet presAssocID="{FB9EA695-54CE-403A-923F-FE793A6AEB6A}" presName="horz2" presStyleCnt="0"/>
      <dgm:spPr/>
    </dgm:pt>
    <dgm:pt modelId="{9E382755-E275-4FD0-9CC8-6311A10603A6}" type="pres">
      <dgm:prSet presAssocID="{FB9EA695-54CE-403A-923F-FE793A6AEB6A}" presName="horzSpace2" presStyleCnt="0"/>
      <dgm:spPr/>
    </dgm:pt>
    <dgm:pt modelId="{AB077B25-9FA0-4154-A1B2-13EB823D23E9}" type="pres">
      <dgm:prSet presAssocID="{FB9EA695-54CE-403A-923F-FE793A6AEB6A}" presName="tx2" presStyleLbl="revTx" presStyleIdx="7" presStyleCnt="12"/>
      <dgm:spPr/>
    </dgm:pt>
    <dgm:pt modelId="{02E2CD2B-57C8-4EE9-9C99-58D00F5821F8}" type="pres">
      <dgm:prSet presAssocID="{FB9EA695-54CE-403A-923F-FE793A6AEB6A}" presName="vert2" presStyleCnt="0"/>
      <dgm:spPr/>
    </dgm:pt>
    <dgm:pt modelId="{C4A6C4CB-9EE7-40DF-B299-8A8DF5F878C8}" type="pres">
      <dgm:prSet presAssocID="{FB9EA695-54CE-403A-923F-FE793A6AEB6A}" presName="thinLine2b" presStyleLbl="callout" presStyleIdx="6" presStyleCnt="11"/>
      <dgm:spPr/>
    </dgm:pt>
    <dgm:pt modelId="{5948EC70-2DEC-4973-A5CB-927A05CA33D4}" type="pres">
      <dgm:prSet presAssocID="{FB9EA695-54CE-403A-923F-FE793A6AEB6A}" presName="vertSpace2b" presStyleCnt="0"/>
      <dgm:spPr/>
    </dgm:pt>
    <dgm:pt modelId="{9B3A924E-B227-4B69-A7D1-901DBCA31796}" type="pres">
      <dgm:prSet presAssocID="{A4227CCB-7F79-47AA-BAD8-1B3C41877E4D}" presName="horz2" presStyleCnt="0"/>
      <dgm:spPr/>
    </dgm:pt>
    <dgm:pt modelId="{603D6E81-50D6-4E3A-A1D5-B3EF651D096F}" type="pres">
      <dgm:prSet presAssocID="{A4227CCB-7F79-47AA-BAD8-1B3C41877E4D}" presName="horzSpace2" presStyleCnt="0"/>
      <dgm:spPr/>
    </dgm:pt>
    <dgm:pt modelId="{95C45A19-79CE-4AAF-9B42-C697351A6D8E}" type="pres">
      <dgm:prSet presAssocID="{A4227CCB-7F79-47AA-BAD8-1B3C41877E4D}" presName="tx2" presStyleLbl="revTx" presStyleIdx="8" presStyleCnt="12"/>
      <dgm:spPr/>
    </dgm:pt>
    <dgm:pt modelId="{BFEC42BD-D9AC-458D-AFBD-11EFF5CE7CD0}" type="pres">
      <dgm:prSet presAssocID="{A4227CCB-7F79-47AA-BAD8-1B3C41877E4D}" presName="vert2" presStyleCnt="0"/>
      <dgm:spPr/>
    </dgm:pt>
    <dgm:pt modelId="{6C3AB108-657C-43A6-82D4-C87437F70FFF}" type="pres">
      <dgm:prSet presAssocID="{A4227CCB-7F79-47AA-BAD8-1B3C41877E4D}" presName="thinLine2b" presStyleLbl="callout" presStyleIdx="7" presStyleCnt="11"/>
      <dgm:spPr/>
    </dgm:pt>
    <dgm:pt modelId="{1B4DD5E9-A27F-4DD4-9F95-BA2A47BD281B}" type="pres">
      <dgm:prSet presAssocID="{A4227CCB-7F79-47AA-BAD8-1B3C41877E4D}" presName="vertSpace2b" presStyleCnt="0"/>
      <dgm:spPr/>
    </dgm:pt>
    <dgm:pt modelId="{AB970EAE-61BB-4EE6-8C31-69EBBDD5226F}" type="pres">
      <dgm:prSet presAssocID="{AE1CD012-56E9-4956-A313-66EA94232D0F}" presName="horz2" presStyleCnt="0"/>
      <dgm:spPr/>
    </dgm:pt>
    <dgm:pt modelId="{EB63A0C0-9300-4DF3-B9D9-F5E232405588}" type="pres">
      <dgm:prSet presAssocID="{AE1CD012-56E9-4956-A313-66EA94232D0F}" presName="horzSpace2" presStyleCnt="0"/>
      <dgm:spPr/>
    </dgm:pt>
    <dgm:pt modelId="{7928D53A-4918-43D1-8C53-3B3699E5F999}" type="pres">
      <dgm:prSet presAssocID="{AE1CD012-56E9-4956-A313-66EA94232D0F}" presName="tx2" presStyleLbl="revTx" presStyleIdx="9" presStyleCnt="12"/>
      <dgm:spPr/>
    </dgm:pt>
    <dgm:pt modelId="{67DF8259-3D87-43AE-8C29-7ECDBEACF093}" type="pres">
      <dgm:prSet presAssocID="{AE1CD012-56E9-4956-A313-66EA94232D0F}" presName="vert2" presStyleCnt="0"/>
      <dgm:spPr/>
    </dgm:pt>
    <dgm:pt modelId="{F3D35928-A7F0-4430-9D41-0E288F91F026}" type="pres">
      <dgm:prSet presAssocID="{AE1CD012-56E9-4956-A313-66EA94232D0F}" presName="thinLine2b" presStyleLbl="callout" presStyleIdx="8" presStyleCnt="11"/>
      <dgm:spPr/>
    </dgm:pt>
    <dgm:pt modelId="{23610CC5-CC4C-4C80-AD2F-F98D6FA79E9D}" type="pres">
      <dgm:prSet presAssocID="{AE1CD012-56E9-4956-A313-66EA94232D0F}" presName="vertSpace2b" presStyleCnt="0"/>
      <dgm:spPr/>
    </dgm:pt>
    <dgm:pt modelId="{B05D3202-00CD-40F6-BED8-7066AD53D6BB}" type="pres">
      <dgm:prSet presAssocID="{20F8C251-1C9A-4D4B-91B3-2BC09C06EDAB}" presName="horz2" presStyleCnt="0"/>
      <dgm:spPr/>
    </dgm:pt>
    <dgm:pt modelId="{7D3D8872-C94A-44FF-823E-FAA3BBF65C3F}" type="pres">
      <dgm:prSet presAssocID="{20F8C251-1C9A-4D4B-91B3-2BC09C06EDAB}" presName="horzSpace2" presStyleCnt="0"/>
      <dgm:spPr/>
    </dgm:pt>
    <dgm:pt modelId="{2346B83A-9372-49D6-AA11-A03725D59811}" type="pres">
      <dgm:prSet presAssocID="{20F8C251-1C9A-4D4B-91B3-2BC09C06EDAB}" presName="tx2" presStyleLbl="revTx" presStyleIdx="10" presStyleCnt="12"/>
      <dgm:spPr/>
    </dgm:pt>
    <dgm:pt modelId="{C2F12E17-12FC-4320-BCDD-25C097BFC94F}" type="pres">
      <dgm:prSet presAssocID="{20F8C251-1C9A-4D4B-91B3-2BC09C06EDAB}" presName="vert2" presStyleCnt="0"/>
      <dgm:spPr/>
    </dgm:pt>
    <dgm:pt modelId="{0019B0A7-AF21-4BB5-8160-269670FBE5E2}" type="pres">
      <dgm:prSet presAssocID="{20F8C251-1C9A-4D4B-91B3-2BC09C06EDAB}" presName="thinLine2b" presStyleLbl="callout" presStyleIdx="9" presStyleCnt="11"/>
      <dgm:spPr/>
    </dgm:pt>
    <dgm:pt modelId="{1E5D7B29-13EB-4524-8E76-8B9480C93F5D}" type="pres">
      <dgm:prSet presAssocID="{20F8C251-1C9A-4D4B-91B3-2BC09C06EDAB}" presName="vertSpace2b" presStyleCnt="0"/>
      <dgm:spPr/>
    </dgm:pt>
    <dgm:pt modelId="{B32A46CF-1EAD-4321-B6E4-4995D079680D}" type="pres">
      <dgm:prSet presAssocID="{99FCB6DD-89C2-4847-A926-645ED46C0A4A}" presName="horz2" presStyleCnt="0"/>
      <dgm:spPr/>
    </dgm:pt>
    <dgm:pt modelId="{1DBB507A-F3E0-4099-AF9B-47EC87004663}" type="pres">
      <dgm:prSet presAssocID="{99FCB6DD-89C2-4847-A926-645ED46C0A4A}" presName="horzSpace2" presStyleCnt="0"/>
      <dgm:spPr/>
    </dgm:pt>
    <dgm:pt modelId="{B7EEA7DB-20B4-45ED-AC6E-B94089367E89}" type="pres">
      <dgm:prSet presAssocID="{99FCB6DD-89C2-4847-A926-645ED46C0A4A}" presName="tx2" presStyleLbl="revTx" presStyleIdx="11" presStyleCnt="12"/>
      <dgm:spPr/>
    </dgm:pt>
    <dgm:pt modelId="{95FE9570-8F89-4FC2-B19B-5785AEEDCB27}" type="pres">
      <dgm:prSet presAssocID="{99FCB6DD-89C2-4847-A926-645ED46C0A4A}" presName="vert2" presStyleCnt="0"/>
      <dgm:spPr/>
    </dgm:pt>
    <dgm:pt modelId="{AEE5B1BE-99D4-4F36-91C8-D03B5DAA8FBF}" type="pres">
      <dgm:prSet presAssocID="{99FCB6DD-89C2-4847-A926-645ED46C0A4A}" presName="thinLine2b" presStyleLbl="callout" presStyleIdx="10" presStyleCnt="11"/>
      <dgm:spPr/>
    </dgm:pt>
    <dgm:pt modelId="{4580C216-27FC-4C41-B92E-D4489F9D8FAD}" type="pres">
      <dgm:prSet presAssocID="{99FCB6DD-89C2-4847-A926-645ED46C0A4A}" presName="vertSpace2b" presStyleCnt="0"/>
      <dgm:spPr/>
    </dgm:pt>
  </dgm:ptLst>
  <dgm:cxnLst>
    <dgm:cxn modelId="{0E233700-DECA-4A57-B93D-7360509753AE}" type="presOf" srcId="{C3856C8D-5489-4027-BAF0-F34352DA7E1F}" destId="{CD5F0E5D-3C3C-403C-B48F-69E0603B218A}" srcOrd="0" destOrd="0" presId="urn:microsoft.com/office/officeart/2008/layout/LinedList"/>
    <dgm:cxn modelId="{69E01F03-3643-49E3-8786-F6122D312D06}" type="presOf" srcId="{776CCADF-C284-4AA6-A6B7-015C174BDCA2}" destId="{3A07C57A-89EE-4ED1-9BD8-FEE4E8CFC3C6}" srcOrd="0" destOrd="0" presId="urn:microsoft.com/office/officeart/2008/layout/LinedList"/>
    <dgm:cxn modelId="{3725D713-AA17-4874-BF9A-2B6C3A543319}" type="presOf" srcId="{20F8C251-1C9A-4D4B-91B3-2BC09C06EDAB}" destId="{2346B83A-9372-49D6-AA11-A03725D59811}" srcOrd="0" destOrd="0" presId="urn:microsoft.com/office/officeart/2008/layout/LinedList"/>
    <dgm:cxn modelId="{010C7E22-AAD8-46AA-8680-D73FDBBD0B00}" srcId="{24494001-5951-4479-B075-380BEB39B6A4}" destId="{C3856C8D-5489-4027-BAF0-F34352DA7E1F}" srcOrd="3" destOrd="0" parTransId="{EC22A971-003D-49D0-9AB2-2EA74AF5AADE}" sibTransId="{9A698C7B-81B8-4F6B-A518-E1483335F20E}"/>
    <dgm:cxn modelId="{41C4C824-1CF4-48BD-ADA4-B22B822D58BB}" srcId="{24494001-5951-4479-B075-380BEB39B6A4}" destId="{F2885878-01D1-4384-8E2C-84AE72F6B9BA}" srcOrd="0" destOrd="0" parTransId="{A669BFCE-B029-4ED8-9C50-77ED1EA79E81}" sibTransId="{C3BF14C6-58D6-44DE-B1AC-5B5EA28304CF}"/>
    <dgm:cxn modelId="{7636255B-D4A4-4E74-A38B-B59EC9EF0296}" srcId="{24494001-5951-4479-B075-380BEB39B6A4}" destId="{99FCB6DD-89C2-4847-A926-645ED46C0A4A}" srcOrd="10" destOrd="0" parTransId="{5DC47477-3FF3-4276-8CCE-4CE563529E9A}" sibTransId="{A0C87051-718D-4BFA-B8D3-6B7CD6AEB12A}"/>
    <dgm:cxn modelId="{D6A8C041-3B06-4D37-8145-511BBDB6E42F}" type="presOf" srcId="{3FC5F37B-12FB-42FD-A777-8AD580F632BE}" destId="{B55078CE-EC65-4ECE-B605-8315E60A9AA8}" srcOrd="0" destOrd="0" presId="urn:microsoft.com/office/officeart/2008/layout/LinedList"/>
    <dgm:cxn modelId="{F6A93243-5468-4FCA-9E4F-55DF3070A9B9}" srcId="{24494001-5951-4479-B075-380BEB39B6A4}" destId="{A4227CCB-7F79-47AA-BAD8-1B3C41877E4D}" srcOrd="7" destOrd="0" parTransId="{77E174D4-26CC-4C98-A963-358918F9EBAD}" sibTransId="{1BB45F8A-742B-4183-8004-838B25C2C45E}"/>
    <dgm:cxn modelId="{9788334B-190D-4B8E-9C9B-1FE0D6D390E7}" type="presOf" srcId="{F2885878-01D1-4384-8E2C-84AE72F6B9BA}" destId="{7D619BDF-E1F7-40CC-BF63-F6AE9FCC95EE}" srcOrd="0" destOrd="0" presId="urn:microsoft.com/office/officeart/2008/layout/LinedList"/>
    <dgm:cxn modelId="{50654952-F9DB-414C-8433-A80EBDF9164B}" srcId="{24494001-5951-4479-B075-380BEB39B6A4}" destId="{3FC5F37B-12FB-42FD-A777-8AD580F632BE}" srcOrd="4" destOrd="0" parTransId="{0E8DB043-B374-4FD6-90CF-DBAF109EA2E7}" sibTransId="{B672CEC8-CBAD-4621-AA4A-DE7C870C6805}"/>
    <dgm:cxn modelId="{CB384857-BB8D-48F2-B86B-12883EA80CD8}" srcId="{24494001-5951-4479-B075-380BEB39B6A4}" destId="{FB9EA695-54CE-403A-923F-FE793A6AEB6A}" srcOrd="6" destOrd="0" parTransId="{91AB50B9-726A-43F4-8528-43C950B72940}" sibTransId="{667B30E9-8874-4E07-9B3A-FF20AC402C80}"/>
    <dgm:cxn modelId="{2F78D38A-86C0-49D7-BF8B-591A241CF8EC}" type="presOf" srcId="{FB9EA695-54CE-403A-923F-FE793A6AEB6A}" destId="{AB077B25-9FA0-4154-A1B2-13EB823D23E9}" srcOrd="0" destOrd="0" presId="urn:microsoft.com/office/officeart/2008/layout/LinedList"/>
    <dgm:cxn modelId="{2590DC9C-CAB3-4A14-B5A0-B36E6117F307}" srcId="{24494001-5951-4479-B075-380BEB39B6A4}" destId="{84A9F78C-5D96-45A1-BDE3-4D0F1ACA883E}" srcOrd="1" destOrd="0" parTransId="{0308307C-3E36-4B92-86C8-93B505E6B698}" sibTransId="{43ADE3D0-54F0-4677-B2C5-E74363CF8BC2}"/>
    <dgm:cxn modelId="{68D8EDA4-A4E5-4D71-B952-1E6A716D6D80}" srcId="{776CCADF-C284-4AA6-A6B7-015C174BDCA2}" destId="{24494001-5951-4479-B075-380BEB39B6A4}" srcOrd="0" destOrd="0" parTransId="{A671F754-36C9-49B9-AAAB-2D8747E5A616}" sibTransId="{8B592A9F-38E5-4056-9432-25C6FF75A3B9}"/>
    <dgm:cxn modelId="{182DE4A8-CC48-4CF0-B69A-8AF4E98C90B1}" srcId="{24494001-5951-4479-B075-380BEB39B6A4}" destId="{AE1CD012-56E9-4956-A313-66EA94232D0F}" srcOrd="8" destOrd="0" parTransId="{9EA14EA3-06F1-47D2-A345-E60BD3F2A622}" sibTransId="{FCEAB63B-7B06-4F78-AEE1-78EBCB92BBF3}"/>
    <dgm:cxn modelId="{FE862CAF-668F-494B-ACC3-8356FBE5F948}" type="presOf" srcId="{24494001-5951-4479-B075-380BEB39B6A4}" destId="{645E87D9-B0B9-4CDA-A559-CA3D982677C2}" srcOrd="0" destOrd="0" presId="urn:microsoft.com/office/officeart/2008/layout/LinedList"/>
    <dgm:cxn modelId="{935084BC-2CC9-4F56-928B-1D8F5239A28C}" srcId="{24494001-5951-4479-B075-380BEB39B6A4}" destId="{E279D530-520C-45C9-8A2E-0742A657A864}" srcOrd="5" destOrd="0" parTransId="{5D538EAF-FDF5-4B1C-B7BE-B0A43E180B4D}" sibTransId="{F936C802-03E9-4969-BACC-03D5928D9596}"/>
    <dgm:cxn modelId="{0F9317C5-6E58-4246-95E6-5726A5F80253}" type="presOf" srcId="{AE1CD012-56E9-4956-A313-66EA94232D0F}" destId="{7928D53A-4918-43D1-8C53-3B3699E5F999}" srcOrd="0" destOrd="0" presId="urn:microsoft.com/office/officeart/2008/layout/LinedList"/>
    <dgm:cxn modelId="{1CFFDDC9-6B42-4DED-B47E-BF63FD02E4B6}" type="presOf" srcId="{84A9F78C-5D96-45A1-BDE3-4D0F1ACA883E}" destId="{C34FC1C1-60D1-4CCB-92C1-D5E8E9FF3ED8}" srcOrd="0" destOrd="0" presId="urn:microsoft.com/office/officeart/2008/layout/LinedList"/>
    <dgm:cxn modelId="{2CAEBDCF-AAB8-4408-8C45-B777D8548B13}" type="presOf" srcId="{E279D530-520C-45C9-8A2E-0742A657A864}" destId="{C11423FF-FAE4-41E1-B0EC-5727FD19C7D9}" srcOrd="0" destOrd="0" presId="urn:microsoft.com/office/officeart/2008/layout/LinedList"/>
    <dgm:cxn modelId="{495A47DF-FAC7-492E-AD07-032E317EB518}" srcId="{24494001-5951-4479-B075-380BEB39B6A4}" destId="{C6010387-6739-4143-9204-269B53637F83}" srcOrd="2" destOrd="0" parTransId="{A3676C40-5D18-4017-B6C4-B5A103769FA8}" sibTransId="{9A255552-2EF8-4D5C-A2FC-5EC1BA797227}"/>
    <dgm:cxn modelId="{987244E2-DC73-4BED-A7D1-E9E8A44C7982}" type="presOf" srcId="{A4227CCB-7F79-47AA-BAD8-1B3C41877E4D}" destId="{95C45A19-79CE-4AAF-9B42-C697351A6D8E}" srcOrd="0" destOrd="0" presId="urn:microsoft.com/office/officeart/2008/layout/LinedList"/>
    <dgm:cxn modelId="{B92C1BE9-89EF-4C37-B360-2507397B65B0}" type="presOf" srcId="{C6010387-6739-4143-9204-269B53637F83}" destId="{3B44EED7-0EB6-4C77-A354-8CE93D80F230}" srcOrd="0" destOrd="0" presId="urn:microsoft.com/office/officeart/2008/layout/LinedList"/>
    <dgm:cxn modelId="{4CCC5CF0-C7D2-4886-9A9F-52E363C3033A}" type="presOf" srcId="{99FCB6DD-89C2-4847-A926-645ED46C0A4A}" destId="{B7EEA7DB-20B4-45ED-AC6E-B94089367E89}" srcOrd="0" destOrd="0" presId="urn:microsoft.com/office/officeart/2008/layout/LinedList"/>
    <dgm:cxn modelId="{344DADFF-08C8-4597-975A-6A11098BA579}" srcId="{24494001-5951-4479-B075-380BEB39B6A4}" destId="{20F8C251-1C9A-4D4B-91B3-2BC09C06EDAB}" srcOrd="9" destOrd="0" parTransId="{E254F275-4F0F-45F7-8AFC-F5169E42CF91}" sibTransId="{BD725CCC-B016-4C07-A8EB-45B2A49BBAA1}"/>
    <dgm:cxn modelId="{46905562-A6B6-456F-8362-209B055778EF}" type="presParOf" srcId="{3A07C57A-89EE-4ED1-9BD8-FEE4E8CFC3C6}" destId="{60607428-502A-4045-B873-D5458EAD0B16}" srcOrd="0" destOrd="0" presId="urn:microsoft.com/office/officeart/2008/layout/LinedList"/>
    <dgm:cxn modelId="{0A0872F8-5E03-4D63-9422-2A61E2EFCC83}" type="presParOf" srcId="{3A07C57A-89EE-4ED1-9BD8-FEE4E8CFC3C6}" destId="{3301AF82-6067-4949-A718-57E8F272BD3E}" srcOrd="1" destOrd="0" presId="urn:microsoft.com/office/officeart/2008/layout/LinedList"/>
    <dgm:cxn modelId="{58BA0E48-3E46-4CBC-A6DB-B0BC7F3D9E5E}" type="presParOf" srcId="{3301AF82-6067-4949-A718-57E8F272BD3E}" destId="{645E87D9-B0B9-4CDA-A559-CA3D982677C2}" srcOrd="0" destOrd="0" presId="urn:microsoft.com/office/officeart/2008/layout/LinedList"/>
    <dgm:cxn modelId="{A3608C80-277C-4F9F-892A-EA67FC4A8543}" type="presParOf" srcId="{3301AF82-6067-4949-A718-57E8F272BD3E}" destId="{6408D432-2F29-4254-971B-D4E728544337}" srcOrd="1" destOrd="0" presId="urn:microsoft.com/office/officeart/2008/layout/LinedList"/>
    <dgm:cxn modelId="{6326F947-2669-4CF0-973A-5FD389B0F1DB}" type="presParOf" srcId="{6408D432-2F29-4254-971B-D4E728544337}" destId="{E71FBC25-5386-4B20-956D-07003CCC3DDE}" srcOrd="0" destOrd="0" presId="urn:microsoft.com/office/officeart/2008/layout/LinedList"/>
    <dgm:cxn modelId="{41C3737C-F485-4EA2-8966-2535C12CC630}" type="presParOf" srcId="{6408D432-2F29-4254-971B-D4E728544337}" destId="{6F4B5BB3-15A8-44F0-988D-7094E82170A7}" srcOrd="1" destOrd="0" presId="urn:microsoft.com/office/officeart/2008/layout/LinedList"/>
    <dgm:cxn modelId="{B4A86FD7-A37C-4630-AD7E-F914B0899191}" type="presParOf" srcId="{6F4B5BB3-15A8-44F0-988D-7094E82170A7}" destId="{2C373F85-E4D6-4B54-8DB6-4A9993AD0354}" srcOrd="0" destOrd="0" presId="urn:microsoft.com/office/officeart/2008/layout/LinedList"/>
    <dgm:cxn modelId="{F54BDFFD-0E26-4F01-929C-134CB73697C0}" type="presParOf" srcId="{6F4B5BB3-15A8-44F0-988D-7094E82170A7}" destId="{7D619BDF-E1F7-40CC-BF63-F6AE9FCC95EE}" srcOrd="1" destOrd="0" presId="urn:microsoft.com/office/officeart/2008/layout/LinedList"/>
    <dgm:cxn modelId="{EDB2BCDF-AD74-437E-9B4F-2D9F06EDEC12}" type="presParOf" srcId="{6F4B5BB3-15A8-44F0-988D-7094E82170A7}" destId="{4B0B9CC6-C79B-4C7E-A468-72550623A54A}" srcOrd="2" destOrd="0" presId="urn:microsoft.com/office/officeart/2008/layout/LinedList"/>
    <dgm:cxn modelId="{768A7427-8B78-40DC-8A6C-30C6518C397C}" type="presParOf" srcId="{6408D432-2F29-4254-971B-D4E728544337}" destId="{58E13EA5-4A47-4ECE-81AA-5F2FE2D21F96}" srcOrd="2" destOrd="0" presId="urn:microsoft.com/office/officeart/2008/layout/LinedList"/>
    <dgm:cxn modelId="{78F41BE4-C199-4C04-A9EC-1F614B622813}" type="presParOf" srcId="{6408D432-2F29-4254-971B-D4E728544337}" destId="{5EC38BCB-52DA-4779-AC55-B41E15DD547B}" srcOrd="3" destOrd="0" presId="urn:microsoft.com/office/officeart/2008/layout/LinedList"/>
    <dgm:cxn modelId="{0D673043-5C9D-4590-B2D4-34CD8F3D8404}" type="presParOf" srcId="{6408D432-2F29-4254-971B-D4E728544337}" destId="{EC90F3A4-322D-406B-ADEA-6899809232F3}" srcOrd="4" destOrd="0" presId="urn:microsoft.com/office/officeart/2008/layout/LinedList"/>
    <dgm:cxn modelId="{A1C83DF8-044E-4A0C-AB0B-C186322BFD45}" type="presParOf" srcId="{EC90F3A4-322D-406B-ADEA-6899809232F3}" destId="{D14F260E-68A7-4497-BA74-0B9E497024F7}" srcOrd="0" destOrd="0" presId="urn:microsoft.com/office/officeart/2008/layout/LinedList"/>
    <dgm:cxn modelId="{6635F9ED-579B-4FA1-8A3A-537C49133FEB}" type="presParOf" srcId="{EC90F3A4-322D-406B-ADEA-6899809232F3}" destId="{C34FC1C1-60D1-4CCB-92C1-D5E8E9FF3ED8}" srcOrd="1" destOrd="0" presId="urn:microsoft.com/office/officeart/2008/layout/LinedList"/>
    <dgm:cxn modelId="{84130FFB-2FE5-49D5-A0A9-37639A6853D6}" type="presParOf" srcId="{EC90F3A4-322D-406B-ADEA-6899809232F3}" destId="{0327B06D-5D39-42A4-889B-E9CCFF229A0C}" srcOrd="2" destOrd="0" presId="urn:microsoft.com/office/officeart/2008/layout/LinedList"/>
    <dgm:cxn modelId="{BDB2F171-1B2E-40A9-A343-224E30E5BF12}" type="presParOf" srcId="{6408D432-2F29-4254-971B-D4E728544337}" destId="{2A663421-8EAC-4140-8A6C-6C1EE046371C}" srcOrd="5" destOrd="0" presId="urn:microsoft.com/office/officeart/2008/layout/LinedList"/>
    <dgm:cxn modelId="{B0158BB1-9052-4DF2-ADCD-0F1318950A45}" type="presParOf" srcId="{6408D432-2F29-4254-971B-D4E728544337}" destId="{F299A822-CFD2-4FB1-8EA4-C89F19D5B714}" srcOrd="6" destOrd="0" presId="urn:microsoft.com/office/officeart/2008/layout/LinedList"/>
    <dgm:cxn modelId="{59C5FA31-0B51-4C97-BB30-D4C0C338B8FB}" type="presParOf" srcId="{6408D432-2F29-4254-971B-D4E728544337}" destId="{B5599AC0-8538-448E-9CAF-1CABF75E534A}" srcOrd="7" destOrd="0" presId="urn:microsoft.com/office/officeart/2008/layout/LinedList"/>
    <dgm:cxn modelId="{3A92CA00-C0C6-4041-A2A7-840BD31CFD99}" type="presParOf" srcId="{B5599AC0-8538-448E-9CAF-1CABF75E534A}" destId="{5A512F11-6F24-428A-8C5D-E15981FECB6A}" srcOrd="0" destOrd="0" presId="urn:microsoft.com/office/officeart/2008/layout/LinedList"/>
    <dgm:cxn modelId="{948CD64F-5F18-42AB-897B-BCE0636BCC8A}" type="presParOf" srcId="{B5599AC0-8538-448E-9CAF-1CABF75E534A}" destId="{3B44EED7-0EB6-4C77-A354-8CE93D80F230}" srcOrd="1" destOrd="0" presId="urn:microsoft.com/office/officeart/2008/layout/LinedList"/>
    <dgm:cxn modelId="{0EA88926-7301-4A7D-872A-B8ECAD2B42B8}" type="presParOf" srcId="{B5599AC0-8538-448E-9CAF-1CABF75E534A}" destId="{5F068FD0-9CA1-42BB-A68E-FF4A7C92F782}" srcOrd="2" destOrd="0" presId="urn:microsoft.com/office/officeart/2008/layout/LinedList"/>
    <dgm:cxn modelId="{C921CCC0-319A-4559-B033-A2A940C63399}" type="presParOf" srcId="{6408D432-2F29-4254-971B-D4E728544337}" destId="{C38F45CF-785F-436F-BE7D-777ED5B2CC69}" srcOrd="8" destOrd="0" presId="urn:microsoft.com/office/officeart/2008/layout/LinedList"/>
    <dgm:cxn modelId="{50386004-718B-452B-87C8-3689620DDD55}" type="presParOf" srcId="{6408D432-2F29-4254-971B-D4E728544337}" destId="{15268F6C-81A8-4340-A8D0-0CD97FCFC252}" srcOrd="9" destOrd="0" presId="urn:microsoft.com/office/officeart/2008/layout/LinedList"/>
    <dgm:cxn modelId="{2548E794-438C-403F-B5E6-C098B90E8CD5}" type="presParOf" srcId="{6408D432-2F29-4254-971B-D4E728544337}" destId="{7634A76C-A8F7-4614-88AD-BAB2E299D8EE}" srcOrd="10" destOrd="0" presId="urn:microsoft.com/office/officeart/2008/layout/LinedList"/>
    <dgm:cxn modelId="{2E137FA7-A079-44C0-9D9B-B6EA2F659470}" type="presParOf" srcId="{7634A76C-A8F7-4614-88AD-BAB2E299D8EE}" destId="{ADD87941-322D-4701-BE71-AB092FF9ADAC}" srcOrd="0" destOrd="0" presId="urn:microsoft.com/office/officeart/2008/layout/LinedList"/>
    <dgm:cxn modelId="{5245B886-967D-46CE-A0F5-93D213A6E121}" type="presParOf" srcId="{7634A76C-A8F7-4614-88AD-BAB2E299D8EE}" destId="{CD5F0E5D-3C3C-403C-B48F-69E0603B218A}" srcOrd="1" destOrd="0" presId="urn:microsoft.com/office/officeart/2008/layout/LinedList"/>
    <dgm:cxn modelId="{B99A7F39-9896-4F99-9AE0-1A8A4F936431}" type="presParOf" srcId="{7634A76C-A8F7-4614-88AD-BAB2E299D8EE}" destId="{00107287-03EB-4B79-B5DF-1DF572387708}" srcOrd="2" destOrd="0" presId="urn:microsoft.com/office/officeart/2008/layout/LinedList"/>
    <dgm:cxn modelId="{57397595-9304-468D-BC3F-0D3923157BF0}" type="presParOf" srcId="{6408D432-2F29-4254-971B-D4E728544337}" destId="{44E98A47-31AD-407D-8D72-19592C29AADF}" srcOrd="11" destOrd="0" presId="urn:microsoft.com/office/officeart/2008/layout/LinedList"/>
    <dgm:cxn modelId="{75282BDB-7666-4C27-A1FE-FB5F61BCE618}" type="presParOf" srcId="{6408D432-2F29-4254-971B-D4E728544337}" destId="{BF4D4E05-D0B5-4AA7-A6DD-3B7CB2B74D01}" srcOrd="12" destOrd="0" presId="urn:microsoft.com/office/officeart/2008/layout/LinedList"/>
    <dgm:cxn modelId="{D1E39003-6BE6-4C2B-A73E-D7587B5D6205}" type="presParOf" srcId="{6408D432-2F29-4254-971B-D4E728544337}" destId="{34186FBB-D223-4551-99D8-56C94DD6EBC1}" srcOrd="13" destOrd="0" presId="urn:microsoft.com/office/officeart/2008/layout/LinedList"/>
    <dgm:cxn modelId="{E76BA725-FA8B-4139-B062-EE48D94FC779}" type="presParOf" srcId="{34186FBB-D223-4551-99D8-56C94DD6EBC1}" destId="{574C6121-8FA6-4F9D-BE4F-A320A51E1A42}" srcOrd="0" destOrd="0" presId="urn:microsoft.com/office/officeart/2008/layout/LinedList"/>
    <dgm:cxn modelId="{2B0EE1E5-F732-4945-803C-103548B4254F}" type="presParOf" srcId="{34186FBB-D223-4551-99D8-56C94DD6EBC1}" destId="{B55078CE-EC65-4ECE-B605-8315E60A9AA8}" srcOrd="1" destOrd="0" presId="urn:microsoft.com/office/officeart/2008/layout/LinedList"/>
    <dgm:cxn modelId="{CCF6B3E0-C06C-4690-B0FF-7CF65201FE65}" type="presParOf" srcId="{34186FBB-D223-4551-99D8-56C94DD6EBC1}" destId="{4E9F3C72-55AB-4324-BA76-AD72843CBC63}" srcOrd="2" destOrd="0" presId="urn:microsoft.com/office/officeart/2008/layout/LinedList"/>
    <dgm:cxn modelId="{CCA7B41F-8409-47F8-8226-F46424520871}" type="presParOf" srcId="{6408D432-2F29-4254-971B-D4E728544337}" destId="{78F0E92F-54D5-49F5-A8D1-24134BC2031C}" srcOrd="14" destOrd="0" presId="urn:microsoft.com/office/officeart/2008/layout/LinedList"/>
    <dgm:cxn modelId="{15DDE9EA-B55B-403E-9A4F-0FB616E1755C}" type="presParOf" srcId="{6408D432-2F29-4254-971B-D4E728544337}" destId="{BA07EBCD-88E3-46ED-8F63-D183299FB319}" srcOrd="15" destOrd="0" presId="urn:microsoft.com/office/officeart/2008/layout/LinedList"/>
    <dgm:cxn modelId="{6D3FC8BA-EB0D-46F8-979F-E7B1D54B1A0F}" type="presParOf" srcId="{6408D432-2F29-4254-971B-D4E728544337}" destId="{5C951128-F9AA-47C3-99B5-2A696C23DF9F}" srcOrd="16" destOrd="0" presId="urn:microsoft.com/office/officeart/2008/layout/LinedList"/>
    <dgm:cxn modelId="{4B67B906-41F9-43B2-9E2D-F6A5D3C24900}" type="presParOf" srcId="{5C951128-F9AA-47C3-99B5-2A696C23DF9F}" destId="{B7EA1271-A47A-4ACF-8A36-3629E69A1708}" srcOrd="0" destOrd="0" presId="urn:microsoft.com/office/officeart/2008/layout/LinedList"/>
    <dgm:cxn modelId="{5D4065E7-DE51-492C-A684-0B128AFEF507}" type="presParOf" srcId="{5C951128-F9AA-47C3-99B5-2A696C23DF9F}" destId="{C11423FF-FAE4-41E1-B0EC-5727FD19C7D9}" srcOrd="1" destOrd="0" presId="urn:microsoft.com/office/officeart/2008/layout/LinedList"/>
    <dgm:cxn modelId="{005C0BC2-BB62-443D-8DD8-06233C717114}" type="presParOf" srcId="{5C951128-F9AA-47C3-99B5-2A696C23DF9F}" destId="{06ACD185-855B-4051-BEF0-5F214543A3F9}" srcOrd="2" destOrd="0" presId="urn:microsoft.com/office/officeart/2008/layout/LinedList"/>
    <dgm:cxn modelId="{6C947318-C687-4F5A-8E50-CC6113EDDB52}" type="presParOf" srcId="{6408D432-2F29-4254-971B-D4E728544337}" destId="{26B10E33-AEAA-40DC-9ACC-D6E98C3B1ABF}" srcOrd="17" destOrd="0" presId="urn:microsoft.com/office/officeart/2008/layout/LinedList"/>
    <dgm:cxn modelId="{9AE1FAAA-286D-4248-AC86-719B6B32CC3C}" type="presParOf" srcId="{6408D432-2F29-4254-971B-D4E728544337}" destId="{33F86847-D124-4E63-977E-B0143C698581}" srcOrd="18" destOrd="0" presId="urn:microsoft.com/office/officeart/2008/layout/LinedList"/>
    <dgm:cxn modelId="{ACCE9BDC-7FAD-404A-B61D-5674C729A0C6}" type="presParOf" srcId="{6408D432-2F29-4254-971B-D4E728544337}" destId="{3B96A9F2-84B4-4359-86E2-122A687C8396}" srcOrd="19" destOrd="0" presId="urn:microsoft.com/office/officeart/2008/layout/LinedList"/>
    <dgm:cxn modelId="{A608CD75-8683-4542-B8A8-6D4C35E83F26}" type="presParOf" srcId="{3B96A9F2-84B4-4359-86E2-122A687C8396}" destId="{9E382755-E275-4FD0-9CC8-6311A10603A6}" srcOrd="0" destOrd="0" presId="urn:microsoft.com/office/officeart/2008/layout/LinedList"/>
    <dgm:cxn modelId="{FC8706DA-6D9B-4390-9780-7BB204E371B4}" type="presParOf" srcId="{3B96A9F2-84B4-4359-86E2-122A687C8396}" destId="{AB077B25-9FA0-4154-A1B2-13EB823D23E9}" srcOrd="1" destOrd="0" presId="urn:microsoft.com/office/officeart/2008/layout/LinedList"/>
    <dgm:cxn modelId="{3F59EA77-F20B-4B51-9F9A-59E771A72A51}" type="presParOf" srcId="{3B96A9F2-84B4-4359-86E2-122A687C8396}" destId="{02E2CD2B-57C8-4EE9-9C99-58D00F5821F8}" srcOrd="2" destOrd="0" presId="urn:microsoft.com/office/officeart/2008/layout/LinedList"/>
    <dgm:cxn modelId="{9782A2E6-3EC1-4519-84C2-212AC6713452}" type="presParOf" srcId="{6408D432-2F29-4254-971B-D4E728544337}" destId="{C4A6C4CB-9EE7-40DF-B299-8A8DF5F878C8}" srcOrd="20" destOrd="0" presId="urn:microsoft.com/office/officeart/2008/layout/LinedList"/>
    <dgm:cxn modelId="{55452EAA-0245-43E9-96A5-F62FD85A1210}" type="presParOf" srcId="{6408D432-2F29-4254-971B-D4E728544337}" destId="{5948EC70-2DEC-4973-A5CB-927A05CA33D4}" srcOrd="21" destOrd="0" presId="urn:microsoft.com/office/officeart/2008/layout/LinedList"/>
    <dgm:cxn modelId="{5147D30D-A86B-424F-AD33-88721B64C4FA}" type="presParOf" srcId="{6408D432-2F29-4254-971B-D4E728544337}" destId="{9B3A924E-B227-4B69-A7D1-901DBCA31796}" srcOrd="22" destOrd="0" presId="urn:microsoft.com/office/officeart/2008/layout/LinedList"/>
    <dgm:cxn modelId="{39BD4453-C703-4F9D-8225-618A7F80084D}" type="presParOf" srcId="{9B3A924E-B227-4B69-A7D1-901DBCA31796}" destId="{603D6E81-50D6-4E3A-A1D5-B3EF651D096F}" srcOrd="0" destOrd="0" presId="urn:microsoft.com/office/officeart/2008/layout/LinedList"/>
    <dgm:cxn modelId="{97A83AFA-235D-4A90-8296-672510BBF74F}" type="presParOf" srcId="{9B3A924E-B227-4B69-A7D1-901DBCA31796}" destId="{95C45A19-79CE-4AAF-9B42-C697351A6D8E}" srcOrd="1" destOrd="0" presId="urn:microsoft.com/office/officeart/2008/layout/LinedList"/>
    <dgm:cxn modelId="{1318B7AD-3418-4A5B-91E6-F2D1BE1B4E3F}" type="presParOf" srcId="{9B3A924E-B227-4B69-A7D1-901DBCA31796}" destId="{BFEC42BD-D9AC-458D-AFBD-11EFF5CE7CD0}" srcOrd="2" destOrd="0" presId="urn:microsoft.com/office/officeart/2008/layout/LinedList"/>
    <dgm:cxn modelId="{CBE73D1D-EF8D-43DF-9733-66CD2FAC7C61}" type="presParOf" srcId="{6408D432-2F29-4254-971B-D4E728544337}" destId="{6C3AB108-657C-43A6-82D4-C87437F70FFF}" srcOrd="23" destOrd="0" presId="urn:microsoft.com/office/officeart/2008/layout/LinedList"/>
    <dgm:cxn modelId="{80F01524-B900-4350-A8BD-7C20CE7F6B52}" type="presParOf" srcId="{6408D432-2F29-4254-971B-D4E728544337}" destId="{1B4DD5E9-A27F-4DD4-9F95-BA2A47BD281B}" srcOrd="24" destOrd="0" presId="urn:microsoft.com/office/officeart/2008/layout/LinedList"/>
    <dgm:cxn modelId="{A31D6FDF-2169-4286-8AA5-CD374C1AAC75}" type="presParOf" srcId="{6408D432-2F29-4254-971B-D4E728544337}" destId="{AB970EAE-61BB-4EE6-8C31-69EBBDD5226F}" srcOrd="25" destOrd="0" presId="urn:microsoft.com/office/officeart/2008/layout/LinedList"/>
    <dgm:cxn modelId="{5BD55A6C-0D62-4C5A-9958-42980477869D}" type="presParOf" srcId="{AB970EAE-61BB-4EE6-8C31-69EBBDD5226F}" destId="{EB63A0C0-9300-4DF3-B9D9-F5E232405588}" srcOrd="0" destOrd="0" presId="urn:microsoft.com/office/officeart/2008/layout/LinedList"/>
    <dgm:cxn modelId="{02828743-3B57-473B-8E2C-D5169EE05B57}" type="presParOf" srcId="{AB970EAE-61BB-4EE6-8C31-69EBBDD5226F}" destId="{7928D53A-4918-43D1-8C53-3B3699E5F999}" srcOrd="1" destOrd="0" presId="urn:microsoft.com/office/officeart/2008/layout/LinedList"/>
    <dgm:cxn modelId="{F2E82389-1FCF-4A17-AB58-7D5404E7399C}" type="presParOf" srcId="{AB970EAE-61BB-4EE6-8C31-69EBBDD5226F}" destId="{67DF8259-3D87-43AE-8C29-7ECDBEACF093}" srcOrd="2" destOrd="0" presId="urn:microsoft.com/office/officeart/2008/layout/LinedList"/>
    <dgm:cxn modelId="{68C51378-694E-4BF1-ADE6-D919EA5D4483}" type="presParOf" srcId="{6408D432-2F29-4254-971B-D4E728544337}" destId="{F3D35928-A7F0-4430-9D41-0E288F91F026}" srcOrd="26" destOrd="0" presId="urn:microsoft.com/office/officeart/2008/layout/LinedList"/>
    <dgm:cxn modelId="{5241EF16-6D39-4A0D-AAC8-8C9A221A36BF}" type="presParOf" srcId="{6408D432-2F29-4254-971B-D4E728544337}" destId="{23610CC5-CC4C-4C80-AD2F-F98D6FA79E9D}" srcOrd="27" destOrd="0" presId="urn:microsoft.com/office/officeart/2008/layout/LinedList"/>
    <dgm:cxn modelId="{A5D59C75-9B6B-4FAD-BAC2-767A7E86DBF8}" type="presParOf" srcId="{6408D432-2F29-4254-971B-D4E728544337}" destId="{B05D3202-00CD-40F6-BED8-7066AD53D6BB}" srcOrd="28" destOrd="0" presId="urn:microsoft.com/office/officeart/2008/layout/LinedList"/>
    <dgm:cxn modelId="{0AAC0A0B-5D52-4F67-A06B-0BE416F042BD}" type="presParOf" srcId="{B05D3202-00CD-40F6-BED8-7066AD53D6BB}" destId="{7D3D8872-C94A-44FF-823E-FAA3BBF65C3F}" srcOrd="0" destOrd="0" presId="urn:microsoft.com/office/officeart/2008/layout/LinedList"/>
    <dgm:cxn modelId="{96706CF0-5BF2-4C41-A29A-D6B22DC8CB71}" type="presParOf" srcId="{B05D3202-00CD-40F6-BED8-7066AD53D6BB}" destId="{2346B83A-9372-49D6-AA11-A03725D59811}" srcOrd="1" destOrd="0" presId="urn:microsoft.com/office/officeart/2008/layout/LinedList"/>
    <dgm:cxn modelId="{5D3A755C-2D5E-42EB-B592-BDB9AB0602EA}" type="presParOf" srcId="{B05D3202-00CD-40F6-BED8-7066AD53D6BB}" destId="{C2F12E17-12FC-4320-BCDD-25C097BFC94F}" srcOrd="2" destOrd="0" presId="urn:microsoft.com/office/officeart/2008/layout/LinedList"/>
    <dgm:cxn modelId="{6C3A5217-F867-477B-94A7-E4D5181EC933}" type="presParOf" srcId="{6408D432-2F29-4254-971B-D4E728544337}" destId="{0019B0A7-AF21-4BB5-8160-269670FBE5E2}" srcOrd="29" destOrd="0" presId="urn:microsoft.com/office/officeart/2008/layout/LinedList"/>
    <dgm:cxn modelId="{DD80441A-A66F-472F-A3CC-B9CA3F7E3034}" type="presParOf" srcId="{6408D432-2F29-4254-971B-D4E728544337}" destId="{1E5D7B29-13EB-4524-8E76-8B9480C93F5D}" srcOrd="30" destOrd="0" presId="urn:microsoft.com/office/officeart/2008/layout/LinedList"/>
    <dgm:cxn modelId="{2E607BCB-AF0F-4811-A94A-7E4328B5DB7A}" type="presParOf" srcId="{6408D432-2F29-4254-971B-D4E728544337}" destId="{B32A46CF-1EAD-4321-B6E4-4995D079680D}" srcOrd="31" destOrd="0" presId="urn:microsoft.com/office/officeart/2008/layout/LinedList"/>
    <dgm:cxn modelId="{3E1C7EB1-FAF7-44D4-9062-32617FF31639}" type="presParOf" srcId="{B32A46CF-1EAD-4321-B6E4-4995D079680D}" destId="{1DBB507A-F3E0-4099-AF9B-47EC87004663}" srcOrd="0" destOrd="0" presId="urn:microsoft.com/office/officeart/2008/layout/LinedList"/>
    <dgm:cxn modelId="{D06743E8-06AE-4A9A-85AA-E7C841E8B639}" type="presParOf" srcId="{B32A46CF-1EAD-4321-B6E4-4995D079680D}" destId="{B7EEA7DB-20B4-45ED-AC6E-B94089367E89}" srcOrd="1" destOrd="0" presId="urn:microsoft.com/office/officeart/2008/layout/LinedList"/>
    <dgm:cxn modelId="{EA84AB4F-9050-4A9F-8F02-3DC993631D0A}" type="presParOf" srcId="{B32A46CF-1EAD-4321-B6E4-4995D079680D}" destId="{95FE9570-8F89-4FC2-B19B-5785AEEDCB27}" srcOrd="2" destOrd="0" presId="urn:microsoft.com/office/officeart/2008/layout/LinedList"/>
    <dgm:cxn modelId="{EE370A6B-0803-442A-90BF-5025B20C8263}" type="presParOf" srcId="{6408D432-2F29-4254-971B-D4E728544337}" destId="{AEE5B1BE-99D4-4F36-91C8-D03B5DAA8FBF}" srcOrd="32" destOrd="0" presId="urn:microsoft.com/office/officeart/2008/layout/LinedList"/>
    <dgm:cxn modelId="{AA254CD5-9525-4037-959E-6F6C07F9CCD7}" type="presParOf" srcId="{6408D432-2F29-4254-971B-D4E728544337}" destId="{4580C216-27FC-4C41-B92E-D4489F9D8FAD}" srcOrd="33"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7F6ACED-2771-4450-9A5F-2D7D6604C2E0}" type="doc">
      <dgm:prSet loTypeId="urn:microsoft.com/office/officeart/2005/8/layout/vList2" loCatId="list" qsTypeId="urn:microsoft.com/office/officeart/2005/8/quickstyle/simple1" qsCatId="simple" csTypeId="urn:microsoft.com/office/officeart/2005/8/colors/accent6_1" csCatId="accent6" phldr="1"/>
      <dgm:spPr/>
      <dgm:t>
        <a:bodyPr/>
        <a:lstStyle/>
        <a:p>
          <a:endParaRPr lang="en-GB"/>
        </a:p>
      </dgm:t>
    </dgm:pt>
    <dgm:pt modelId="{6D42DB06-5AFD-4549-9AD0-AB8D5B7296C6}">
      <dgm:prSet phldrT="[Text]" custT="1"/>
      <dgm:spPr/>
      <dgm:t>
        <a:bodyPr/>
        <a:lstStyle/>
        <a:p>
          <a:r>
            <a:rPr lang="en-GB" sz="1600" dirty="0">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Exercise therapy</a:t>
          </a:r>
          <a:r>
            <a:rPr lang="en-GB" sz="1600" dirty="0">
              <a:latin typeface="Arial" panose="020B0604020202020204" pitchFamily="34" charset="0"/>
              <a:cs typeface="Arial" panose="020B0604020202020204" pitchFamily="34" charset="0"/>
            </a:rPr>
            <a:t> — improves muscle strength, joint stability, and functional ability (NICE, 2022; Hunter </a:t>
          </a:r>
          <a:r>
            <a:rPr lang="en-GB" sz="1600" dirty="0">
              <a:effectLst/>
              <a:latin typeface="Arial" panose="020B0604020202020204" pitchFamily="34" charset="0"/>
              <a:cs typeface="Arial" panose="020B0604020202020204" pitchFamily="34" charset="0"/>
            </a:rPr>
            <a:t>and</a:t>
          </a:r>
          <a:r>
            <a:rPr lang="en-GB" sz="1600" dirty="0">
              <a:latin typeface="Arial" panose="020B0604020202020204" pitchFamily="34" charset="0"/>
              <a:cs typeface="Arial" panose="020B0604020202020204" pitchFamily="34" charset="0"/>
            </a:rPr>
            <a:t> Bierma‑Zeinstra, 2019).</a:t>
          </a:r>
        </a:p>
      </dgm:t>
    </dgm:pt>
    <dgm:pt modelId="{489A52C8-681B-47AE-B48E-4C5C29858AAF}" type="parTrans" cxnId="{A1DACA02-6A35-41C0-AD5B-F0B3B7DFD945}">
      <dgm:prSet/>
      <dgm:spPr/>
      <dgm:t>
        <a:bodyPr/>
        <a:lstStyle/>
        <a:p>
          <a:endParaRPr lang="en-GB"/>
        </a:p>
      </dgm:t>
    </dgm:pt>
    <dgm:pt modelId="{D80E00FA-714B-4316-829A-790A412EF444}" type="sibTrans" cxnId="{A1DACA02-6A35-41C0-AD5B-F0B3B7DFD945}">
      <dgm:prSet/>
      <dgm:spPr/>
      <dgm:t>
        <a:bodyPr/>
        <a:lstStyle/>
        <a:p>
          <a:endParaRPr lang="en-GB"/>
        </a:p>
      </dgm:t>
    </dgm:pt>
    <dgm:pt modelId="{6C46E44D-6436-4ADF-805F-4D2C83D13D3B}">
      <dgm:prSet phldrT="[Text]" custT="1"/>
      <dgm:spPr/>
      <dgm:t>
        <a:bodyPr/>
        <a:lstStyle/>
        <a:p>
          <a:r>
            <a:rPr lang="en-GB" sz="1600" dirty="0">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Regular review</a:t>
          </a:r>
          <a:r>
            <a:rPr lang="en-GB" sz="1600" dirty="0">
              <a:latin typeface="Arial" panose="020B0604020202020204" pitchFamily="34" charset="0"/>
              <a:cs typeface="Arial" panose="020B0604020202020204" pitchFamily="34" charset="0"/>
            </a:rPr>
            <a:t> — ensures interventions remain effective and prevents functional decline (NICE, 2022).</a:t>
          </a:r>
        </a:p>
      </dgm:t>
    </dgm:pt>
    <dgm:pt modelId="{9DC00F7C-158B-4555-9EA3-2CD426458189}" type="parTrans" cxnId="{BAFE1615-8FD6-43C3-AC21-BF3F494876EF}">
      <dgm:prSet/>
      <dgm:spPr/>
      <dgm:t>
        <a:bodyPr/>
        <a:lstStyle/>
        <a:p>
          <a:endParaRPr lang="en-GB"/>
        </a:p>
      </dgm:t>
    </dgm:pt>
    <dgm:pt modelId="{7A4085E6-D605-48DC-9C6C-448D5438B62A}" type="sibTrans" cxnId="{BAFE1615-8FD6-43C3-AC21-BF3F494876EF}">
      <dgm:prSet/>
      <dgm:spPr/>
      <dgm:t>
        <a:bodyPr/>
        <a:lstStyle/>
        <a:p>
          <a:endParaRPr lang="en-GB"/>
        </a:p>
      </dgm:t>
    </dgm:pt>
    <dgm:pt modelId="{9E4C3F59-68FD-4055-A6F1-54BF0E192409}">
      <dgm:prSet phldrT="[Text]" custT="1"/>
      <dgm:spPr/>
      <dgm:t>
        <a:bodyPr/>
        <a:lstStyle/>
        <a:p>
          <a:r>
            <a:rPr lang="en-GB" sz="1600" dirty="0">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Evidence‑aligned care</a:t>
          </a:r>
          <a:r>
            <a:rPr lang="en-GB" sz="1600" dirty="0">
              <a:latin typeface="Arial" panose="020B0604020202020204" pitchFamily="34" charset="0"/>
              <a:cs typeface="Arial" panose="020B0604020202020204" pitchFamily="34" charset="0"/>
            </a:rPr>
            <a:t> — interventions backed by research and national guidelines.</a:t>
          </a:r>
        </a:p>
      </dgm:t>
    </dgm:pt>
    <dgm:pt modelId="{60DBADBE-C6E1-4840-B534-2C741D8AB1FC}" type="parTrans" cxnId="{CBDB954A-BC1E-4B89-9194-A02BCF9A0927}">
      <dgm:prSet/>
      <dgm:spPr/>
      <dgm:t>
        <a:bodyPr/>
        <a:lstStyle/>
        <a:p>
          <a:endParaRPr lang="en-GB"/>
        </a:p>
      </dgm:t>
    </dgm:pt>
    <dgm:pt modelId="{657E21C1-89E7-41D3-9DDA-9D39ABDD0302}" type="sibTrans" cxnId="{CBDB954A-BC1E-4B89-9194-A02BCF9A0927}">
      <dgm:prSet/>
      <dgm:spPr/>
      <dgm:t>
        <a:bodyPr/>
        <a:lstStyle/>
        <a:p>
          <a:endParaRPr lang="en-GB"/>
        </a:p>
      </dgm:t>
    </dgm:pt>
    <dgm:pt modelId="{17DC1209-37C3-4821-86D1-534E6CAF4AA6}">
      <dgm:prSet phldrT="[Text]" custT="1"/>
      <dgm:spPr/>
      <dgm:t>
        <a:bodyPr/>
        <a:lstStyle/>
        <a:p>
          <a:r>
            <a:rPr lang="en-GB" sz="1600" dirty="0">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Weight management</a:t>
          </a:r>
          <a:r>
            <a:rPr lang="en-GB" sz="1600" dirty="0">
              <a:latin typeface="Arial" panose="020B0604020202020204" pitchFamily="34" charset="0"/>
              <a:cs typeface="Arial" panose="020B0604020202020204" pitchFamily="34" charset="0"/>
            </a:rPr>
            <a:t> — reduces mechanical load and inflammation; dietitian referral recommended.</a:t>
          </a:r>
        </a:p>
      </dgm:t>
    </dgm:pt>
    <dgm:pt modelId="{60B0F225-78D6-45B5-8861-58A52BD98EAF}" type="parTrans" cxnId="{A14C2A72-C725-49F5-977E-51325FC1CB70}">
      <dgm:prSet/>
      <dgm:spPr/>
      <dgm:t>
        <a:bodyPr/>
        <a:lstStyle/>
        <a:p>
          <a:endParaRPr lang="en-GB"/>
        </a:p>
      </dgm:t>
    </dgm:pt>
    <dgm:pt modelId="{DC199BAB-4C3F-4A2E-8C40-BE9AF2DCED6B}" type="sibTrans" cxnId="{A14C2A72-C725-49F5-977E-51325FC1CB70}">
      <dgm:prSet/>
      <dgm:spPr/>
      <dgm:t>
        <a:bodyPr/>
        <a:lstStyle/>
        <a:p>
          <a:endParaRPr lang="en-GB"/>
        </a:p>
      </dgm:t>
    </dgm:pt>
    <dgm:pt modelId="{DCCAA6A6-499B-4930-9D02-801DBF3CE1FB}">
      <dgm:prSet phldrT="[Text]" custT="1"/>
      <dgm:spPr/>
      <dgm:t>
        <a:bodyPr/>
        <a:lstStyle/>
        <a:p>
          <a:r>
            <a:rPr lang="en-GB" sz="1600" dirty="0">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Patient education</a:t>
          </a:r>
          <a:r>
            <a:rPr lang="en-GB" sz="1600" dirty="0">
              <a:latin typeface="Arial" panose="020B0604020202020204" pitchFamily="34" charset="0"/>
              <a:cs typeface="Arial" panose="020B0604020202020204" pitchFamily="34" charset="0"/>
            </a:rPr>
            <a:t> — understanding OA and the role of physical activity improves self‑management.</a:t>
          </a:r>
        </a:p>
      </dgm:t>
    </dgm:pt>
    <dgm:pt modelId="{82A63B4D-1502-474B-AE92-9989D726D9F8}" type="parTrans" cxnId="{5A12F116-98EF-4E0F-930C-15AB57437E3B}">
      <dgm:prSet/>
      <dgm:spPr/>
      <dgm:t>
        <a:bodyPr/>
        <a:lstStyle/>
        <a:p>
          <a:endParaRPr lang="en-GB"/>
        </a:p>
      </dgm:t>
    </dgm:pt>
    <dgm:pt modelId="{9544B831-3A7B-4935-9DDD-C379834F19B4}" type="sibTrans" cxnId="{5A12F116-98EF-4E0F-930C-15AB57437E3B}">
      <dgm:prSet/>
      <dgm:spPr/>
      <dgm:t>
        <a:bodyPr/>
        <a:lstStyle/>
        <a:p>
          <a:endParaRPr lang="en-GB"/>
        </a:p>
      </dgm:t>
    </dgm:pt>
    <dgm:pt modelId="{37CBBB81-B3DC-4735-A41B-9FC00701655D}">
      <dgm:prSet phldrT="[Text]" custT="1"/>
      <dgm:spPr/>
      <dgm:t>
        <a:bodyPr/>
        <a:lstStyle/>
        <a:p>
          <a:r>
            <a:rPr lang="en-GB" sz="1600" dirty="0">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Pharmacological options</a:t>
          </a:r>
          <a:r>
            <a:rPr lang="en-GB" sz="1600" dirty="0">
              <a:latin typeface="Arial" panose="020B0604020202020204" pitchFamily="34" charset="0"/>
              <a:cs typeface="Arial" panose="020B0604020202020204" pitchFamily="34" charset="0"/>
            </a:rPr>
            <a:t> — topical NSAIDs preferred; oral NSAIDs used cautiously with gastroprotection; avoid long‑term opioids (</a:t>
          </a:r>
          <a:r>
            <a:rPr lang="en-GB" sz="1600" b="0" dirty="0">
              <a:latin typeface="Arial" panose="020B0604020202020204" pitchFamily="34" charset="0"/>
              <a:cs typeface="Arial" panose="020B0604020202020204" pitchFamily="34" charset="0"/>
            </a:rPr>
            <a:t>British Medical Journal</a:t>
          </a:r>
          <a:r>
            <a:rPr lang="en-GB" sz="1600" dirty="0">
              <a:latin typeface="Arial" panose="020B0604020202020204" pitchFamily="34" charset="0"/>
              <a:cs typeface="Arial" panose="020B0604020202020204" pitchFamily="34" charset="0"/>
            </a:rPr>
            <a:t>, 2023).</a:t>
          </a:r>
        </a:p>
      </dgm:t>
    </dgm:pt>
    <dgm:pt modelId="{5AC3E86E-5890-411F-B7BA-AAF52354B283}" type="parTrans" cxnId="{39A06E08-BF19-4558-A1EF-B6A554D74F7C}">
      <dgm:prSet/>
      <dgm:spPr/>
      <dgm:t>
        <a:bodyPr/>
        <a:lstStyle/>
        <a:p>
          <a:endParaRPr lang="en-GB"/>
        </a:p>
      </dgm:t>
    </dgm:pt>
    <dgm:pt modelId="{3BC812EF-47FA-4372-A892-8197FBD54A73}" type="sibTrans" cxnId="{39A06E08-BF19-4558-A1EF-B6A554D74F7C}">
      <dgm:prSet/>
      <dgm:spPr/>
      <dgm:t>
        <a:bodyPr/>
        <a:lstStyle/>
        <a:p>
          <a:endParaRPr lang="en-GB"/>
        </a:p>
      </dgm:t>
    </dgm:pt>
    <dgm:pt modelId="{E798911E-272B-433B-A051-25351BACDAC8}">
      <dgm:prSet phldrT="[Text]" custT="1"/>
      <dgm:spPr/>
      <dgm:t>
        <a:bodyPr/>
        <a:lstStyle/>
        <a:p>
          <a:r>
            <a:rPr lang="en-GB" sz="1600" dirty="0">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Assistive devices</a:t>
          </a:r>
          <a:r>
            <a:rPr lang="en-GB" sz="1600" dirty="0">
              <a:latin typeface="Arial" panose="020B0604020202020204" pitchFamily="34" charset="0"/>
              <a:cs typeface="Arial" panose="020B0604020202020204" pitchFamily="34" charset="0"/>
            </a:rPr>
            <a:t> — walking sticks, braces, and appropriate footwear support mobility and reduce pain.</a:t>
          </a:r>
        </a:p>
      </dgm:t>
    </dgm:pt>
    <dgm:pt modelId="{300B6440-8231-4BA0-BC3A-8DD07A6CA75E}" type="parTrans" cxnId="{A6A630E3-1B0E-4B67-8862-B156A912894E}">
      <dgm:prSet/>
      <dgm:spPr/>
      <dgm:t>
        <a:bodyPr/>
        <a:lstStyle/>
        <a:p>
          <a:endParaRPr lang="en-GB"/>
        </a:p>
      </dgm:t>
    </dgm:pt>
    <dgm:pt modelId="{6C3F873E-7160-4F8F-8611-122242C6F91A}" type="sibTrans" cxnId="{A6A630E3-1B0E-4B67-8862-B156A912894E}">
      <dgm:prSet/>
      <dgm:spPr/>
      <dgm:t>
        <a:bodyPr/>
        <a:lstStyle/>
        <a:p>
          <a:endParaRPr lang="en-GB"/>
        </a:p>
      </dgm:t>
    </dgm:pt>
    <dgm:pt modelId="{ED79854E-5D93-488C-987B-28A5CBFC6A5A}" type="pres">
      <dgm:prSet presAssocID="{47F6ACED-2771-4450-9A5F-2D7D6604C2E0}" presName="linear" presStyleCnt="0">
        <dgm:presLayoutVars>
          <dgm:animLvl val="lvl"/>
          <dgm:resizeHandles val="exact"/>
        </dgm:presLayoutVars>
      </dgm:prSet>
      <dgm:spPr/>
    </dgm:pt>
    <dgm:pt modelId="{B0F5CAC8-A688-4206-8C41-681086E53B35}" type="pres">
      <dgm:prSet presAssocID="{6D42DB06-5AFD-4549-9AD0-AB8D5B7296C6}" presName="parentText" presStyleLbl="node1" presStyleIdx="0" presStyleCnt="7">
        <dgm:presLayoutVars>
          <dgm:chMax val="0"/>
          <dgm:bulletEnabled val="1"/>
        </dgm:presLayoutVars>
      </dgm:prSet>
      <dgm:spPr/>
    </dgm:pt>
    <dgm:pt modelId="{A58EC9FF-A451-4FF9-BD37-1113ADFB017D}" type="pres">
      <dgm:prSet presAssocID="{D80E00FA-714B-4316-829A-790A412EF444}" presName="spacer" presStyleCnt="0"/>
      <dgm:spPr/>
    </dgm:pt>
    <dgm:pt modelId="{0502857F-3AF8-4DEA-A673-D645A68BDFD7}" type="pres">
      <dgm:prSet presAssocID="{17DC1209-37C3-4821-86D1-534E6CAF4AA6}" presName="parentText" presStyleLbl="node1" presStyleIdx="1" presStyleCnt="7">
        <dgm:presLayoutVars>
          <dgm:chMax val="0"/>
          <dgm:bulletEnabled val="1"/>
        </dgm:presLayoutVars>
      </dgm:prSet>
      <dgm:spPr/>
    </dgm:pt>
    <dgm:pt modelId="{59D5C9F1-B24A-49CE-88D5-AB0D50DE47F8}" type="pres">
      <dgm:prSet presAssocID="{DC199BAB-4C3F-4A2E-8C40-BE9AF2DCED6B}" presName="spacer" presStyleCnt="0"/>
      <dgm:spPr/>
    </dgm:pt>
    <dgm:pt modelId="{2F2067F9-7A02-4072-B204-0D9F45B3FE38}" type="pres">
      <dgm:prSet presAssocID="{DCCAA6A6-499B-4930-9D02-801DBF3CE1FB}" presName="parentText" presStyleLbl="node1" presStyleIdx="2" presStyleCnt="7">
        <dgm:presLayoutVars>
          <dgm:chMax val="0"/>
          <dgm:bulletEnabled val="1"/>
        </dgm:presLayoutVars>
      </dgm:prSet>
      <dgm:spPr/>
    </dgm:pt>
    <dgm:pt modelId="{1C138B4B-FC37-4EC9-BA48-AA370D50B6DB}" type="pres">
      <dgm:prSet presAssocID="{9544B831-3A7B-4935-9DDD-C379834F19B4}" presName="spacer" presStyleCnt="0"/>
      <dgm:spPr/>
    </dgm:pt>
    <dgm:pt modelId="{4B721B8C-A8C1-446B-B14C-2269372D6D3C}" type="pres">
      <dgm:prSet presAssocID="{37CBBB81-B3DC-4735-A41B-9FC00701655D}" presName="parentText" presStyleLbl="node1" presStyleIdx="3" presStyleCnt="7">
        <dgm:presLayoutVars>
          <dgm:chMax val="0"/>
          <dgm:bulletEnabled val="1"/>
        </dgm:presLayoutVars>
      </dgm:prSet>
      <dgm:spPr/>
    </dgm:pt>
    <dgm:pt modelId="{002985F8-65F9-4A1E-A5FA-80032980987B}" type="pres">
      <dgm:prSet presAssocID="{3BC812EF-47FA-4372-A892-8197FBD54A73}" presName="spacer" presStyleCnt="0"/>
      <dgm:spPr/>
    </dgm:pt>
    <dgm:pt modelId="{FE65AEC5-962C-4A8F-8053-BD2B6A2D2ADD}" type="pres">
      <dgm:prSet presAssocID="{E798911E-272B-433B-A051-25351BACDAC8}" presName="parentText" presStyleLbl="node1" presStyleIdx="4" presStyleCnt="7">
        <dgm:presLayoutVars>
          <dgm:chMax val="0"/>
          <dgm:bulletEnabled val="1"/>
        </dgm:presLayoutVars>
      </dgm:prSet>
      <dgm:spPr/>
    </dgm:pt>
    <dgm:pt modelId="{9A15A577-32B0-4700-9761-F58C7D68A7A0}" type="pres">
      <dgm:prSet presAssocID="{6C3F873E-7160-4F8F-8611-122242C6F91A}" presName="spacer" presStyleCnt="0"/>
      <dgm:spPr/>
    </dgm:pt>
    <dgm:pt modelId="{88158243-761B-45EF-8521-5018476810FE}" type="pres">
      <dgm:prSet presAssocID="{6C46E44D-6436-4ADF-805F-4D2C83D13D3B}" presName="parentText" presStyleLbl="node1" presStyleIdx="5" presStyleCnt="7">
        <dgm:presLayoutVars>
          <dgm:chMax val="0"/>
          <dgm:bulletEnabled val="1"/>
        </dgm:presLayoutVars>
      </dgm:prSet>
      <dgm:spPr/>
    </dgm:pt>
    <dgm:pt modelId="{464DA301-5B2E-4CC5-9700-DC2CA9C8A1C6}" type="pres">
      <dgm:prSet presAssocID="{7A4085E6-D605-48DC-9C6C-448D5438B62A}" presName="spacer" presStyleCnt="0"/>
      <dgm:spPr/>
    </dgm:pt>
    <dgm:pt modelId="{8A139AE6-F118-4BBF-BEE9-3C3297082A3B}" type="pres">
      <dgm:prSet presAssocID="{9E4C3F59-68FD-4055-A6F1-54BF0E192409}" presName="parentText" presStyleLbl="node1" presStyleIdx="6" presStyleCnt="7">
        <dgm:presLayoutVars>
          <dgm:chMax val="0"/>
          <dgm:bulletEnabled val="1"/>
        </dgm:presLayoutVars>
      </dgm:prSet>
      <dgm:spPr/>
    </dgm:pt>
  </dgm:ptLst>
  <dgm:cxnLst>
    <dgm:cxn modelId="{A1DACA02-6A35-41C0-AD5B-F0B3B7DFD945}" srcId="{47F6ACED-2771-4450-9A5F-2D7D6604C2E0}" destId="{6D42DB06-5AFD-4549-9AD0-AB8D5B7296C6}" srcOrd="0" destOrd="0" parTransId="{489A52C8-681B-47AE-B48E-4C5C29858AAF}" sibTransId="{D80E00FA-714B-4316-829A-790A412EF444}"/>
    <dgm:cxn modelId="{39A06E08-BF19-4558-A1EF-B6A554D74F7C}" srcId="{47F6ACED-2771-4450-9A5F-2D7D6604C2E0}" destId="{37CBBB81-B3DC-4735-A41B-9FC00701655D}" srcOrd="3" destOrd="0" parTransId="{5AC3E86E-5890-411F-B7BA-AAF52354B283}" sibTransId="{3BC812EF-47FA-4372-A892-8197FBD54A73}"/>
    <dgm:cxn modelId="{BAFE1615-8FD6-43C3-AC21-BF3F494876EF}" srcId="{47F6ACED-2771-4450-9A5F-2D7D6604C2E0}" destId="{6C46E44D-6436-4ADF-805F-4D2C83D13D3B}" srcOrd="5" destOrd="0" parTransId="{9DC00F7C-158B-4555-9EA3-2CD426458189}" sibTransId="{7A4085E6-D605-48DC-9C6C-448D5438B62A}"/>
    <dgm:cxn modelId="{5A12F116-98EF-4E0F-930C-15AB57437E3B}" srcId="{47F6ACED-2771-4450-9A5F-2D7D6604C2E0}" destId="{DCCAA6A6-499B-4930-9D02-801DBF3CE1FB}" srcOrd="2" destOrd="0" parTransId="{82A63B4D-1502-474B-AE92-9989D726D9F8}" sibTransId="{9544B831-3A7B-4935-9DDD-C379834F19B4}"/>
    <dgm:cxn modelId="{CBDB954A-BC1E-4B89-9194-A02BCF9A0927}" srcId="{47F6ACED-2771-4450-9A5F-2D7D6604C2E0}" destId="{9E4C3F59-68FD-4055-A6F1-54BF0E192409}" srcOrd="6" destOrd="0" parTransId="{60DBADBE-C6E1-4840-B534-2C741D8AB1FC}" sibTransId="{657E21C1-89E7-41D3-9DDA-9D39ABDD0302}"/>
    <dgm:cxn modelId="{CB4D244E-0B10-413A-8414-B7691387131B}" type="presOf" srcId="{E798911E-272B-433B-A051-25351BACDAC8}" destId="{FE65AEC5-962C-4A8F-8053-BD2B6A2D2ADD}" srcOrd="0" destOrd="0" presId="urn:microsoft.com/office/officeart/2005/8/layout/vList2"/>
    <dgm:cxn modelId="{A14C2A72-C725-49F5-977E-51325FC1CB70}" srcId="{47F6ACED-2771-4450-9A5F-2D7D6604C2E0}" destId="{17DC1209-37C3-4821-86D1-534E6CAF4AA6}" srcOrd="1" destOrd="0" parTransId="{60B0F225-78D6-45B5-8861-58A52BD98EAF}" sibTransId="{DC199BAB-4C3F-4A2E-8C40-BE9AF2DCED6B}"/>
    <dgm:cxn modelId="{D68BD185-F388-4A84-ACF7-E947FA39C2ED}" type="presOf" srcId="{37CBBB81-B3DC-4735-A41B-9FC00701655D}" destId="{4B721B8C-A8C1-446B-B14C-2269372D6D3C}" srcOrd="0" destOrd="0" presId="urn:microsoft.com/office/officeart/2005/8/layout/vList2"/>
    <dgm:cxn modelId="{A43F1BBB-F971-4BF8-826D-FB190EE70E0B}" type="presOf" srcId="{6D42DB06-5AFD-4549-9AD0-AB8D5B7296C6}" destId="{B0F5CAC8-A688-4206-8C41-681086E53B35}" srcOrd="0" destOrd="0" presId="urn:microsoft.com/office/officeart/2005/8/layout/vList2"/>
    <dgm:cxn modelId="{04A338C5-6C9F-4B87-8800-E74CC92036A4}" type="presOf" srcId="{9E4C3F59-68FD-4055-A6F1-54BF0E192409}" destId="{8A139AE6-F118-4BBF-BEE9-3C3297082A3B}" srcOrd="0" destOrd="0" presId="urn:microsoft.com/office/officeart/2005/8/layout/vList2"/>
    <dgm:cxn modelId="{3B1662CE-28A2-42C3-A7CB-4B14908F45DB}" type="presOf" srcId="{6C46E44D-6436-4ADF-805F-4D2C83D13D3B}" destId="{88158243-761B-45EF-8521-5018476810FE}" srcOrd="0" destOrd="0" presId="urn:microsoft.com/office/officeart/2005/8/layout/vList2"/>
    <dgm:cxn modelId="{8DF259D8-5149-467E-B4F4-B0BC82A8C0DD}" type="presOf" srcId="{DCCAA6A6-499B-4930-9D02-801DBF3CE1FB}" destId="{2F2067F9-7A02-4072-B204-0D9F45B3FE38}" srcOrd="0" destOrd="0" presId="urn:microsoft.com/office/officeart/2005/8/layout/vList2"/>
    <dgm:cxn modelId="{415B3DDB-9EA2-4F15-AD8A-D3C05FA7B231}" type="presOf" srcId="{17DC1209-37C3-4821-86D1-534E6CAF4AA6}" destId="{0502857F-3AF8-4DEA-A673-D645A68BDFD7}" srcOrd="0" destOrd="0" presId="urn:microsoft.com/office/officeart/2005/8/layout/vList2"/>
    <dgm:cxn modelId="{E69DB5DC-D223-44C9-B6D2-10F8DDFE0722}" type="presOf" srcId="{47F6ACED-2771-4450-9A5F-2D7D6604C2E0}" destId="{ED79854E-5D93-488C-987B-28A5CBFC6A5A}" srcOrd="0" destOrd="0" presId="urn:microsoft.com/office/officeart/2005/8/layout/vList2"/>
    <dgm:cxn modelId="{A6A630E3-1B0E-4B67-8862-B156A912894E}" srcId="{47F6ACED-2771-4450-9A5F-2D7D6604C2E0}" destId="{E798911E-272B-433B-A051-25351BACDAC8}" srcOrd="4" destOrd="0" parTransId="{300B6440-8231-4BA0-BC3A-8DD07A6CA75E}" sibTransId="{6C3F873E-7160-4F8F-8611-122242C6F91A}"/>
    <dgm:cxn modelId="{9AE062D7-1E3A-412F-92B3-1A3F2E05FA2F}" type="presParOf" srcId="{ED79854E-5D93-488C-987B-28A5CBFC6A5A}" destId="{B0F5CAC8-A688-4206-8C41-681086E53B35}" srcOrd="0" destOrd="0" presId="urn:microsoft.com/office/officeart/2005/8/layout/vList2"/>
    <dgm:cxn modelId="{A1C4201E-323A-45EF-AB35-A36B97465C22}" type="presParOf" srcId="{ED79854E-5D93-488C-987B-28A5CBFC6A5A}" destId="{A58EC9FF-A451-4FF9-BD37-1113ADFB017D}" srcOrd="1" destOrd="0" presId="urn:microsoft.com/office/officeart/2005/8/layout/vList2"/>
    <dgm:cxn modelId="{CCFEC7C0-66B3-41DA-9826-A6A53E1195FD}" type="presParOf" srcId="{ED79854E-5D93-488C-987B-28A5CBFC6A5A}" destId="{0502857F-3AF8-4DEA-A673-D645A68BDFD7}" srcOrd="2" destOrd="0" presId="urn:microsoft.com/office/officeart/2005/8/layout/vList2"/>
    <dgm:cxn modelId="{2E1A7E7E-D3B7-438C-A95D-645521693997}" type="presParOf" srcId="{ED79854E-5D93-488C-987B-28A5CBFC6A5A}" destId="{59D5C9F1-B24A-49CE-88D5-AB0D50DE47F8}" srcOrd="3" destOrd="0" presId="urn:microsoft.com/office/officeart/2005/8/layout/vList2"/>
    <dgm:cxn modelId="{499013A9-D0B9-4427-95E5-B1F0A388F76D}" type="presParOf" srcId="{ED79854E-5D93-488C-987B-28A5CBFC6A5A}" destId="{2F2067F9-7A02-4072-B204-0D9F45B3FE38}" srcOrd="4" destOrd="0" presId="urn:microsoft.com/office/officeart/2005/8/layout/vList2"/>
    <dgm:cxn modelId="{6E986D84-F291-473A-A651-DBC5B92A9919}" type="presParOf" srcId="{ED79854E-5D93-488C-987B-28A5CBFC6A5A}" destId="{1C138B4B-FC37-4EC9-BA48-AA370D50B6DB}" srcOrd="5" destOrd="0" presId="urn:microsoft.com/office/officeart/2005/8/layout/vList2"/>
    <dgm:cxn modelId="{5AF271E0-AF9D-498E-BED9-696400D368D7}" type="presParOf" srcId="{ED79854E-5D93-488C-987B-28A5CBFC6A5A}" destId="{4B721B8C-A8C1-446B-B14C-2269372D6D3C}" srcOrd="6" destOrd="0" presId="urn:microsoft.com/office/officeart/2005/8/layout/vList2"/>
    <dgm:cxn modelId="{24C77489-226A-4AED-BCAF-48AE820702B1}" type="presParOf" srcId="{ED79854E-5D93-488C-987B-28A5CBFC6A5A}" destId="{002985F8-65F9-4A1E-A5FA-80032980987B}" srcOrd="7" destOrd="0" presId="urn:microsoft.com/office/officeart/2005/8/layout/vList2"/>
    <dgm:cxn modelId="{FD1D18D0-7A75-425E-A659-9E2BDC524A09}" type="presParOf" srcId="{ED79854E-5D93-488C-987B-28A5CBFC6A5A}" destId="{FE65AEC5-962C-4A8F-8053-BD2B6A2D2ADD}" srcOrd="8" destOrd="0" presId="urn:microsoft.com/office/officeart/2005/8/layout/vList2"/>
    <dgm:cxn modelId="{FA8C48BC-98AE-4FF0-B577-38CDE8FE7B06}" type="presParOf" srcId="{ED79854E-5D93-488C-987B-28A5CBFC6A5A}" destId="{9A15A577-32B0-4700-9761-F58C7D68A7A0}" srcOrd="9" destOrd="0" presId="urn:microsoft.com/office/officeart/2005/8/layout/vList2"/>
    <dgm:cxn modelId="{4FB401DA-6E79-43C3-B5D7-A5D53366E5F0}" type="presParOf" srcId="{ED79854E-5D93-488C-987B-28A5CBFC6A5A}" destId="{88158243-761B-45EF-8521-5018476810FE}" srcOrd="10" destOrd="0" presId="urn:microsoft.com/office/officeart/2005/8/layout/vList2"/>
    <dgm:cxn modelId="{EDB0A5B4-449A-4E5A-A039-D1000295A8EA}" type="presParOf" srcId="{ED79854E-5D93-488C-987B-28A5CBFC6A5A}" destId="{464DA301-5B2E-4CC5-9700-DC2CA9C8A1C6}" srcOrd="11" destOrd="0" presId="urn:microsoft.com/office/officeart/2005/8/layout/vList2"/>
    <dgm:cxn modelId="{79F19438-A642-40D3-ACA9-ED9572E50B2E}" type="presParOf" srcId="{ED79854E-5D93-488C-987B-28A5CBFC6A5A}" destId="{8A139AE6-F118-4BBF-BEE9-3C3297082A3B}" srcOrd="12"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607428-502A-4045-B873-D5458EAD0B16}">
      <dsp:nvSpPr>
        <dsp:cNvPr id="0" name=""/>
        <dsp:cNvSpPr/>
      </dsp:nvSpPr>
      <dsp:spPr>
        <a:xfrm>
          <a:off x="0" y="2648"/>
          <a:ext cx="10087386" cy="0"/>
        </a:xfrm>
        <a:prstGeom prst="line">
          <a:avLst/>
        </a:prstGeom>
        <a:solidFill>
          <a:schemeClr val="accent4">
            <a:shade val="80000"/>
            <a:hueOff val="0"/>
            <a:satOff val="0"/>
            <a:lumOff val="0"/>
            <a:alphaOff val="0"/>
          </a:schemeClr>
        </a:solidFill>
        <a:ln w="12700" cap="flat" cmpd="sng" algn="ctr">
          <a:solidFill>
            <a:schemeClr val="accent4">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45E87D9-B0B9-4CDA-A559-CA3D982677C2}">
      <dsp:nvSpPr>
        <dsp:cNvPr id="0" name=""/>
        <dsp:cNvSpPr/>
      </dsp:nvSpPr>
      <dsp:spPr>
        <a:xfrm>
          <a:off x="0" y="2648"/>
          <a:ext cx="2017477" cy="5419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PRESENTATION    BREAKDOWN</a:t>
          </a:r>
          <a:endParaRPr lang="en-US" sz="1600" b="1" kern="1200" dirty="0">
            <a:latin typeface="Arial" panose="020B0604020202020204" pitchFamily="34" charset="0"/>
            <a:cs typeface="Arial" panose="020B0604020202020204" pitchFamily="34" charset="0"/>
          </a:endParaRPr>
        </a:p>
      </dsp:txBody>
      <dsp:txXfrm>
        <a:off x="0" y="2648"/>
        <a:ext cx="2017477" cy="5419078"/>
      </dsp:txXfrm>
    </dsp:sp>
    <dsp:sp modelId="{7D619BDF-E1F7-40CC-BF63-F6AE9FCC95EE}">
      <dsp:nvSpPr>
        <dsp:cNvPr id="0" name=""/>
        <dsp:cNvSpPr/>
      </dsp:nvSpPr>
      <dsp:spPr>
        <a:xfrm>
          <a:off x="2168787" y="25999"/>
          <a:ext cx="7918598" cy="467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Introduction                                                                                                                   3</a:t>
          </a:r>
          <a:endParaRPr lang="en-US" sz="1600" b="1" kern="1200" dirty="0">
            <a:latin typeface="Arial" panose="020B0604020202020204" pitchFamily="34" charset="0"/>
            <a:cs typeface="Arial" panose="020B0604020202020204" pitchFamily="34" charset="0"/>
          </a:endParaRPr>
        </a:p>
      </dsp:txBody>
      <dsp:txXfrm>
        <a:off x="2168787" y="25999"/>
        <a:ext cx="7918598" cy="467025"/>
      </dsp:txXfrm>
    </dsp:sp>
    <dsp:sp modelId="{58E13EA5-4A47-4ECE-81AA-5F2FE2D21F96}">
      <dsp:nvSpPr>
        <dsp:cNvPr id="0" name=""/>
        <dsp:cNvSpPr/>
      </dsp:nvSpPr>
      <dsp:spPr>
        <a:xfrm>
          <a:off x="2017477" y="493024"/>
          <a:ext cx="806990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34FC1C1-60D1-4CCB-92C1-D5E8E9FF3ED8}">
      <dsp:nvSpPr>
        <dsp:cNvPr id="0" name=""/>
        <dsp:cNvSpPr/>
      </dsp:nvSpPr>
      <dsp:spPr>
        <a:xfrm>
          <a:off x="2168787" y="516376"/>
          <a:ext cx="7918598" cy="467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Anatomy and Physiology of the Musculoskeletal System: The Knee Joint           4</a:t>
          </a:r>
          <a:endParaRPr lang="en-US" sz="1600" b="1" kern="1200" dirty="0">
            <a:latin typeface="Arial" panose="020B0604020202020204" pitchFamily="34" charset="0"/>
            <a:cs typeface="Arial" panose="020B0604020202020204" pitchFamily="34" charset="0"/>
          </a:endParaRPr>
        </a:p>
      </dsp:txBody>
      <dsp:txXfrm>
        <a:off x="2168787" y="516376"/>
        <a:ext cx="7918598" cy="467025"/>
      </dsp:txXfrm>
    </dsp:sp>
    <dsp:sp modelId="{2A663421-8EAC-4140-8A6C-6C1EE046371C}">
      <dsp:nvSpPr>
        <dsp:cNvPr id="0" name=""/>
        <dsp:cNvSpPr/>
      </dsp:nvSpPr>
      <dsp:spPr>
        <a:xfrm>
          <a:off x="2017477" y="983401"/>
          <a:ext cx="806990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B44EED7-0EB6-4C77-A354-8CE93D80F230}">
      <dsp:nvSpPr>
        <dsp:cNvPr id="0" name=""/>
        <dsp:cNvSpPr/>
      </dsp:nvSpPr>
      <dsp:spPr>
        <a:xfrm>
          <a:off x="2168787" y="1006752"/>
          <a:ext cx="7918598" cy="467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Application of Disease to the Musculoskeletal System                                            6</a:t>
          </a:r>
          <a:endParaRPr lang="en-US" sz="1600" b="1" kern="1200" dirty="0">
            <a:latin typeface="Arial" panose="020B0604020202020204" pitchFamily="34" charset="0"/>
            <a:cs typeface="Arial" panose="020B0604020202020204" pitchFamily="34" charset="0"/>
          </a:endParaRPr>
        </a:p>
      </dsp:txBody>
      <dsp:txXfrm>
        <a:off x="2168787" y="1006752"/>
        <a:ext cx="7918598" cy="467025"/>
      </dsp:txXfrm>
    </dsp:sp>
    <dsp:sp modelId="{C38F45CF-785F-436F-BE7D-777ED5B2CC69}">
      <dsp:nvSpPr>
        <dsp:cNvPr id="0" name=""/>
        <dsp:cNvSpPr/>
      </dsp:nvSpPr>
      <dsp:spPr>
        <a:xfrm>
          <a:off x="2017477" y="1473777"/>
          <a:ext cx="806990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D5F0E5D-3C3C-403C-B48F-69E0603B218A}">
      <dsp:nvSpPr>
        <dsp:cNvPr id="0" name=""/>
        <dsp:cNvSpPr/>
      </dsp:nvSpPr>
      <dsp:spPr>
        <a:xfrm>
          <a:off x="2168787" y="1497128"/>
          <a:ext cx="7918598" cy="467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Application of Disease to the Nervous System                                                         7</a:t>
          </a:r>
          <a:br>
            <a:rPr lang="en-GB" sz="1600" b="1" kern="1200" dirty="0">
              <a:latin typeface="Arial" panose="020B0604020202020204" pitchFamily="34" charset="0"/>
              <a:cs typeface="Arial" panose="020B0604020202020204" pitchFamily="34" charset="0"/>
            </a:rPr>
          </a:br>
          <a:r>
            <a:rPr lang="en-GB" sz="1600" b="1" kern="1200" dirty="0">
              <a:latin typeface="Arial" panose="020B0604020202020204" pitchFamily="34" charset="0"/>
              <a:cs typeface="Arial" panose="020B0604020202020204" pitchFamily="34" charset="0"/>
            </a:rPr>
            <a:t>        </a:t>
          </a:r>
          <a:endParaRPr lang="en-US" sz="1600" b="1" kern="1200" dirty="0">
            <a:highlight>
              <a:srgbClr val="FFFF00"/>
            </a:highlight>
            <a:latin typeface="Arial" panose="020B0604020202020204" pitchFamily="34" charset="0"/>
            <a:cs typeface="Arial" panose="020B0604020202020204" pitchFamily="34" charset="0"/>
          </a:endParaRPr>
        </a:p>
      </dsp:txBody>
      <dsp:txXfrm>
        <a:off x="2168787" y="1497128"/>
        <a:ext cx="7918598" cy="467025"/>
      </dsp:txXfrm>
    </dsp:sp>
    <dsp:sp modelId="{44E98A47-31AD-407D-8D72-19592C29AADF}">
      <dsp:nvSpPr>
        <dsp:cNvPr id="0" name=""/>
        <dsp:cNvSpPr/>
      </dsp:nvSpPr>
      <dsp:spPr>
        <a:xfrm>
          <a:off x="2017477" y="1964154"/>
          <a:ext cx="806990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55078CE-EC65-4ECE-B605-8315E60A9AA8}">
      <dsp:nvSpPr>
        <dsp:cNvPr id="0" name=""/>
        <dsp:cNvSpPr/>
      </dsp:nvSpPr>
      <dsp:spPr>
        <a:xfrm>
          <a:off x="2168787" y="1987505"/>
          <a:ext cx="7918598" cy="467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Fictional Patient Profile                                                                                                9</a:t>
          </a:r>
          <a:endParaRPr lang="en-US" sz="1600" b="1" kern="1200" dirty="0">
            <a:highlight>
              <a:srgbClr val="FFFF00"/>
            </a:highlight>
            <a:latin typeface="Arial" panose="020B0604020202020204" pitchFamily="34" charset="0"/>
            <a:cs typeface="Arial" panose="020B0604020202020204" pitchFamily="34" charset="0"/>
          </a:endParaRPr>
        </a:p>
      </dsp:txBody>
      <dsp:txXfrm>
        <a:off x="2168787" y="1987505"/>
        <a:ext cx="7918598" cy="467025"/>
      </dsp:txXfrm>
    </dsp:sp>
    <dsp:sp modelId="{78F0E92F-54D5-49F5-A8D1-24134BC2031C}">
      <dsp:nvSpPr>
        <dsp:cNvPr id="0" name=""/>
        <dsp:cNvSpPr/>
      </dsp:nvSpPr>
      <dsp:spPr>
        <a:xfrm>
          <a:off x="2017477" y="2454530"/>
          <a:ext cx="806990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11423FF-FAE4-41E1-B0EC-5727FD19C7D9}">
      <dsp:nvSpPr>
        <dsp:cNvPr id="0" name=""/>
        <dsp:cNvSpPr/>
      </dsp:nvSpPr>
      <dsp:spPr>
        <a:xfrm>
          <a:off x="2168787" y="2477881"/>
          <a:ext cx="7918598" cy="467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Personal Care Plan (PCP)                                                                                          10</a:t>
          </a:r>
          <a:endParaRPr lang="en-US" sz="1600" b="1" kern="1200" dirty="0">
            <a:highlight>
              <a:srgbClr val="FFFF00"/>
            </a:highlight>
            <a:latin typeface="Arial" panose="020B0604020202020204" pitchFamily="34" charset="0"/>
            <a:cs typeface="Arial" panose="020B0604020202020204" pitchFamily="34" charset="0"/>
          </a:endParaRPr>
        </a:p>
      </dsp:txBody>
      <dsp:txXfrm>
        <a:off x="2168787" y="2477881"/>
        <a:ext cx="7918598" cy="467025"/>
      </dsp:txXfrm>
    </dsp:sp>
    <dsp:sp modelId="{26B10E33-AEAA-40DC-9ACC-D6E98C3B1ABF}">
      <dsp:nvSpPr>
        <dsp:cNvPr id="0" name=""/>
        <dsp:cNvSpPr/>
      </dsp:nvSpPr>
      <dsp:spPr>
        <a:xfrm>
          <a:off x="2017477" y="2944906"/>
          <a:ext cx="806990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B077B25-9FA0-4154-A1B2-13EB823D23E9}">
      <dsp:nvSpPr>
        <dsp:cNvPr id="0" name=""/>
        <dsp:cNvSpPr/>
      </dsp:nvSpPr>
      <dsp:spPr>
        <a:xfrm>
          <a:off x="2168787" y="2968257"/>
          <a:ext cx="7918598" cy="467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Risk Factors                                                                                                                11</a:t>
          </a:r>
          <a:endParaRPr lang="en-US" sz="1600" b="1" kern="1200" dirty="0">
            <a:latin typeface="Arial" panose="020B0604020202020204" pitchFamily="34" charset="0"/>
            <a:cs typeface="Arial" panose="020B0604020202020204" pitchFamily="34" charset="0"/>
          </a:endParaRPr>
        </a:p>
      </dsp:txBody>
      <dsp:txXfrm>
        <a:off x="2168787" y="2968257"/>
        <a:ext cx="7918598" cy="467025"/>
      </dsp:txXfrm>
    </dsp:sp>
    <dsp:sp modelId="{C4A6C4CB-9EE7-40DF-B299-8A8DF5F878C8}">
      <dsp:nvSpPr>
        <dsp:cNvPr id="0" name=""/>
        <dsp:cNvSpPr/>
      </dsp:nvSpPr>
      <dsp:spPr>
        <a:xfrm>
          <a:off x="2017477" y="3435283"/>
          <a:ext cx="806990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5C45A19-79CE-4AAF-9B42-C697351A6D8E}">
      <dsp:nvSpPr>
        <dsp:cNvPr id="0" name=""/>
        <dsp:cNvSpPr/>
      </dsp:nvSpPr>
      <dsp:spPr>
        <a:xfrm>
          <a:off x="2168787" y="3458634"/>
          <a:ext cx="7918598" cy="467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Evidence‑Based Recommendations                                                                         12</a:t>
          </a:r>
          <a:endParaRPr lang="en-US" sz="1600" b="1" kern="1200" dirty="0">
            <a:latin typeface="Arial" panose="020B0604020202020204" pitchFamily="34" charset="0"/>
            <a:cs typeface="Arial" panose="020B0604020202020204" pitchFamily="34" charset="0"/>
          </a:endParaRPr>
        </a:p>
      </dsp:txBody>
      <dsp:txXfrm>
        <a:off x="2168787" y="3458634"/>
        <a:ext cx="7918598" cy="467025"/>
      </dsp:txXfrm>
    </dsp:sp>
    <dsp:sp modelId="{6C3AB108-657C-43A6-82D4-C87437F70FFF}">
      <dsp:nvSpPr>
        <dsp:cNvPr id="0" name=""/>
        <dsp:cNvSpPr/>
      </dsp:nvSpPr>
      <dsp:spPr>
        <a:xfrm>
          <a:off x="2017477" y="3925659"/>
          <a:ext cx="806990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928D53A-4918-43D1-8C53-3B3699E5F999}">
      <dsp:nvSpPr>
        <dsp:cNvPr id="0" name=""/>
        <dsp:cNvSpPr/>
      </dsp:nvSpPr>
      <dsp:spPr>
        <a:xfrm>
          <a:off x="2168787" y="3949010"/>
          <a:ext cx="7918598" cy="467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Ethical Guidelines &amp; </a:t>
          </a:r>
          <a:r>
            <a:rPr lang="en-GB" sz="1600" b="1" kern="1200" dirty="0">
              <a:solidFill>
                <a:schemeClr val="tx1"/>
              </a:solidFill>
              <a:latin typeface="Arial" panose="020B0604020202020204" pitchFamily="34" charset="0"/>
              <a:cs typeface="Arial" panose="020B0604020202020204" pitchFamily="34" charset="0"/>
            </a:rPr>
            <a:t>NICE                                                                                         13</a:t>
          </a:r>
          <a:endParaRPr lang="en-US" sz="1600" b="1" kern="1200" dirty="0">
            <a:solidFill>
              <a:schemeClr val="tx1"/>
            </a:solidFill>
            <a:latin typeface="Arial" panose="020B0604020202020204" pitchFamily="34" charset="0"/>
            <a:cs typeface="Arial" panose="020B0604020202020204" pitchFamily="34" charset="0"/>
          </a:endParaRPr>
        </a:p>
      </dsp:txBody>
      <dsp:txXfrm>
        <a:off x="2168787" y="3949010"/>
        <a:ext cx="7918598" cy="467025"/>
      </dsp:txXfrm>
    </dsp:sp>
    <dsp:sp modelId="{F3D35928-A7F0-4430-9D41-0E288F91F026}">
      <dsp:nvSpPr>
        <dsp:cNvPr id="0" name=""/>
        <dsp:cNvSpPr/>
      </dsp:nvSpPr>
      <dsp:spPr>
        <a:xfrm>
          <a:off x="2017477" y="4416035"/>
          <a:ext cx="806990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346B83A-9372-49D6-AA11-A03725D59811}">
      <dsp:nvSpPr>
        <dsp:cNvPr id="0" name=""/>
        <dsp:cNvSpPr/>
      </dsp:nvSpPr>
      <dsp:spPr>
        <a:xfrm>
          <a:off x="2168787" y="4439387"/>
          <a:ext cx="7918598" cy="467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Conclusion                                                                                                                  14</a:t>
          </a:r>
          <a:endParaRPr lang="en-US" sz="1600" b="1" kern="1200" dirty="0">
            <a:latin typeface="Arial" panose="020B0604020202020204" pitchFamily="34" charset="0"/>
            <a:cs typeface="Arial" panose="020B0604020202020204" pitchFamily="34" charset="0"/>
          </a:endParaRPr>
        </a:p>
      </dsp:txBody>
      <dsp:txXfrm>
        <a:off x="2168787" y="4439387"/>
        <a:ext cx="7918598" cy="467025"/>
      </dsp:txXfrm>
    </dsp:sp>
    <dsp:sp modelId="{0019B0A7-AF21-4BB5-8160-269670FBE5E2}">
      <dsp:nvSpPr>
        <dsp:cNvPr id="0" name=""/>
        <dsp:cNvSpPr/>
      </dsp:nvSpPr>
      <dsp:spPr>
        <a:xfrm>
          <a:off x="2017477" y="4906412"/>
          <a:ext cx="806990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7EEA7DB-20B4-45ED-AC6E-B94089367E89}">
      <dsp:nvSpPr>
        <dsp:cNvPr id="0" name=""/>
        <dsp:cNvSpPr/>
      </dsp:nvSpPr>
      <dsp:spPr>
        <a:xfrm>
          <a:off x="2168787" y="4929763"/>
          <a:ext cx="7918598" cy="4670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t"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References                                                                                                                  15</a:t>
          </a:r>
          <a:endParaRPr lang="en-US" sz="1600" b="1" kern="1200" dirty="0">
            <a:latin typeface="Arial" panose="020B0604020202020204" pitchFamily="34" charset="0"/>
            <a:cs typeface="Arial" panose="020B0604020202020204" pitchFamily="34" charset="0"/>
          </a:endParaRPr>
        </a:p>
      </dsp:txBody>
      <dsp:txXfrm>
        <a:off x="2168787" y="4929763"/>
        <a:ext cx="7918598" cy="467025"/>
      </dsp:txXfrm>
    </dsp:sp>
    <dsp:sp modelId="{AEE5B1BE-99D4-4F36-91C8-D03B5DAA8FBF}">
      <dsp:nvSpPr>
        <dsp:cNvPr id="0" name=""/>
        <dsp:cNvSpPr/>
      </dsp:nvSpPr>
      <dsp:spPr>
        <a:xfrm>
          <a:off x="2017477" y="5396788"/>
          <a:ext cx="8069908"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F5CAC8-A688-4206-8C41-681086E53B35}">
      <dsp:nvSpPr>
        <dsp:cNvPr id="0" name=""/>
        <dsp:cNvSpPr/>
      </dsp:nvSpPr>
      <dsp:spPr>
        <a:xfrm>
          <a:off x="0" y="30642"/>
          <a:ext cx="10579394" cy="65520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highlight>
                <a:srgbClr val="9F5721"/>
              </a:highlight>
              <a:latin typeface="Arial" panose="020B0604020202020204" pitchFamily="34" charset="0"/>
              <a:cs typeface="Arial" panose="020B0604020202020204" pitchFamily="34" charset="0"/>
            </a:rPr>
            <a:t>🏃</a:t>
          </a:r>
          <a:r>
            <a:rPr lang="en-GB" sz="1600" kern="1200" dirty="0">
              <a:latin typeface="Arial" panose="020B0604020202020204" pitchFamily="34" charset="0"/>
              <a:cs typeface="Arial" panose="020B0604020202020204" pitchFamily="34" charset="0"/>
            </a:rPr>
            <a:t>  </a:t>
          </a:r>
          <a:r>
            <a:rPr lang="en-GB" sz="1600" b="1" kern="1200" dirty="0">
              <a:latin typeface="Arial" panose="020B0604020202020204" pitchFamily="34" charset="0"/>
              <a:cs typeface="Arial" panose="020B0604020202020204" pitchFamily="34" charset="0"/>
            </a:rPr>
            <a:t>Exercise therapy</a:t>
          </a:r>
          <a:r>
            <a:rPr lang="en-GB" sz="1600" kern="1200" dirty="0">
              <a:latin typeface="Arial" panose="020B0604020202020204" pitchFamily="34" charset="0"/>
              <a:cs typeface="Arial" panose="020B0604020202020204" pitchFamily="34" charset="0"/>
            </a:rPr>
            <a:t> — improves muscle strength, joint stability, and functional ability (NICE, 2022; Hunter </a:t>
          </a:r>
          <a:r>
            <a:rPr lang="en-GB" sz="1600" kern="1200" dirty="0">
              <a:effectLst/>
              <a:latin typeface="Arial" panose="020B0604020202020204" pitchFamily="34" charset="0"/>
              <a:cs typeface="Arial" panose="020B0604020202020204" pitchFamily="34" charset="0"/>
            </a:rPr>
            <a:t>and</a:t>
          </a:r>
          <a:r>
            <a:rPr lang="en-GB" sz="1600" kern="1200" dirty="0">
              <a:latin typeface="Arial" panose="020B0604020202020204" pitchFamily="34" charset="0"/>
              <a:cs typeface="Arial" panose="020B0604020202020204" pitchFamily="34" charset="0"/>
            </a:rPr>
            <a:t> Bierma‑Zeinstra, 2019).</a:t>
          </a:r>
        </a:p>
      </dsp:txBody>
      <dsp:txXfrm>
        <a:off x="31984" y="62626"/>
        <a:ext cx="10515426" cy="591232"/>
      </dsp:txXfrm>
    </dsp:sp>
    <dsp:sp modelId="{0502857F-3AF8-4DEA-A673-D645A68BDFD7}">
      <dsp:nvSpPr>
        <dsp:cNvPr id="0" name=""/>
        <dsp:cNvSpPr/>
      </dsp:nvSpPr>
      <dsp:spPr>
        <a:xfrm>
          <a:off x="0" y="786642"/>
          <a:ext cx="10579394" cy="65520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highlight>
                <a:srgbClr val="9F5721"/>
              </a:highlight>
              <a:latin typeface="Arial" panose="020B0604020202020204" pitchFamily="34" charset="0"/>
              <a:cs typeface="Arial" panose="020B0604020202020204" pitchFamily="34" charset="0"/>
            </a:rPr>
            <a:t>📈</a:t>
          </a:r>
          <a:r>
            <a:rPr lang="en-GB" sz="1600" kern="1200" dirty="0">
              <a:latin typeface="Arial" panose="020B0604020202020204" pitchFamily="34" charset="0"/>
              <a:cs typeface="Arial" panose="020B0604020202020204" pitchFamily="34" charset="0"/>
            </a:rPr>
            <a:t>  </a:t>
          </a:r>
          <a:r>
            <a:rPr lang="en-GB" sz="1600" b="1" kern="1200" dirty="0">
              <a:latin typeface="Arial" panose="020B0604020202020204" pitchFamily="34" charset="0"/>
              <a:cs typeface="Arial" panose="020B0604020202020204" pitchFamily="34" charset="0"/>
            </a:rPr>
            <a:t>Weight management</a:t>
          </a:r>
          <a:r>
            <a:rPr lang="en-GB" sz="1600" kern="1200" dirty="0">
              <a:latin typeface="Arial" panose="020B0604020202020204" pitchFamily="34" charset="0"/>
              <a:cs typeface="Arial" panose="020B0604020202020204" pitchFamily="34" charset="0"/>
            </a:rPr>
            <a:t> — reduces mechanical load and inflammation; dietitian referral recommended.</a:t>
          </a:r>
        </a:p>
      </dsp:txBody>
      <dsp:txXfrm>
        <a:off x="31984" y="818626"/>
        <a:ext cx="10515426" cy="591232"/>
      </dsp:txXfrm>
    </dsp:sp>
    <dsp:sp modelId="{2F2067F9-7A02-4072-B204-0D9F45B3FE38}">
      <dsp:nvSpPr>
        <dsp:cNvPr id="0" name=""/>
        <dsp:cNvSpPr/>
      </dsp:nvSpPr>
      <dsp:spPr>
        <a:xfrm>
          <a:off x="0" y="1542642"/>
          <a:ext cx="10579394" cy="65520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highlight>
                <a:srgbClr val="9F5721"/>
              </a:highlight>
              <a:latin typeface="Arial" panose="020B0604020202020204" pitchFamily="34" charset="0"/>
              <a:cs typeface="Arial" panose="020B0604020202020204" pitchFamily="34" charset="0"/>
            </a:rPr>
            <a:t>💡</a:t>
          </a:r>
          <a:r>
            <a:rPr lang="en-GB" sz="1600" kern="1200" dirty="0">
              <a:latin typeface="Arial" panose="020B0604020202020204" pitchFamily="34" charset="0"/>
              <a:cs typeface="Arial" panose="020B0604020202020204" pitchFamily="34" charset="0"/>
            </a:rPr>
            <a:t>  </a:t>
          </a:r>
          <a:r>
            <a:rPr lang="en-GB" sz="1600" b="1" kern="1200" dirty="0">
              <a:latin typeface="Arial" panose="020B0604020202020204" pitchFamily="34" charset="0"/>
              <a:cs typeface="Arial" panose="020B0604020202020204" pitchFamily="34" charset="0"/>
            </a:rPr>
            <a:t>Patient education</a:t>
          </a:r>
          <a:r>
            <a:rPr lang="en-GB" sz="1600" kern="1200" dirty="0">
              <a:latin typeface="Arial" panose="020B0604020202020204" pitchFamily="34" charset="0"/>
              <a:cs typeface="Arial" panose="020B0604020202020204" pitchFamily="34" charset="0"/>
            </a:rPr>
            <a:t> — understanding OA and the role of physical activity improves self‑management.</a:t>
          </a:r>
        </a:p>
      </dsp:txBody>
      <dsp:txXfrm>
        <a:off x="31984" y="1574626"/>
        <a:ext cx="10515426" cy="591232"/>
      </dsp:txXfrm>
    </dsp:sp>
    <dsp:sp modelId="{4B721B8C-A8C1-446B-B14C-2269372D6D3C}">
      <dsp:nvSpPr>
        <dsp:cNvPr id="0" name=""/>
        <dsp:cNvSpPr/>
      </dsp:nvSpPr>
      <dsp:spPr>
        <a:xfrm>
          <a:off x="0" y="2298642"/>
          <a:ext cx="10579394" cy="65520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highlight>
                <a:srgbClr val="9F5721"/>
              </a:highlight>
              <a:latin typeface="Arial" panose="020B0604020202020204" pitchFamily="34" charset="0"/>
              <a:cs typeface="Arial" panose="020B0604020202020204" pitchFamily="34" charset="0"/>
            </a:rPr>
            <a:t>🩺</a:t>
          </a:r>
          <a:r>
            <a:rPr lang="en-GB" sz="1600" kern="1200" dirty="0">
              <a:latin typeface="Arial" panose="020B0604020202020204" pitchFamily="34" charset="0"/>
              <a:cs typeface="Arial" panose="020B0604020202020204" pitchFamily="34" charset="0"/>
            </a:rPr>
            <a:t>  </a:t>
          </a:r>
          <a:r>
            <a:rPr lang="en-GB" sz="1600" b="1" kern="1200" dirty="0">
              <a:latin typeface="Arial" panose="020B0604020202020204" pitchFamily="34" charset="0"/>
              <a:cs typeface="Arial" panose="020B0604020202020204" pitchFamily="34" charset="0"/>
            </a:rPr>
            <a:t>Pharmacological options</a:t>
          </a:r>
          <a:r>
            <a:rPr lang="en-GB" sz="1600" kern="1200" dirty="0">
              <a:latin typeface="Arial" panose="020B0604020202020204" pitchFamily="34" charset="0"/>
              <a:cs typeface="Arial" panose="020B0604020202020204" pitchFamily="34" charset="0"/>
            </a:rPr>
            <a:t> — topical NSAIDs preferred; oral NSAIDs used cautiously with gastroprotection; avoid long‑term opioids (</a:t>
          </a:r>
          <a:r>
            <a:rPr lang="en-GB" sz="1600" b="0" kern="1200" dirty="0">
              <a:latin typeface="Arial" panose="020B0604020202020204" pitchFamily="34" charset="0"/>
              <a:cs typeface="Arial" panose="020B0604020202020204" pitchFamily="34" charset="0"/>
            </a:rPr>
            <a:t>British Medical Journal</a:t>
          </a:r>
          <a:r>
            <a:rPr lang="en-GB" sz="1600" kern="1200" dirty="0">
              <a:latin typeface="Arial" panose="020B0604020202020204" pitchFamily="34" charset="0"/>
              <a:cs typeface="Arial" panose="020B0604020202020204" pitchFamily="34" charset="0"/>
            </a:rPr>
            <a:t>, 2023).</a:t>
          </a:r>
        </a:p>
      </dsp:txBody>
      <dsp:txXfrm>
        <a:off x="31984" y="2330626"/>
        <a:ext cx="10515426" cy="591232"/>
      </dsp:txXfrm>
    </dsp:sp>
    <dsp:sp modelId="{FE65AEC5-962C-4A8F-8053-BD2B6A2D2ADD}">
      <dsp:nvSpPr>
        <dsp:cNvPr id="0" name=""/>
        <dsp:cNvSpPr/>
      </dsp:nvSpPr>
      <dsp:spPr>
        <a:xfrm>
          <a:off x="0" y="3054642"/>
          <a:ext cx="10579394" cy="65520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highlight>
                <a:srgbClr val="9F5721"/>
              </a:highlight>
              <a:latin typeface="Arial" panose="020B0604020202020204" pitchFamily="34" charset="0"/>
              <a:cs typeface="Arial" panose="020B0604020202020204" pitchFamily="34" charset="0"/>
            </a:rPr>
            <a:t>🩼</a:t>
          </a:r>
          <a:r>
            <a:rPr lang="en-GB" sz="1600" kern="1200" dirty="0">
              <a:latin typeface="Arial" panose="020B0604020202020204" pitchFamily="34" charset="0"/>
              <a:cs typeface="Arial" panose="020B0604020202020204" pitchFamily="34" charset="0"/>
            </a:rPr>
            <a:t>  </a:t>
          </a:r>
          <a:r>
            <a:rPr lang="en-GB" sz="1600" b="1" kern="1200" dirty="0">
              <a:latin typeface="Arial" panose="020B0604020202020204" pitchFamily="34" charset="0"/>
              <a:cs typeface="Arial" panose="020B0604020202020204" pitchFamily="34" charset="0"/>
            </a:rPr>
            <a:t>Assistive devices</a:t>
          </a:r>
          <a:r>
            <a:rPr lang="en-GB" sz="1600" kern="1200" dirty="0">
              <a:latin typeface="Arial" panose="020B0604020202020204" pitchFamily="34" charset="0"/>
              <a:cs typeface="Arial" panose="020B0604020202020204" pitchFamily="34" charset="0"/>
            </a:rPr>
            <a:t> — walking sticks, braces, and appropriate footwear support mobility and reduce pain.</a:t>
          </a:r>
        </a:p>
      </dsp:txBody>
      <dsp:txXfrm>
        <a:off x="31984" y="3086626"/>
        <a:ext cx="10515426" cy="591232"/>
      </dsp:txXfrm>
    </dsp:sp>
    <dsp:sp modelId="{88158243-761B-45EF-8521-5018476810FE}">
      <dsp:nvSpPr>
        <dsp:cNvPr id="0" name=""/>
        <dsp:cNvSpPr/>
      </dsp:nvSpPr>
      <dsp:spPr>
        <a:xfrm>
          <a:off x="0" y="3810642"/>
          <a:ext cx="10579394" cy="65520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highlight>
                <a:srgbClr val="9F5721"/>
              </a:highlight>
              <a:latin typeface="Arial" panose="020B0604020202020204" pitchFamily="34" charset="0"/>
              <a:cs typeface="Arial" panose="020B0604020202020204" pitchFamily="34" charset="0"/>
            </a:rPr>
            <a:t>📆</a:t>
          </a:r>
          <a:r>
            <a:rPr lang="en-GB" sz="1600" kern="1200" dirty="0">
              <a:latin typeface="Arial" panose="020B0604020202020204" pitchFamily="34" charset="0"/>
              <a:cs typeface="Arial" panose="020B0604020202020204" pitchFamily="34" charset="0"/>
            </a:rPr>
            <a:t>  </a:t>
          </a:r>
          <a:r>
            <a:rPr lang="en-GB" sz="1600" b="1" kern="1200" dirty="0">
              <a:latin typeface="Arial" panose="020B0604020202020204" pitchFamily="34" charset="0"/>
              <a:cs typeface="Arial" panose="020B0604020202020204" pitchFamily="34" charset="0"/>
            </a:rPr>
            <a:t>Regular review</a:t>
          </a:r>
          <a:r>
            <a:rPr lang="en-GB" sz="1600" kern="1200" dirty="0">
              <a:latin typeface="Arial" panose="020B0604020202020204" pitchFamily="34" charset="0"/>
              <a:cs typeface="Arial" panose="020B0604020202020204" pitchFamily="34" charset="0"/>
            </a:rPr>
            <a:t> — ensures interventions remain effective and prevents functional decline (NICE, 2022).</a:t>
          </a:r>
        </a:p>
      </dsp:txBody>
      <dsp:txXfrm>
        <a:off x="31984" y="3842626"/>
        <a:ext cx="10515426" cy="591232"/>
      </dsp:txXfrm>
    </dsp:sp>
    <dsp:sp modelId="{8A139AE6-F118-4BBF-BEE9-3C3297082A3B}">
      <dsp:nvSpPr>
        <dsp:cNvPr id="0" name=""/>
        <dsp:cNvSpPr/>
      </dsp:nvSpPr>
      <dsp:spPr>
        <a:xfrm>
          <a:off x="0" y="4566642"/>
          <a:ext cx="10579394" cy="655200"/>
        </a:xfrm>
        <a:prstGeom prst="round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kern="1200" dirty="0">
              <a:highlight>
                <a:srgbClr val="9F5721"/>
              </a:highlight>
              <a:latin typeface="Arial" panose="020B0604020202020204" pitchFamily="34" charset="0"/>
              <a:cs typeface="Arial" panose="020B0604020202020204" pitchFamily="34" charset="0"/>
            </a:rPr>
            <a:t>🎯</a:t>
          </a:r>
          <a:r>
            <a:rPr lang="en-GB" sz="1600" kern="1200" dirty="0">
              <a:latin typeface="Arial" panose="020B0604020202020204" pitchFamily="34" charset="0"/>
              <a:cs typeface="Arial" panose="020B0604020202020204" pitchFamily="34" charset="0"/>
            </a:rPr>
            <a:t>  </a:t>
          </a:r>
          <a:r>
            <a:rPr lang="en-GB" sz="1600" b="1" kern="1200" dirty="0">
              <a:latin typeface="Arial" panose="020B0604020202020204" pitchFamily="34" charset="0"/>
              <a:cs typeface="Arial" panose="020B0604020202020204" pitchFamily="34" charset="0"/>
            </a:rPr>
            <a:t>Evidence‑aligned care</a:t>
          </a:r>
          <a:r>
            <a:rPr lang="en-GB" sz="1600" kern="1200" dirty="0">
              <a:latin typeface="Arial" panose="020B0604020202020204" pitchFamily="34" charset="0"/>
              <a:cs typeface="Arial" panose="020B0604020202020204" pitchFamily="34" charset="0"/>
            </a:rPr>
            <a:t> — interventions backed by research and national guidelines.</a:t>
          </a:r>
        </a:p>
      </dsp:txBody>
      <dsp:txXfrm>
        <a:off x="31984" y="4598626"/>
        <a:ext cx="10515426" cy="59123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6ACC6B-1B52-43E5-A2A7-6FA72BF0D176}" type="datetimeFigureOut">
              <a:rPr lang="en-GB" smtClean="0"/>
              <a:t>19/07/2026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115A819-5FBB-4650-896F-4987FC24C3C5}" type="slidenum">
              <a:rPr lang="en-GB" smtClean="0"/>
              <a:t>‹#›</a:t>
            </a:fld>
            <a:endParaRPr lang="en-GB"/>
          </a:p>
        </p:txBody>
      </p:sp>
    </p:spTree>
    <p:extLst>
      <p:ext uri="{BB962C8B-B14F-4D97-AF65-F5344CB8AC3E}">
        <p14:creationId xmlns:p14="http://schemas.microsoft.com/office/powerpoint/2010/main" val="2070852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1</a:t>
            </a:fld>
            <a:endParaRPr lang="en-GB"/>
          </a:p>
        </p:txBody>
      </p:sp>
    </p:spTree>
    <p:extLst>
      <p:ext uri="{BB962C8B-B14F-4D97-AF65-F5344CB8AC3E}">
        <p14:creationId xmlns:p14="http://schemas.microsoft.com/office/powerpoint/2010/main" val="3320613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2</a:t>
            </a:fld>
            <a:endParaRPr lang="en-GB"/>
          </a:p>
        </p:txBody>
      </p:sp>
    </p:spTree>
    <p:extLst>
      <p:ext uri="{BB962C8B-B14F-4D97-AF65-F5344CB8AC3E}">
        <p14:creationId xmlns:p14="http://schemas.microsoft.com/office/powerpoint/2010/main" val="30021622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Introduction of Osteoarthritis   of the Knee</a:t>
            </a:r>
          </a:p>
          <a:p>
            <a:r>
              <a:rPr lang="en-GB" sz="1200" kern="1200" dirty="0">
                <a:solidFill>
                  <a:schemeClr val="tx1"/>
                </a:solidFill>
                <a:effectLst/>
                <a:latin typeface="+mn-lt"/>
                <a:ea typeface="+mn-ea"/>
                <a:cs typeface="+mn-cs"/>
              </a:rPr>
              <a:t>Osteoarthritis (OA) of the knee is one of the most prevalent musculoskeletal disorders in the UK, affecting over 8.5 million people and representing a major cause of pain, disability, and reduced mobility (Versus Arthritis, 2023). Globally, musculoskeletal conditions contribute significantly to long‑term disability, with OA recognised as a leading cause of reduced functional independence and healthcare demand (WHO, 2023; Cross et al., 2014).</a:t>
            </a:r>
          </a:p>
          <a:p>
            <a:r>
              <a:rPr lang="en-GB" sz="1200" kern="1200" dirty="0">
                <a:solidFill>
                  <a:schemeClr val="tx1"/>
                </a:solidFill>
                <a:effectLst/>
                <a:latin typeface="+mn-lt"/>
                <a:ea typeface="+mn-ea"/>
                <a:cs typeface="+mn-cs"/>
              </a:rPr>
              <a:t>OA is a progressive degenerative joint disease characterised by articular cartilage breakdown, subchondral bone sclerosis, osteophyte formation, and synovial inflammation (Hunter and Bierma‑Zeinstra, 2019). Although historically described as a “wear‑and‑tear” condition, contemporary evidence shows that OA is a whole‑joint disease influenced by mechanical loading, biochemical changes, inflammatory mediators, and altered pain signalling within the nervous system (Felson, 2020; Scanlon and Sanders, 2018).</a:t>
            </a:r>
          </a:p>
          <a:p>
            <a:r>
              <a:rPr lang="en-GB" sz="1200" kern="1200" dirty="0">
                <a:solidFill>
                  <a:schemeClr val="tx1"/>
                </a:solidFill>
                <a:effectLst/>
                <a:latin typeface="+mn-lt"/>
                <a:ea typeface="+mn-ea"/>
                <a:cs typeface="+mn-cs"/>
              </a:rPr>
              <a:t>Understanding knee osteoarthritis requires integrated knowledge of both the musculoskeletal system and the nervous system, as symptoms such as pain, stiffness, swelling, and reduced mobility arise from interactions between structural joint changes and neural pain processing.</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OA of the knee significantly impacts daily functioning, independence, and quality of life, making early assessment and management essential.</a:t>
            </a:r>
          </a:p>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3</a:t>
            </a:fld>
            <a:endParaRPr lang="en-GB"/>
          </a:p>
        </p:txBody>
      </p:sp>
    </p:spTree>
    <p:extLst>
      <p:ext uri="{BB962C8B-B14F-4D97-AF65-F5344CB8AC3E}">
        <p14:creationId xmlns:p14="http://schemas.microsoft.com/office/powerpoint/2010/main" val="31718077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Anatomy and Physiology of the Musculoskeletal System: The Knee Joint</a:t>
            </a:r>
          </a:p>
          <a:p>
            <a:r>
              <a:rPr lang="en-GB" sz="1200" kern="1200" dirty="0">
                <a:solidFill>
                  <a:schemeClr val="tx1"/>
                </a:solidFill>
                <a:effectLst/>
                <a:latin typeface="+mn-lt"/>
                <a:ea typeface="+mn-ea"/>
                <a:cs typeface="+mn-cs"/>
              </a:rPr>
              <a:t>The musculoskeletal system provides structural support, enables movement, and protects vital organs. The knee is a synovial hinge joint formed by the distal femur, proximal tibia, and posterior patella. It is one of the largest weight‑bearing joints in the body, essential for walking, standing, and stair climbing (Tortora and Derrickson, 2017).</a:t>
            </a:r>
          </a:p>
          <a:p>
            <a:r>
              <a:rPr lang="en-GB" sz="1200" kern="1200" dirty="0">
                <a:solidFill>
                  <a:schemeClr val="tx1"/>
                </a:solidFill>
                <a:effectLst/>
                <a:latin typeface="+mn-lt"/>
                <a:ea typeface="+mn-ea"/>
                <a:cs typeface="+mn-cs"/>
              </a:rPr>
              <a:t>Articular cartilage — The femur and tibia are covered with hyaline articular cartilage, creating a smooth, low‑friction surface for movement (Waugh &amp; Grant, 2018; Marieb and Hoehn, 2018).</a:t>
            </a:r>
          </a:p>
          <a:p>
            <a:r>
              <a:rPr lang="en-GB" sz="1200" kern="1200" dirty="0">
                <a:solidFill>
                  <a:schemeClr val="tx1"/>
                </a:solidFill>
                <a:effectLst/>
                <a:latin typeface="+mn-lt"/>
                <a:ea typeface="+mn-ea"/>
                <a:cs typeface="+mn-cs"/>
              </a:rPr>
              <a:t>Menisci — The medial and lateral menisci are fibrocartilage structures that enhance joint stability and distribute load across the tibiofemoral surfaces (Hunter and Bierma‑Zeinstra, 2019).</a:t>
            </a:r>
          </a:p>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4</a:t>
            </a:fld>
            <a:endParaRPr lang="en-GB"/>
          </a:p>
        </p:txBody>
      </p:sp>
    </p:spTree>
    <p:extLst>
      <p:ext uri="{BB962C8B-B14F-4D97-AF65-F5344CB8AC3E}">
        <p14:creationId xmlns:p14="http://schemas.microsoft.com/office/powerpoint/2010/main" val="17260126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Knee Joint - part 2 </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Key ligaments: </a:t>
            </a:r>
          </a:p>
          <a:p>
            <a:r>
              <a:rPr lang="en-GB" sz="1200" kern="1200" dirty="0">
                <a:solidFill>
                  <a:schemeClr val="tx1"/>
                </a:solidFill>
                <a:effectLst/>
                <a:latin typeface="+mn-lt"/>
                <a:ea typeface="+mn-ea"/>
                <a:cs typeface="+mn-cs"/>
              </a:rPr>
              <a:t>Anterior Cruciate Ligament – known as (ACL) it prevents anterior translation of the tibia relative to the femur.</a:t>
            </a:r>
          </a:p>
          <a:p>
            <a:r>
              <a:rPr lang="en-GB" sz="1200" kern="1200" dirty="0">
                <a:solidFill>
                  <a:schemeClr val="tx1"/>
                </a:solidFill>
                <a:effectLst/>
                <a:latin typeface="+mn-lt"/>
                <a:ea typeface="+mn-ea"/>
                <a:cs typeface="+mn-cs"/>
              </a:rPr>
              <a:t>Posterior Cruciate Ligament — the PCL; it prevents posterior translation of the tibia.</a:t>
            </a:r>
          </a:p>
          <a:p>
            <a:r>
              <a:rPr lang="en-GB" sz="1200" kern="1200" dirty="0">
                <a:solidFill>
                  <a:schemeClr val="tx1"/>
                </a:solidFill>
                <a:effectLst/>
                <a:latin typeface="+mn-lt"/>
                <a:ea typeface="+mn-ea"/>
                <a:cs typeface="+mn-cs"/>
              </a:rPr>
              <a:t>Medial Collateral Ligament — the MCL; it resists valgus forces, preventing the knee from collapsing inward.</a:t>
            </a:r>
          </a:p>
          <a:p>
            <a:r>
              <a:rPr lang="en-GB" sz="1200" kern="1200" dirty="0">
                <a:solidFill>
                  <a:schemeClr val="tx1"/>
                </a:solidFill>
                <a:effectLst/>
                <a:latin typeface="+mn-lt"/>
                <a:ea typeface="+mn-ea"/>
                <a:cs typeface="+mn-cs"/>
              </a:rPr>
              <a:t>Lateral Collateral Ligament — the LCL; it resists varus forces, preventing the knee from collapsing outward.</a:t>
            </a:r>
          </a:p>
          <a:p>
            <a:r>
              <a:rPr lang="en-GB" sz="1200" kern="1200" dirty="0">
                <a:solidFill>
                  <a:schemeClr val="tx1"/>
                </a:solidFill>
                <a:effectLst/>
                <a:latin typeface="+mn-lt"/>
                <a:ea typeface="+mn-ea"/>
                <a:cs typeface="+mn-cs"/>
              </a:rPr>
              <a:t>Muscles — Surrounding muscles, including the quadriceps and hamstrings, control knee flexion and extension and support joint alignment.</a:t>
            </a:r>
          </a:p>
          <a:p>
            <a:r>
              <a:rPr lang="en-GB" sz="1200" kern="1200" dirty="0">
                <a:solidFill>
                  <a:schemeClr val="tx1"/>
                </a:solidFill>
                <a:effectLst/>
                <a:latin typeface="+mn-lt"/>
                <a:ea typeface="+mn-ea"/>
                <a:cs typeface="+mn-cs"/>
              </a:rPr>
              <a:t>Synovial membrane — The synovial membrane produces synovial fluid, which lubricates and nourishes the cartilage (Sturgeon, 2018).</a:t>
            </a:r>
          </a:p>
          <a:p>
            <a:r>
              <a:rPr lang="en-GB" sz="1200" kern="1200" dirty="0">
                <a:solidFill>
                  <a:schemeClr val="tx1"/>
                </a:solidFill>
                <a:effectLst/>
                <a:latin typeface="+mn-lt"/>
                <a:ea typeface="+mn-ea"/>
                <a:cs typeface="+mn-cs"/>
              </a:rPr>
              <a:t>Functional integration — Together, these structures allow the knee to function efficiently under significant mechanical load.</a:t>
            </a:r>
          </a:p>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5</a:t>
            </a:fld>
            <a:endParaRPr lang="en-GB"/>
          </a:p>
        </p:txBody>
      </p:sp>
    </p:spTree>
    <p:extLst>
      <p:ext uri="{BB962C8B-B14F-4D97-AF65-F5344CB8AC3E}">
        <p14:creationId xmlns:p14="http://schemas.microsoft.com/office/powerpoint/2010/main" val="4217109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Application of Disease to the Musculoskeletal System</a:t>
            </a:r>
          </a:p>
          <a:p>
            <a:r>
              <a:rPr lang="en-GB" sz="1200" kern="1200" dirty="0">
                <a:solidFill>
                  <a:schemeClr val="tx1"/>
                </a:solidFill>
                <a:effectLst/>
                <a:latin typeface="+mn-lt"/>
                <a:ea typeface="+mn-ea"/>
                <a:cs typeface="+mn-cs"/>
              </a:rPr>
              <a:t>Osteoarthritis causes progressive structural deterioration in the knee joint. Articular cartilage becomes thinner, rougher, and less elastic, reducing shock absorption and increasing friction between the femur and tibia (Scanlon and Sanders, 2018; Hunter and Bierma‑Zeinstra, 2019).</a:t>
            </a:r>
          </a:p>
          <a:p>
            <a:r>
              <a:rPr lang="en-GB" sz="1200" kern="1200" dirty="0">
                <a:solidFill>
                  <a:schemeClr val="tx1"/>
                </a:solidFill>
                <a:effectLst/>
                <a:latin typeface="+mn-lt"/>
                <a:ea typeface="+mn-ea"/>
                <a:cs typeface="+mn-cs"/>
              </a:rPr>
              <a:t>Subchondral bone becomes denser (sclerosis) and forms osteophytes, contributing to pain, stiffness, and reduced movement (Versus Arthritis, 2023; Cross et al., 2014). The medial and lateral menisci weaken and may tear, reducing load distribution and joint stability (Waugh and Grant, 2018).</a:t>
            </a:r>
          </a:p>
          <a:p>
            <a:r>
              <a:rPr lang="en-GB" sz="1200" kern="1200" dirty="0">
                <a:solidFill>
                  <a:schemeClr val="tx1"/>
                </a:solidFill>
                <a:effectLst/>
                <a:latin typeface="+mn-lt"/>
                <a:ea typeface="+mn-ea"/>
                <a:cs typeface="+mn-cs"/>
              </a:rPr>
              <a:t>Synovial inflammation increases synovial fluid, causing swelling and discomfort (Sturgeon, 2018). Pain‑related inactivity weakens surrounding muscles—especially the quadriceps—leading to instability and functional limitations (Felson, 2020).</a:t>
            </a:r>
          </a:p>
          <a:p>
            <a:r>
              <a:rPr lang="en-GB" sz="1200" kern="1200" dirty="0">
                <a:solidFill>
                  <a:schemeClr val="tx1"/>
                </a:solidFill>
                <a:effectLst/>
                <a:latin typeface="+mn-lt"/>
                <a:ea typeface="+mn-ea"/>
                <a:cs typeface="+mn-cs"/>
              </a:rPr>
              <a:t>Radiographic imaging shows joint space narrowing, reflecting cartilage loss and altered alignment (NICE, 2022).</a:t>
            </a:r>
            <a:br>
              <a:rPr lang="en-GB" sz="1200" kern="120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6</a:t>
            </a:fld>
            <a:endParaRPr lang="en-GB"/>
          </a:p>
        </p:txBody>
      </p:sp>
    </p:spTree>
    <p:extLst>
      <p:ext uri="{BB962C8B-B14F-4D97-AF65-F5344CB8AC3E}">
        <p14:creationId xmlns:p14="http://schemas.microsoft.com/office/powerpoint/2010/main" val="11427019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Application of Disease to the Nervous System </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 How Osteoarthritis Affects the Nervous System</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Osteoarthritis affects the nervous system by altering pain signalling and neural sensitivity. The knee contains numerous nociceptors, which detect harmful stimuli. When cartilage deteriorates and bone becomes exposed, these nociceptors activate more frequently, sending pain signals to the spinal cord and brain (Sturgeon, 2018; Nair and Peate, 2011).</a:t>
            </a:r>
          </a:p>
          <a:p>
            <a:r>
              <a:rPr lang="en-GB" sz="1200" kern="1200" dirty="0">
                <a:solidFill>
                  <a:schemeClr val="tx1"/>
                </a:solidFill>
                <a:effectLst/>
                <a:latin typeface="+mn-lt"/>
                <a:ea typeface="+mn-ea"/>
                <a:cs typeface="+mn-cs"/>
              </a:rPr>
              <a:t>Synovial inflammation releases cytokines that sensitise nerve endings, amplifying pain perception (Hunter and Bierma‑Zeinstra, 2019). Osteophytes can irritate surrounding tissues, further stimulating nociceptors.</a:t>
            </a:r>
          </a:p>
          <a:p>
            <a:r>
              <a:rPr lang="en-GB" sz="1200" kern="1200" dirty="0">
                <a:solidFill>
                  <a:schemeClr val="tx1"/>
                </a:solidFill>
                <a:effectLst/>
                <a:latin typeface="+mn-lt"/>
                <a:ea typeface="+mn-ea"/>
                <a:cs typeface="+mn-cs"/>
              </a:rPr>
              <a:t>Persistent pain may lead to central sensitisation, where the nervous system becomes hypersensitive, causing heightened pain even with minimal movement (Felson, 2020).</a:t>
            </a:r>
          </a:p>
          <a:p>
            <a:r>
              <a:rPr lang="en-GB" sz="1200" kern="1200" dirty="0">
                <a:solidFill>
                  <a:schemeClr val="tx1"/>
                </a:solidFill>
                <a:effectLst/>
                <a:latin typeface="+mn-lt"/>
                <a:ea typeface="+mn-ea"/>
                <a:cs typeface="+mn-cs"/>
              </a:rPr>
              <a:t>Pain also inhibits activation of the quadriceps, reducing strength, stability, and increasing fall risk (Scanlon and Sanders, 2018).</a:t>
            </a:r>
          </a:p>
          <a:p>
            <a:r>
              <a:rPr lang="en-GB" sz="1200" kern="1200" dirty="0">
                <a:solidFill>
                  <a:schemeClr val="tx1"/>
                </a:solidFill>
                <a:effectLst/>
                <a:latin typeface="+mn-lt"/>
                <a:ea typeface="+mn-ea"/>
                <a:cs typeface="+mn-cs"/>
              </a:rPr>
              <a:t>These nervous system changes contribute to increased pain, reduced mobility, and functional decline in knee osteoarthritis.</a:t>
            </a:r>
          </a:p>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7</a:t>
            </a:fld>
            <a:endParaRPr lang="en-GB"/>
          </a:p>
        </p:txBody>
      </p:sp>
    </p:spTree>
    <p:extLst>
      <p:ext uri="{BB962C8B-B14F-4D97-AF65-F5344CB8AC3E}">
        <p14:creationId xmlns:p14="http://schemas.microsoft.com/office/powerpoint/2010/main" val="40951876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Interaction Between the Musculoskeletal &amp; Nervous Systems in Knee OA</a:t>
            </a:r>
          </a:p>
          <a:p>
            <a:r>
              <a:rPr lang="en-GB" sz="1200" kern="1200" dirty="0">
                <a:solidFill>
                  <a:schemeClr val="tx1"/>
                </a:solidFill>
                <a:effectLst/>
                <a:latin typeface="+mn-lt"/>
                <a:ea typeface="+mn-ea"/>
                <a:cs typeface="+mn-cs"/>
              </a:rPr>
              <a:t>Cartilage loss activates nociceptors — exposed bone stimulates pain receptors (Sturgeon, 2018; Nair and Peate, 2011).</a:t>
            </a:r>
          </a:p>
          <a:p>
            <a:r>
              <a:rPr lang="en-GB" sz="1200" kern="1200" dirty="0">
                <a:solidFill>
                  <a:schemeClr val="tx1"/>
                </a:solidFill>
                <a:effectLst/>
                <a:latin typeface="+mn-lt"/>
                <a:ea typeface="+mn-ea"/>
                <a:cs typeface="+mn-cs"/>
              </a:rPr>
              <a:t>Synovial inflammation sensitises nerves — cytokines increase neural sensitivity (Hunter and Bierma‑Zeinstra, 2019).</a:t>
            </a:r>
          </a:p>
          <a:p>
            <a:r>
              <a:rPr lang="en-GB" sz="1200" kern="1200" dirty="0">
                <a:solidFill>
                  <a:schemeClr val="tx1"/>
                </a:solidFill>
                <a:effectLst/>
                <a:latin typeface="+mn-lt"/>
                <a:ea typeface="+mn-ea"/>
                <a:cs typeface="+mn-cs"/>
              </a:rPr>
              <a:t>Osteophytes irritate tissues — bony growths trigger additional nociceptor activation (Cross et al., 2014).</a:t>
            </a:r>
          </a:p>
          <a:p>
            <a:r>
              <a:rPr lang="en-GB" sz="1200" kern="1200" dirty="0">
                <a:solidFill>
                  <a:schemeClr val="tx1"/>
                </a:solidFill>
                <a:effectLst/>
                <a:latin typeface="+mn-lt"/>
                <a:ea typeface="+mn-ea"/>
                <a:cs typeface="+mn-cs"/>
              </a:rPr>
              <a:t>Persistent pain causes central sensitisation — the nervous system becomes hypersensitive (Felson, 2020).</a:t>
            </a:r>
          </a:p>
          <a:p>
            <a:r>
              <a:rPr lang="en-GB" sz="1200" kern="1200" dirty="0">
                <a:solidFill>
                  <a:schemeClr val="tx1"/>
                </a:solidFill>
                <a:effectLst/>
                <a:latin typeface="+mn-lt"/>
                <a:ea typeface="+mn-ea"/>
                <a:cs typeface="+mn-cs"/>
              </a:rPr>
              <a:t>Pain reduces quadriceps activation — muscle inhibition leads to instability and reduced mobility (Scanlon and Sanders, 2018).</a:t>
            </a:r>
          </a:p>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8</a:t>
            </a:fld>
            <a:endParaRPr lang="en-GB"/>
          </a:p>
        </p:txBody>
      </p:sp>
    </p:spTree>
    <p:extLst>
      <p:ext uri="{BB962C8B-B14F-4D97-AF65-F5344CB8AC3E}">
        <p14:creationId xmlns:p14="http://schemas.microsoft.com/office/powerpoint/2010/main" val="1448620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Fictional Patient Profile MRS J</a:t>
            </a:r>
          </a:p>
          <a:p>
            <a:r>
              <a:rPr lang="en-GB" sz="1200" kern="1200" dirty="0">
                <a:solidFill>
                  <a:schemeClr val="tx1"/>
                </a:solidFill>
                <a:effectLst/>
                <a:latin typeface="+mn-lt"/>
                <a:ea typeface="+mn-ea"/>
                <a:cs typeface="+mn-cs"/>
              </a:rPr>
              <a:t>Mrs J is a 62‑year‑old woman living in Birmingham. She works part‑time as a supermarket assistant, a role involving prolonged standing. Her BMI is 31 kg/m², placing her in the obese category. She is a former smoker and leads a sedentary lifestyle with limited physical activity.</a:t>
            </a:r>
          </a:p>
          <a:p>
            <a:r>
              <a:rPr lang="en-GB" sz="1200" kern="1200" dirty="0">
                <a:solidFill>
                  <a:schemeClr val="tx1"/>
                </a:solidFill>
                <a:effectLst/>
                <a:latin typeface="+mn-lt"/>
                <a:ea typeface="+mn-ea"/>
                <a:cs typeface="+mn-cs"/>
              </a:rPr>
              <a:t>She reports gradually worsening knee pain, morning stiffness lasting &lt;30 minutes, difficulty climbing stairs, and reduced walking distance. She frequently uses paracetamol for pain relief.</a:t>
            </a:r>
          </a:p>
          <a:p>
            <a:r>
              <a:rPr lang="en-GB" sz="1200" kern="1200" dirty="0">
                <a:solidFill>
                  <a:schemeClr val="tx1"/>
                </a:solidFill>
                <a:effectLst/>
                <a:latin typeface="+mn-lt"/>
                <a:ea typeface="+mn-ea"/>
                <a:cs typeface="+mn-cs"/>
              </a:rPr>
              <a:t>These symptoms are consistent with typical clinical features of knee osteoarthritis described in NICE guidance (NICE, 2022).</a:t>
            </a:r>
          </a:p>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9</a:t>
            </a:fld>
            <a:endParaRPr lang="en-GB"/>
          </a:p>
        </p:txBody>
      </p:sp>
    </p:spTree>
    <p:extLst>
      <p:ext uri="{BB962C8B-B14F-4D97-AF65-F5344CB8AC3E}">
        <p14:creationId xmlns:p14="http://schemas.microsoft.com/office/powerpoint/2010/main" val="34461301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Personal Care Plan (PCP)</a:t>
            </a:r>
          </a:p>
          <a:p>
            <a:r>
              <a:rPr lang="en-GB" sz="1200" kern="1200" dirty="0">
                <a:solidFill>
                  <a:schemeClr val="tx1"/>
                </a:solidFill>
                <a:effectLst/>
                <a:latin typeface="+mn-lt"/>
                <a:ea typeface="+mn-ea"/>
                <a:cs typeface="+mn-cs"/>
              </a:rPr>
              <a:t>The aim of Mrs J’s care plan is to reduce pain, improve mobility, enhance joint stability, and support independence, following NHS and NICE evidence‑based guidance.</a:t>
            </a:r>
          </a:p>
          <a:p>
            <a:r>
              <a:rPr lang="en-GB" sz="1200" kern="1200" dirty="0">
                <a:solidFill>
                  <a:schemeClr val="tx1"/>
                </a:solidFill>
                <a:effectLst/>
                <a:latin typeface="+mn-lt"/>
                <a:ea typeface="+mn-ea"/>
                <a:cs typeface="+mn-cs"/>
              </a:rPr>
              <a:t>Patient education is essential. Mrs J should understand that OA involves both joint damage and repair, and that physical activity is key for symptom management. Exercise therapy is the core treatment and includes:</a:t>
            </a:r>
          </a:p>
          <a:p>
            <a:pPr lvl="0"/>
            <a:r>
              <a:rPr lang="en-GB" sz="1200" kern="1200" dirty="0">
                <a:solidFill>
                  <a:schemeClr val="tx1"/>
                </a:solidFill>
                <a:effectLst/>
                <a:latin typeface="+mn-lt"/>
                <a:ea typeface="+mn-ea"/>
                <a:cs typeface="+mn-cs"/>
              </a:rPr>
              <a:t>Quadriceps and hamstring strengthening</a:t>
            </a:r>
          </a:p>
          <a:p>
            <a:pPr lvl="0"/>
            <a:r>
              <a:rPr lang="en-GB" sz="1200" kern="1200" dirty="0">
                <a:solidFill>
                  <a:schemeClr val="tx1"/>
                </a:solidFill>
                <a:effectLst/>
                <a:latin typeface="+mn-lt"/>
                <a:ea typeface="+mn-ea"/>
                <a:cs typeface="+mn-cs"/>
              </a:rPr>
              <a:t>Low‑impact aerobic exercise (swimming, cycling)</a:t>
            </a:r>
          </a:p>
          <a:p>
            <a:pPr lvl="0"/>
            <a:r>
              <a:rPr lang="en-GB" sz="1200" kern="1200" dirty="0">
                <a:solidFill>
                  <a:schemeClr val="tx1"/>
                </a:solidFill>
                <a:effectLst/>
                <a:latin typeface="+mn-lt"/>
                <a:ea typeface="+mn-ea"/>
                <a:cs typeface="+mn-cs"/>
              </a:rPr>
              <a:t>Balance training to reduce falls risk (NICE, 2022; Cross et al., 2014)</a:t>
            </a:r>
          </a:p>
          <a:p>
            <a:r>
              <a:rPr lang="en-GB" sz="1200" kern="1200" dirty="0">
                <a:solidFill>
                  <a:schemeClr val="tx1"/>
                </a:solidFill>
                <a:effectLst/>
                <a:latin typeface="+mn-lt"/>
                <a:ea typeface="+mn-ea"/>
                <a:cs typeface="+mn-cs"/>
              </a:rPr>
              <a:t>Weight management is important. Referral to a dietitian can support gradual weight loss, reducing mechanical load and inflammation (Hunter and Bierma‑Zeinstra, 2019). </a:t>
            </a:r>
          </a:p>
          <a:p>
            <a:r>
              <a:rPr lang="en-GB" sz="1200" kern="1200" dirty="0">
                <a:solidFill>
                  <a:schemeClr val="tx1"/>
                </a:solidFill>
                <a:effectLst/>
                <a:latin typeface="+mn-lt"/>
                <a:ea typeface="+mn-ea"/>
                <a:cs typeface="+mn-cs"/>
              </a:rPr>
              <a:t>Pain management should follow a stepwise approach:</a:t>
            </a:r>
          </a:p>
          <a:p>
            <a:pPr lvl="0"/>
            <a:r>
              <a:rPr lang="en-GB" sz="1200" kern="1200" dirty="0">
                <a:solidFill>
                  <a:schemeClr val="tx1"/>
                </a:solidFill>
                <a:effectLst/>
                <a:latin typeface="+mn-lt"/>
                <a:ea typeface="+mn-ea"/>
                <a:cs typeface="+mn-cs"/>
              </a:rPr>
              <a:t>Topical NSAIDs (Non‑Steroidal Anti‑Inflammatory Drugs) and paracetamol</a:t>
            </a:r>
          </a:p>
          <a:p>
            <a:pPr lvl="0"/>
            <a:r>
              <a:rPr lang="en-GB" sz="1200" kern="1200" dirty="0">
                <a:solidFill>
                  <a:schemeClr val="tx1"/>
                </a:solidFill>
                <a:effectLst/>
                <a:latin typeface="+mn-lt"/>
                <a:ea typeface="+mn-ea"/>
                <a:cs typeface="+mn-cs"/>
              </a:rPr>
              <a:t>Oral NSAIDs with gastroprotection if needed</a:t>
            </a:r>
          </a:p>
          <a:p>
            <a:pPr lvl="0"/>
            <a:r>
              <a:rPr lang="en-GB" sz="1200" kern="1200" dirty="0">
                <a:solidFill>
                  <a:schemeClr val="tx1"/>
                </a:solidFill>
                <a:effectLst/>
                <a:latin typeface="+mn-lt"/>
                <a:ea typeface="+mn-ea"/>
                <a:cs typeface="+mn-cs"/>
              </a:rPr>
              <a:t>Avoid long‑term opioids (British Medical Journal, 2023)</a:t>
            </a:r>
          </a:p>
          <a:p>
            <a:r>
              <a:rPr lang="en-GB" sz="1200" kern="1200" dirty="0">
                <a:solidFill>
                  <a:schemeClr val="tx1"/>
                </a:solidFill>
                <a:effectLst/>
                <a:latin typeface="+mn-lt"/>
                <a:ea typeface="+mn-ea"/>
                <a:cs typeface="+mn-cs"/>
              </a:rPr>
              <a:t>Assistive devices, such as a knee brace or walking stick, may improve stability. The stick should be used on the opposite side of the affected knee.</a:t>
            </a:r>
          </a:p>
          <a:p>
            <a:r>
              <a:rPr lang="en-GB" sz="1200" kern="1200" dirty="0">
                <a:solidFill>
                  <a:schemeClr val="tx1"/>
                </a:solidFill>
                <a:effectLst/>
                <a:latin typeface="+mn-lt"/>
                <a:ea typeface="+mn-ea"/>
                <a:cs typeface="+mn-cs"/>
              </a:rPr>
              <a:t>Regular monitoring of pain, mobility, BMI, and medication use is essential. Care should be supported by a multidisciplinary team (GP, physiotherapist, dietitian). </a:t>
            </a:r>
          </a:p>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10</a:t>
            </a:fld>
            <a:endParaRPr lang="en-GB"/>
          </a:p>
        </p:txBody>
      </p:sp>
    </p:spTree>
    <p:extLst>
      <p:ext uri="{BB962C8B-B14F-4D97-AF65-F5344CB8AC3E}">
        <p14:creationId xmlns:p14="http://schemas.microsoft.com/office/powerpoint/2010/main" val="13962436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Risk Factors</a:t>
            </a:r>
          </a:p>
          <a:p>
            <a:r>
              <a:rPr lang="en-GB" sz="1200" kern="1200" dirty="0">
                <a:solidFill>
                  <a:schemeClr val="tx1"/>
                </a:solidFill>
                <a:effectLst/>
                <a:latin typeface="+mn-lt"/>
                <a:ea typeface="+mn-ea"/>
                <a:cs typeface="+mn-cs"/>
              </a:rPr>
              <a:t>Several factors increase the risk and progression of knee osteoarthritis. Age reduces cartilage resilience, and women are more likely to develop OA, especially after menopause due to hormonal changes (Waugh and Grant, 2018).</a:t>
            </a:r>
          </a:p>
          <a:p>
            <a:r>
              <a:rPr lang="en-GB" sz="1200" kern="1200" dirty="0">
                <a:solidFill>
                  <a:schemeClr val="tx1"/>
                </a:solidFill>
                <a:effectLst/>
                <a:latin typeface="+mn-lt"/>
                <a:ea typeface="+mn-ea"/>
                <a:cs typeface="+mn-cs"/>
              </a:rPr>
              <a:t>Obesity increases mechanical load and systemic inflammation through adipose‑derived cytokines (Felson, 2020). Occupational strain, such as prolonged standing or repetitive lifting, also raises risk.</a:t>
            </a:r>
          </a:p>
          <a:p>
            <a:r>
              <a:rPr lang="en-GB" sz="1200" kern="1200" dirty="0">
                <a:solidFill>
                  <a:schemeClr val="tx1"/>
                </a:solidFill>
                <a:effectLst/>
                <a:latin typeface="+mn-lt"/>
                <a:ea typeface="+mn-ea"/>
                <a:cs typeface="+mn-cs"/>
              </a:rPr>
              <a:t>Additional factors include previous knee injuries, sedentary behaviour, and genetic predisposition, all of which contribute to OA development (Versus Arthritis, 2023; Cross et al., 2014).</a:t>
            </a:r>
          </a:p>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11</a:t>
            </a:fld>
            <a:endParaRPr lang="en-GB"/>
          </a:p>
        </p:txBody>
      </p:sp>
    </p:spTree>
    <p:extLst>
      <p:ext uri="{BB962C8B-B14F-4D97-AF65-F5344CB8AC3E}">
        <p14:creationId xmlns:p14="http://schemas.microsoft.com/office/powerpoint/2010/main" val="16634732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Evidence‑Based Recommendations </a:t>
            </a:r>
          </a:p>
          <a:p>
            <a:r>
              <a:rPr lang="en-GB" sz="1200" kern="1200" dirty="0">
                <a:solidFill>
                  <a:schemeClr val="tx1"/>
                </a:solidFill>
                <a:effectLst/>
                <a:latin typeface="+mn-lt"/>
                <a:ea typeface="+mn-ea"/>
                <a:cs typeface="+mn-cs"/>
              </a:rPr>
              <a:t>NICE and NHS guidelines recommend exercise, weight management, and patient education as first‑line treatments for knee osteoarthritis. Exercise improves muscle strength, joint stability, and functional ability, while weight reduction significantly decreases joint load and inflammation (NICE, 2022; Hunter and Bierma‑Zeinstra, 2019).</a:t>
            </a:r>
          </a:p>
          <a:p>
            <a:r>
              <a:rPr lang="en-GB" sz="1200" kern="1200" dirty="0">
                <a:solidFill>
                  <a:schemeClr val="tx1"/>
                </a:solidFill>
                <a:effectLst/>
                <a:latin typeface="+mn-lt"/>
                <a:ea typeface="+mn-ea"/>
                <a:cs typeface="+mn-cs"/>
              </a:rPr>
              <a:t>Pharmacological treatments should be used cautiously and tailored to the patient’s needs. Topical NSAIDs are preferred before oral options. Assistive devices and appropriate footwear can further support mobility and reduce pain.</a:t>
            </a:r>
          </a:p>
          <a:p>
            <a:r>
              <a:rPr lang="en-GB" sz="1200" kern="1200" dirty="0">
                <a:solidFill>
                  <a:schemeClr val="tx1"/>
                </a:solidFill>
                <a:effectLst/>
                <a:latin typeface="+mn-lt"/>
                <a:ea typeface="+mn-ea"/>
                <a:cs typeface="+mn-cs"/>
              </a:rPr>
              <a:t>Regular review ensures interventions remain effective and appropriate, helping maintain independence and prevent functional decline (NICE, 2022).</a:t>
            </a:r>
          </a:p>
          <a:p>
            <a:r>
              <a:rPr lang="en-GB" sz="1200" kern="1200" dirty="0">
                <a:solidFill>
                  <a:schemeClr val="tx1"/>
                </a:solidFill>
                <a:effectLst/>
                <a:latin typeface="+mn-lt"/>
                <a:ea typeface="+mn-ea"/>
                <a:cs typeface="+mn-cs"/>
              </a:rPr>
              <a:t>These recommendations are given because they are supported by strong clinical evidence, reduce long‑term disability, and align with national best‑practice standards. </a:t>
            </a:r>
          </a:p>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12</a:t>
            </a:fld>
            <a:endParaRPr lang="en-GB"/>
          </a:p>
        </p:txBody>
      </p:sp>
    </p:spTree>
    <p:extLst>
      <p:ext uri="{BB962C8B-B14F-4D97-AF65-F5344CB8AC3E}">
        <p14:creationId xmlns:p14="http://schemas.microsoft.com/office/powerpoint/2010/main" val="34639583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Ethical Considerations and NICE </a:t>
            </a:r>
          </a:p>
          <a:p>
            <a:r>
              <a:rPr lang="en-GB" sz="1200" kern="1200" dirty="0">
                <a:solidFill>
                  <a:schemeClr val="tx1"/>
                </a:solidFill>
                <a:effectLst/>
                <a:latin typeface="+mn-lt"/>
                <a:ea typeface="+mn-ea"/>
                <a:cs typeface="+mn-cs"/>
              </a:rPr>
              <a:t>Ethical practice is essential for delivering person centred care for Mrs J, ensuring her freedom, dignity, and involvement in all decisions about her osteoarthritis management. </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Confidentiality must be maintained by avoiding identifiable patient information and protecting Mrs J’s privacy, especially when discussing her BMI, pain levels, and medication use.</a:t>
            </a:r>
          </a:p>
          <a:p>
            <a:r>
              <a:rPr lang="en-GB" sz="1200" kern="1200" dirty="0">
                <a:solidFill>
                  <a:schemeClr val="tx1"/>
                </a:solidFill>
                <a:effectLst/>
                <a:latin typeface="+mn-lt"/>
                <a:ea typeface="+mn-ea"/>
                <a:cs typeface="+mn-cs"/>
              </a:rPr>
              <a:t>Autonomy should be respected through shared decision making, ensuring Mrs J is actively involved in choosing appropriate interventions that align with her preferences — such as selecting exercise types she feels confident performing or agreeing to changes in her analgesia plan.</a:t>
            </a:r>
          </a:p>
          <a:p>
            <a:r>
              <a:rPr lang="en-GB" sz="1200" kern="1200" dirty="0">
                <a:solidFill>
                  <a:schemeClr val="tx1"/>
                </a:solidFill>
                <a:effectLst/>
                <a:latin typeface="+mn-lt"/>
                <a:ea typeface="+mn-ea"/>
                <a:cs typeface="+mn-cs"/>
              </a:rPr>
              <a:t>Beneficence and non-maleficence require evidence-based care that promotes wellbeing and avoids harm. For Mrs J, this includes recommending safe treatments such as topical NSAIDs and avoiding unnecessary long-term opioid use due to associated risks (British Medical Journal, 2023).</a:t>
            </a:r>
          </a:p>
          <a:p>
            <a:r>
              <a:rPr lang="en-GB" sz="1200" kern="1200" dirty="0">
                <a:solidFill>
                  <a:schemeClr val="tx1"/>
                </a:solidFill>
                <a:effectLst/>
                <a:latin typeface="+mn-lt"/>
                <a:ea typeface="+mn-ea"/>
                <a:cs typeface="+mn-cs"/>
              </a:rPr>
              <a:t>Justice ensures equal access to care, meaning Mrs J receives fair access to physiotherapy, dietetic support, and pain management regardless of her age, gender, or occupational background. </a:t>
            </a:r>
            <a:br>
              <a:rPr lang="en-GB" sz="1200" kern="1200" dirty="0">
                <a:solidFill>
                  <a:schemeClr val="tx1"/>
                </a:solidFill>
                <a:effectLst/>
                <a:latin typeface="+mn-lt"/>
                <a:ea typeface="+mn-ea"/>
                <a:cs typeface="+mn-cs"/>
              </a:rPr>
            </a:br>
            <a:r>
              <a:rPr lang="en-GB" sz="1200" kern="1200" dirty="0">
                <a:solidFill>
                  <a:schemeClr val="tx1"/>
                </a:solidFill>
                <a:effectLst/>
                <a:latin typeface="+mn-lt"/>
                <a:ea typeface="+mn-ea"/>
                <a:cs typeface="+mn-cs"/>
              </a:rPr>
              <a:t>Cultural sensitivity supports respectful communication and personalised planning that reflects Mrs J’s background, beliefs, and daily routines (Sturgeon, 2018), ensuring her care plan remains meaningful and appropriate.</a:t>
            </a:r>
          </a:p>
          <a:p>
            <a:r>
              <a:rPr lang="en-GB" sz="1200" kern="1200" dirty="0">
                <a:solidFill>
                  <a:schemeClr val="tx1"/>
                </a:solidFill>
                <a:effectLst/>
                <a:latin typeface="+mn-lt"/>
                <a:ea typeface="+mn-ea"/>
                <a:cs typeface="+mn-cs"/>
              </a:rPr>
              <a:t>Together, these ethical principles guide safe, fair, and person-centred decision making throughout Mrs J’s care plan, ensuring her treatment aligns with national best practice standards (NICE, 2022) and supports her independence and quality of life.</a:t>
            </a:r>
          </a:p>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13</a:t>
            </a:fld>
            <a:endParaRPr lang="en-GB"/>
          </a:p>
        </p:txBody>
      </p:sp>
    </p:spTree>
    <p:extLst>
      <p:ext uri="{BB962C8B-B14F-4D97-AF65-F5344CB8AC3E}">
        <p14:creationId xmlns:p14="http://schemas.microsoft.com/office/powerpoint/2010/main" val="29849467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Conclusion</a:t>
            </a:r>
          </a:p>
          <a:p>
            <a:r>
              <a:rPr lang="en-GB" sz="1200" kern="1200" dirty="0">
                <a:solidFill>
                  <a:schemeClr val="tx1"/>
                </a:solidFill>
                <a:effectLst/>
                <a:latin typeface="+mn-lt"/>
                <a:ea typeface="+mn-ea"/>
                <a:cs typeface="+mn-cs"/>
              </a:rPr>
              <a:t>Knee osteoarthritis is a complex condition involving degeneration of musculoskeletal structures and altered nervous system signalling. Understanding both systems is essential for accurate assessment and effective care planning.</a:t>
            </a:r>
          </a:p>
          <a:p>
            <a:r>
              <a:rPr lang="en-GB" sz="1200" kern="1200" dirty="0">
                <a:solidFill>
                  <a:schemeClr val="tx1"/>
                </a:solidFill>
                <a:effectLst/>
                <a:latin typeface="+mn-lt"/>
                <a:ea typeface="+mn-ea"/>
                <a:cs typeface="+mn-cs"/>
              </a:rPr>
              <a:t>Evidence‑based interventions — including exercise therapy, weight management, analgesia, and </a:t>
            </a:r>
            <a:r>
              <a:rPr lang="en-GB" sz="1200" kern="1200">
                <a:solidFill>
                  <a:schemeClr val="tx1"/>
                </a:solidFill>
                <a:effectLst/>
                <a:latin typeface="+mn-lt"/>
                <a:ea typeface="+mn-ea"/>
                <a:cs typeface="+mn-cs"/>
              </a:rPr>
              <a:t>patient education </a:t>
            </a:r>
            <a:r>
              <a:rPr lang="en-GB" sz="1200" kern="1200" dirty="0">
                <a:solidFill>
                  <a:schemeClr val="tx1"/>
                </a:solidFill>
                <a:effectLst/>
                <a:latin typeface="+mn-lt"/>
                <a:ea typeface="+mn-ea"/>
                <a:cs typeface="+mn-cs"/>
              </a:rPr>
              <a:t>can significantly improve symptoms and quality of life. Routine data such as pain scores, BMI, mobility assessments, and medication reviews support ongoing monitoring and personalised care.</a:t>
            </a:r>
          </a:p>
          <a:p>
            <a:r>
              <a:rPr lang="en-GB" sz="1200" kern="1200" dirty="0">
                <a:solidFill>
                  <a:schemeClr val="tx1"/>
                </a:solidFill>
                <a:effectLst/>
                <a:latin typeface="+mn-lt"/>
                <a:ea typeface="+mn-ea"/>
                <a:cs typeface="+mn-cs"/>
              </a:rPr>
              <a:t>A holistic, multidisciplinary approach ensures safe, effective, and person‑centred care.</a:t>
            </a:r>
          </a:p>
          <a:p>
            <a:endParaRPr lang="en-GB" dirty="0"/>
          </a:p>
        </p:txBody>
      </p:sp>
      <p:sp>
        <p:nvSpPr>
          <p:cNvPr id="4" name="Slide Number Placeholder 3"/>
          <p:cNvSpPr>
            <a:spLocks noGrp="1"/>
          </p:cNvSpPr>
          <p:nvPr>
            <p:ph type="sldNum" sz="quarter" idx="5"/>
          </p:nvPr>
        </p:nvSpPr>
        <p:spPr/>
        <p:txBody>
          <a:bodyPr/>
          <a:lstStyle/>
          <a:p>
            <a:fld id="{0115A819-5FBB-4650-896F-4987FC24C3C5}" type="slidenum">
              <a:rPr lang="en-GB" smtClean="0"/>
              <a:t>14</a:t>
            </a:fld>
            <a:endParaRPr lang="en-GB"/>
          </a:p>
        </p:txBody>
      </p:sp>
    </p:spTree>
    <p:extLst>
      <p:ext uri="{BB962C8B-B14F-4D97-AF65-F5344CB8AC3E}">
        <p14:creationId xmlns:p14="http://schemas.microsoft.com/office/powerpoint/2010/main" val="11308174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pPr algn="l"/>
            <a:r>
              <a:rPr lang="en-GB" dirty="0"/>
              <a:t>                                                                                                      </a:t>
            </a:r>
            <a:r>
              <a:rPr lang="en-GB" b="1" i="1" dirty="0">
                <a:solidFill>
                  <a:schemeClr val="tx1"/>
                </a:solidFill>
                <a:effectLst/>
                <a:highlight>
                  <a:srgbClr val="9F5721"/>
                </a:highlight>
                <a:latin typeface="Arial" panose="020B0604020202020204" pitchFamily="34" charset="0"/>
                <a:cs typeface="Arial" panose="020B0604020202020204" pitchFamily="34" charset="0"/>
              </a:rPr>
              <a:t>Thank You For Listening! </a:t>
            </a:r>
          </a:p>
        </p:txBody>
      </p:sp>
      <p:sp>
        <p:nvSpPr>
          <p:cNvPr id="4" name="Slide Number Placeholder 3"/>
          <p:cNvSpPr>
            <a:spLocks noGrp="1"/>
          </p:cNvSpPr>
          <p:nvPr>
            <p:ph type="sldNum" sz="quarter" idx="5"/>
          </p:nvPr>
        </p:nvSpPr>
        <p:spPr/>
        <p:txBody>
          <a:bodyPr/>
          <a:lstStyle/>
          <a:p>
            <a:fld id="{0115A819-5FBB-4650-896F-4987FC24C3C5}" type="slidenum">
              <a:rPr lang="en-GB" smtClean="0"/>
              <a:t>15</a:t>
            </a:fld>
            <a:endParaRPr lang="en-GB"/>
          </a:p>
        </p:txBody>
      </p:sp>
    </p:spTree>
    <p:extLst>
      <p:ext uri="{BB962C8B-B14F-4D97-AF65-F5344CB8AC3E}">
        <p14:creationId xmlns:p14="http://schemas.microsoft.com/office/powerpoint/2010/main" val="119631629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GB"/>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5918F73E-4938-4407-9AE8-372B7A7D59EB}" type="datetime1">
              <a:rPr lang="en-GB" smtClean="0"/>
              <a:t>19/07/2026</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0E2E53E1-21C8-4F99-B43F-543C125CBA00}"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1437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A951F93-7A43-46C5-A26D-AF49F6541459}" type="datetime1">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E53E1-21C8-4F99-B43F-543C125CBA00}" type="slidenum">
              <a:rPr lang="en-GB" smtClean="0"/>
              <a:t>‹#›</a:t>
            </a:fld>
            <a:endParaRPr lang="en-GB"/>
          </a:p>
        </p:txBody>
      </p:sp>
    </p:spTree>
    <p:extLst>
      <p:ext uri="{BB962C8B-B14F-4D97-AF65-F5344CB8AC3E}">
        <p14:creationId xmlns:p14="http://schemas.microsoft.com/office/powerpoint/2010/main" val="3944301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B47172A-EFDA-4DEF-9516-D0AFE7136B12}" type="datetime1">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E53E1-21C8-4F99-B43F-543C125CBA00}"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640720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D937915B-E18E-4909-A2CD-39A7B0BD16AB}" type="datetime1">
              <a:rPr lang="en-GB" smtClean="0"/>
              <a:t>19/07/2026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E53E1-21C8-4F99-B43F-543C125CBA00}" type="slidenum">
              <a:rPr lang="en-GB" smtClean="0"/>
              <a:t>‹#›</a:t>
            </a:fld>
            <a:endParaRPr lang="en-GB"/>
          </a:p>
        </p:txBody>
      </p:sp>
    </p:spTree>
    <p:extLst>
      <p:ext uri="{BB962C8B-B14F-4D97-AF65-F5344CB8AC3E}">
        <p14:creationId xmlns:p14="http://schemas.microsoft.com/office/powerpoint/2010/main" val="22278062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96BB4389-FED8-4179-85D0-E81593A647D1}" type="datetime1">
              <a:rPr lang="en-GB" smtClean="0"/>
              <a:t>19/07/2026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2E53E1-21C8-4F99-B43F-543C125CBA00}"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7847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AD2FDD3-2033-40EE-8196-1DE2EDB152D7}" type="datetime1">
              <a:rPr lang="en-GB" smtClean="0"/>
              <a:t>19/07/2026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2E53E1-21C8-4F99-B43F-543C125CBA00}"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56337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E9DA09-0951-419C-8B22-83E6636AB0B1}" type="datetime1">
              <a:rPr lang="en-GB" smtClean="0"/>
              <a:t>19/07/2026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2E53E1-21C8-4F99-B43F-543C125CBA00}" type="slidenum">
              <a:rPr lang="en-GB" smtClean="0"/>
              <a:t>‹#›</a:t>
            </a:fld>
            <a:endParaRPr lang="en-GB"/>
          </a:p>
        </p:txBody>
      </p:sp>
    </p:spTree>
    <p:extLst>
      <p:ext uri="{BB962C8B-B14F-4D97-AF65-F5344CB8AC3E}">
        <p14:creationId xmlns:p14="http://schemas.microsoft.com/office/powerpoint/2010/main" val="3283911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GB"/>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86EA2334-FA3E-4A32-B28E-4E56DCE51083}" type="datetime1">
              <a:rPr lang="en-GB" smtClean="0"/>
              <a:t>19/07/2026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E53E1-21C8-4F99-B43F-543C125CBA00}"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6605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GB"/>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FC496A2-273A-4B48-8F6A-18729522622F}" type="datetime1">
              <a:rPr lang="en-GB" smtClean="0"/>
              <a:t>19/07/2026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E53E1-21C8-4F99-B43F-543C125CBA00}" type="slidenum">
              <a:rPr lang="en-GB" smtClean="0"/>
              <a:t>‹#›</a:t>
            </a:fld>
            <a:endParaRPr lang="en-GB"/>
          </a:p>
        </p:txBody>
      </p:sp>
    </p:spTree>
    <p:extLst>
      <p:ext uri="{BB962C8B-B14F-4D97-AF65-F5344CB8AC3E}">
        <p14:creationId xmlns:p14="http://schemas.microsoft.com/office/powerpoint/2010/main" val="38922760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ED482C02-6C09-4E2D-981C-FCEC6BF3E27B}" type="datetime1">
              <a:rPr lang="en-GB" smtClean="0"/>
              <a:t>19/07/2026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2E53E1-21C8-4F99-B43F-543C125CBA00}" type="slidenum">
              <a:rPr lang="en-GB" smtClean="0"/>
              <a:t>‹#›</a:t>
            </a:fld>
            <a:endParaRPr lang="en-GB"/>
          </a:p>
        </p:txBody>
      </p:sp>
    </p:spTree>
    <p:extLst>
      <p:ext uri="{BB962C8B-B14F-4D97-AF65-F5344CB8AC3E}">
        <p14:creationId xmlns:p14="http://schemas.microsoft.com/office/powerpoint/2010/main" val="856002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9594B23-D832-4913-9281-8E838D7B3412}" type="datetime1">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E53E1-21C8-4F99-B43F-543C125CBA00}"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95205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F212B0B-0AD1-4C2A-A929-B955124ED747}" type="datetime1">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E53E1-21C8-4F99-B43F-543C125CBA00}"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962010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GB"/>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0DE3A1A-F06F-4394-B477-04A80FF68FA9}" type="datetime1">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E53E1-21C8-4F99-B43F-543C125CBA00}" type="slidenum">
              <a:rPr lang="en-GB" smtClean="0"/>
              <a:t>‹#›</a:t>
            </a:fld>
            <a:endParaRPr lang="en-GB"/>
          </a:p>
        </p:txBody>
      </p:sp>
    </p:spTree>
    <p:extLst>
      <p:ext uri="{BB962C8B-B14F-4D97-AF65-F5344CB8AC3E}">
        <p14:creationId xmlns:p14="http://schemas.microsoft.com/office/powerpoint/2010/main" val="2390653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GB"/>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98555C42-B868-46A6-AAAB-564321705479}" type="datetime1">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E53E1-21C8-4F99-B43F-543C125CBA00}"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860936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8FEFF95-0646-4402-AC3A-AB0D57390B56}" type="datetime1">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E53E1-21C8-4F99-B43F-543C125CBA00}"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18609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8B3C05D8-35E4-4CF5-BC24-13EDAD0429B8}" type="datetime1">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E53E1-21C8-4F99-B43F-543C125CBA00}"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8669276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9F8F96E-7FFA-4359-A2D6-2E671E20D600}" type="datetime1">
              <a:rPr lang="en-GB" smtClean="0"/>
              <a:t>19/07/2026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2E53E1-21C8-4F99-B43F-543C125CBA00}"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62174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04AF117-D11B-4E1A-905B-8D1083A0C748}" type="datetime1">
              <a:rPr lang="en-GB" smtClean="0"/>
              <a:t>19/07/2026</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E2E53E1-21C8-4F99-B43F-543C125CBA00}" type="slidenum">
              <a:rPr lang="en-GB" smtClean="0"/>
              <a:t>‹#›</a:t>
            </a:fld>
            <a:endParaRPr lang="en-GB"/>
          </a:p>
        </p:txBody>
      </p:sp>
    </p:spTree>
    <p:extLst>
      <p:ext uri="{BB962C8B-B14F-4D97-AF65-F5344CB8AC3E}">
        <p14:creationId xmlns:p14="http://schemas.microsoft.com/office/powerpoint/2010/main" val="422049408"/>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 id="2147483761" r:id="rId17"/>
  </p:sldLayoutIdLst>
  <p:hf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microsoft.com/office/2007/relationships/hdphoto" Target="../media/hdphoto1.wdp"/><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7.xml"/><Relationship Id="rId7" Type="http://schemas.openxmlformats.org/officeDocument/2006/relationships/diagramQuickStyle" Target="../diagrams/quickStyle1.xml"/><Relationship Id="rId12" Type="http://schemas.microsoft.com/office/2007/relationships/hdphoto" Target="../media/hdphoto1.wdp"/><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Layout" Target="../diagrams/layout1.xml"/><Relationship Id="rId11" Type="http://schemas.openxmlformats.org/officeDocument/2006/relationships/image" Target="../media/image10.png"/><Relationship Id="rId5" Type="http://schemas.openxmlformats.org/officeDocument/2006/relationships/diagramData" Target="../diagrams/data1.xml"/><Relationship Id="rId10" Type="http://schemas.openxmlformats.org/officeDocument/2006/relationships/image" Target="../media/image9.svg"/><Relationship Id="rId4" Type="http://schemas.openxmlformats.org/officeDocument/2006/relationships/notesSlide" Target="../notesSlides/notesSlide2.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microsoft.com/office/2007/relationships/hdphoto" Target="../media/hdphoto1.wdp"/><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8.png"/><Relationship Id="rId5" Type="http://schemas.openxmlformats.org/officeDocument/2006/relationships/image" Target="../media/image1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image" Target="../media/image12.jp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hyperlink" Target="https://creativecommons.org/licenses/by/3.0/" TargetMode="External"/><Relationship Id="rId5" Type="http://schemas.openxmlformats.org/officeDocument/2006/relationships/hyperlink" Target="https://www.frontiersin.org/articles/10.3389/fbioe.2020.00967/full" TargetMode="External"/><Relationship Id="rId4" Type="http://schemas.openxmlformats.org/officeDocument/2006/relationships/notesSlide" Target="../notesSlides/notesSlide4.xml"/><Relationship Id="rId9" Type="http://schemas.microsoft.com/office/2007/relationships/hdphoto" Target="../media/hdphoto1.wdp"/></Relationships>
</file>

<file path=ppt/slides/_rels/slide5.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slideLayout" Target="../slideLayouts/slideLayout7.xml"/><Relationship Id="rId7" Type="http://schemas.openxmlformats.org/officeDocument/2006/relationships/image" Target="../media/image13.png"/><Relationship Id="rId2" Type="http://schemas.microsoft.com/office/2007/relationships/media" Target="../media/media5.m4a"/><Relationship Id="rId1" Type="http://schemas.openxmlformats.org/officeDocument/2006/relationships/audio" Target="NULL" TargetMode="External"/><Relationship Id="rId6" Type="http://schemas.openxmlformats.org/officeDocument/2006/relationships/hyperlink" Target="https://creativecommons.org/licenses/by/3.0/" TargetMode="External"/><Relationship Id="rId5" Type="http://schemas.openxmlformats.org/officeDocument/2006/relationships/hyperlink" Target="https://game-icons.net/1x1/delapouite/knee-cap.html" TargetMode="External"/><Relationship Id="rId10" Type="http://schemas.microsoft.com/office/2007/relationships/hdphoto" Target="../media/hdphoto1.wdp"/><Relationship Id="rId4" Type="http://schemas.openxmlformats.org/officeDocument/2006/relationships/notesSlide" Target="../notesSlides/notesSlide5.xml"/><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hyperlink" Target="https://creativecommons.org/licenses/by-sa/3.0/" TargetMode="External"/><Relationship Id="rId2" Type="http://schemas.microsoft.com/office/2007/relationships/media" Target="../media/media6.m4a"/><Relationship Id="rId1" Type="http://schemas.openxmlformats.org/officeDocument/2006/relationships/audio" Target="NULL" TargetMode="External"/><Relationship Id="rId6" Type="http://schemas.openxmlformats.org/officeDocument/2006/relationships/hyperlink" Target="https://courses.lumenlearning.com/boundless-ap/chapter/introduction-to-skeletal-muscle/" TargetMode="External"/><Relationship Id="rId5" Type="http://schemas.openxmlformats.org/officeDocument/2006/relationships/image" Target="../media/image15.png"/><Relationship Id="rId4" Type="http://schemas.openxmlformats.org/officeDocument/2006/relationships/notesSlide" Target="../notesSlides/notesSlide6.xml"/><Relationship Id="rId9"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7.xml"/><Relationship Id="rId7" Type="http://schemas.openxmlformats.org/officeDocument/2006/relationships/hyperlink" Target="https://creativecommons.org/licenses/by-nc-sa/3.0/" TargetMode="External"/><Relationship Id="rId2" Type="http://schemas.microsoft.com/office/2007/relationships/media" Target="../media/media7.m4a"/><Relationship Id="rId1" Type="http://schemas.openxmlformats.org/officeDocument/2006/relationships/audio" Target="NULL" TargetMode="External"/><Relationship Id="rId6" Type="http://schemas.openxmlformats.org/officeDocument/2006/relationships/hyperlink" Target="https://organismalbio.biosci.gatech.edu/chemical-and-electrical-signals/nervous-systems/" TargetMode="External"/><Relationship Id="rId5" Type="http://schemas.openxmlformats.org/officeDocument/2006/relationships/image" Target="../media/image16.png"/><Relationship Id="rId4" Type="http://schemas.openxmlformats.org/officeDocument/2006/relationships/notesSlide" Target="../notesSlides/notesSlide7.xml"/><Relationship Id="rId9"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8.m4a"/><Relationship Id="rId1" Type="http://schemas.openxmlformats.org/officeDocument/2006/relationships/audio" Target="NULL" TargetMode="External"/><Relationship Id="rId6" Type="http://schemas.microsoft.com/office/2007/relationships/hdphoto" Target="../media/hdphoto1.wdp"/><Relationship Id="rId5" Type="http://schemas.openxmlformats.org/officeDocument/2006/relationships/image" Target="../media/image8.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microsoft.com/office/2007/relationships/hdphoto" Target="../media/hdphoto1.wdp"/><Relationship Id="rId2" Type="http://schemas.microsoft.com/office/2007/relationships/media" Target="../media/media9.m4a"/><Relationship Id="rId1" Type="http://schemas.openxmlformats.org/officeDocument/2006/relationships/audio" Target="NULL" TargetMode="External"/><Relationship Id="rId6" Type="http://schemas.openxmlformats.org/officeDocument/2006/relationships/image" Target="../media/image8.png"/><Relationship Id="rId5" Type="http://schemas.openxmlformats.org/officeDocument/2006/relationships/image" Target="../media/image18.sv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10.m4a"/><Relationship Id="rId1" Type="http://schemas.openxmlformats.org/officeDocument/2006/relationships/audio" Target="NULL" TargetMode="External"/><Relationship Id="rId6" Type="http://schemas.microsoft.com/office/2007/relationships/hdphoto" Target="../media/hdphoto1.wdp"/><Relationship Id="rId5" Type="http://schemas.openxmlformats.org/officeDocument/2006/relationships/image" Target="../media/image8.pn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8" Type="http://schemas.openxmlformats.org/officeDocument/2006/relationships/hyperlink" Target="https://creativecommons.org/licenses/by-nc-nd/3.0/" TargetMode="External"/><Relationship Id="rId3" Type="http://schemas.openxmlformats.org/officeDocument/2006/relationships/slideLayout" Target="../slideLayouts/slideLayout7.xml"/><Relationship Id="rId7" Type="http://schemas.openxmlformats.org/officeDocument/2006/relationships/hyperlink" Target="https://betterhealthwhileaging.net/8-things-to-check-after-fall-in-aging/" TargetMode="External"/><Relationship Id="rId2" Type="http://schemas.microsoft.com/office/2007/relationships/media" Target="../media/media11.m4a"/><Relationship Id="rId1" Type="http://schemas.openxmlformats.org/officeDocument/2006/relationships/audio" Target="NULL" TargetMode="External"/><Relationship Id="rId6" Type="http://schemas.microsoft.com/office/2007/relationships/hdphoto" Target="../media/hdphoto3.wdp"/><Relationship Id="rId5" Type="http://schemas.openxmlformats.org/officeDocument/2006/relationships/image" Target="../media/image19.png"/><Relationship Id="rId10" Type="http://schemas.microsoft.com/office/2007/relationships/hdphoto" Target="../media/hdphoto1.wdp"/><Relationship Id="rId4" Type="http://schemas.openxmlformats.org/officeDocument/2006/relationships/notesSlide" Target="../notesSlides/notesSlide11.xml"/><Relationship Id="rId9" Type="http://schemas.openxmlformats.org/officeDocument/2006/relationships/image" Target="../media/image20.png"/></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7.xml"/><Relationship Id="rId7" Type="http://schemas.openxmlformats.org/officeDocument/2006/relationships/diagramQuickStyle" Target="../diagrams/quickStyle2.xml"/><Relationship Id="rId2" Type="http://schemas.microsoft.com/office/2007/relationships/media" Target="../media/media12.m4a"/><Relationship Id="rId1" Type="http://schemas.openxmlformats.org/officeDocument/2006/relationships/audio" Target="NULL" TargetMode="External"/><Relationship Id="rId6" Type="http://schemas.openxmlformats.org/officeDocument/2006/relationships/diagramLayout" Target="../diagrams/layout2.xml"/><Relationship Id="rId11" Type="http://schemas.microsoft.com/office/2007/relationships/hdphoto" Target="../media/hdphoto1.wdp"/><Relationship Id="rId5" Type="http://schemas.openxmlformats.org/officeDocument/2006/relationships/diagramData" Target="../diagrams/data2.xml"/><Relationship Id="rId10" Type="http://schemas.openxmlformats.org/officeDocument/2006/relationships/image" Target="../media/image8.png"/><Relationship Id="rId4" Type="http://schemas.openxmlformats.org/officeDocument/2006/relationships/notesSlide" Target="../notesSlides/notesSlide12.xml"/><Relationship Id="rId9" Type="http://schemas.microsoft.com/office/2007/relationships/diagramDrawing" Target="../diagrams/drawing2.xml"/></Relationships>
</file>

<file path=ppt/slides/_rels/slide13.xml.rels><?xml version="1.0" encoding="UTF-8" standalone="yes"?>
<Relationships xmlns="http://schemas.openxmlformats.org/package/2006/relationships"><Relationship Id="rId8" Type="http://schemas.openxmlformats.org/officeDocument/2006/relationships/image" Target="../media/image24.svg"/><Relationship Id="rId13" Type="http://schemas.microsoft.com/office/2007/relationships/hdphoto" Target="../media/hdphoto1.wdp"/><Relationship Id="rId3" Type="http://schemas.openxmlformats.org/officeDocument/2006/relationships/slideLayout" Target="../slideLayouts/slideLayout7.xml"/><Relationship Id="rId7" Type="http://schemas.openxmlformats.org/officeDocument/2006/relationships/image" Target="../media/image23.svg"/><Relationship Id="rId12" Type="http://schemas.openxmlformats.org/officeDocument/2006/relationships/image" Target="../media/image8.png"/><Relationship Id="rId2" Type="http://schemas.microsoft.com/office/2007/relationships/media" Target="../media/media13.m4a"/><Relationship Id="rId1" Type="http://schemas.openxmlformats.org/officeDocument/2006/relationships/audio" Target="NULL" TargetMode="External"/><Relationship Id="rId6" Type="http://schemas.openxmlformats.org/officeDocument/2006/relationships/image" Target="../media/image22.svg"/><Relationship Id="rId11" Type="http://schemas.openxmlformats.org/officeDocument/2006/relationships/image" Target="../media/image27.svg"/><Relationship Id="rId5" Type="http://schemas.openxmlformats.org/officeDocument/2006/relationships/image" Target="../media/image21.svg"/><Relationship Id="rId10" Type="http://schemas.openxmlformats.org/officeDocument/2006/relationships/image" Target="../media/image26.svg"/><Relationship Id="rId4" Type="http://schemas.openxmlformats.org/officeDocument/2006/relationships/notesSlide" Target="../notesSlides/notesSlide13.xml"/><Relationship Id="rId9" Type="http://schemas.openxmlformats.org/officeDocument/2006/relationships/image" Target="../media/image25.svg"/></Relationships>
</file>

<file path=ppt/slides/_rels/slide14.xml.rels><?xml version="1.0" encoding="UTF-8" standalone="yes"?>
<Relationships xmlns="http://schemas.openxmlformats.org/package/2006/relationships"><Relationship Id="rId8" Type="http://schemas.openxmlformats.org/officeDocument/2006/relationships/hyperlink" Target="https://creativecommons.org/licenses/by/3.0/" TargetMode="External"/><Relationship Id="rId3" Type="http://schemas.openxmlformats.org/officeDocument/2006/relationships/slideLayout" Target="../slideLayouts/slideLayout7.xml"/><Relationship Id="rId7" Type="http://schemas.openxmlformats.org/officeDocument/2006/relationships/hyperlink" Target="https://mycarebudget.org/mediawiki/index.php/Care_and_Support_Plan" TargetMode="External"/><Relationship Id="rId2" Type="http://schemas.microsoft.com/office/2007/relationships/media" Target="../media/media14.m4a"/><Relationship Id="rId1" Type="http://schemas.openxmlformats.org/officeDocument/2006/relationships/audio" Target="NULL" TargetMode="External"/><Relationship Id="rId6" Type="http://schemas.microsoft.com/office/2007/relationships/hdphoto" Target="../media/hdphoto4.wdp"/><Relationship Id="rId5" Type="http://schemas.openxmlformats.org/officeDocument/2006/relationships/image" Target="../media/image28.png"/><Relationship Id="rId10" Type="http://schemas.microsoft.com/office/2007/relationships/hdphoto" Target="../media/hdphoto1.wdp"/><Relationship Id="rId4" Type="http://schemas.openxmlformats.org/officeDocument/2006/relationships/notesSlide" Target="../notesSlides/notesSlide14.xml"/><Relationship Id="rId9"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Layout" Target="../slideLayouts/slideLayout7.xml"/><Relationship Id="rId7" Type="http://schemas.openxmlformats.org/officeDocument/2006/relationships/hyperlink" Target="https://www.who.int/news-room/fact-sheets/detail/musculoskeletal-conditions" TargetMode="External"/><Relationship Id="rId2" Type="http://schemas.microsoft.com/office/2007/relationships/media" Target="../media/media15.m4a"/><Relationship Id="rId1" Type="http://schemas.openxmlformats.org/officeDocument/2006/relationships/audio" Target="NULL" TargetMode="External"/><Relationship Id="rId6" Type="http://schemas.openxmlformats.org/officeDocument/2006/relationships/hyperlink" Target="https://www.versusarthritis.org/" TargetMode="External"/><Relationship Id="rId5" Type="http://schemas.openxmlformats.org/officeDocument/2006/relationships/hyperlink" Target="https://www.nice.org.uk/guidance/ng226" TargetMode="External"/><Relationship Id="rId4" Type="http://schemas.openxmlformats.org/officeDocument/2006/relationships/notesSlide" Target="../notesSlides/notesSlide15.xml"/><Relationship Id="rId9"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B9AEE0A-B075-1523-7FA0-7F1D1D06D639}"/>
              </a:ext>
            </a:extLst>
          </p:cNvPr>
          <p:cNvSpPr txBox="1">
            <a:spLocks noGrp="1" noRot="1" noMove="1" noResize="1" noEditPoints="1" noAdjustHandles="1" noChangeArrowheads="1" noChangeShapeType="1"/>
          </p:cNvSpPr>
          <p:nvPr/>
        </p:nvSpPr>
        <p:spPr>
          <a:xfrm>
            <a:off x="2079171" y="1055914"/>
            <a:ext cx="8327572" cy="5281574"/>
          </a:xfrm>
          <a:prstGeom prst="rect">
            <a:avLst/>
          </a:prstGeom>
          <a:solidFill>
            <a:schemeClr val="bg1"/>
          </a:solidFill>
        </p:spPr>
        <p:txBody>
          <a:bodyPr wrap="square" rtlCol="0">
            <a:spAutoFit/>
          </a:bodyPr>
          <a:lstStyle/>
          <a:p>
            <a:pPr>
              <a:lnSpc>
                <a:spcPct val="200000"/>
              </a:lnSpc>
            </a:pPr>
            <a:endParaRPr lang="en-GB" b="1" dirty="0">
              <a:latin typeface="Arial" panose="020B0604020202020204" pitchFamily="34" charset="0"/>
              <a:cs typeface="Arial" panose="020B0604020202020204" pitchFamily="34" charset="0"/>
            </a:endParaRPr>
          </a:p>
          <a:p>
            <a:pPr>
              <a:lnSpc>
                <a:spcPct val="200000"/>
              </a:lnSpc>
            </a:pPr>
            <a:endParaRPr lang="en-GB" b="1" dirty="0">
              <a:latin typeface="Arial" panose="020B0604020202020204" pitchFamily="34" charset="0"/>
              <a:cs typeface="Arial" panose="020B0604020202020204" pitchFamily="34" charset="0"/>
            </a:endParaRPr>
          </a:p>
          <a:p>
            <a:pPr>
              <a:lnSpc>
                <a:spcPct val="200000"/>
              </a:lnSpc>
            </a:pPr>
            <a:endParaRPr lang="en-GB" b="1" dirty="0">
              <a:latin typeface="Arial" panose="020B0604020202020204" pitchFamily="34" charset="0"/>
              <a:cs typeface="Arial" panose="020B0604020202020204" pitchFamily="34" charset="0"/>
            </a:endParaRPr>
          </a:p>
          <a:p>
            <a:pPr>
              <a:lnSpc>
                <a:spcPct val="200000"/>
              </a:lnSpc>
            </a:pPr>
            <a:endParaRPr lang="en-GB" b="1" dirty="0">
              <a:latin typeface="Arial" panose="020B0604020202020204" pitchFamily="34" charset="0"/>
              <a:cs typeface="Arial" panose="020B0604020202020204" pitchFamily="34" charset="0"/>
            </a:endParaRPr>
          </a:p>
          <a:p>
            <a:pPr>
              <a:lnSpc>
                <a:spcPct val="150000"/>
              </a:lnSpc>
            </a:pPr>
            <a:r>
              <a:rPr lang="en-GB" b="1" dirty="0">
                <a:latin typeface="Arial" panose="020B0604020202020204" pitchFamily="34" charset="0"/>
                <a:cs typeface="Arial" panose="020B0604020202020204" pitchFamily="34" charset="0"/>
              </a:rPr>
              <a:t>                                      Name: Azhda Ali</a:t>
            </a:r>
            <a:endParaRPr lang="en-GB" dirty="0">
              <a:latin typeface="Arial" panose="020B0604020202020204" pitchFamily="34" charset="0"/>
              <a:cs typeface="Arial" panose="020B0604020202020204" pitchFamily="34" charset="0"/>
            </a:endParaRPr>
          </a:p>
          <a:p>
            <a:pPr>
              <a:lnSpc>
                <a:spcPct val="150000"/>
              </a:lnSpc>
            </a:pPr>
            <a:r>
              <a:rPr lang="en-GB" b="1" dirty="0">
                <a:latin typeface="Arial" panose="020B0604020202020204" pitchFamily="34" charset="0"/>
                <a:cs typeface="Arial" panose="020B0604020202020204" pitchFamily="34" charset="0"/>
              </a:rPr>
              <a:t>                                      Student ID: 2436859</a:t>
            </a:r>
            <a:endParaRPr lang="en-GB" dirty="0">
              <a:latin typeface="Arial" panose="020B0604020202020204" pitchFamily="34" charset="0"/>
              <a:cs typeface="Arial" panose="020B0604020202020204" pitchFamily="34" charset="0"/>
            </a:endParaRPr>
          </a:p>
          <a:p>
            <a:pPr>
              <a:lnSpc>
                <a:spcPct val="150000"/>
              </a:lnSpc>
            </a:pPr>
            <a:r>
              <a:rPr lang="en-GB" b="1" dirty="0">
                <a:latin typeface="Arial" panose="020B0604020202020204" pitchFamily="34" charset="0"/>
                <a:cs typeface="Arial" panose="020B0604020202020204" pitchFamily="34" charset="0"/>
              </a:rPr>
              <a:t>                                      Module Code: BMHP5023</a:t>
            </a:r>
            <a:endParaRPr lang="en-GB" dirty="0">
              <a:latin typeface="Arial" panose="020B0604020202020204" pitchFamily="34" charset="0"/>
              <a:cs typeface="Arial" panose="020B0604020202020204" pitchFamily="34" charset="0"/>
            </a:endParaRPr>
          </a:p>
          <a:p>
            <a:pPr>
              <a:lnSpc>
                <a:spcPct val="150000"/>
              </a:lnSpc>
            </a:pPr>
            <a:r>
              <a:rPr lang="en-GB" b="1" dirty="0">
                <a:latin typeface="Arial" panose="020B0604020202020204" pitchFamily="34" charset="0"/>
                <a:cs typeface="Arial" panose="020B0604020202020204" pitchFamily="34" charset="0"/>
              </a:rPr>
              <a:t>                                      Module:  Introduction to Physiology</a:t>
            </a:r>
            <a:endParaRPr lang="en-GB" dirty="0">
              <a:latin typeface="Arial" panose="020B0604020202020204" pitchFamily="34" charset="0"/>
              <a:cs typeface="Arial" panose="020B0604020202020204" pitchFamily="34" charset="0"/>
            </a:endParaRPr>
          </a:p>
          <a:p>
            <a:pPr>
              <a:lnSpc>
                <a:spcPct val="150000"/>
              </a:lnSpc>
            </a:pPr>
            <a:r>
              <a:rPr lang="en-GB" b="1" dirty="0">
                <a:latin typeface="Arial" panose="020B0604020202020204" pitchFamily="34" charset="0"/>
                <a:cs typeface="Arial" panose="020B0604020202020204" pitchFamily="34" charset="0"/>
              </a:rPr>
              <a:t>                                      Assignment Title: Care Plan Presentation</a:t>
            </a:r>
            <a:endParaRPr lang="en-GB" dirty="0">
              <a:latin typeface="Arial" panose="020B0604020202020204" pitchFamily="34" charset="0"/>
              <a:cs typeface="Arial" panose="020B0604020202020204" pitchFamily="34" charset="0"/>
            </a:endParaRPr>
          </a:p>
          <a:p>
            <a:pPr>
              <a:lnSpc>
                <a:spcPct val="150000"/>
              </a:lnSpc>
            </a:pPr>
            <a:r>
              <a:rPr lang="en-GB" b="1" dirty="0">
                <a:latin typeface="Arial" panose="020B0604020202020204" pitchFamily="34" charset="0"/>
                <a:cs typeface="Arial" panose="020B0604020202020204" pitchFamily="34" charset="0"/>
              </a:rPr>
              <a:t>                                      Lecturer: Dr Rizwan Nadim</a:t>
            </a:r>
          </a:p>
          <a:p>
            <a:pPr>
              <a:lnSpc>
                <a:spcPct val="200000"/>
              </a:lnSpc>
            </a:pPr>
            <a:endParaRPr lang="en-GB" dirty="0"/>
          </a:p>
        </p:txBody>
      </p:sp>
      <p:pic>
        <p:nvPicPr>
          <p:cNvPr id="9" name="Picture 8" descr="A close-up of a sign&#10;&#10;AI-generated content may be incorrect.">
            <a:extLst>
              <a:ext uri="{FF2B5EF4-FFF2-40B4-BE49-F238E27FC236}">
                <a16:creationId xmlns:a16="http://schemas.microsoft.com/office/drawing/2014/main" id="{3A543840-6902-E4C8-CEB6-B9CC00DF35A0}"/>
              </a:ext>
            </a:extLst>
          </p:cNvPr>
          <p:cNvPicPr>
            <a:picLocks noGrp="1" noRot="1" noChangeAspec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729843" y="1055914"/>
            <a:ext cx="2732314" cy="1586237"/>
          </a:xfrm>
          <a:prstGeom prst="rect">
            <a:avLst/>
          </a:prstGeom>
          <a:noFill/>
          <a:ln>
            <a:noFill/>
          </a:ln>
        </p:spPr>
      </p:pic>
      <p:cxnSp>
        <p:nvCxnSpPr>
          <p:cNvPr id="11" name="Straight Connector 10">
            <a:extLst>
              <a:ext uri="{FF2B5EF4-FFF2-40B4-BE49-F238E27FC236}">
                <a16:creationId xmlns:a16="http://schemas.microsoft.com/office/drawing/2014/main" id="{7A543E3E-3FB0-8CDE-A70B-B06D56A2DC63}"/>
              </a:ext>
            </a:extLst>
          </p:cNvPr>
          <p:cNvCxnSpPr>
            <a:cxnSpLocks noGrp="1" noRot="1" noMove="1" noResize="1" noEditPoints="1" noAdjustHandles="1" noChangeArrowheads="1" noChangeShapeType="1"/>
          </p:cNvCxnSpPr>
          <p:nvPr/>
        </p:nvCxnSpPr>
        <p:spPr>
          <a:xfrm>
            <a:off x="2231571" y="2642151"/>
            <a:ext cx="8011886" cy="0"/>
          </a:xfrm>
          <a:prstGeom prst="line">
            <a:avLst/>
          </a:prstGeom>
        </p:spPr>
        <p:style>
          <a:lnRef idx="2">
            <a:schemeClr val="dk1"/>
          </a:lnRef>
          <a:fillRef idx="0">
            <a:schemeClr val="dk1"/>
          </a:fillRef>
          <a:effectRef idx="1">
            <a:schemeClr val="dk1"/>
          </a:effectRef>
          <a:fontRef idx="minor">
            <a:schemeClr val="tx1"/>
          </a:fontRef>
        </p:style>
      </p:cxnSp>
      <p:sp>
        <p:nvSpPr>
          <p:cNvPr id="2" name="Slide Number Placeholder 1">
            <a:extLst>
              <a:ext uri="{FF2B5EF4-FFF2-40B4-BE49-F238E27FC236}">
                <a16:creationId xmlns:a16="http://schemas.microsoft.com/office/drawing/2014/main" id="{62501DC8-01CE-5D3B-A8DB-66B287F221B0}"/>
              </a:ext>
            </a:extLst>
          </p:cNvPr>
          <p:cNvSpPr>
            <a:spLocks noGrp="1"/>
          </p:cNvSpPr>
          <p:nvPr>
            <p:ph type="sldNum" sz="quarter" idx="12"/>
          </p:nvPr>
        </p:nvSpPr>
        <p:spPr>
          <a:xfrm>
            <a:off x="5773433" y="6529004"/>
            <a:ext cx="322567" cy="328996"/>
          </a:xfrm>
        </p:spPr>
        <p:txBody>
          <a:bodyPr/>
          <a:lstStyle/>
          <a:p>
            <a:pPr algn="ctr"/>
            <a:fld id="{0E2E53E1-21C8-4F99-B43F-543C125CBA00}" type="slidenum">
              <a:rPr lang="en-GB" sz="1100" b="1" smtClean="0">
                <a:latin typeface="Arial" panose="020B0604020202020204" pitchFamily="34" charset="0"/>
                <a:cs typeface="Arial" panose="020B0604020202020204" pitchFamily="34" charset="0"/>
              </a:rPr>
              <a:pPr algn="ctr"/>
              <a:t>1</a:t>
            </a:fld>
            <a:endParaRPr lang="en-GB" sz="1100" b="1" dirty="0">
              <a:latin typeface="Arial" panose="020B0604020202020204" pitchFamily="34" charset="0"/>
              <a:cs typeface="Arial" panose="020B0604020202020204" pitchFamily="34" charset="0"/>
            </a:endParaRPr>
          </a:p>
        </p:txBody>
      </p:sp>
      <p:pic>
        <p:nvPicPr>
          <p:cNvPr id="4" name="Cover Page">
            <a:hlinkClick r:id="" action="ppaction://media"/>
            <a:extLst>
              <a:ext uri="{FF2B5EF4-FFF2-40B4-BE49-F238E27FC236}">
                <a16:creationId xmlns:a16="http://schemas.microsoft.com/office/drawing/2014/main" id="{211762E2-1EA9-9D54-2899-9D8FC5A2AC24}"/>
              </a:ext>
            </a:extLst>
          </p:cNvPr>
          <p:cNvPicPr>
            <a:picLocks noGrp="1" noRot="1" noChangeAspect="1" noMove="1" noResize="1" noEditPoints="1" noAdjustHandles="1" noChangeArrowheads="1" noChangeShapeType="1" noCrop="1"/>
          </p:cNvPicPr>
          <p:nvPr>
            <a:audioFile r:link="rId1"/>
            <p:extLst>
              <p:ext uri="{DAA4B4D4-6D71-4841-9C94-3DE7FCFB9230}">
                <p14:media xmlns:p14="http://schemas.microsoft.com/office/powerpoint/2010/main" r:embed="rId2">
                  <p14:trim st="1376" end="454.5941"/>
                </p14:media>
              </p:ext>
            </p:extLst>
          </p:nvPr>
        </p:nvPicPr>
        <p:blipFill>
          <a:blip r:embed="rId6">
            <a:biLevel thresh="75000"/>
            <a:extLst>
              <a:ext uri="{BEBA8EAE-BF5A-486C-A8C5-ECC9F3942E4B}">
                <a14:imgProps xmlns:a14="http://schemas.microsoft.com/office/drawing/2010/main">
                  <a14:imgLayer r:embed="rId7">
                    <a14:imgEffect>
                      <a14:saturation sat="400000"/>
                    </a14:imgEffect>
                  </a14:imgLayer>
                </a14:imgProps>
              </a:ext>
            </a:extLst>
          </a:blip>
          <a:stretch>
            <a:fillRect/>
          </a:stretch>
        </p:blipFill>
        <p:spPr>
          <a:xfrm>
            <a:off x="11657728" y="5651253"/>
            <a:ext cx="534272" cy="534272"/>
          </a:xfrm>
          <a:prstGeom prst="rect">
            <a:avLst/>
          </a:prstGeom>
        </p:spPr>
      </p:pic>
    </p:spTree>
    <p:extLst>
      <p:ext uri="{BB962C8B-B14F-4D97-AF65-F5344CB8AC3E}">
        <p14:creationId xmlns:p14="http://schemas.microsoft.com/office/powerpoint/2010/main" val="1101879722"/>
      </p:ext>
    </p:extLst>
  </p:cSld>
  <p:clrMapOvr>
    <a:masterClrMapping/>
  </p:clrMapOvr>
  <mc:AlternateContent xmlns:mc="http://schemas.openxmlformats.org/markup-compatibility/2006" xmlns:p14="http://schemas.microsoft.com/office/powerpoint/2010/main">
    <mc:Choice Requires="p14">
      <p:transition spd="slow" p14:dur="2000" advTm="15986"/>
    </mc:Choice>
    <mc:Fallback xmlns="">
      <p:transition spd="slow" advTm="159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6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extBox 2">
            <a:extLst>
              <a:ext uri="{FF2B5EF4-FFF2-40B4-BE49-F238E27FC236}">
                <a16:creationId xmlns:a16="http://schemas.microsoft.com/office/drawing/2014/main" id="{B2D27106-1B41-18EC-E118-B46FAE997EA3}"/>
              </a:ext>
            </a:extLst>
          </p:cNvPr>
          <p:cNvGraphicFramePr>
            <a:graphicFrameLocks noGrp="1" noDrilldown="1" noMove="1" noResize="1"/>
          </p:cNvGraphicFramePr>
          <p:nvPr>
            <p:extLst>
              <p:ext uri="{D42A27DB-BD31-4B8C-83A1-F6EECF244321}">
                <p14:modId xmlns:p14="http://schemas.microsoft.com/office/powerpoint/2010/main" val="404659746"/>
              </p:ext>
            </p:extLst>
          </p:nvPr>
        </p:nvGraphicFramePr>
        <p:xfrm>
          <a:off x="1048700" y="758710"/>
          <a:ext cx="10087386" cy="542437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5" name="Graphic 4" descr="Skeleton outline">
            <a:extLst>
              <a:ext uri="{FF2B5EF4-FFF2-40B4-BE49-F238E27FC236}">
                <a16:creationId xmlns:a16="http://schemas.microsoft.com/office/drawing/2014/main" id="{DE15BB00-23B7-00C6-83C7-017D335AEA77}"/>
              </a:ext>
            </a:extLst>
          </p:cNvPr>
          <p:cNvPicPr>
            <a:picLocks noChangeAspect="1"/>
          </p:cNvPicPr>
          <p:nvPr/>
        </p:nvPicPr>
        <p:blipFill>
          <a:blip>
            <a:extLst>
              <a:ext uri="{96DAC541-7B7A-43D3-8B79-37D633B846F1}">
                <asvg:svgBlip xmlns:asvg="http://schemas.microsoft.com/office/drawing/2016/SVG/main" r:embed="rId10"/>
              </a:ext>
            </a:extLst>
          </a:blip>
          <a:stretch>
            <a:fillRect/>
          </a:stretch>
        </p:blipFill>
        <p:spPr>
          <a:xfrm>
            <a:off x="1155404" y="2942432"/>
            <a:ext cx="1567543" cy="1926772"/>
          </a:xfrm>
          <a:prstGeom prst="rect">
            <a:avLst/>
          </a:prstGeom>
        </p:spPr>
      </p:pic>
      <p:sp>
        <p:nvSpPr>
          <p:cNvPr id="2" name="Slide Number Placeholder 1">
            <a:extLst>
              <a:ext uri="{FF2B5EF4-FFF2-40B4-BE49-F238E27FC236}">
                <a16:creationId xmlns:a16="http://schemas.microsoft.com/office/drawing/2014/main" id="{4D7A4C42-E8C9-2089-3DA7-213D55926DB8}"/>
              </a:ext>
            </a:extLst>
          </p:cNvPr>
          <p:cNvSpPr>
            <a:spLocks noGrp="1"/>
          </p:cNvSpPr>
          <p:nvPr>
            <p:ph type="sldNum" sz="quarter" idx="12"/>
          </p:nvPr>
        </p:nvSpPr>
        <p:spPr>
          <a:xfrm>
            <a:off x="6037964" y="6569528"/>
            <a:ext cx="424543" cy="272143"/>
          </a:xfrm>
        </p:spPr>
        <p:txBody>
          <a:bodyPr/>
          <a:lstStyle/>
          <a:p>
            <a:pPr algn="ctr"/>
            <a:fld id="{0E2E53E1-21C8-4F99-B43F-543C125CBA00}" type="slidenum">
              <a:rPr lang="en-GB" sz="1100" b="1" smtClean="0">
                <a:latin typeface="Arial" panose="020B0604020202020204" pitchFamily="34" charset="0"/>
                <a:cs typeface="Arial" panose="020B0604020202020204" pitchFamily="34" charset="0"/>
              </a:rPr>
              <a:pPr algn="ctr"/>
              <a:t>2</a:t>
            </a:fld>
            <a:endParaRPr lang="en-GB" sz="1100" b="1" dirty="0">
              <a:latin typeface="Arial" panose="020B0604020202020204" pitchFamily="34" charset="0"/>
              <a:cs typeface="Arial" panose="020B0604020202020204" pitchFamily="34" charset="0"/>
            </a:endParaRPr>
          </a:p>
        </p:txBody>
      </p:sp>
      <p:pic>
        <p:nvPicPr>
          <p:cNvPr id="3" name="Presentation Breakdown ">
            <a:hlinkClick r:id="" action="ppaction://media"/>
            <a:extLst>
              <a:ext uri="{FF2B5EF4-FFF2-40B4-BE49-F238E27FC236}">
                <a16:creationId xmlns:a16="http://schemas.microsoft.com/office/drawing/2014/main" id="{8711E223-5927-5404-1DC4-0C6888489273}"/>
              </a:ext>
            </a:extLst>
          </p:cNvPr>
          <p:cNvPicPr>
            <a:picLocks noGrp="1" noRot="1" noChangeAspect="1" noMove="1" noResize="1" noEditPoints="1" noAdjustHandles="1" noChangeArrowheads="1" noChangeShapeType="1" noCrop="1"/>
          </p:cNvPicPr>
          <p:nvPr>
            <a:audioFile r:link="rId2"/>
            <p:extLst>
              <p:ext uri="{DAA4B4D4-6D71-4841-9C94-3DE7FCFB9230}">
                <p14:media xmlns:p14="http://schemas.microsoft.com/office/powerpoint/2010/main" r:embed="rId1"/>
              </p:ext>
            </p:extLst>
          </p:nvPr>
        </p:nvPicPr>
        <p:blipFill>
          <a:blip r:embed="rId11">
            <a:biLevel thresh="75000"/>
            <a:extLst>
              <a:ext uri="{BEBA8EAE-BF5A-486C-A8C5-ECC9F3942E4B}">
                <a14:imgProps xmlns:a14="http://schemas.microsoft.com/office/drawing/2010/main">
                  <a14:imgLayer r:embed="rId12">
                    <a14:imgEffect>
                      <a14:colorTemperature colorTemp="11500"/>
                    </a14:imgEffect>
                    <a14:imgEffect>
                      <a14:saturation sat="0"/>
                    </a14:imgEffect>
                  </a14:imgLayer>
                </a14:imgProps>
              </a:ext>
            </a:extLst>
          </a:blip>
          <a:stretch>
            <a:fillRect/>
          </a:stretch>
        </p:blipFill>
        <p:spPr>
          <a:xfrm>
            <a:off x="11702141" y="5547704"/>
            <a:ext cx="489859" cy="544287"/>
          </a:xfrm>
          <a:prstGeom prst="rect">
            <a:avLst/>
          </a:prstGeom>
        </p:spPr>
      </p:pic>
    </p:spTree>
    <p:extLst>
      <p:ext uri="{BB962C8B-B14F-4D97-AF65-F5344CB8AC3E}">
        <p14:creationId xmlns:p14="http://schemas.microsoft.com/office/powerpoint/2010/main" val="308831294"/>
      </p:ext>
    </p:extLst>
  </p:cSld>
  <p:clrMapOvr>
    <a:masterClrMapping/>
  </p:clrMapOvr>
  <mc:AlternateContent xmlns:mc="http://schemas.openxmlformats.org/markup-compatibility/2006" xmlns:p14="http://schemas.microsoft.com/office/powerpoint/2010/main">
    <mc:Choice Requires="p14">
      <p:transition spd="slow" p14:dur="2000" advTm="19440"/>
    </mc:Choice>
    <mc:Fallback xmlns="">
      <p:transition spd="slow" advTm="194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944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9F8A4FCF-AA49-2131-7278-1F153123EE39}"/>
              </a:ext>
            </a:extLst>
          </p:cNvPr>
          <p:cNvSpPr txBox="1">
            <a:spLocks noGrp="1" noRot="1" noMove="1" noResize="1" noEditPoints="1" noAdjustHandles="1" noChangeArrowheads="1" noChangeShapeType="1"/>
          </p:cNvSpPr>
          <p:nvPr/>
        </p:nvSpPr>
        <p:spPr>
          <a:xfrm>
            <a:off x="609599" y="1624571"/>
            <a:ext cx="2783657" cy="4278094"/>
          </a:xfrm>
          <a:prstGeom prst="rect">
            <a:avLst/>
          </a:prstGeom>
          <a:solidFill>
            <a:schemeClr val="bg1"/>
          </a:solidFill>
          <a:ln>
            <a:solidFill>
              <a:schemeClr val="tx1"/>
            </a:solidFill>
          </a:ln>
        </p:spPr>
        <p:txBody>
          <a:bodyPr wrap="square" rtlCol="0">
            <a:spAutoFit/>
          </a:bodyPr>
          <a:lstStyle/>
          <a:p>
            <a:endParaRPr lang="en-GB" dirty="0"/>
          </a:p>
        </p:txBody>
      </p:sp>
      <p:sp>
        <p:nvSpPr>
          <p:cNvPr id="3" name="TextBox 2">
            <a:extLst>
              <a:ext uri="{FF2B5EF4-FFF2-40B4-BE49-F238E27FC236}">
                <a16:creationId xmlns:a16="http://schemas.microsoft.com/office/drawing/2014/main" id="{E368F0F1-66A0-7EE0-0911-BC3CA6026B3B}"/>
              </a:ext>
            </a:extLst>
          </p:cNvPr>
          <p:cNvSpPr txBox="1"/>
          <p:nvPr/>
        </p:nvSpPr>
        <p:spPr>
          <a:xfrm>
            <a:off x="478971" y="0"/>
            <a:ext cx="11212286" cy="478971"/>
          </a:xfrm>
          <a:prstGeom prst="rect">
            <a:avLst/>
          </a:prstGeom>
          <a:noFill/>
          <a:ln>
            <a:solidFill>
              <a:schemeClr val="tx1"/>
            </a:solidFill>
          </a:ln>
        </p:spPr>
        <p:txBody>
          <a:bodyPr wrap="square">
            <a:spAutoFit/>
          </a:bodyPr>
          <a:lstStyle/>
          <a:p>
            <a:pPr algn="ctr">
              <a:lnSpc>
                <a:spcPct val="115000"/>
              </a:lnSpc>
              <a:spcAft>
                <a:spcPts val="800"/>
              </a:spcAft>
              <a:buNone/>
            </a:pPr>
            <a:r>
              <a:rPr lang="en-GB" sz="2400" b="1" kern="100" dirty="0">
                <a:effectLst/>
                <a:latin typeface="Arial" panose="020B0604020202020204" pitchFamily="34" charset="0"/>
                <a:ea typeface="Aptos" panose="020B0004020202020204" pitchFamily="34" charset="0"/>
                <a:cs typeface="Arial" panose="020B0604020202020204" pitchFamily="34" charset="0"/>
              </a:rPr>
              <a:t>Introduction</a:t>
            </a:r>
          </a:p>
        </p:txBody>
      </p:sp>
      <p:sp>
        <p:nvSpPr>
          <p:cNvPr id="5" name="TextBox 4">
            <a:extLst>
              <a:ext uri="{FF2B5EF4-FFF2-40B4-BE49-F238E27FC236}">
                <a16:creationId xmlns:a16="http://schemas.microsoft.com/office/drawing/2014/main" id="{235BE8A7-135C-1532-D797-E5DCC2888A62}"/>
              </a:ext>
            </a:extLst>
          </p:cNvPr>
          <p:cNvSpPr txBox="1">
            <a:spLocks noGrp="1" noRot="1" noMove="1" noResize="1" noEditPoints="1" noAdjustHandles="1" noChangeArrowheads="1" noChangeShapeType="1"/>
          </p:cNvSpPr>
          <p:nvPr/>
        </p:nvSpPr>
        <p:spPr>
          <a:xfrm>
            <a:off x="3516591" y="1624572"/>
            <a:ext cx="8065810" cy="4278094"/>
          </a:xfrm>
          <a:prstGeom prst="rect">
            <a:avLst/>
          </a:prstGeom>
          <a:solidFill>
            <a:schemeClr val="bg1"/>
          </a:solidFill>
          <a:ln>
            <a:solidFill>
              <a:schemeClr val="tx1"/>
            </a:solidFill>
          </a:ln>
        </p:spPr>
        <p:txBody>
          <a:bodyPr wrap="square">
            <a:spAutoFit/>
          </a:bodyPr>
          <a:lstStyle/>
          <a:p>
            <a:pPr marL="285750" indent="-285750" algn="just">
              <a:buFont typeface="Wingdings" panose="05000000000000000000" pitchFamily="2" charset="2"/>
              <a:buChar char="v"/>
            </a:pPr>
            <a:r>
              <a:rPr lang="en-GB" sz="1600" dirty="0">
                <a:effectLst/>
                <a:latin typeface="Arial" panose="020B0604020202020204" pitchFamily="34" charset="0"/>
                <a:cs typeface="Arial" panose="020B0604020202020204" pitchFamily="34" charset="0"/>
              </a:rPr>
              <a:t>Osteoarthritis (OA) of the knee is highly prevalent in the UK, affecting over 8.5 million people and causing significant pain and reduced mobility (Versus Arthritis, 2023).</a:t>
            </a:r>
          </a:p>
          <a:p>
            <a:pPr algn="just"/>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dirty="0">
                <a:effectLst/>
                <a:latin typeface="Arial" panose="020B0604020202020204" pitchFamily="34" charset="0"/>
                <a:cs typeface="Arial" panose="020B0604020202020204" pitchFamily="34" charset="0"/>
              </a:rPr>
              <a:t>Globally, OA is a major contributor to long‑term disability and reduced functional independence (WHO, 2023; Cross et al., 2014).</a:t>
            </a:r>
          </a:p>
          <a:p>
            <a:pPr algn="just"/>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dirty="0">
                <a:effectLst/>
                <a:latin typeface="Arial" panose="020B0604020202020204" pitchFamily="34" charset="0"/>
                <a:cs typeface="Arial" panose="020B0604020202020204" pitchFamily="34" charset="0"/>
              </a:rPr>
              <a:t>OA is a progressive degenerative joint disease involving cartilage breakdown, subchondral bone sclerosis, osteophyte formation, and synovial inflammation (Hunter and Bierma‑Zeinstra, 2019).</a:t>
            </a:r>
          </a:p>
          <a:p>
            <a:pPr algn="just"/>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dirty="0">
                <a:effectLst/>
                <a:latin typeface="Arial" panose="020B0604020202020204" pitchFamily="34" charset="0"/>
                <a:cs typeface="Arial" panose="020B0604020202020204" pitchFamily="34" charset="0"/>
              </a:rPr>
              <a:t>Modern evidence shows OA is a whole‑joint condition influenced by mechanical loading, biochemical changes, inflammation, and altered pain signalling (Felson, 2020; Scanlon and Sanders, 2018).</a:t>
            </a:r>
          </a:p>
          <a:p>
            <a:pPr algn="just"/>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dirty="0">
                <a:effectLst/>
                <a:latin typeface="Arial" panose="020B0604020202020204" pitchFamily="34" charset="0"/>
                <a:cs typeface="Arial" panose="020B0604020202020204" pitchFamily="34" charset="0"/>
              </a:rPr>
              <a:t>Symptoms such as pain, stiffness, swelling, and reduced mobility result from interactions between musculoskeletal changes and neural pain processing.</a:t>
            </a:r>
            <a:endParaRPr lang="en-GB" sz="16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8C97B8B0-D8A8-BBC5-FA23-F99B660A55AD}"/>
              </a:ext>
            </a:extLst>
          </p:cNvPr>
          <p:cNvSpPr txBox="1"/>
          <p:nvPr/>
        </p:nvSpPr>
        <p:spPr>
          <a:xfrm>
            <a:off x="622300" y="800489"/>
            <a:ext cx="10960100" cy="401066"/>
          </a:xfrm>
          <a:prstGeom prst="rect">
            <a:avLst/>
          </a:prstGeom>
          <a:solidFill>
            <a:schemeClr val="bg1"/>
          </a:solidFill>
          <a:ln>
            <a:solidFill>
              <a:schemeClr val="tx2"/>
            </a:solidFill>
          </a:ln>
        </p:spPr>
        <p:txBody>
          <a:bodyPr wrap="square">
            <a:spAutoFit/>
          </a:bodyPr>
          <a:lstStyle/>
          <a:p>
            <a:pPr marL="457200" algn="ctr">
              <a:lnSpc>
                <a:spcPct val="115000"/>
              </a:lnSpc>
              <a:spcAft>
                <a:spcPts val="800"/>
              </a:spcAft>
              <a:buNone/>
            </a:pPr>
            <a:r>
              <a:rPr lang="en-GB" b="1" kern="100" dirty="0">
                <a:solidFill>
                  <a:schemeClr val="accent4">
                    <a:lumMod val="50000"/>
                  </a:schemeClr>
                </a:solidFill>
                <a:effectLst/>
                <a:latin typeface="Arial" panose="020B0604020202020204" pitchFamily="34" charset="0"/>
                <a:ea typeface="Aptos" panose="020B0004020202020204" pitchFamily="34" charset="0"/>
                <a:cs typeface="Times New Roman" panose="02020603050405020304" pitchFamily="18" charset="0"/>
              </a:rPr>
              <a:t>Osteoarthritis  of</a:t>
            </a:r>
            <a:r>
              <a:rPr lang="en-GB" b="1" kern="100" dirty="0">
                <a:solidFill>
                  <a:schemeClr val="accent4">
                    <a:lumMod val="50000"/>
                  </a:schemeClr>
                </a:solidFill>
                <a:latin typeface="Arial" panose="020B0604020202020204" pitchFamily="34" charset="0"/>
                <a:ea typeface="Aptos" panose="020B0004020202020204" pitchFamily="34" charset="0"/>
                <a:cs typeface="Times New Roman" panose="02020603050405020304" pitchFamily="18" charset="0"/>
              </a:rPr>
              <a:t> </a:t>
            </a:r>
            <a:r>
              <a:rPr lang="en-GB" b="1" kern="100" dirty="0">
                <a:solidFill>
                  <a:schemeClr val="accent4">
                    <a:lumMod val="50000"/>
                  </a:schemeClr>
                </a:solidFill>
                <a:effectLst/>
                <a:latin typeface="Arial" panose="020B0604020202020204" pitchFamily="34" charset="0"/>
                <a:ea typeface="Aptos" panose="020B0004020202020204" pitchFamily="34" charset="0"/>
                <a:cs typeface="Times New Roman" panose="02020603050405020304" pitchFamily="18" charset="0"/>
              </a:rPr>
              <a:t>the</a:t>
            </a:r>
            <a:r>
              <a:rPr lang="en-GB" b="1" kern="100" dirty="0">
                <a:solidFill>
                  <a:schemeClr val="accent4">
                    <a:lumMod val="50000"/>
                  </a:schemeClr>
                </a:solidFill>
                <a:latin typeface="Arial" panose="020B0604020202020204" pitchFamily="34" charset="0"/>
                <a:ea typeface="Aptos" panose="020B0004020202020204" pitchFamily="34" charset="0"/>
                <a:cs typeface="Times New Roman" panose="02020603050405020304" pitchFamily="18" charset="0"/>
              </a:rPr>
              <a:t> </a:t>
            </a:r>
            <a:r>
              <a:rPr lang="en-GB" b="1" kern="100" dirty="0">
                <a:solidFill>
                  <a:schemeClr val="accent4">
                    <a:lumMod val="50000"/>
                  </a:schemeClr>
                </a:solidFill>
                <a:effectLst/>
                <a:latin typeface="Arial" panose="020B0604020202020204" pitchFamily="34" charset="0"/>
                <a:ea typeface="Aptos" panose="020B0004020202020204" pitchFamily="34" charset="0"/>
                <a:cs typeface="Times New Roman" panose="02020603050405020304" pitchFamily="18" charset="0"/>
              </a:rPr>
              <a:t>Knee</a:t>
            </a:r>
            <a:endParaRPr lang="en-GB" kern="100" dirty="0">
              <a:solidFill>
                <a:schemeClr val="accent4">
                  <a:lumMod val="50000"/>
                </a:schemeClr>
              </a:solidFill>
              <a:effectLst/>
              <a:latin typeface="Aptos" panose="020B0004020202020204" pitchFamily="34" charset="0"/>
              <a:ea typeface="Aptos" panose="020B0004020202020204" pitchFamily="34" charset="0"/>
              <a:cs typeface="Times New Roman" panose="02020603050405020304" pitchFamily="18" charset="0"/>
            </a:endParaRPr>
          </a:p>
        </p:txBody>
      </p:sp>
      <p:pic>
        <p:nvPicPr>
          <p:cNvPr id="13" name="Picture 12">
            <a:extLst>
              <a:ext uri="{FF2B5EF4-FFF2-40B4-BE49-F238E27FC236}">
                <a16:creationId xmlns:a16="http://schemas.microsoft.com/office/drawing/2014/main" id="{840FA4A9-62F0-23F0-D96E-97E2C903D548}"/>
              </a:ext>
            </a:extLst>
          </p:cNvPr>
          <p:cNvPicPr>
            <a:picLocks noGrp="1" noRot="1" noChangeAspec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Lst>
          </a:blip>
          <a:srcRect l="20079" t="7464" r="22854" b="16828"/>
          <a:stretch>
            <a:fillRect/>
          </a:stretch>
        </p:blipFill>
        <p:spPr>
          <a:xfrm>
            <a:off x="721404" y="2060680"/>
            <a:ext cx="2552057" cy="2361429"/>
          </a:xfrm>
          <a:prstGeom prst="rect">
            <a:avLst/>
          </a:prstGeom>
        </p:spPr>
      </p:pic>
      <p:sp>
        <p:nvSpPr>
          <p:cNvPr id="16" name="TextBox 15">
            <a:extLst>
              <a:ext uri="{FF2B5EF4-FFF2-40B4-BE49-F238E27FC236}">
                <a16:creationId xmlns:a16="http://schemas.microsoft.com/office/drawing/2014/main" id="{0958559D-62CC-CB27-F914-E57A57C100BB}"/>
              </a:ext>
            </a:extLst>
          </p:cNvPr>
          <p:cNvSpPr txBox="1">
            <a:spLocks noGrp="1" noRot="1" noMove="1" noResize="1" noEditPoints="1" noAdjustHandles="1" noChangeArrowheads="1" noChangeShapeType="1"/>
          </p:cNvSpPr>
          <p:nvPr/>
        </p:nvSpPr>
        <p:spPr>
          <a:xfrm>
            <a:off x="647836" y="4797320"/>
            <a:ext cx="2699194" cy="938719"/>
          </a:xfrm>
          <a:prstGeom prst="rect">
            <a:avLst/>
          </a:prstGeom>
          <a:noFill/>
        </p:spPr>
        <p:txBody>
          <a:bodyPr wrap="square" rtlCol="0">
            <a:spAutoFit/>
          </a:bodyPr>
          <a:lstStyle/>
          <a:p>
            <a:pPr algn="just"/>
            <a:r>
              <a:rPr lang="en-GB" sz="1100" b="1" dirty="0">
                <a:solidFill>
                  <a:schemeClr val="accent4">
                    <a:lumMod val="50000"/>
                  </a:schemeClr>
                </a:solidFill>
                <a:latin typeface="Arial" panose="020B0604020202020204" pitchFamily="34" charset="0"/>
                <a:cs typeface="Arial" panose="020B0604020202020204" pitchFamily="34" charset="0"/>
              </a:rPr>
              <a:t>Figure 1. </a:t>
            </a:r>
            <a:r>
              <a:rPr lang="en-GB" sz="1100" dirty="0">
                <a:solidFill>
                  <a:schemeClr val="accent4">
                    <a:lumMod val="50000"/>
                  </a:schemeClr>
                </a:solidFill>
                <a:latin typeface="Arial" panose="020B0604020202020204" pitchFamily="34" charset="0"/>
                <a:cs typeface="Arial" panose="020B0604020202020204" pitchFamily="34" charset="0"/>
              </a:rPr>
              <a:t>UK Knee Osteoarthritis Prevalence — showing 8.5 million people affected compared to the total UK adult population (Versus Arthritis, 2023).</a:t>
            </a:r>
          </a:p>
        </p:txBody>
      </p:sp>
      <p:sp>
        <p:nvSpPr>
          <p:cNvPr id="2" name="Slide Number Placeholder 1">
            <a:extLst>
              <a:ext uri="{FF2B5EF4-FFF2-40B4-BE49-F238E27FC236}">
                <a16:creationId xmlns:a16="http://schemas.microsoft.com/office/drawing/2014/main" id="{F7C4430C-4B49-1068-199E-5F9FF40AD9D5}"/>
              </a:ext>
            </a:extLst>
          </p:cNvPr>
          <p:cNvSpPr>
            <a:spLocks noGrp="1"/>
          </p:cNvSpPr>
          <p:nvPr>
            <p:ph type="sldNum" sz="quarter" idx="12"/>
          </p:nvPr>
        </p:nvSpPr>
        <p:spPr>
          <a:xfrm>
            <a:off x="5910943" y="6484502"/>
            <a:ext cx="348341" cy="268514"/>
          </a:xfrm>
        </p:spPr>
        <p:txBody>
          <a:bodyPr/>
          <a:lstStyle/>
          <a:p>
            <a:pPr algn="ctr"/>
            <a:fld id="{0E2E53E1-21C8-4F99-B43F-543C125CBA00}" type="slidenum">
              <a:rPr lang="en-GB" sz="1100" b="1" smtClean="0">
                <a:latin typeface="Arial" panose="020B0604020202020204" pitchFamily="34" charset="0"/>
                <a:cs typeface="Arial" panose="020B0604020202020204" pitchFamily="34" charset="0"/>
              </a:rPr>
              <a:pPr algn="ctr"/>
              <a:t>3</a:t>
            </a:fld>
            <a:endParaRPr lang="en-GB" sz="1100" b="1" dirty="0">
              <a:latin typeface="Arial" panose="020B0604020202020204" pitchFamily="34" charset="0"/>
              <a:cs typeface="Arial" panose="020B0604020202020204" pitchFamily="34" charset="0"/>
            </a:endParaRPr>
          </a:p>
        </p:txBody>
      </p:sp>
      <p:pic>
        <p:nvPicPr>
          <p:cNvPr id="8" name="Introduction">
            <a:hlinkClick r:id="" action="ppaction://media"/>
            <a:extLst>
              <a:ext uri="{FF2B5EF4-FFF2-40B4-BE49-F238E27FC236}">
                <a16:creationId xmlns:a16="http://schemas.microsoft.com/office/drawing/2014/main" id="{B599E165-F3DA-07BF-B4E9-F877511666E3}"/>
              </a:ext>
            </a:extLst>
          </p:cNvPr>
          <p:cNvPicPr>
            <a:picLocks noGrp="1" noRot="1" noChangeAspect="1" noMove="1" noResize="1" noEditPoints="1" noAdjustHandles="1" noChangeArrowheads="1" noChangeShapeType="1" noCrop="1"/>
          </p:cNvPicPr>
          <p:nvPr>
            <a:audioFile r:link="rId2"/>
            <p:extLst>
              <p:ext uri="{DAA4B4D4-6D71-4841-9C94-3DE7FCFB9230}">
                <p14:media xmlns:p14="http://schemas.microsoft.com/office/powerpoint/2010/main" r:embed="rId1"/>
              </p:ext>
            </p:extLst>
          </p:nvPr>
        </p:nvPicPr>
        <p:blipFill>
          <a:blip r:embed="rId6">
            <a:biLevel thresh="75000"/>
            <a:extLst>
              <a:ext uri="{BEBA8EAE-BF5A-486C-A8C5-ECC9F3942E4B}">
                <a14:imgProps xmlns:a14="http://schemas.microsoft.com/office/drawing/2010/main">
                  <a14:imgLayer r:embed="rId7">
                    <a14:imgEffect>
                      <a14:saturation sat="400000"/>
                    </a14:imgEffect>
                  </a14:imgLayer>
                </a14:imgProps>
              </a:ext>
            </a:extLst>
          </a:blip>
          <a:stretch>
            <a:fillRect/>
          </a:stretch>
        </p:blipFill>
        <p:spPr>
          <a:xfrm>
            <a:off x="11687628" y="5431478"/>
            <a:ext cx="504372" cy="609121"/>
          </a:xfrm>
          <a:prstGeom prst="rect">
            <a:avLst/>
          </a:prstGeom>
        </p:spPr>
      </p:pic>
    </p:spTree>
    <p:extLst>
      <p:ext uri="{BB962C8B-B14F-4D97-AF65-F5344CB8AC3E}">
        <p14:creationId xmlns:p14="http://schemas.microsoft.com/office/powerpoint/2010/main" val="1715775246"/>
      </p:ext>
    </p:extLst>
  </p:cSld>
  <p:clrMapOvr>
    <a:masterClrMapping/>
  </p:clrMapOvr>
  <mc:AlternateContent xmlns:mc="http://schemas.openxmlformats.org/markup-compatibility/2006" xmlns:p14="http://schemas.microsoft.com/office/powerpoint/2010/main">
    <mc:Choice Requires="p14">
      <p:transition spd="slow" p14:dur="2000" advTm="113908"/>
    </mc:Choice>
    <mc:Fallback xmlns="">
      <p:transition spd="slow" advTm="11390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9990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1"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FB0D4FF-811B-D446-8D9E-B18049D40EDF}"/>
              </a:ext>
            </a:extLst>
          </p:cNvPr>
          <p:cNvSpPr txBox="1">
            <a:spLocks noGrp="1" noRot="1" noMove="1" noResize="1" noEditPoints="1" noAdjustHandles="1" noChangeArrowheads="1" noChangeShapeType="1"/>
          </p:cNvSpPr>
          <p:nvPr/>
        </p:nvSpPr>
        <p:spPr>
          <a:xfrm>
            <a:off x="453047" y="461665"/>
            <a:ext cx="11285906" cy="5904000"/>
          </a:xfrm>
          <a:prstGeom prst="rect">
            <a:avLst/>
          </a:prstGeom>
          <a:solidFill>
            <a:schemeClr val="bg1"/>
          </a:solidFill>
        </p:spPr>
        <p:txBody>
          <a:bodyPr wrap="square" rtlCol="0">
            <a:spAutoFit/>
          </a:bodyPr>
          <a:lstStyle/>
          <a:p>
            <a:endParaRPr lang="en-GB" dirty="0"/>
          </a:p>
        </p:txBody>
      </p:sp>
      <p:sp>
        <p:nvSpPr>
          <p:cNvPr id="6" name="TextBox 5">
            <a:extLst>
              <a:ext uri="{FF2B5EF4-FFF2-40B4-BE49-F238E27FC236}">
                <a16:creationId xmlns:a16="http://schemas.microsoft.com/office/drawing/2014/main" id="{74E38B21-3F39-094D-B13C-1D5259530AD7}"/>
              </a:ext>
            </a:extLst>
          </p:cNvPr>
          <p:cNvSpPr txBox="1">
            <a:spLocks noGrp="1" noRot="1" noMove="1" noResize="1" noEditPoints="1" noAdjustHandles="1" noChangeArrowheads="1" noChangeShapeType="1"/>
          </p:cNvSpPr>
          <p:nvPr/>
        </p:nvSpPr>
        <p:spPr>
          <a:xfrm>
            <a:off x="1074422" y="1130388"/>
            <a:ext cx="4746170" cy="4608000"/>
          </a:xfrm>
          <a:prstGeom prst="rect">
            <a:avLst/>
          </a:prstGeom>
          <a:noFill/>
          <a:ln>
            <a:solidFill>
              <a:schemeClr val="tx1"/>
            </a:solidFill>
          </a:ln>
        </p:spPr>
        <p:txBody>
          <a:bodyPr wrap="square">
            <a:spAutoFit/>
          </a:bodyPr>
          <a:lstStyle/>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endParaRPr lang="en-GB" sz="1100" b="1" dirty="0">
              <a:solidFill>
                <a:schemeClr val="accent4">
                  <a:lumMod val="50000"/>
                </a:schemeClr>
              </a:solidFill>
              <a:latin typeface="Arial" panose="020B0604020202020204" pitchFamily="34" charset="0"/>
              <a:cs typeface="Arial" panose="020B0604020202020204" pitchFamily="34" charset="0"/>
            </a:endParaRPr>
          </a:p>
          <a:p>
            <a:pPr algn="ctr"/>
            <a:r>
              <a:rPr lang="en-GB" sz="1100" b="1" dirty="0">
                <a:solidFill>
                  <a:schemeClr val="accent4">
                    <a:lumMod val="50000"/>
                  </a:schemeClr>
                </a:solidFill>
                <a:latin typeface="Arial" panose="020B0604020202020204" pitchFamily="34" charset="0"/>
                <a:cs typeface="Arial" panose="020B0604020202020204" pitchFamily="34" charset="0"/>
              </a:rPr>
              <a:t>Figure 2</a:t>
            </a:r>
            <a:r>
              <a:rPr lang="en-GB" sz="1100" dirty="0">
                <a:solidFill>
                  <a:schemeClr val="accent4">
                    <a:lumMod val="50000"/>
                  </a:schemeClr>
                </a:solidFill>
                <a:latin typeface="Arial" panose="020B0604020202020204" pitchFamily="34" charset="0"/>
                <a:cs typeface="Arial" panose="020B0604020202020204" pitchFamily="34" charset="0"/>
              </a:rPr>
              <a:t>. Anatomy of the Knee Joint. </a:t>
            </a:r>
            <a:br>
              <a:rPr lang="en-GB" sz="1100" dirty="0">
                <a:solidFill>
                  <a:schemeClr val="accent4">
                    <a:lumMod val="50000"/>
                  </a:schemeClr>
                </a:solidFill>
                <a:latin typeface="Arial" panose="020B0604020202020204" pitchFamily="34" charset="0"/>
                <a:cs typeface="Arial" panose="020B0604020202020204" pitchFamily="34" charset="0"/>
                <a:hlinkClick r:id="rId5" tooltip="https://www.frontiersin.org/articles/10.3389/fbioe.2020.00967/full">
                  <a:extLst>
                    <a:ext uri="{A12FA001-AC4F-418D-AE19-62706E023703}">
                      <ahyp:hlinkClr xmlns:ahyp="http://schemas.microsoft.com/office/drawing/2018/hyperlinkcolor" val="tx"/>
                    </a:ext>
                  </a:extLst>
                </a:hlinkClick>
              </a:rPr>
            </a:br>
            <a:r>
              <a:rPr lang="en-GB" sz="900" dirty="0">
                <a:solidFill>
                  <a:schemeClr val="accent4">
                    <a:lumMod val="50000"/>
                  </a:schemeClr>
                </a:solidFill>
                <a:latin typeface="Arial" panose="020B0604020202020204" pitchFamily="34" charset="0"/>
                <a:cs typeface="Arial" panose="020B0604020202020204" pitchFamily="34" charset="0"/>
                <a:hlinkClick r:id="rId5" tooltip="https://www.frontiersin.org/articles/10.3389/fbioe.2020.00967/full">
                  <a:extLst>
                    <a:ext uri="{A12FA001-AC4F-418D-AE19-62706E023703}">
                      <ahyp:hlinkClr xmlns:ahyp="http://schemas.microsoft.com/office/drawing/2018/hyperlinkcolor" val="tx"/>
                    </a:ext>
                  </a:extLst>
                </a:hlinkClick>
              </a:rPr>
              <a:t>This Photo</a:t>
            </a:r>
            <a:r>
              <a:rPr lang="en-GB" sz="900" dirty="0">
                <a:solidFill>
                  <a:schemeClr val="accent4">
                    <a:lumMod val="50000"/>
                  </a:schemeClr>
                </a:solidFill>
                <a:latin typeface="Arial" panose="020B0604020202020204" pitchFamily="34" charset="0"/>
                <a:cs typeface="Arial" panose="020B0604020202020204" pitchFamily="34" charset="0"/>
              </a:rPr>
              <a:t> by Unknown Author is licensed under </a:t>
            </a:r>
            <a:r>
              <a:rPr lang="en-GB" sz="900" dirty="0">
                <a:solidFill>
                  <a:schemeClr val="accent4">
                    <a:lumMod val="50000"/>
                  </a:schemeClr>
                </a:solidFill>
                <a:latin typeface="Arial" panose="020B0604020202020204" pitchFamily="34" charset="0"/>
                <a:cs typeface="Arial" panose="020B0604020202020204" pitchFamily="34" charset="0"/>
                <a:hlinkClick r:id="rId6" tooltip="https://creativecommons.org/licenses/by/3.0/">
                  <a:extLst>
                    <a:ext uri="{A12FA001-AC4F-418D-AE19-62706E023703}">
                      <ahyp:hlinkClr xmlns:ahyp="http://schemas.microsoft.com/office/drawing/2018/hyperlinkcolor" val="tx"/>
                    </a:ext>
                  </a:extLst>
                </a:hlinkClick>
              </a:rPr>
              <a:t>CC BY</a:t>
            </a:r>
            <a:endParaRPr lang="en-GB" sz="900" dirty="0">
              <a:solidFill>
                <a:schemeClr val="accent4">
                  <a:lumMod val="50000"/>
                </a:schemeClr>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9B7CDBAB-505B-965C-1608-51262D6F22C3}"/>
              </a:ext>
            </a:extLst>
          </p:cNvPr>
          <p:cNvSpPr txBox="1">
            <a:spLocks noGrp="1" noRot="1" noMove="1" noResize="1" noEditPoints="1" noAdjustHandles="1" noChangeArrowheads="1" noChangeShapeType="1"/>
          </p:cNvSpPr>
          <p:nvPr/>
        </p:nvSpPr>
        <p:spPr>
          <a:xfrm>
            <a:off x="6065370" y="1126440"/>
            <a:ext cx="5052208" cy="4605120"/>
          </a:xfrm>
          <a:prstGeom prst="rect">
            <a:avLst/>
          </a:prstGeom>
          <a:noFill/>
          <a:ln>
            <a:solidFill>
              <a:schemeClr val="tx1"/>
            </a:solidFill>
          </a:ln>
        </p:spPr>
        <p:txBody>
          <a:bodyPr wrap="square" anchor="b">
            <a:spAutoFit/>
          </a:bodyPr>
          <a:lstStyle/>
          <a:p>
            <a:pPr marL="285750" indent="-285750" algn="just">
              <a:buFont typeface="Wingdings" panose="05000000000000000000" pitchFamily="2" charset="2"/>
              <a:buChar char="v"/>
            </a:pPr>
            <a:endParaRPr lang="en-GB" sz="1600" b="1"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latin typeface="Arial" panose="020B0604020202020204" pitchFamily="34" charset="0"/>
                <a:cs typeface="Arial" panose="020B0604020202020204" pitchFamily="34" charset="0"/>
              </a:rPr>
              <a:t>Musculoskeletal system</a:t>
            </a:r>
            <a:r>
              <a:rPr lang="en-GB" sz="1600" dirty="0">
                <a:latin typeface="Arial" panose="020B0604020202020204" pitchFamily="34" charset="0"/>
                <a:cs typeface="Arial" panose="020B0604020202020204" pitchFamily="34" charset="0"/>
              </a:rPr>
              <a:t> — provides structure and movement; the knee is a synovial hinge joint formed by the distal femur, proximal tibia, and posterior patella, enabling weight‑bearing activities such as walking and stair climbing (Tortora and Derrickson, 2017).</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latin typeface="Arial" panose="020B0604020202020204" pitchFamily="34" charset="0"/>
                <a:cs typeface="Arial" panose="020B0604020202020204" pitchFamily="34" charset="0"/>
              </a:rPr>
              <a:t>Articular cartilage</a:t>
            </a:r>
            <a:r>
              <a:rPr lang="en-GB" sz="1600" dirty="0">
                <a:latin typeface="Arial" panose="020B0604020202020204" pitchFamily="34" charset="0"/>
                <a:cs typeface="Arial" panose="020B0604020202020204" pitchFamily="34" charset="0"/>
              </a:rPr>
              <a:t> — hyaline cartilage on the femur and tibia reduces friction and supports efficient joint motion (Waugh and Grant, 2018; Marieb and Hoehn, 2018).</a:t>
            </a:r>
          </a:p>
          <a:p>
            <a:pPr algn="just"/>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latin typeface="Arial" panose="020B0604020202020204" pitchFamily="34" charset="0"/>
                <a:cs typeface="Arial" panose="020B0604020202020204" pitchFamily="34" charset="0"/>
              </a:rPr>
              <a:t>Menisci</a:t>
            </a:r>
            <a:r>
              <a:rPr lang="en-GB" sz="1600" dirty="0">
                <a:latin typeface="Arial" panose="020B0604020202020204" pitchFamily="34" charset="0"/>
                <a:cs typeface="Arial" panose="020B0604020202020204" pitchFamily="34" charset="0"/>
              </a:rPr>
              <a:t> — the medial and lateral menisci are fibrocartilage pads that enhance joint congruence, improve stability, and absorb mechanical stress (Hunter and Bierma‑Zeinstra, 2019).</a:t>
            </a:r>
          </a:p>
          <a:p>
            <a:pPr algn="just"/>
            <a:endParaRPr lang="en-GB" sz="16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35D99AC5-6132-DF42-527B-3FAC04C83551}"/>
              </a:ext>
            </a:extLst>
          </p:cNvPr>
          <p:cNvSpPr txBox="1"/>
          <p:nvPr/>
        </p:nvSpPr>
        <p:spPr>
          <a:xfrm>
            <a:off x="453046" y="-6421"/>
            <a:ext cx="11285906" cy="461665"/>
          </a:xfrm>
          <a:prstGeom prst="rect">
            <a:avLst/>
          </a:prstGeom>
          <a:noFill/>
          <a:ln>
            <a:solidFill>
              <a:schemeClr val="tx1"/>
            </a:solidFill>
          </a:ln>
        </p:spPr>
        <p:txBody>
          <a:bodyPr wrap="square">
            <a:spAutoFit/>
          </a:bodyPr>
          <a:lstStyle/>
          <a:p>
            <a:pPr algn="ctr"/>
            <a:r>
              <a:rPr lang="en-GB" sz="2400" b="1" dirty="0">
                <a:effectLst/>
                <a:latin typeface="Arial" panose="020B0604020202020204" pitchFamily="34" charset="0"/>
                <a:ea typeface="Aptos" panose="020B0004020202020204" pitchFamily="34" charset="0"/>
                <a:cs typeface="Arial" panose="020B0604020202020204" pitchFamily="34" charset="0"/>
              </a:rPr>
              <a:t>Anatomy and Physiology of the Musculoskeletal System: The Knee Joint</a:t>
            </a:r>
            <a:endParaRPr lang="en-GB" sz="2400" dirty="0">
              <a:latin typeface="Arial" panose="020B060402020202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0F856D22-C761-B567-D963-95A5BF22EE53}"/>
              </a:ext>
            </a:extLst>
          </p:cNvPr>
          <p:cNvPicPr>
            <a:picLocks noGrp="1" noRot="1" noChangeAspec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533160" y="1470018"/>
            <a:ext cx="3907519" cy="3536322"/>
          </a:xfrm>
          <a:prstGeom prst="rect">
            <a:avLst/>
          </a:prstGeom>
        </p:spPr>
      </p:pic>
      <p:sp>
        <p:nvSpPr>
          <p:cNvPr id="2" name="Slide Number Placeholder 1">
            <a:extLst>
              <a:ext uri="{FF2B5EF4-FFF2-40B4-BE49-F238E27FC236}">
                <a16:creationId xmlns:a16="http://schemas.microsoft.com/office/drawing/2014/main" id="{06AE1382-0296-85A1-8E5C-5EBEC193C1CB}"/>
              </a:ext>
            </a:extLst>
          </p:cNvPr>
          <p:cNvSpPr>
            <a:spLocks noGrp="1"/>
          </p:cNvSpPr>
          <p:nvPr>
            <p:ph type="sldNum" sz="quarter" idx="12"/>
          </p:nvPr>
        </p:nvSpPr>
        <p:spPr>
          <a:xfrm>
            <a:off x="5965372" y="6522451"/>
            <a:ext cx="261255" cy="268514"/>
          </a:xfrm>
        </p:spPr>
        <p:txBody>
          <a:bodyPr/>
          <a:lstStyle/>
          <a:p>
            <a:fld id="{0E2E53E1-21C8-4F99-B43F-543C125CBA00}" type="slidenum">
              <a:rPr lang="en-GB" sz="1100" b="1" smtClean="0">
                <a:latin typeface="Arial" panose="020B0604020202020204" pitchFamily="34" charset="0"/>
                <a:cs typeface="Arial" panose="020B0604020202020204" pitchFamily="34" charset="0"/>
              </a:rPr>
              <a:t>4</a:t>
            </a:fld>
            <a:endParaRPr lang="en-GB" sz="1100" b="1" dirty="0">
              <a:latin typeface="Arial" panose="020B0604020202020204" pitchFamily="34" charset="0"/>
              <a:cs typeface="Arial" panose="020B0604020202020204" pitchFamily="34" charset="0"/>
            </a:endParaRPr>
          </a:p>
        </p:txBody>
      </p:sp>
      <p:pic>
        <p:nvPicPr>
          <p:cNvPr id="8" name="The Knee Joint 1">
            <a:hlinkClick r:id="" action="ppaction://media"/>
            <a:extLst>
              <a:ext uri="{FF2B5EF4-FFF2-40B4-BE49-F238E27FC236}">
                <a16:creationId xmlns:a16="http://schemas.microsoft.com/office/drawing/2014/main" id="{D4A5DC3D-12F8-92D3-3954-AB4BAD2A4C1F}"/>
              </a:ext>
            </a:extLst>
          </p:cNvPr>
          <p:cNvPicPr>
            <a:picLocks noGrp="1" noRot="1" noChangeAspect="1" noMove="1" noResize="1" noEditPoints="1" noAdjustHandles="1" noChangeArrowheads="1" noChangeShapeType="1" noCrop="1"/>
          </p:cNvPicPr>
          <p:nvPr>
            <a:audioFile r:link="rId2"/>
            <p:extLst>
              <p:ext uri="{DAA4B4D4-6D71-4841-9C94-3DE7FCFB9230}">
                <p14:media xmlns:p14="http://schemas.microsoft.com/office/powerpoint/2010/main" r:embed="rId1"/>
              </p:ext>
            </p:extLst>
          </p:nvPr>
        </p:nvPicPr>
        <p:blipFill>
          <a:blip r:embed="rId8">
            <a:biLevel thresh="75000"/>
            <a:extLst>
              <a:ext uri="{BEBA8EAE-BF5A-486C-A8C5-ECC9F3942E4B}">
                <a14:imgProps xmlns:a14="http://schemas.microsoft.com/office/drawing/2010/main">
                  <a14:imgLayer r:embed="rId9">
                    <a14:imgEffect>
                      <a14:saturation sat="400000"/>
                    </a14:imgEffect>
                  </a14:imgLayer>
                </a14:imgProps>
              </a:ext>
            </a:extLst>
          </a:blip>
          <a:stretch>
            <a:fillRect/>
          </a:stretch>
        </p:blipFill>
        <p:spPr>
          <a:xfrm>
            <a:off x="11738952" y="5676295"/>
            <a:ext cx="461665" cy="461665"/>
          </a:xfrm>
          <a:prstGeom prst="rect">
            <a:avLst/>
          </a:prstGeom>
        </p:spPr>
      </p:pic>
    </p:spTree>
    <p:extLst>
      <p:ext uri="{BB962C8B-B14F-4D97-AF65-F5344CB8AC3E}">
        <p14:creationId xmlns:p14="http://schemas.microsoft.com/office/powerpoint/2010/main" val="3446996840"/>
      </p:ext>
    </p:extLst>
  </p:cSld>
  <p:clrMapOvr>
    <a:masterClrMapping/>
  </p:clrMapOvr>
  <mc:AlternateContent xmlns:mc="http://schemas.openxmlformats.org/markup-compatibility/2006" xmlns:p14="http://schemas.microsoft.com/office/powerpoint/2010/main">
    <mc:Choice Requires="p14">
      <p:transition spd="slow" p14:dur="2000" advTm="75739"/>
    </mc:Choice>
    <mc:Fallback xmlns="">
      <p:transition spd="slow" advTm="757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6717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1"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5EEF3667-B4D1-DDA6-45BB-6E58F08D87A0}"/>
              </a:ext>
            </a:extLst>
          </p:cNvPr>
          <p:cNvSpPr txBox="1">
            <a:spLocks noGrp="1" noRot="1" noMove="1" noResize="1" noEditPoints="1" noAdjustHandles="1" noChangeArrowheads="1" noChangeShapeType="1"/>
          </p:cNvSpPr>
          <p:nvPr/>
        </p:nvSpPr>
        <p:spPr>
          <a:xfrm>
            <a:off x="927574" y="1436507"/>
            <a:ext cx="3775055" cy="4278094"/>
          </a:xfrm>
          <a:prstGeom prst="rect">
            <a:avLst/>
          </a:prstGeom>
          <a:solidFill>
            <a:schemeClr val="bg1"/>
          </a:solidFill>
          <a:ln>
            <a:solidFill>
              <a:schemeClr val="tx1"/>
            </a:solidFill>
          </a:ln>
        </p:spPr>
        <p:txBody>
          <a:bodyPr wrap="square" rtlCol="0">
            <a:spAutoFit/>
          </a:bodyPr>
          <a:lstStyle/>
          <a:p>
            <a:endParaRPr lang="en-GB" dirty="0"/>
          </a:p>
        </p:txBody>
      </p:sp>
      <p:sp>
        <p:nvSpPr>
          <p:cNvPr id="2" name="Slide Number Placeholder 1">
            <a:extLst>
              <a:ext uri="{FF2B5EF4-FFF2-40B4-BE49-F238E27FC236}">
                <a16:creationId xmlns:a16="http://schemas.microsoft.com/office/drawing/2014/main" id="{96277CCD-1A87-9549-6EB8-DAC47B5BC62A}"/>
              </a:ext>
            </a:extLst>
          </p:cNvPr>
          <p:cNvSpPr>
            <a:spLocks noGrp="1"/>
          </p:cNvSpPr>
          <p:nvPr>
            <p:ph type="sldNum" sz="quarter" idx="12"/>
          </p:nvPr>
        </p:nvSpPr>
        <p:spPr>
          <a:xfrm>
            <a:off x="5943601" y="6469743"/>
            <a:ext cx="304798" cy="290286"/>
          </a:xfrm>
        </p:spPr>
        <p:txBody>
          <a:bodyPr/>
          <a:lstStyle/>
          <a:p>
            <a:fld id="{0E2E53E1-21C8-4F99-B43F-543C125CBA00}" type="slidenum">
              <a:rPr lang="en-GB" sz="1100" b="1" smtClean="0">
                <a:latin typeface="Arial" panose="020B0604020202020204" pitchFamily="34" charset="0"/>
                <a:cs typeface="Arial" panose="020B0604020202020204" pitchFamily="34" charset="0"/>
              </a:rPr>
              <a:t>5</a:t>
            </a:fld>
            <a:endParaRPr lang="en-GB" sz="1100" b="1" dirty="0">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D041D29C-B75A-4421-98EE-1941B183C47A}"/>
              </a:ext>
            </a:extLst>
          </p:cNvPr>
          <p:cNvSpPr txBox="1">
            <a:spLocks noGrp="1" noRot="1" noMove="1" noResize="1" noEditPoints="1" noAdjustHandles="1" noChangeArrowheads="1" noChangeShapeType="1"/>
          </p:cNvSpPr>
          <p:nvPr/>
        </p:nvSpPr>
        <p:spPr>
          <a:xfrm>
            <a:off x="4937921" y="1436507"/>
            <a:ext cx="6326505" cy="4278094"/>
          </a:xfrm>
          <a:prstGeom prst="rect">
            <a:avLst/>
          </a:prstGeom>
          <a:solidFill>
            <a:schemeClr val="bg1"/>
          </a:solidFill>
          <a:ln>
            <a:solidFill>
              <a:schemeClr val="tx1"/>
            </a:solidFill>
          </a:ln>
        </p:spPr>
        <p:txBody>
          <a:bodyPr wrap="square" anchor="ctr">
            <a:spAutoFit/>
          </a:bodyPr>
          <a:lstStyle/>
          <a:p>
            <a:pPr marL="285750" indent="-285750" algn="just">
              <a:buFont typeface="Wingdings" panose="05000000000000000000" pitchFamily="2" charset="2"/>
              <a:buChar char="v"/>
            </a:pPr>
            <a:endParaRPr lang="en-GB" sz="1600" b="1" dirty="0">
              <a:effectLst/>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endParaRPr lang="en-GB" sz="1600" b="1"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Ligaments maintain stability</a:t>
            </a:r>
            <a:r>
              <a:rPr lang="en-GB" sz="1600" dirty="0">
                <a:effectLst/>
                <a:latin typeface="Arial" panose="020B0604020202020204" pitchFamily="34" charset="0"/>
                <a:cs typeface="Arial" panose="020B0604020202020204" pitchFamily="34" charset="0"/>
              </a:rPr>
              <a:t> — ACL prevents anterior tibial translation, PCL prevents posterior translation, MCL resists valgus forces, and LCL resists varus forces.</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Muscles support movement</a:t>
            </a:r>
            <a:r>
              <a:rPr lang="en-GB" sz="1600" dirty="0">
                <a:effectLst/>
                <a:latin typeface="Arial" panose="020B0604020202020204" pitchFamily="34" charset="0"/>
                <a:cs typeface="Arial" panose="020B0604020202020204" pitchFamily="34" charset="0"/>
              </a:rPr>
              <a:t> — quadriceps and hamstrings control knee flexion and extension and help maintain joint alignment.</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Synovial membrane</a:t>
            </a:r>
            <a:r>
              <a:rPr lang="en-GB" sz="1600" dirty="0">
                <a:effectLst/>
                <a:latin typeface="Arial" panose="020B0604020202020204" pitchFamily="34" charset="0"/>
                <a:cs typeface="Arial" panose="020B0604020202020204" pitchFamily="34" charset="0"/>
              </a:rPr>
              <a:t> — produces synovial fluid that lubricates and nourishes cartilage (Sturgeon, 2018).</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Functional integration</a:t>
            </a:r>
            <a:r>
              <a:rPr lang="en-GB" sz="1600" dirty="0">
                <a:effectLst/>
                <a:latin typeface="Arial" panose="020B0604020202020204" pitchFamily="34" charset="0"/>
                <a:cs typeface="Arial" panose="020B0604020202020204" pitchFamily="34" charset="0"/>
              </a:rPr>
              <a:t> — together, these structures allow the knee to function efficiently under significant mechanical load.</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algn="just"/>
            <a:endParaRPr lang="en-GB" sz="1600"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D136D0E4-B7B4-EB28-E191-EA3B1FA6AF7D}"/>
              </a:ext>
            </a:extLst>
          </p:cNvPr>
          <p:cNvSpPr txBox="1">
            <a:spLocks noGrp="1" noRot="1" noMove="1" noResize="1" noEditPoints="1" noAdjustHandles="1" noChangeArrowheads="1" noChangeShapeType="1"/>
          </p:cNvSpPr>
          <p:nvPr/>
        </p:nvSpPr>
        <p:spPr>
          <a:xfrm>
            <a:off x="1840583" y="5345269"/>
            <a:ext cx="1962149" cy="369332"/>
          </a:xfrm>
          <a:prstGeom prst="rect">
            <a:avLst/>
          </a:prstGeom>
          <a:noFill/>
        </p:spPr>
        <p:txBody>
          <a:bodyPr wrap="square" rtlCol="0">
            <a:spAutoFit/>
          </a:bodyPr>
          <a:lstStyle/>
          <a:p>
            <a:pPr algn="ctr"/>
            <a:r>
              <a:rPr lang="en-GB" sz="900" dirty="0">
                <a:solidFill>
                  <a:schemeClr val="accent4">
                    <a:lumMod val="50000"/>
                  </a:schemeClr>
                </a:solidFill>
                <a:latin typeface="Arial" panose="020B0604020202020204" pitchFamily="34" charset="0"/>
                <a:cs typeface="Arial" panose="020B0604020202020204" pitchFamily="34" charset="0"/>
                <a:hlinkClick r:id="rId5" tooltip="https://game-icons.net/1x1/delapouite/knee-cap.html">
                  <a:extLst>
                    <a:ext uri="{A12FA001-AC4F-418D-AE19-62706E023703}">
                      <ahyp:hlinkClr xmlns:ahyp="http://schemas.microsoft.com/office/drawing/2018/hyperlinkcolor" val="tx"/>
                    </a:ext>
                  </a:extLst>
                </a:hlinkClick>
              </a:rPr>
              <a:t>This Photo</a:t>
            </a:r>
            <a:r>
              <a:rPr lang="en-GB" sz="900" dirty="0">
                <a:solidFill>
                  <a:schemeClr val="accent4">
                    <a:lumMod val="50000"/>
                  </a:schemeClr>
                </a:solidFill>
                <a:latin typeface="Arial" panose="020B0604020202020204" pitchFamily="34" charset="0"/>
                <a:cs typeface="Arial" panose="020B0604020202020204" pitchFamily="34" charset="0"/>
              </a:rPr>
              <a:t> by Unknown Author is licensed under </a:t>
            </a:r>
            <a:r>
              <a:rPr lang="en-GB" sz="900" dirty="0">
                <a:solidFill>
                  <a:schemeClr val="accent4">
                    <a:lumMod val="50000"/>
                  </a:schemeClr>
                </a:solidFill>
                <a:latin typeface="Arial" panose="020B0604020202020204" pitchFamily="34" charset="0"/>
                <a:cs typeface="Arial" panose="020B0604020202020204" pitchFamily="34" charset="0"/>
                <a:hlinkClick r:id="rId6" tooltip="https://creativecommons.org/licenses/by/3.0/">
                  <a:extLst>
                    <a:ext uri="{A12FA001-AC4F-418D-AE19-62706E023703}">
                      <ahyp:hlinkClr xmlns:ahyp="http://schemas.microsoft.com/office/drawing/2018/hyperlinkcolor" val="tx"/>
                    </a:ext>
                  </a:extLst>
                </a:hlinkClick>
              </a:rPr>
              <a:t>CC BY</a:t>
            </a:r>
            <a:endParaRPr lang="en-GB" sz="900" dirty="0">
              <a:solidFill>
                <a:schemeClr val="accent4">
                  <a:lumMod val="50000"/>
                </a:schemeClr>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6E69979B-C435-AAF1-0AFE-B3F43B7B514A}"/>
              </a:ext>
            </a:extLst>
          </p:cNvPr>
          <p:cNvSpPr txBox="1"/>
          <p:nvPr/>
        </p:nvSpPr>
        <p:spPr>
          <a:xfrm>
            <a:off x="468087" y="-1"/>
            <a:ext cx="11244942" cy="461665"/>
          </a:xfrm>
          <a:prstGeom prst="rect">
            <a:avLst/>
          </a:prstGeom>
          <a:noFill/>
          <a:ln>
            <a:solidFill>
              <a:schemeClr val="tx1"/>
            </a:solidFill>
          </a:ln>
        </p:spPr>
        <p:txBody>
          <a:bodyPr wrap="square">
            <a:spAutoFit/>
          </a:bodyPr>
          <a:lstStyle/>
          <a:p>
            <a:pPr algn="ctr"/>
            <a:r>
              <a:rPr lang="en-GB" sz="2400" b="1" dirty="0">
                <a:latin typeface="Arial" panose="020B0604020202020204" pitchFamily="34" charset="0"/>
                <a:cs typeface="Arial" panose="020B0604020202020204" pitchFamily="34" charset="0"/>
              </a:rPr>
              <a:t>Anatomy of the Knee Joint</a:t>
            </a:r>
          </a:p>
        </p:txBody>
      </p:sp>
      <p:pic>
        <p:nvPicPr>
          <p:cNvPr id="16" name="Picture 15">
            <a:extLst>
              <a:ext uri="{FF2B5EF4-FFF2-40B4-BE49-F238E27FC236}">
                <a16:creationId xmlns:a16="http://schemas.microsoft.com/office/drawing/2014/main" id="{13948AD7-F1BC-5A9E-5166-8F5F297B777D}"/>
              </a:ext>
            </a:extLst>
          </p:cNvPr>
          <p:cNvPicPr>
            <a:picLocks noGrp="1" noRot="1" noChangeAspect="1" noMove="1" noResize="1" noEditPoints="1" noAdjustHandles="1" noChangeArrowheads="1" noChangeShapeType="1" noCrop="1"/>
          </p:cNvPicPr>
          <p:nvPr/>
        </p:nvPicPr>
        <p:blipFill>
          <a:blip r:embed="rId7">
            <a:extLst>
              <a:ext uri="{BEBA8EAE-BF5A-486C-A8C5-ECC9F3942E4B}">
                <a14:imgProps xmlns:a14="http://schemas.microsoft.com/office/drawing/2010/main">
                  <a14:imgLayer r:embed="rId8">
                    <a14:imgEffect>
                      <a14:saturation sat="400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445703" y="1639469"/>
            <a:ext cx="2899794" cy="3579062"/>
          </a:xfrm>
          <a:prstGeom prst="rect">
            <a:avLst/>
          </a:prstGeom>
        </p:spPr>
      </p:pic>
      <p:sp>
        <p:nvSpPr>
          <p:cNvPr id="24" name="TextBox 23">
            <a:extLst>
              <a:ext uri="{FF2B5EF4-FFF2-40B4-BE49-F238E27FC236}">
                <a16:creationId xmlns:a16="http://schemas.microsoft.com/office/drawing/2014/main" id="{7AAA4C25-211B-42F6-EBA7-B218BFA3C23E}"/>
              </a:ext>
            </a:extLst>
          </p:cNvPr>
          <p:cNvSpPr txBox="1"/>
          <p:nvPr/>
        </p:nvSpPr>
        <p:spPr>
          <a:xfrm>
            <a:off x="4932478" y="958733"/>
            <a:ext cx="6326505" cy="369332"/>
          </a:xfrm>
          <a:prstGeom prst="rect">
            <a:avLst/>
          </a:prstGeom>
          <a:solidFill>
            <a:schemeClr val="bg1"/>
          </a:solidFill>
          <a:ln>
            <a:solidFill>
              <a:schemeClr val="tx1"/>
            </a:solidFill>
          </a:ln>
        </p:spPr>
        <p:txBody>
          <a:bodyPr wrap="square">
            <a:spAutoFit/>
          </a:bodyPr>
          <a:lstStyle/>
          <a:p>
            <a:pPr algn="ctr"/>
            <a:r>
              <a:rPr lang="en-GB" b="1" dirty="0">
                <a:latin typeface="Arial" panose="020B0604020202020204" pitchFamily="34" charset="0"/>
                <a:cs typeface="Arial" panose="020B0604020202020204" pitchFamily="34" charset="0"/>
              </a:rPr>
              <a:t>Stability and Movement</a:t>
            </a:r>
          </a:p>
        </p:txBody>
      </p:sp>
      <p:pic>
        <p:nvPicPr>
          <p:cNvPr id="3" name="The knee joint 2 ">
            <a:hlinkClick r:id="" action="ppaction://media"/>
            <a:extLst>
              <a:ext uri="{FF2B5EF4-FFF2-40B4-BE49-F238E27FC236}">
                <a16:creationId xmlns:a16="http://schemas.microsoft.com/office/drawing/2014/main" id="{114E9A93-D910-6DF3-EDA5-51278A507151}"/>
              </a:ext>
            </a:extLst>
          </p:cNvPr>
          <p:cNvPicPr>
            <a:picLocks noGrp="1" noRot="1" noChangeAspect="1" noMove="1" noResize="1" noEditPoints="1" noAdjustHandles="1" noChangeArrowheads="1" noChangeShapeType="1" noCrop="1"/>
          </p:cNvPicPr>
          <p:nvPr>
            <a:audioFile r:link="rId1"/>
            <p:extLst>
              <p:ext uri="{DAA4B4D4-6D71-4841-9C94-3DE7FCFB9230}">
                <p14:media xmlns:p14="http://schemas.microsoft.com/office/powerpoint/2010/main" r:embed="rId2">
                  <p14:trim st="1656"/>
                </p14:media>
              </p:ext>
            </p:extLst>
          </p:nvPr>
        </p:nvPicPr>
        <p:blipFill>
          <a:blip r:embed="rId9">
            <a:biLevel thresh="75000"/>
            <a:extLst>
              <a:ext uri="{BEBA8EAE-BF5A-486C-A8C5-ECC9F3942E4B}">
                <a14:imgProps xmlns:a14="http://schemas.microsoft.com/office/drawing/2010/main">
                  <a14:imgLayer r:embed="rId10">
                    <a14:imgEffect>
                      <a14:colorTemperature colorTemp="4874"/>
                    </a14:imgEffect>
                    <a14:imgEffect>
                      <a14:saturation sat="400000"/>
                    </a14:imgEffect>
                  </a14:imgLayer>
                </a14:imgProps>
              </a:ext>
            </a:extLst>
          </a:blip>
          <a:stretch>
            <a:fillRect/>
          </a:stretch>
        </p:blipFill>
        <p:spPr>
          <a:xfrm>
            <a:off x="11713029" y="5769030"/>
            <a:ext cx="406400" cy="406400"/>
          </a:xfrm>
          <a:prstGeom prst="rect">
            <a:avLst/>
          </a:prstGeom>
        </p:spPr>
      </p:pic>
    </p:spTree>
    <p:extLst>
      <p:ext uri="{BB962C8B-B14F-4D97-AF65-F5344CB8AC3E}">
        <p14:creationId xmlns:p14="http://schemas.microsoft.com/office/powerpoint/2010/main" val="1035156365"/>
      </p:ext>
    </p:extLst>
  </p:cSld>
  <p:clrMapOvr>
    <a:masterClrMapping/>
  </p:clrMapOvr>
  <mc:AlternateContent xmlns:mc="http://schemas.openxmlformats.org/markup-compatibility/2006" xmlns:p14="http://schemas.microsoft.com/office/powerpoint/2010/main">
    <mc:Choice Requires="p14">
      <p:transition spd="slow" p14:dur="2000" advTm="64847"/>
    </mc:Choice>
    <mc:Fallback xmlns="">
      <p:transition spd="slow" advTm="648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6319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94898">
                <p:cTn id="11"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FB28EC67-1948-85AE-8B6C-EE894A49CC73}"/>
              </a:ext>
            </a:extLst>
          </p:cNvPr>
          <p:cNvSpPr txBox="1"/>
          <p:nvPr/>
        </p:nvSpPr>
        <p:spPr>
          <a:xfrm>
            <a:off x="478465" y="0"/>
            <a:ext cx="11217349" cy="480901"/>
          </a:xfrm>
          <a:prstGeom prst="rect">
            <a:avLst/>
          </a:prstGeom>
          <a:noFill/>
          <a:ln>
            <a:solidFill>
              <a:schemeClr val="tx1"/>
            </a:solidFill>
          </a:ln>
        </p:spPr>
        <p:txBody>
          <a:bodyPr wrap="square">
            <a:spAutoFit/>
          </a:bodyPr>
          <a:lstStyle/>
          <a:p>
            <a:pPr algn="ctr">
              <a:lnSpc>
                <a:spcPct val="115000"/>
              </a:lnSpc>
              <a:spcAft>
                <a:spcPts val="800"/>
              </a:spcAft>
              <a:buNone/>
            </a:pPr>
            <a:r>
              <a:rPr lang="en-GB" sz="2400" b="1">
                <a:latin typeface="Arial" panose="020B0604020202020204" pitchFamily="34" charset="0"/>
                <a:cs typeface="Arial" panose="020B0604020202020204" pitchFamily="34" charset="0"/>
              </a:rPr>
              <a:t>Application of Disease to the Musculoskeletal System</a:t>
            </a:r>
            <a:endParaRPr lang="en-GB" sz="2400" b="1" kern="100" dirty="0">
              <a:effectLst/>
              <a:latin typeface="Arial" panose="020B0604020202020204" pitchFamily="34" charset="0"/>
              <a:ea typeface="Aptos" panose="020B00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E04168B5-3CF5-28D0-D71C-DD36B7325CAA}"/>
              </a:ext>
            </a:extLst>
          </p:cNvPr>
          <p:cNvSpPr txBox="1"/>
          <p:nvPr/>
        </p:nvSpPr>
        <p:spPr>
          <a:xfrm>
            <a:off x="704327" y="1141038"/>
            <a:ext cx="8535366" cy="4522758"/>
          </a:xfrm>
          <a:prstGeom prst="rect">
            <a:avLst/>
          </a:prstGeom>
          <a:solidFill>
            <a:schemeClr val="bg1"/>
          </a:solidFill>
          <a:ln>
            <a:solidFill>
              <a:schemeClr val="tx1"/>
            </a:solidFill>
          </a:ln>
        </p:spPr>
        <p:txBody>
          <a:bodyPr wrap="square">
            <a:spAutoFit/>
          </a:bodyPr>
          <a:lstStyle/>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Cartilage degeneration increases friction</a:t>
            </a:r>
            <a:r>
              <a:rPr lang="en-GB" sz="1600" dirty="0">
                <a:effectLst/>
                <a:latin typeface="Arial" panose="020B0604020202020204" pitchFamily="34" charset="0"/>
                <a:cs typeface="Arial" panose="020B0604020202020204" pitchFamily="34" charset="0"/>
              </a:rPr>
              <a:t> — articular cartilage becomes thin and rough, reducing shock absorption (Scanlon </a:t>
            </a:r>
            <a:r>
              <a:rPr lang="en-GB" sz="1600" dirty="0">
                <a:latin typeface="Arial" panose="020B0604020202020204" pitchFamily="34" charset="0"/>
                <a:cs typeface="Arial" panose="020B0604020202020204" pitchFamily="34" charset="0"/>
              </a:rPr>
              <a:t>and</a:t>
            </a:r>
            <a:r>
              <a:rPr lang="en-GB" sz="1600" dirty="0">
                <a:effectLst/>
                <a:latin typeface="Arial" panose="020B0604020202020204" pitchFamily="34" charset="0"/>
                <a:cs typeface="Arial" panose="020B0604020202020204" pitchFamily="34" charset="0"/>
              </a:rPr>
              <a:t> Sanders, 2018; Hunter </a:t>
            </a:r>
            <a:r>
              <a:rPr lang="en-GB" sz="1600" dirty="0">
                <a:latin typeface="Arial" panose="020B0604020202020204" pitchFamily="34" charset="0"/>
                <a:cs typeface="Arial" panose="020B0604020202020204" pitchFamily="34" charset="0"/>
              </a:rPr>
              <a:t>and</a:t>
            </a:r>
            <a:r>
              <a:rPr lang="en-GB" sz="1600" dirty="0">
                <a:effectLst/>
                <a:latin typeface="Arial" panose="020B0604020202020204" pitchFamily="34" charset="0"/>
                <a:cs typeface="Arial" panose="020B0604020202020204" pitchFamily="34" charset="0"/>
              </a:rPr>
              <a:t> Bierma‑Zeinstra, 2019).</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Subchondral bone sclerosis and osteophytes</a:t>
            </a:r>
            <a:r>
              <a:rPr lang="en-GB" sz="1600" dirty="0">
                <a:effectLst/>
                <a:latin typeface="Arial" panose="020B0604020202020204" pitchFamily="34" charset="0"/>
                <a:cs typeface="Arial" panose="020B0604020202020204" pitchFamily="34" charset="0"/>
              </a:rPr>
              <a:t> — bone thickens and forms osteophytes, causing pain and stiffness (Versus Arthritis, 2023; Cross et al., 2014).</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Meniscal weakening reduces stability</a:t>
            </a:r>
            <a:r>
              <a:rPr lang="en-GB" sz="1600" dirty="0">
                <a:effectLst/>
                <a:latin typeface="Arial" panose="020B0604020202020204" pitchFamily="34" charset="0"/>
                <a:cs typeface="Arial" panose="020B0604020202020204" pitchFamily="34" charset="0"/>
              </a:rPr>
              <a:t> — medial and lateral menisci may weaken or tear, reducing load distribution (Waugh </a:t>
            </a:r>
            <a:r>
              <a:rPr lang="en-GB" sz="1600" dirty="0">
                <a:latin typeface="Arial" panose="020B0604020202020204" pitchFamily="34" charset="0"/>
                <a:cs typeface="Arial" panose="020B0604020202020204" pitchFamily="34" charset="0"/>
              </a:rPr>
              <a:t>and</a:t>
            </a:r>
            <a:r>
              <a:rPr lang="en-GB" sz="1600" dirty="0">
                <a:effectLst/>
                <a:latin typeface="Arial" panose="020B0604020202020204" pitchFamily="34" charset="0"/>
                <a:cs typeface="Arial" panose="020B0604020202020204" pitchFamily="34" charset="0"/>
              </a:rPr>
              <a:t> Grant, 2018).</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Synovial inflammation increases swelling</a:t>
            </a:r>
            <a:r>
              <a:rPr lang="en-GB" sz="1600" dirty="0">
                <a:effectLst/>
                <a:latin typeface="Arial" panose="020B0604020202020204" pitchFamily="34" charset="0"/>
                <a:cs typeface="Arial" panose="020B0604020202020204" pitchFamily="34" charset="0"/>
              </a:rPr>
              <a:t> — inflamed synovium produces excess fluid, leading to swelling (Sturgeon, 2018).</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Muscle weakness from pain‑related inactivity</a:t>
            </a:r>
            <a:r>
              <a:rPr lang="en-GB" sz="1600" dirty="0">
                <a:effectLst/>
                <a:latin typeface="Arial" panose="020B0604020202020204" pitchFamily="34" charset="0"/>
                <a:cs typeface="Arial" panose="020B0604020202020204" pitchFamily="34" charset="0"/>
              </a:rPr>
              <a:t> — reduced activity weakens quadriceps, causing instability (Felson, 2020).</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Joint space narrowing on imaging</a:t>
            </a:r>
            <a:r>
              <a:rPr lang="en-GB" sz="1600" dirty="0">
                <a:effectLst/>
                <a:latin typeface="Arial" panose="020B0604020202020204" pitchFamily="34" charset="0"/>
                <a:cs typeface="Arial" panose="020B0604020202020204" pitchFamily="34" charset="0"/>
              </a:rPr>
              <a:t> — radiographs show narrowing due to cartilage loss (NICE, 2022).</a:t>
            </a:r>
            <a:endParaRPr lang="en-GB" sz="1600" dirty="0">
              <a:latin typeface="Arial" panose="020B060402020202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A92D9240-615C-A5F2-F2FA-43537620D09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623933" y="1141038"/>
            <a:ext cx="1577356" cy="4496953"/>
          </a:xfrm>
          <a:prstGeom prst="rect">
            <a:avLst/>
          </a:prstGeom>
        </p:spPr>
      </p:pic>
      <p:sp>
        <p:nvSpPr>
          <p:cNvPr id="17" name="TextBox 16">
            <a:extLst>
              <a:ext uri="{FF2B5EF4-FFF2-40B4-BE49-F238E27FC236}">
                <a16:creationId xmlns:a16="http://schemas.microsoft.com/office/drawing/2014/main" id="{CC08E874-501A-8AFA-090A-3D4C750A3AD3}"/>
              </a:ext>
            </a:extLst>
          </p:cNvPr>
          <p:cNvSpPr txBox="1"/>
          <p:nvPr/>
        </p:nvSpPr>
        <p:spPr>
          <a:xfrm>
            <a:off x="9431813" y="5668741"/>
            <a:ext cx="1961596" cy="369332"/>
          </a:xfrm>
          <a:prstGeom prst="rect">
            <a:avLst/>
          </a:prstGeom>
          <a:noFill/>
        </p:spPr>
        <p:txBody>
          <a:bodyPr wrap="square" rtlCol="0">
            <a:spAutoFit/>
          </a:bodyPr>
          <a:lstStyle/>
          <a:p>
            <a:pPr algn="ctr"/>
            <a:r>
              <a:rPr lang="en-GB" sz="900" dirty="0">
                <a:solidFill>
                  <a:schemeClr val="accent4">
                    <a:lumMod val="50000"/>
                  </a:schemeClr>
                </a:solidFill>
                <a:latin typeface="Arial" panose="020B0604020202020204" pitchFamily="34" charset="0"/>
                <a:cs typeface="Arial" panose="020B0604020202020204" pitchFamily="34" charset="0"/>
                <a:hlinkClick r:id="rId6" tooltip="https://courses.lumenlearning.com/boundless-ap/chapter/introduction-to-skeletal-muscle/">
                  <a:extLst>
                    <a:ext uri="{A12FA001-AC4F-418D-AE19-62706E023703}">
                      <ahyp:hlinkClr xmlns:ahyp="http://schemas.microsoft.com/office/drawing/2018/hyperlinkcolor" val="tx"/>
                    </a:ext>
                  </a:extLst>
                </a:hlinkClick>
              </a:rPr>
              <a:t>This Photo</a:t>
            </a:r>
            <a:r>
              <a:rPr lang="en-GB" sz="900" dirty="0">
                <a:solidFill>
                  <a:schemeClr val="accent4">
                    <a:lumMod val="50000"/>
                  </a:schemeClr>
                </a:solidFill>
                <a:latin typeface="Arial" panose="020B0604020202020204" pitchFamily="34" charset="0"/>
                <a:cs typeface="Arial" panose="020B0604020202020204" pitchFamily="34" charset="0"/>
              </a:rPr>
              <a:t> by Unknown Author is licensed under </a:t>
            </a:r>
            <a:r>
              <a:rPr lang="en-GB" sz="900" dirty="0">
                <a:solidFill>
                  <a:schemeClr val="accent4">
                    <a:lumMod val="50000"/>
                  </a:schemeClr>
                </a:solidFill>
                <a:latin typeface="Arial" panose="020B0604020202020204" pitchFamily="34" charset="0"/>
                <a:cs typeface="Arial" panose="020B0604020202020204" pitchFamily="34" charset="0"/>
                <a:hlinkClick r:id="rId7" tooltip="https://creativecommons.org/licenses/by-sa/3.0/">
                  <a:extLst>
                    <a:ext uri="{A12FA001-AC4F-418D-AE19-62706E023703}">
                      <ahyp:hlinkClr xmlns:ahyp="http://schemas.microsoft.com/office/drawing/2018/hyperlinkcolor" val="tx"/>
                    </a:ext>
                  </a:extLst>
                </a:hlinkClick>
              </a:rPr>
              <a:t>CC BY-SA</a:t>
            </a:r>
            <a:endParaRPr lang="en-GB" sz="900" dirty="0">
              <a:solidFill>
                <a:schemeClr val="accent4">
                  <a:lumMod val="50000"/>
                </a:schemeClr>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D898EAD3-237D-544C-B4AA-6481AD9C1B80}"/>
              </a:ext>
            </a:extLst>
          </p:cNvPr>
          <p:cNvSpPr>
            <a:spLocks noGrp="1"/>
          </p:cNvSpPr>
          <p:nvPr>
            <p:ph type="sldNum" sz="quarter" idx="12"/>
          </p:nvPr>
        </p:nvSpPr>
        <p:spPr>
          <a:xfrm>
            <a:off x="5918158" y="6485861"/>
            <a:ext cx="337961" cy="284547"/>
          </a:xfrm>
        </p:spPr>
        <p:txBody>
          <a:bodyPr/>
          <a:lstStyle/>
          <a:p>
            <a:pPr algn="ctr"/>
            <a:fld id="{0E2E53E1-21C8-4F99-B43F-543C125CBA00}" type="slidenum">
              <a:rPr lang="en-GB" sz="1050" b="1" smtClean="0">
                <a:latin typeface="Arial" panose="020B0604020202020204" pitchFamily="34" charset="0"/>
                <a:cs typeface="Arial" panose="020B0604020202020204" pitchFamily="34" charset="0"/>
              </a:rPr>
              <a:pPr algn="ctr"/>
              <a:t>6</a:t>
            </a:fld>
            <a:endParaRPr lang="en-GB" sz="1050" b="1" dirty="0">
              <a:latin typeface="Arial" panose="020B0604020202020204" pitchFamily="34" charset="0"/>
              <a:cs typeface="Arial" panose="020B0604020202020204" pitchFamily="34" charset="0"/>
            </a:endParaRPr>
          </a:p>
        </p:txBody>
      </p:sp>
      <p:pic>
        <p:nvPicPr>
          <p:cNvPr id="4" name="MSK System ">
            <a:hlinkClick r:id="" action="ppaction://media"/>
            <a:extLst>
              <a:ext uri="{FF2B5EF4-FFF2-40B4-BE49-F238E27FC236}">
                <a16:creationId xmlns:a16="http://schemas.microsoft.com/office/drawing/2014/main" id="{6A6CF845-99E8-5BB7-A27E-04B359053431}"/>
              </a:ext>
            </a:extLst>
          </p:cNvPr>
          <p:cNvPicPr>
            <a:picLocks noGrp="1" noRot="1" noChangeAspect="1" noMove="1" noResize="1" noEditPoints="1" noAdjustHandles="1" noChangeArrowheads="1" noChangeShapeType="1" noCrop="1"/>
          </p:cNvPicPr>
          <p:nvPr>
            <a:audioFile r:link="rId1"/>
            <p:extLst>
              <p:ext uri="{DAA4B4D4-6D71-4841-9C94-3DE7FCFB9230}">
                <p14:media xmlns:p14="http://schemas.microsoft.com/office/powerpoint/2010/main" r:embed="rId2">
                  <p14:trim st="1984"/>
                </p14:media>
              </p:ext>
            </p:extLst>
          </p:nvPr>
        </p:nvPicPr>
        <p:blipFill>
          <a:blip r:embed="rId8">
            <a:biLevel thresh="75000"/>
            <a:extLst>
              <a:ext uri="{BEBA8EAE-BF5A-486C-A8C5-ECC9F3942E4B}">
                <a14:imgProps xmlns:a14="http://schemas.microsoft.com/office/drawing/2010/main">
                  <a14:imgLayer r:embed="rId9">
                    <a14:imgEffect>
                      <a14:saturation sat="400000"/>
                    </a14:imgEffect>
                  </a14:imgLayer>
                </a14:imgProps>
              </a:ext>
            </a:extLst>
          </a:blip>
          <a:stretch>
            <a:fillRect/>
          </a:stretch>
        </p:blipFill>
        <p:spPr>
          <a:xfrm>
            <a:off x="11695814" y="5682460"/>
            <a:ext cx="406400" cy="406400"/>
          </a:xfrm>
          <a:prstGeom prst="rect">
            <a:avLst/>
          </a:prstGeom>
        </p:spPr>
      </p:pic>
    </p:spTree>
    <p:extLst>
      <p:ext uri="{BB962C8B-B14F-4D97-AF65-F5344CB8AC3E}">
        <p14:creationId xmlns:p14="http://schemas.microsoft.com/office/powerpoint/2010/main" val="4022819309"/>
      </p:ext>
    </p:extLst>
  </p:cSld>
  <p:clrMapOvr>
    <a:masterClrMapping/>
  </p:clrMapOvr>
  <mc:AlternateContent xmlns:mc="http://schemas.openxmlformats.org/markup-compatibility/2006" xmlns:p14="http://schemas.microsoft.com/office/powerpoint/2010/main">
    <mc:Choice Requires="p14">
      <p:transition spd="slow" p14:dur="2000" advTm="76890"/>
    </mc:Choice>
    <mc:Fallback xmlns="">
      <p:transition spd="slow" advTm="768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7630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10"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1F7B4D7-366B-636B-EA5D-19A77BC8BC35}"/>
              </a:ext>
            </a:extLst>
          </p:cNvPr>
          <p:cNvSpPr txBox="1">
            <a:spLocks noGrp="1" noRot="1" noMove="1" noResize="1" noEditPoints="1" noAdjustHandles="1" noChangeArrowheads="1" noChangeShapeType="1"/>
          </p:cNvSpPr>
          <p:nvPr/>
        </p:nvSpPr>
        <p:spPr>
          <a:xfrm>
            <a:off x="7214616" y="461665"/>
            <a:ext cx="4488433" cy="5904000"/>
          </a:xfrm>
          <a:prstGeom prst="rect">
            <a:avLst/>
          </a:prstGeom>
          <a:solidFill>
            <a:schemeClr val="accent6">
              <a:lumMod val="40000"/>
              <a:lumOff val="60000"/>
            </a:schemeClr>
          </a:solidFill>
          <a:ln>
            <a:solidFill>
              <a:schemeClr val="tx1"/>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1DCC2FC5-D78C-39B3-145A-BC76A3FC4F89}"/>
              </a:ext>
            </a:extLst>
          </p:cNvPr>
          <p:cNvSpPr txBox="1">
            <a:spLocks noGrp="1" noRot="1" noMove="1" noResize="1" noEditPoints="1" noAdjustHandles="1" noChangeArrowheads="1" noChangeShapeType="1"/>
          </p:cNvSpPr>
          <p:nvPr/>
        </p:nvSpPr>
        <p:spPr>
          <a:xfrm>
            <a:off x="488950" y="461665"/>
            <a:ext cx="6725666" cy="5904000"/>
          </a:xfrm>
          <a:prstGeom prst="rect">
            <a:avLst/>
          </a:prstGeom>
          <a:solidFill>
            <a:schemeClr val="bg1"/>
          </a:solidFill>
          <a:ln>
            <a:solidFill>
              <a:schemeClr val="tx1"/>
            </a:solidFill>
          </a:ln>
        </p:spPr>
        <p:txBody>
          <a:bodyPr wrap="square">
            <a:spAutoFit/>
          </a:bodyPr>
          <a:lstStyle/>
          <a:p>
            <a:pPr algn="just">
              <a:buClr>
                <a:schemeClr val="tx1"/>
              </a:buClr>
            </a:pPr>
            <a:endParaRPr lang="en-GB" sz="1600" b="1" dirty="0">
              <a:effectLst/>
              <a:latin typeface="Arial" panose="020B0604020202020204" pitchFamily="34" charset="0"/>
              <a:cs typeface="Arial" panose="020B0604020202020204" pitchFamily="34" charset="0"/>
            </a:endParaRPr>
          </a:p>
          <a:p>
            <a:pPr algn="just">
              <a:buClr>
                <a:schemeClr val="tx1"/>
              </a:buClr>
            </a:pPr>
            <a:endParaRPr lang="en-GB" sz="1600" b="1" dirty="0">
              <a:latin typeface="Arial" panose="020B0604020202020204" pitchFamily="34" charset="0"/>
              <a:cs typeface="Arial" panose="020B0604020202020204" pitchFamily="34" charset="0"/>
            </a:endParaRPr>
          </a:p>
          <a:p>
            <a:pPr marL="285750" indent="-285750" algn="just">
              <a:buClr>
                <a:schemeClr val="tx1"/>
              </a:buClr>
              <a:buFont typeface="Wingdings" panose="05000000000000000000" pitchFamily="2" charset="2"/>
              <a:buChar char="v"/>
            </a:pPr>
            <a:endParaRPr lang="en-GB" sz="1600" b="1" dirty="0">
              <a:effectLst/>
              <a:latin typeface="Arial" panose="020B0604020202020204" pitchFamily="34" charset="0"/>
              <a:cs typeface="Arial" panose="020B0604020202020204" pitchFamily="34" charset="0"/>
            </a:endParaRPr>
          </a:p>
          <a:p>
            <a:pPr marL="285750" indent="-285750" algn="just">
              <a:buClr>
                <a:schemeClr val="tx1"/>
              </a:buClr>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Nociceptor activation increases pain signalling</a:t>
            </a:r>
            <a:r>
              <a:rPr lang="en-GB" sz="1600" dirty="0">
                <a:effectLst/>
                <a:latin typeface="Arial" panose="020B0604020202020204" pitchFamily="34" charset="0"/>
                <a:cs typeface="Arial" panose="020B0604020202020204" pitchFamily="34" charset="0"/>
              </a:rPr>
              <a:t> — exposed bone and deteriorating cartilage trigger nociceptors, sending pain signals to the spinal cord and brain (Sturgeon, 2018; Nair </a:t>
            </a:r>
            <a:r>
              <a:rPr lang="en-GB" sz="1600" dirty="0">
                <a:latin typeface="Arial" panose="020B0604020202020204" pitchFamily="34" charset="0"/>
                <a:cs typeface="Arial" panose="020B0604020202020204" pitchFamily="34" charset="0"/>
              </a:rPr>
              <a:t>and</a:t>
            </a:r>
            <a:r>
              <a:rPr lang="en-GB" sz="1600" dirty="0">
                <a:effectLst/>
                <a:latin typeface="Arial" panose="020B0604020202020204" pitchFamily="34" charset="0"/>
                <a:cs typeface="Arial" panose="020B0604020202020204" pitchFamily="34" charset="0"/>
              </a:rPr>
              <a:t> Peate, 2011).</a:t>
            </a:r>
          </a:p>
          <a:p>
            <a:pPr marL="285750" indent="-285750" algn="just">
              <a:buClr>
                <a:schemeClr val="tx1"/>
              </a:buClr>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Clr>
                <a:schemeClr val="tx1"/>
              </a:buClr>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Cytokines sensitise nerve endings</a:t>
            </a:r>
            <a:r>
              <a:rPr lang="en-GB" sz="1600" dirty="0">
                <a:effectLst/>
                <a:latin typeface="Arial" panose="020B0604020202020204" pitchFamily="34" charset="0"/>
                <a:cs typeface="Arial" panose="020B0604020202020204" pitchFamily="34" charset="0"/>
              </a:rPr>
              <a:t> — synovial inflammation releases cytokines that heighten nerve sensitivity (Hunter </a:t>
            </a:r>
            <a:r>
              <a:rPr lang="en-GB" sz="1600" dirty="0">
                <a:latin typeface="Arial" panose="020B0604020202020204" pitchFamily="34" charset="0"/>
                <a:cs typeface="Arial" panose="020B0604020202020204" pitchFamily="34" charset="0"/>
              </a:rPr>
              <a:t>and</a:t>
            </a:r>
            <a:r>
              <a:rPr lang="en-GB" sz="1600" dirty="0">
                <a:effectLst/>
                <a:latin typeface="Arial" panose="020B0604020202020204" pitchFamily="34" charset="0"/>
                <a:cs typeface="Arial" panose="020B0604020202020204" pitchFamily="34" charset="0"/>
              </a:rPr>
              <a:t> Bierma‑Zeinstra, 2019).</a:t>
            </a:r>
          </a:p>
          <a:p>
            <a:pPr marL="285750" indent="-285750" algn="just">
              <a:buClr>
                <a:schemeClr val="tx1"/>
              </a:buClr>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Clr>
                <a:schemeClr val="tx1"/>
              </a:buClr>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Osteophytes irritate tissues</a:t>
            </a:r>
            <a:r>
              <a:rPr lang="en-GB" sz="1600" dirty="0">
                <a:effectLst/>
                <a:latin typeface="Arial" panose="020B0604020202020204" pitchFamily="34" charset="0"/>
                <a:cs typeface="Arial" panose="020B0604020202020204" pitchFamily="34" charset="0"/>
              </a:rPr>
              <a:t> — bony growths stimulate nociceptors and increase discomfort.</a:t>
            </a:r>
          </a:p>
          <a:p>
            <a:pPr marL="285750" indent="-285750" algn="just">
              <a:buClr>
                <a:schemeClr val="tx1"/>
              </a:buClr>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Clr>
                <a:schemeClr val="tx1"/>
              </a:buClr>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Central sensitisation increases hypersensitivity</a:t>
            </a:r>
            <a:r>
              <a:rPr lang="en-GB" sz="1600" dirty="0">
                <a:effectLst/>
                <a:latin typeface="Arial" panose="020B0604020202020204" pitchFamily="34" charset="0"/>
                <a:cs typeface="Arial" panose="020B0604020202020204" pitchFamily="34" charset="0"/>
              </a:rPr>
              <a:t> — persistent pain can make the nervous system overly reactive (Felson, 2020).</a:t>
            </a:r>
          </a:p>
          <a:p>
            <a:pPr marL="285750" indent="-285750" algn="just">
              <a:buClr>
                <a:schemeClr val="tx1"/>
              </a:buClr>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Clr>
                <a:schemeClr val="tx1"/>
              </a:buClr>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Pain inhibits quadriceps activation</a:t>
            </a:r>
            <a:r>
              <a:rPr lang="en-GB" sz="1600" dirty="0">
                <a:effectLst/>
                <a:latin typeface="Arial" panose="020B0604020202020204" pitchFamily="34" charset="0"/>
                <a:cs typeface="Arial" panose="020B0604020202020204" pitchFamily="34" charset="0"/>
              </a:rPr>
              <a:t> — reduced muscle activation leads to weakness, instability, and higher fall risk (Scanlon </a:t>
            </a:r>
            <a:r>
              <a:rPr lang="en-GB" sz="1600" dirty="0">
                <a:latin typeface="Arial" panose="020B0604020202020204" pitchFamily="34" charset="0"/>
                <a:cs typeface="Arial" panose="020B0604020202020204" pitchFamily="34" charset="0"/>
              </a:rPr>
              <a:t>and</a:t>
            </a:r>
            <a:r>
              <a:rPr lang="en-GB" sz="1600" dirty="0">
                <a:effectLst/>
                <a:latin typeface="Arial" panose="020B0604020202020204" pitchFamily="34" charset="0"/>
                <a:cs typeface="Arial" panose="020B0604020202020204" pitchFamily="34" charset="0"/>
              </a:rPr>
              <a:t> Sanders, 2018).</a:t>
            </a:r>
          </a:p>
          <a:p>
            <a:pPr marL="285750" indent="-285750" algn="just">
              <a:buClr>
                <a:schemeClr val="tx1"/>
              </a:buClr>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Clr>
                <a:schemeClr val="tx1"/>
              </a:buClr>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Neural changes worsen mobility</a:t>
            </a:r>
            <a:r>
              <a:rPr lang="en-GB" sz="1600" dirty="0">
                <a:effectLst/>
                <a:latin typeface="Arial" panose="020B0604020202020204" pitchFamily="34" charset="0"/>
                <a:cs typeface="Arial" panose="020B0604020202020204" pitchFamily="34" charset="0"/>
              </a:rPr>
              <a:t> — altered pain processing contributes to functional decline.</a:t>
            </a:r>
            <a:endParaRPr lang="en-GB" sz="16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150732E-59E4-7F46-58F6-4F050E7CF602}"/>
              </a:ext>
            </a:extLst>
          </p:cNvPr>
          <p:cNvSpPr txBox="1"/>
          <p:nvPr/>
        </p:nvSpPr>
        <p:spPr>
          <a:xfrm>
            <a:off x="488950" y="0"/>
            <a:ext cx="11214099" cy="461665"/>
          </a:xfrm>
          <a:prstGeom prst="rect">
            <a:avLst/>
          </a:prstGeom>
          <a:noFill/>
          <a:ln>
            <a:solidFill>
              <a:schemeClr val="tx1"/>
            </a:solidFill>
          </a:ln>
        </p:spPr>
        <p:txBody>
          <a:bodyPr wrap="square">
            <a:spAutoFit/>
          </a:bodyPr>
          <a:lstStyle/>
          <a:p>
            <a:pPr algn="ctr"/>
            <a:r>
              <a:rPr lang="en-GB" sz="2400" b="1" dirty="0">
                <a:effectLst/>
                <a:latin typeface="Arial" panose="020B0604020202020204" pitchFamily="34" charset="0"/>
                <a:ea typeface="Aptos" panose="020B0004020202020204" pitchFamily="34" charset="0"/>
                <a:cs typeface="Arial" panose="020B0604020202020204" pitchFamily="34" charset="0"/>
              </a:rPr>
              <a:t>Application of Disease to the Nervous System </a:t>
            </a:r>
            <a:endParaRPr lang="en-GB" sz="24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9891F955-8F0D-DDFA-3F29-DD82E32E3476}"/>
              </a:ext>
            </a:extLst>
          </p:cNvPr>
          <p:cNvPicPr>
            <a:picLocks noGrp="1" noRot="1" noChangeAspect="1" noMove="1" noResize="1" noEditPoints="1" noAdjustHandles="1" noChangeArrowheads="1" noChangeShapeType="1" noCrop="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386965" y="1358118"/>
            <a:ext cx="3944868" cy="3781317"/>
          </a:xfrm>
          <a:prstGeom prst="rect">
            <a:avLst/>
          </a:prstGeom>
        </p:spPr>
      </p:pic>
      <p:sp>
        <p:nvSpPr>
          <p:cNvPr id="9" name="TextBox 8">
            <a:extLst>
              <a:ext uri="{FF2B5EF4-FFF2-40B4-BE49-F238E27FC236}">
                <a16:creationId xmlns:a16="http://schemas.microsoft.com/office/drawing/2014/main" id="{3D42D24B-4BA2-7F6E-CC23-556307763CF2}"/>
              </a:ext>
            </a:extLst>
          </p:cNvPr>
          <p:cNvSpPr txBox="1">
            <a:spLocks noGrp="1" noRot="1" noMove="1" noResize="1" noEditPoints="1" noAdjustHandles="1" noChangeArrowheads="1" noChangeShapeType="1"/>
          </p:cNvSpPr>
          <p:nvPr/>
        </p:nvSpPr>
        <p:spPr>
          <a:xfrm>
            <a:off x="7662750" y="5920472"/>
            <a:ext cx="3592164" cy="230832"/>
          </a:xfrm>
          <a:prstGeom prst="rect">
            <a:avLst/>
          </a:prstGeom>
          <a:noFill/>
        </p:spPr>
        <p:txBody>
          <a:bodyPr wrap="square" rtlCol="0">
            <a:spAutoFit/>
          </a:bodyPr>
          <a:lstStyle/>
          <a:p>
            <a:pPr algn="ctr"/>
            <a:r>
              <a:rPr lang="en-GB" sz="900" dirty="0">
                <a:solidFill>
                  <a:schemeClr val="accent4">
                    <a:lumMod val="50000"/>
                  </a:schemeClr>
                </a:solidFill>
                <a:latin typeface="Arial" panose="020B0604020202020204" pitchFamily="34" charset="0"/>
                <a:cs typeface="Arial" panose="020B0604020202020204" pitchFamily="34" charset="0"/>
                <a:hlinkClick r:id="rId6" tooltip="https://organismalbio.biosci.gatech.edu/chemical-and-electrical-signals/nervous-systems/">
                  <a:extLst>
                    <a:ext uri="{A12FA001-AC4F-418D-AE19-62706E023703}">
                      <ahyp:hlinkClr xmlns:ahyp="http://schemas.microsoft.com/office/drawing/2018/hyperlinkcolor" val="tx"/>
                    </a:ext>
                  </a:extLst>
                </a:hlinkClick>
              </a:rPr>
              <a:t>This Photo</a:t>
            </a:r>
            <a:r>
              <a:rPr lang="en-GB" sz="900" dirty="0">
                <a:solidFill>
                  <a:schemeClr val="accent4">
                    <a:lumMod val="50000"/>
                  </a:schemeClr>
                </a:solidFill>
                <a:latin typeface="Arial" panose="020B0604020202020204" pitchFamily="34" charset="0"/>
                <a:cs typeface="Arial" panose="020B0604020202020204" pitchFamily="34" charset="0"/>
              </a:rPr>
              <a:t> by Unknown Author is licensed under </a:t>
            </a:r>
            <a:r>
              <a:rPr lang="en-GB" sz="900" dirty="0">
                <a:solidFill>
                  <a:schemeClr val="accent4">
                    <a:lumMod val="50000"/>
                  </a:schemeClr>
                </a:solidFill>
                <a:latin typeface="Arial" panose="020B0604020202020204" pitchFamily="34" charset="0"/>
                <a:cs typeface="Arial" panose="020B0604020202020204" pitchFamily="34" charset="0"/>
                <a:hlinkClick r:id="rId7" tooltip="https://creativecommons.org/licenses/by-nc-sa/3.0/">
                  <a:extLst>
                    <a:ext uri="{A12FA001-AC4F-418D-AE19-62706E023703}">
                      <ahyp:hlinkClr xmlns:ahyp="http://schemas.microsoft.com/office/drawing/2018/hyperlinkcolor" val="tx"/>
                    </a:ext>
                  </a:extLst>
                </a:hlinkClick>
              </a:rPr>
              <a:t>CC BY-SA-NC</a:t>
            </a:r>
            <a:endParaRPr lang="en-GB" sz="900" dirty="0">
              <a:solidFill>
                <a:schemeClr val="accent4">
                  <a:lumMod val="50000"/>
                </a:schemeClr>
              </a:solidFill>
              <a:latin typeface="Arial" panose="020B060402020202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09241457-8BB7-8E94-5844-8871471B00A0}"/>
              </a:ext>
            </a:extLst>
          </p:cNvPr>
          <p:cNvSpPr>
            <a:spLocks noGrp="1" noRot="1" noMove="1" noResize="1" noEditPoints="1" noAdjustHandles="1" noChangeArrowheads="1" noChangeShapeType="1"/>
          </p:cNvSpPr>
          <p:nvPr>
            <p:ph type="sldNum" sz="quarter" idx="12"/>
          </p:nvPr>
        </p:nvSpPr>
        <p:spPr>
          <a:xfrm>
            <a:off x="5969509" y="6547930"/>
            <a:ext cx="252982" cy="279400"/>
          </a:xfrm>
        </p:spPr>
        <p:txBody>
          <a:bodyPr/>
          <a:lstStyle/>
          <a:p>
            <a:fld id="{0E2E53E1-21C8-4F99-B43F-543C125CBA00}" type="slidenum">
              <a:rPr lang="en-GB" sz="1100" b="1" smtClean="0">
                <a:latin typeface="Arial" panose="020B0604020202020204" pitchFamily="34" charset="0"/>
                <a:cs typeface="Arial" panose="020B0604020202020204" pitchFamily="34" charset="0"/>
              </a:rPr>
              <a:t>7</a:t>
            </a:fld>
            <a:endParaRPr lang="en-GB" sz="1100" b="1" dirty="0">
              <a:latin typeface="Arial" panose="020B0604020202020204" pitchFamily="34" charset="0"/>
              <a:cs typeface="Arial" panose="020B0604020202020204" pitchFamily="34" charset="0"/>
            </a:endParaRPr>
          </a:p>
        </p:txBody>
      </p:sp>
      <p:pic>
        <p:nvPicPr>
          <p:cNvPr id="5" name="Nervous System ">
            <a:hlinkClick r:id="" action="ppaction://media"/>
            <a:extLst>
              <a:ext uri="{FF2B5EF4-FFF2-40B4-BE49-F238E27FC236}">
                <a16:creationId xmlns:a16="http://schemas.microsoft.com/office/drawing/2014/main" id="{AAE732C3-11CB-9ED8-6889-E7304131A5CB}"/>
              </a:ext>
            </a:extLst>
          </p:cNvPr>
          <p:cNvPicPr>
            <a:picLocks noGrp="1" noRot="1" noChangeAspect="1" noMove="1" noResize="1" noEditPoints="1" noAdjustHandles="1" noChangeArrowheads="1" noChangeShapeType="1" noCrop="1"/>
          </p:cNvPicPr>
          <p:nvPr>
            <a:audioFile r:link="rId1"/>
            <p:extLst>
              <p:ext uri="{DAA4B4D4-6D71-4841-9C94-3DE7FCFB9230}">
                <p14:media xmlns:p14="http://schemas.microsoft.com/office/powerpoint/2010/main" r:embed="rId2">
                  <p14:trim st="1100"/>
                </p14:media>
              </p:ext>
            </p:extLst>
          </p:nvPr>
        </p:nvPicPr>
        <p:blipFill>
          <a:blip r:embed="rId8">
            <a:biLevel thresh="75000"/>
            <a:extLst>
              <a:ext uri="{BEBA8EAE-BF5A-486C-A8C5-ECC9F3942E4B}">
                <a14:imgProps xmlns:a14="http://schemas.microsoft.com/office/drawing/2010/main">
                  <a14:imgLayer r:embed="rId9">
                    <a14:imgEffect>
                      <a14:saturation sat="327000"/>
                    </a14:imgEffect>
                  </a14:imgLayer>
                </a14:imgProps>
              </a:ext>
            </a:extLst>
          </a:blip>
          <a:stretch>
            <a:fillRect/>
          </a:stretch>
        </p:blipFill>
        <p:spPr>
          <a:xfrm>
            <a:off x="11744783" y="5717272"/>
            <a:ext cx="406400" cy="406400"/>
          </a:xfrm>
          <a:prstGeom prst="rect">
            <a:avLst/>
          </a:prstGeom>
        </p:spPr>
      </p:pic>
    </p:spTree>
    <p:extLst>
      <p:ext uri="{BB962C8B-B14F-4D97-AF65-F5344CB8AC3E}">
        <p14:creationId xmlns:p14="http://schemas.microsoft.com/office/powerpoint/2010/main" val="412467543"/>
      </p:ext>
    </p:extLst>
  </p:cSld>
  <p:clrMapOvr>
    <a:masterClrMapping/>
  </p:clrMapOvr>
  <mc:AlternateContent xmlns:mc="http://schemas.openxmlformats.org/markup-compatibility/2006" xmlns:p14="http://schemas.microsoft.com/office/powerpoint/2010/main">
    <mc:Choice Requires="p14">
      <p:transition spd="slow" p14:dur="2000" advTm="69860"/>
    </mc:Choice>
    <mc:Fallback xmlns="">
      <p:transition spd="slow" advTm="698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876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36A2FD7-A4CE-56FE-0FF9-5B59498E1E09}"/>
              </a:ext>
            </a:extLst>
          </p:cNvPr>
          <p:cNvSpPr txBox="1"/>
          <p:nvPr/>
        </p:nvSpPr>
        <p:spPr>
          <a:xfrm>
            <a:off x="637954" y="1559001"/>
            <a:ext cx="10944000" cy="4478662"/>
          </a:xfrm>
          <a:prstGeom prst="rect">
            <a:avLst/>
          </a:prstGeom>
          <a:solidFill>
            <a:schemeClr val="bg1"/>
          </a:solidFill>
          <a:ln>
            <a:solidFill>
              <a:schemeClr val="tx1"/>
            </a:solidFill>
          </a:ln>
        </p:spPr>
        <p:txBody>
          <a:bodyPr wrap="square">
            <a:spAutoFit/>
          </a:bodyPr>
          <a:lstStyle/>
          <a:p>
            <a:pPr marL="285750" indent="-285750" algn="just">
              <a:lnSpc>
                <a:spcPct val="150000"/>
              </a:lnSpc>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Cartilage loss activates nociceptors</a:t>
            </a:r>
            <a:r>
              <a:rPr lang="en-GB" sz="1600" dirty="0">
                <a:effectLst/>
                <a:latin typeface="Arial" panose="020B0604020202020204" pitchFamily="34" charset="0"/>
                <a:cs typeface="Arial" panose="020B0604020202020204" pitchFamily="34" charset="0"/>
              </a:rPr>
              <a:t> — exposed bone stimulates pain receptors (Sturgeon, 2018; Nair </a:t>
            </a:r>
            <a:r>
              <a:rPr lang="en-GB" sz="1600" dirty="0">
                <a:latin typeface="Arial" panose="020B0604020202020204" pitchFamily="34" charset="0"/>
                <a:cs typeface="Arial" panose="020B0604020202020204" pitchFamily="34" charset="0"/>
              </a:rPr>
              <a:t>and</a:t>
            </a:r>
            <a:r>
              <a:rPr lang="en-GB" sz="1600" dirty="0">
                <a:effectLst/>
                <a:latin typeface="Arial" panose="020B0604020202020204" pitchFamily="34" charset="0"/>
                <a:cs typeface="Arial" panose="020B0604020202020204" pitchFamily="34" charset="0"/>
              </a:rPr>
              <a:t> Peate, 2011).</a:t>
            </a:r>
          </a:p>
          <a:p>
            <a:pPr marL="285750" indent="-285750" algn="just">
              <a:lnSpc>
                <a:spcPct val="150000"/>
              </a:lnSpc>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Synovial inflammation sensitises nerves</a:t>
            </a:r>
            <a:r>
              <a:rPr lang="en-GB" sz="1600" dirty="0">
                <a:effectLst/>
                <a:latin typeface="Arial" panose="020B0604020202020204" pitchFamily="34" charset="0"/>
                <a:cs typeface="Arial" panose="020B0604020202020204" pitchFamily="34" charset="0"/>
              </a:rPr>
              <a:t> — cytokines increase neural sensitivity (Hunter </a:t>
            </a:r>
            <a:r>
              <a:rPr lang="en-GB" sz="1600" dirty="0">
                <a:latin typeface="Arial" panose="020B0604020202020204" pitchFamily="34" charset="0"/>
                <a:cs typeface="Arial" panose="020B0604020202020204" pitchFamily="34" charset="0"/>
              </a:rPr>
              <a:t>and</a:t>
            </a:r>
            <a:r>
              <a:rPr lang="en-GB" sz="1600" dirty="0">
                <a:effectLst/>
                <a:latin typeface="Arial" panose="020B0604020202020204" pitchFamily="34" charset="0"/>
                <a:cs typeface="Arial" panose="020B0604020202020204" pitchFamily="34" charset="0"/>
              </a:rPr>
              <a:t> Bierma‑Zeinstra, 2019).</a:t>
            </a:r>
          </a:p>
          <a:p>
            <a:pPr marL="285750" indent="-285750" algn="just">
              <a:lnSpc>
                <a:spcPct val="150000"/>
              </a:lnSpc>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Osteophytes irritate tissues</a:t>
            </a:r>
            <a:r>
              <a:rPr lang="en-GB" sz="1600" dirty="0">
                <a:effectLst/>
                <a:latin typeface="Arial" panose="020B0604020202020204" pitchFamily="34" charset="0"/>
                <a:cs typeface="Arial" panose="020B0604020202020204" pitchFamily="34" charset="0"/>
              </a:rPr>
              <a:t> — bony growths trigger additional nociceptor activation (Cross et al., 2014).</a:t>
            </a:r>
          </a:p>
          <a:p>
            <a:pPr marL="285750" indent="-285750" algn="just">
              <a:lnSpc>
                <a:spcPct val="150000"/>
              </a:lnSpc>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Persistent pain causes central sensitisation</a:t>
            </a:r>
            <a:r>
              <a:rPr lang="en-GB" sz="1600" dirty="0">
                <a:effectLst/>
                <a:latin typeface="Arial" panose="020B0604020202020204" pitchFamily="34" charset="0"/>
                <a:cs typeface="Arial" panose="020B0604020202020204" pitchFamily="34" charset="0"/>
              </a:rPr>
              <a:t> — the nervous system becomes hypersensitive (Felson, 2020).</a:t>
            </a:r>
          </a:p>
          <a:p>
            <a:pPr marL="285750" indent="-285750" algn="just">
              <a:lnSpc>
                <a:spcPct val="150000"/>
              </a:lnSpc>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lnSpc>
                <a:spcPct val="150000"/>
              </a:lnSpc>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Pain reduces quadriceps activation</a:t>
            </a:r>
            <a:r>
              <a:rPr lang="en-GB" sz="1600" dirty="0">
                <a:effectLst/>
                <a:latin typeface="Arial" panose="020B0604020202020204" pitchFamily="34" charset="0"/>
                <a:cs typeface="Arial" panose="020B0604020202020204" pitchFamily="34" charset="0"/>
              </a:rPr>
              <a:t> — muscle inhibition leads to instability and reduced mobility (Scanlon </a:t>
            </a:r>
            <a:r>
              <a:rPr lang="en-GB" sz="1600" dirty="0">
                <a:latin typeface="Arial" panose="020B0604020202020204" pitchFamily="34" charset="0"/>
                <a:cs typeface="Arial" panose="020B0604020202020204" pitchFamily="34" charset="0"/>
              </a:rPr>
              <a:t>and</a:t>
            </a:r>
            <a:r>
              <a:rPr lang="en-GB" sz="1600" dirty="0">
                <a:effectLst/>
                <a:latin typeface="Arial" panose="020B0604020202020204" pitchFamily="34" charset="0"/>
                <a:cs typeface="Arial" panose="020B0604020202020204" pitchFamily="34" charset="0"/>
              </a:rPr>
              <a:t> Sanders, 2018).</a:t>
            </a:r>
          </a:p>
        </p:txBody>
      </p:sp>
      <p:sp>
        <p:nvSpPr>
          <p:cNvPr id="7" name="TextBox 6">
            <a:extLst>
              <a:ext uri="{FF2B5EF4-FFF2-40B4-BE49-F238E27FC236}">
                <a16:creationId xmlns:a16="http://schemas.microsoft.com/office/drawing/2014/main" id="{4730C1E7-FDF4-F9B0-9784-C42663AD5952}"/>
              </a:ext>
            </a:extLst>
          </p:cNvPr>
          <p:cNvSpPr txBox="1"/>
          <p:nvPr/>
        </p:nvSpPr>
        <p:spPr>
          <a:xfrm>
            <a:off x="623777" y="618999"/>
            <a:ext cx="10944446" cy="369332"/>
          </a:xfrm>
          <a:prstGeom prst="rect">
            <a:avLst/>
          </a:prstGeom>
          <a:solidFill>
            <a:schemeClr val="bg1"/>
          </a:solidFill>
          <a:ln>
            <a:solidFill>
              <a:schemeClr val="tx1"/>
            </a:solidFill>
          </a:ln>
        </p:spPr>
        <p:txBody>
          <a:bodyPr wrap="square">
            <a:spAutoFit/>
          </a:bodyPr>
          <a:lstStyle/>
          <a:p>
            <a:pPr lvl="0" algn="ctr"/>
            <a:r>
              <a:rPr lang="en-GB" b="1" dirty="0">
                <a:latin typeface="Arial" panose="020B0604020202020204" pitchFamily="34" charset="0"/>
                <a:cs typeface="Arial" panose="020B0604020202020204" pitchFamily="34" charset="0"/>
              </a:rPr>
              <a:t>Interaction Between the Musculoskeletal and Nervous Systems in Knee OA</a:t>
            </a:r>
          </a:p>
        </p:txBody>
      </p:sp>
      <p:sp>
        <p:nvSpPr>
          <p:cNvPr id="2" name="Slide Number Placeholder 1">
            <a:extLst>
              <a:ext uri="{FF2B5EF4-FFF2-40B4-BE49-F238E27FC236}">
                <a16:creationId xmlns:a16="http://schemas.microsoft.com/office/drawing/2014/main" id="{0888281A-C3C3-EA34-FF5F-76C5C89800CD}"/>
              </a:ext>
            </a:extLst>
          </p:cNvPr>
          <p:cNvSpPr>
            <a:spLocks noGrp="1" noRot="1" noMove="1" noResize="1" noEditPoints="1" noAdjustHandles="1" noChangeArrowheads="1" noChangeShapeType="1"/>
          </p:cNvSpPr>
          <p:nvPr>
            <p:ph type="sldNum" sz="quarter" idx="12"/>
          </p:nvPr>
        </p:nvSpPr>
        <p:spPr>
          <a:xfrm>
            <a:off x="5942077" y="6539670"/>
            <a:ext cx="307846" cy="270001"/>
          </a:xfrm>
        </p:spPr>
        <p:txBody>
          <a:bodyPr/>
          <a:lstStyle/>
          <a:p>
            <a:pPr algn="ctr"/>
            <a:fld id="{0E2E53E1-21C8-4F99-B43F-543C125CBA00}" type="slidenum">
              <a:rPr lang="en-GB" sz="1100" b="1" smtClean="0">
                <a:latin typeface="Arial" panose="020B0604020202020204" pitchFamily="34" charset="0"/>
                <a:cs typeface="Arial" panose="020B0604020202020204" pitchFamily="34" charset="0"/>
              </a:rPr>
              <a:pPr algn="ctr"/>
              <a:t>8</a:t>
            </a:fld>
            <a:endParaRPr lang="en-GB" sz="1100" b="1" dirty="0">
              <a:latin typeface="Arial" panose="020B0604020202020204" pitchFamily="34" charset="0"/>
              <a:cs typeface="Arial" panose="020B0604020202020204" pitchFamily="34" charset="0"/>
            </a:endParaRPr>
          </a:p>
        </p:txBody>
      </p:sp>
      <p:pic>
        <p:nvPicPr>
          <p:cNvPr id="8" name="MSK and Nervous ">
            <a:hlinkClick r:id="" action="ppaction://media"/>
            <a:extLst>
              <a:ext uri="{FF2B5EF4-FFF2-40B4-BE49-F238E27FC236}">
                <a16:creationId xmlns:a16="http://schemas.microsoft.com/office/drawing/2014/main" id="{4C8A82C8-ECD9-E37C-EAB5-A2E00F1963A2}"/>
              </a:ext>
            </a:extLst>
          </p:cNvPr>
          <p:cNvPicPr>
            <a:picLocks noGrp="1" noRot="1" noChangeAspect="1" noMove="1" noResize="1" noEditPoints="1" noAdjustHandles="1" noChangeArrowheads="1" noChangeShapeType="1" noCrop="1"/>
          </p:cNvPicPr>
          <p:nvPr>
            <a:audioFile r:link="rId1"/>
            <p:extLst>
              <p:ext uri="{DAA4B4D4-6D71-4841-9C94-3DE7FCFB9230}">
                <p14:media xmlns:p14="http://schemas.microsoft.com/office/powerpoint/2010/main" r:embed="rId2">
                  <p14:trim st="2375"/>
                </p14:media>
              </p:ext>
            </p:extLst>
          </p:nvPr>
        </p:nvPicPr>
        <p:blipFill>
          <a:blip r:embed="rId5">
            <a:biLevel thresh="75000"/>
            <a:extLst>
              <a:ext uri="{BEBA8EAE-BF5A-486C-A8C5-ECC9F3942E4B}">
                <a14:imgProps xmlns:a14="http://schemas.microsoft.com/office/drawing/2010/main">
                  <a14:imgLayer r:embed="rId6">
                    <a14:imgEffect>
                      <a14:saturation sat="400000"/>
                    </a14:imgEffect>
                  </a14:imgLayer>
                </a14:imgProps>
              </a:ext>
            </a:extLst>
          </a:blip>
          <a:stretch>
            <a:fillRect/>
          </a:stretch>
        </p:blipFill>
        <p:spPr>
          <a:xfrm>
            <a:off x="11785600" y="5729234"/>
            <a:ext cx="406400" cy="406400"/>
          </a:xfrm>
          <a:prstGeom prst="rect">
            <a:avLst/>
          </a:prstGeom>
        </p:spPr>
      </p:pic>
    </p:spTree>
    <p:extLst>
      <p:ext uri="{BB962C8B-B14F-4D97-AF65-F5344CB8AC3E}">
        <p14:creationId xmlns:p14="http://schemas.microsoft.com/office/powerpoint/2010/main" val="3270300048"/>
      </p:ext>
    </p:extLst>
  </p:cSld>
  <p:clrMapOvr>
    <a:masterClrMapping/>
  </p:clrMapOvr>
  <mc:AlternateContent xmlns:mc="http://schemas.openxmlformats.org/markup-compatibility/2006" xmlns:p14="http://schemas.microsoft.com/office/powerpoint/2010/main">
    <mc:Choice Requires="p14">
      <p:transition spd="slow" p14:dur="2000" advTm="56170"/>
    </mc:Choice>
    <mc:Fallback xmlns="">
      <p:transition spd="slow" advTm="561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732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013238B-CE44-3674-430F-7EEC3A3BDA08}"/>
              </a:ext>
            </a:extLst>
          </p:cNvPr>
          <p:cNvSpPr txBox="1">
            <a:spLocks noGrp="1" noRot="1" noMove="1" noResize="1" noEditPoints="1" noAdjustHandles="1" noChangeArrowheads="1" noChangeShapeType="1"/>
          </p:cNvSpPr>
          <p:nvPr/>
        </p:nvSpPr>
        <p:spPr>
          <a:xfrm>
            <a:off x="4678324" y="1798280"/>
            <a:ext cx="6910425" cy="4143904"/>
          </a:xfrm>
          <a:prstGeom prst="rect">
            <a:avLst/>
          </a:prstGeom>
          <a:solidFill>
            <a:schemeClr val="bg1"/>
          </a:solidFill>
          <a:ln>
            <a:solidFill>
              <a:schemeClr val="tx1"/>
            </a:solidFill>
          </a:ln>
        </p:spPr>
        <p:txBody>
          <a:bodyPr wrap="square">
            <a:spAutoFit/>
          </a:bodyPr>
          <a:lstStyle/>
          <a:p>
            <a:pPr algn="just">
              <a:lnSpc>
                <a:spcPct val="150000"/>
              </a:lnSpc>
            </a:pPr>
            <a:endParaRPr lang="en-GB" sz="1600" b="1"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62‑year‑old woman in Birmingham</a:t>
            </a:r>
            <a:r>
              <a:rPr lang="en-GB" sz="1600" dirty="0">
                <a:effectLst/>
                <a:latin typeface="Arial" panose="020B0604020202020204" pitchFamily="34" charset="0"/>
                <a:cs typeface="Arial" panose="020B0604020202020204" pitchFamily="34" charset="0"/>
              </a:rPr>
              <a:t> — part‑time supermarket assistant; prolonged standing increases knee load.</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BMI 31 kg/m²</a:t>
            </a:r>
            <a:r>
              <a:rPr lang="en-GB" sz="1600" dirty="0">
                <a:effectLst/>
                <a:latin typeface="Arial" panose="020B0604020202020204" pitchFamily="34" charset="0"/>
                <a:cs typeface="Arial" panose="020B0604020202020204" pitchFamily="34" charset="0"/>
              </a:rPr>
              <a:t> — classified as obese; contributes to joint loading and inflammation (Felson, 2020).</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Sedentary lifestyle</a:t>
            </a:r>
            <a:r>
              <a:rPr lang="en-GB" sz="1600" dirty="0">
                <a:effectLst/>
                <a:latin typeface="Arial" panose="020B0604020202020204" pitchFamily="34" charset="0"/>
                <a:cs typeface="Arial" panose="020B0604020202020204" pitchFamily="34" charset="0"/>
              </a:rPr>
              <a:t> — former smoker; limited physical activity.</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Typical OA symptoms</a:t>
            </a:r>
            <a:r>
              <a:rPr lang="en-GB" sz="1600" dirty="0">
                <a:effectLst/>
                <a:latin typeface="Arial" panose="020B0604020202020204" pitchFamily="34" charset="0"/>
                <a:cs typeface="Arial" panose="020B0604020202020204" pitchFamily="34" charset="0"/>
              </a:rPr>
              <a:t> — worsening knee pain, &lt;30 min morning stiffness, difficulty climbing stairs, reduced walking distance.</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Frequent paracetamol use</a:t>
            </a:r>
            <a:r>
              <a:rPr lang="en-GB" sz="1600" dirty="0">
                <a:effectLst/>
                <a:latin typeface="Arial" panose="020B0604020202020204" pitchFamily="34" charset="0"/>
                <a:cs typeface="Arial" panose="020B0604020202020204" pitchFamily="34" charset="0"/>
              </a:rPr>
              <a:t> — self‑management of pain.</a:t>
            </a:r>
          </a:p>
          <a:p>
            <a:pPr algn="just"/>
            <a:endParaRPr lang="en-GB" sz="1600" dirty="0">
              <a:effectLst/>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latin typeface="Arial" panose="020B0604020202020204" pitchFamily="34" charset="0"/>
                <a:cs typeface="Arial" panose="020B0604020202020204" pitchFamily="34" charset="0"/>
              </a:rPr>
              <a:t>OA criteria</a:t>
            </a:r>
            <a:r>
              <a:rPr lang="en-GB" sz="1600" dirty="0">
                <a:latin typeface="Arial" panose="020B0604020202020204" pitchFamily="34" charset="0"/>
                <a:cs typeface="Arial" panose="020B0604020202020204" pitchFamily="34" charset="0"/>
              </a:rPr>
              <a:t> — described by NICE and aligned with characteristic features (NICE, 2022).</a:t>
            </a:r>
            <a:endParaRPr lang="en-GB" sz="1600" dirty="0">
              <a:effectLst/>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063E2586-1263-7A1E-F27F-DBE8110A7B91}"/>
              </a:ext>
            </a:extLst>
          </p:cNvPr>
          <p:cNvSpPr txBox="1">
            <a:spLocks noGrp="1" noRot="1" noMove="1" noResize="1" noEditPoints="1" noAdjustHandles="1" noChangeArrowheads="1" noChangeShapeType="1"/>
          </p:cNvSpPr>
          <p:nvPr/>
        </p:nvSpPr>
        <p:spPr>
          <a:xfrm>
            <a:off x="603250" y="597951"/>
            <a:ext cx="4075075" cy="1200329"/>
          </a:xfrm>
          <a:prstGeom prst="rect">
            <a:avLst/>
          </a:prstGeom>
          <a:solidFill>
            <a:schemeClr val="bg1"/>
          </a:solidFill>
          <a:ln>
            <a:solidFill>
              <a:schemeClr val="tx2"/>
            </a:solidFill>
          </a:ln>
        </p:spPr>
        <p:txBody>
          <a:bodyPr wrap="square">
            <a:spAutoFit/>
          </a:bodyPr>
          <a:lstStyle/>
          <a:p>
            <a:pPr algn="ctr"/>
            <a:endParaRPr lang="en-GB" sz="2400" b="1" dirty="0">
              <a:latin typeface="Arial" panose="020B0604020202020204" pitchFamily="34" charset="0"/>
              <a:cs typeface="Arial" panose="020B0604020202020204" pitchFamily="34" charset="0"/>
            </a:endParaRPr>
          </a:p>
          <a:p>
            <a:pPr algn="ctr"/>
            <a:r>
              <a:rPr lang="en-GB" sz="2400" b="1" dirty="0">
                <a:latin typeface="Arial" panose="020B0604020202020204" pitchFamily="34" charset="0"/>
                <a:cs typeface="Arial" panose="020B0604020202020204" pitchFamily="34" charset="0"/>
              </a:rPr>
              <a:t>Fictional Patient Profile</a:t>
            </a:r>
          </a:p>
          <a:p>
            <a:pPr algn="ctr"/>
            <a:endParaRPr lang="en-GB" sz="2400" b="1" dirty="0">
              <a:latin typeface="Arial" panose="020B0604020202020204" pitchFamily="34" charset="0"/>
              <a:cs typeface="Arial" panose="020B0604020202020204" pitchFamily="34" charset="0"/>
            </a:endParaRPr>
          </a:p>
        </p:txBody>
      </p:sp>
      <p:pic>
        <p:nvPicPr>
          <p:cNvPr id="3" name="Graphic 2" descr="Female using a cane">
            <a:extLst>
              <a:ext uri="{FF2B5EF4-FFF2-40B4-BE49-F238E27FC236}">
                <a16:creationId xmlns:a16="http://schemas.microsoft.com/office/drawing/2014/main" id="{7B7F043D-6861-DAB2-2154-0811CDF80AE9}"/>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5"/>
              </a:ext>
            </a:extLst>
          </a:blip>
          <a:stretch>
            <a:fillRect/>
          </a:stretch>
        </p:blipFill>
        <p:spPr>
          <a:xfrm>
            <a:off x="1625451" y="2010651"/>
            <a:ext cx="1725133" cy="3401420"/>
          </a:xfrm>
          <a:prstGeom prst="rect">
            <a:avLst/>
          </a:prstGeom>
        </p:spPr>
      </p:pic>
      <p:cxnSp>
        <p:nvCxnSpPr>
          <p:cNvPr id="10" name="Straight Arrow Connector 9">
            <a:extLst>
              <a:ext uri="{FF2B5EF4-FFF2-40B4-BE49-F238E27FC236}">
                <a16:creationId xmlns:a16="http://schemas.microsoft.com/office/drawing/2014/main" id="{69B7CB25-ACC8-2DC7-644D-E759A6E0BB21}"/>
              </a:ext>
            </a:extLst>
          </p:cNvPr>
          <p:cNvCxnSpPr>
            <a:cxnSpLocks noGrp="1" noRot="1" noMove="1" noResize="1" noEditPoints="1" noAdjustHandles="1" noChangeArrowheads="1" noChangeShapeType="1"/>
          </p:cNvCxnSpPr>
          <p:nvPr/>
        </p:nvCxnSpPr>
        <p:spPr>
          <a:xfrm>
            <a:off x="893135" y="1722474"/>
            <a:ext cx="3370521" cy="0"/>
          </a:xfrm>
          <a:prstGeom prst="straightConnector1">
            <a:avLst/>
          </a:prstGeom>
          <a:ln w="190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
        <p:nvSpPr>
          <p:cNvPr id="19" name="TextBox 18">
            <a:extLst>
              <a:ext uri="{FF2B5EF4-FFF2-40B4-BE49-F238E27FC236}">
                <a16:creationId xmlns:a16="http://schemas.microsoft.com/office/drawing/2014/main" id="{30C0453A-94F0-858D-82D2-7B1652DE30B9}"/>
              </a:ext>
            </a:extLst>
          </p:cNvPr>
          <p:cNvSpPr txBox="1">
            <a:spLocks noGrp="1" noRot="1" noMove="1" noResize="1" noEditPoints="1" noAdjustHandles="1" noChangeArrowheads="1" noChangeShapeType="1"/>
          </p:cNvSpPr>
          <p:nvPr/>
        </p:nvSpPr>
        <p:spPr>
          <a:xfrm>
            <a:off x="1775635" y="5603630"/>
            <a:ext cx="1424763" cy="338554"/>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1600" b="1" dirty="0">
                <a:latin typeface="Arial" panose="020B0604020202020204" pitchFamily="34" charset="0"/>
                <a:cs typeface="Arial" panose="020B0604020202020204" pitchFamily="34" charset="0"/>
              </a:rPr>
              <a:t>Mrs J</a:t>
            </a:r>
          </a:p>
        </p:txBody>
      </p:sp>
      <p:sp>
        <p:nvSpPr>
          <p:cNvPr id="2" name="Slide Number Placeholder 1">
            <a:extLst>
              <a:ext uri="{FF2B5EF4-FFF2-40B4-BE49-F238E27FC236}">
                <a16:creationId xmlns:a16="http://schemas.microsoft.com/office/drawing/2014/main" id="{DA622212-A2A0-1996-7057-0D34F000FB4A}"/>
              </a:ext>
            </a:extLst>
          </p:cNvPr>
          <p:cNvSpPr>
            <a:spLocks noGrp="1"/>
          </p:cNvSpPr>
          <p:nvPr>
            <p:ph type="sldNum" sz="quarter" idx="12"/>
          </p:nvPr>
        </p:nvSpPr>
        <p:spPr>
          <a:xfrm>
            <a:off x="5932082" y="6411397"/>
            <a:ext cx="327835" cy="389270"/>
          </a:xfrm>
        </p:spPr>
        <p:txBody>
          <a:bodyPr/>
          <a:lstStyle/>
          <a:p>
            <a:pPr algn="ctr"/>
            <a:fld id="{0E2E53E1-21C8-4F99-B43F-543C125CBA00}" type="slidenum">
              <a:rPr lang="en-GB" sz="1100" b="1" smtClean="0">
                <a:latin typeface="Arial" panose="020B0604020202020204" pitchFamily="34" charset="0"/>
                <a:cs typeface="Arial" panose="020B0604020202020204" pitchFamily="34" charset="0"/>
              </a:rPr>
              <a:pPr algn="ctr"/>
              <a:t>9</a:t>
            </a:fld>
            <a:endParaRPr lang="en-GB" sz="1100" b="1" dirty="0">
              <a:latin typeface="Arial" panose="020B0604020202020204" pitchFamily="34" charset="0"/>
              <a:cs typeface="Arial" panose="020B0604020202020204" pitchFamily="34" charset="0"/>
            </a:endParaRPr>
          </a:p>
        </p:txBody>
      </p:sp>
      <p:pic>
        <p:nvPicPr>
          <p:cNvPr id="4" name="Mrs J’s ">
            <a:hlinkClick r:id="" action="ppaction://media"/>
            <a:extLst>
              <a:ext uri="{FF2B5EF4-FFF2-40B4-BE49-F238E27FC236}">
                <a16:creationId xmlns:a16="http://schemas.microsoft.com/office/drawing/2014/main" id="{F2B35194-8E59-6DB4-19CB-A06DCE653D29}"/>
              </a:ext>
            </a:extLst>
          </p:cNvPr>
          <p:cNvPicPr>
            <a:picLocks noGrp="1" noRot="1" noChangeAspect="1" noMove="1" noResize="1" noEditPoints="1" noAdjustHandles="1" noChangeArrowheads="1" noChangeShapeType="1" noCrop="1"/>
          </p:cNvPicPr>
          <p:nvPr>
            <a:audioFile r:link="rId1"/>
            <p:extLst>
              <p:ext uri="{DAA4B4D4-6D71-4841-9C94-3DE7FCFB9230}">
                <p14:media xmlns:p14="http://schemas.microsoft.com/office/powerpoint/2010/main" r:embed="rId2">
                  <p14:trim st="1656"/>
                </p14:media>
              </p:ext>
            </p:extLst>
          </p:nvPr>
        </p:nvPicPr>
        <p:blipFill>
          <a:blip r:embed="rId6">
            <a:biLevel thresh="75000"/>
            <a:extLst>
              <a:ext uri="{BEBA8EAE-BF5A-486C-A8C5-ECC9F3942E4B}">
                <a14:imgProps xmlns:a14="http://schemas.microsoft.com/office/drawing/2010/main">
                  <a14:imgLayer r:embed="rId7">
                    <a14:imgEffect>
                      <a14:saturation sat="400000"/>
                    </a14:imgEffect>
                  </a14:imgLayer>
                </a14:imgProps>
              </a:ext>
            </a:extLst>
          </a:blip>
          <a:stretch>
            <a:fillRect/>
          </a:stretch>
        </p:blipFill>
        <p:spPr>
          <a:xfrm>
            <a:off x="11785600" y="5743728"/>
            <a:ext cx="406400" cy="406400"/>
          </a:xfrm>
          <a:prstGeom prst="rect">
            <a:avLst/>
          </a:prstGeom>
        </p:spPr>
      </p:pic>
    </p:spTree>
    <p:extLst>
      <p:ext uri="{BB962C8B-B14F-4D97-AF65-F5344CB8AC3E}">
        <p14:creationId xmlns:p14="http://schemas.microsoft.com/office/powerpoint/2010/main" val="1237527957"/>
      </p:ext>
    </p:extLst>
  </p:cSld>
  <p:clrMapOvr>
    <a:masterClrMapping/>
  </p:clrMapOvr>
  <mc:AlternateContent xmlns:mc="http://schemas.openxmlformats.org/markup-compatibility/2006" xmlns:p14="http://schemas.microsoft.com/office/powerpoint/2010/main">
    <mc:Choice Requires="p14">
      <p:transition spd="slow" p14:dur="2000" advTm="57808"/>
    </mc:Choice>
    <mc:Fallback xmlns="">
      <p:transition spd="slow" advTm="578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615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C8796FD-7044-9B5F-59B4-6F280E32149D}"/>
              </a:ext>
            </a:extLst>
          </p:cNvPr>
          <p:cNvSpPr txBox="1">
            <a:spLocks noGrp="1" noRot="1" noMove="1" noResize="1" noEditPoints="1" noAdjustHandles="1" noChangeArrowheads="1" noChangeShapeType="1"/>
          </p:cNvSpPr>
          <p:nvPr/>
        </p:nvSpPr>
        <p:spPr>
          <a:xfrm>
            <a:off x="489098" y="622437"/>
            <a:ext cx="11206716" cy="5755422"/>
          </a:xfrm>
          <a:prstGeom prst="rect">
            <a:avLst/>
          </a:prstGeom>
          <a:solidFill>
            <a:schemeClr val="bg1"/>
          </a:solidFill>
          <a:ln>
            <a:solidFill>
              <a:schemeClr val="tx1"/>
            </a:solidFill>
          </a:ln>
        </p:spPr>
        <p:txBody>
          <a:bodyPr wrap="square">
            <a:spAutoFit/>
          </a:bodyPr>
          <a:lstStyle/>
          <a:p>
            <a:pPr lvl="1" algn="just"/>
            <a:endParaRPr lang="en-GB" sz="1600" dirty="0">
              <a:latin typeface="Arial" panose="020B0604020202020204" pitchFamily="34" charset="0"/>
              <a:cs typeface="Arial" panose="020B0604020202020204" pitchFamily="34" charset="0"/>
            </a:endParaRPr>
          </a:p>
          <a:p>
            <a:pPr lvl="1" algn="just"/>
            <a:endParaRPr lang="en-GB" sz="1600" dirty="0">
              <a:latin typeface="Arial" panose="020B0604020202020204" pitchFamily="34" charset="0"/>
              <a:cs typeface="Arial" panose="020B0604020202020204" pitchFamily="34" charset="0"/>
            </a:endParaRPr>
          </a:p>
          <a:p>
            <a:pPr lvl="1" algn="just"/>
            <a:r>
              <a:rPr lang="en-GB" sz="1600" dirty="0">
                <a:solidFill>
                  <a:srgbClr val="7B7323"/>
                </a:solidFill>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effectLst/>
                <a:latin typeface="Arial" panose="020B0604020202020204" pitchFamily="34" charset="0"/>
                <a:cs typeface="Arial" panose="020B0604020202020204" pitchFamily="34" charset="0"/>
              </a:rPr>
              <a:t>Aim of the care plan</a:t>
            </a:r>
            <a:r>
              <a:rPr lang="en-GB" sz="1600" dirty="0">
                <a:effectLst/>
                <a:latin typeface="Arial" panose="020B0604020202020204" pitchFamily="34" charset="0"/>
                <a:cs typeface="Arial" panose="020B0604020202020204" pitchFamily="34" charset="0"/>
              </a:rPr>
              <a:t> — reduce pain, improve mobility, enhance joint stability, and support independence (NICE, 2022).</a:t>
            </a:r>
          </a:p>
          <a:p>
            <a:pPr lvl="1" algn="just"/>
            <a:endParaRPr lang="en-GB" sz="1600" dirty="0">
              <a:latin typeface="Arial" panose="020B0604020202020204" pitchFamily="34" charset="0"/>
              <a:cs typeface="Arial" panose="020B0604020202020204" pitchFamily="34" charset="0"/>
            </a:endParaRPr>
          </a:p>
          <a:p>
            <a:pPr lvl="1" algn="just"/>
            <a:r>
              <a:rPr lang="en-GB" sz="1600" dirty="0">
                <a:solidFill>
                  <a:srgbClr val="9F5721"/>
                </a:solidFill>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effectLst/>
                <a:latin typeface="Arial" panose="020B0604020202020204" pitchFamily="34" charset="0"/>
                <a:cs typeface="Arial" panose="020B0604020202020204" pitchFamily="34" charset="0"/>
              </a:rPr>
              <a:t>Patient education</a:t>
            </a:r>
            <a:r>
              <a:rPr lang="en-GB" sz="1600" dirty="0">
                <a:effectLst/>
                <a:latin typeface="Arial" panose="020B0604020202020204" pitchFamily="34" charset="0"/>
                <a:cs typeface="Arial" panose="020B0604020202020204" pitchFamily="34" charset="0"/>
              </a:rPr>
              <a:t> — OA involves joint damage and repair; physical activity is essential for symptom management.</a:t>
            </a:r>
          </a:p>
          <a:p>
            <a:pPr lvl="1" algn="just"/>
            <a:endParaRPr lang="en-GB" sz="1600" dirty="0">
              <a:latin typeface="Arial" panose="020B0604020202020204" pitchFamily="34" charset="0"/>
              <a:cs typeface="Arial" panose="020B0604020202020204" pitchFamily="34" charset="0"/>
            </a:endParaRPr>
          </a:p>
          <a:p>
            <a:pPr lvl="1" algn="just"/>
            <a:r>
              <a:rPr lang="en-GB" sz="1600" dirty="0">
                <a:solidFill>
                  <a:schemeClr val="tx2"/>
                </a:solidFill>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effectLst/>
                <a:latin typeface="Arial" panose="020B0604020202020204" pitchFamily="34" charset="0"/>
                <a:cs typeface="Arial" panose="020B0604020202020204" pitchFamily="34" charset="0"/>
              </a:rPr>
              <a:t>Exercise therapy</a:t>
            </a:r>
            <a:r>
              <a:rPr lang="en-GB" sz="1600" dirty="0">
                <a:effectLst/>
                <a:latin typeface="Arial" panose="020B0604020202020204" pitchFamily="34" charset="0"/>
                <a:cs typeface="Arial" panose="020B0604020202020204" pitchFamily="34" charset="0"/>
              </a:rPr>
              <a:t> — quadriceps/hamstring strengthening, low‑impact aerobic exercise (swimming, cycling), and balance training to reduce falls risk (NICE, 2022; Cross et al., 2014).</a:t>
            </a:r>
          </a:p>
          <a:p>
            <a:pPr lvl="1" algn="just"/>
            <a:endParaRPr lang="en-GB" sz="1600" dirty="0">
              <a:latin typeface="Arial" panose="020B0604020202020204" pitchFamily="34" charset="0"/>
              <a:cs typeface="Arial" panose="020B0604020202020204" pitchFamily="34" charset="0"/>
            </a:endParaRPr>
          </a:p>
          <a:p>
            <a:pPr lvl="1" algn="just"/>
            <a:r>
              <a:rPr lang="en-GB" sz="1600" dirty="0">
                <a:solidFill>
                  <a:schemeClr val="accent6">
                    <a:lumMod val="75000"/>
                  </a:schemeClr>
                </a:solidFill>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effectLst/>
                <a:latin typeface="Arial" panose="020B0604020202020204" pitchFamily="34" charset="0"/>
                <a:cs typeface="Arial" panose="020B0604020202020204" pitchFamily="34" charset="0"/>
              </a:rPr>
              <a:t>Weight management</a:t>
            </a:r>
            <a:r>
              <a:rPr lang="en-GB" sz="1600" dirty="0">
                <a:effectLst/>
                <a:latin typeface="Arial" panose="020B0604020202020204" pitchFamily="34" charset="0"/>
                <a:cs typeface="Arial" panose="020B0604020202020204" pitchFamily="34" charset="0"/>
              </a:rPr>
              <a:t> — dietitian referral supports gradual weight loss, reducing mechanical load and inflammation (Hunter </a:t>
            </a:r>
            <a:r>
              <a:rPr lang="en-GB" sz="1600" dirty="0">
                <a:latin typeface="Arial" panose="020B0604020202020204" pitchFamily="34" charset="0"/>
                <a:cs typeface="Arial" panose="020B0604020202020204" pitchFamily="34" charset="0"/>
              </a:rPr>
              <a:t>and</a:t>
            </a:r>
            <a:r>
              <a:rPr lang="en-GB" sz="1600" dirty="0">
                <a:effectLst/>
                <a:latin typeface="Arial" panose="020B0604020202020204" pitchFamily="34" charset="0"/>
                <a:cs typeface="Arial" panose="020B0604020202020204" pitchFamily="34" charset="0"/>
              </a:rPr>
              <a:t> Bierma‑Zeinstra, 2019).</a:t>
            </a:r>
          </a:p>
          <a:p>
            <a:pPr lvl="1" algn="just"/>
            <a:endParaRPr lang="en-GB" sz="1600" dirty="0">
              <a:latin typeface="Arial" panose="020B0604020202020204" pitchFamily="34" charset="0"/>
              <a:cs typeface="Arial" panose="020B0604020202020204" pitchFamily="34" charset="0"/>
            </a:endParaRPr>
          </a:p>
          <a:p>
            <a:pPr lvl="1" algn="just"/>
            <a:r>
              <a:rPr lang="en-GB" sz="1600" dirty="0">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effectLst/>
                <a:latin typeface="Arial" panose="020B0604020202020204" pitchFamily="34" charset="0"/>
                <a:cs typeface="Arial" panose="020B0604020202020204" pitchFamily="34" charset="0"/>
              </a:rPr>
              <a:t>Stepwise pain management</a:t>
            </a:r>
            <a:r>
              <a:rPr lang="en-GB" sz="1600" dirty="0">
                <a:effectLst/>
                <a:latin typeface="Arial" panose="020B0604020202020204" pitchFamily="34" charset="0"/>
                <a:cs typeface="Arial" panose="020B0604020202020204" pitchFamily="34" charset="0"/>
              </a:rPr>
              <a:t> — topical NSAIDs and paracetamol; oral NSAIDs with gastroprotection if needed; avoid long‑term opioids (BMJ, 2023).</a:t>
            </a:r>
          </a:p>
          <a:p>
            <a:pPr lvl="1" algn="just"/>
            <a:endParaRPr lang="en-GB" sz="1600" dirty="0">
              <a:latin typeface="Arial" panose="020B0604020202020204" pitchFamily="34" charset="0"/>
              <a:cs typeface="Arial" panose="020B0604020202020204" pitchFamily="34" charset="0"/>
            </a:endParaRPr>
          </a:p>
          <a:p>
            <a:pPr lvl="1" algn="just"/>
            <a:r>
              <a:rPr lang="en-GB" sz="1600" dirty="0">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effectLst/>
                <a:latin typeface="Arial" panose="020B0604020202020204" pitchFamily="34" charset="0"/>
                <a:cs typeface="Arial" panose="020B0604020202020204" pitchFamily="34" charset="0"/>
              </a:rPr>
              <a:t>Assistive devices</a:t>
            </a:r>
            <a:r>
              <a:rPr lang="en-GB" sz="1600" dirty="0">
                <a:effectLst/>
                <a:latin typeface="Arial" panose="020B0604020202020204" pitchFamily="34" charset="0"/>
                <a:cs typeface="Arial" panose="020B0604020202020204" pitchFamily="34" charset="0"/>
              </a:rPr>
              <a:t> — knee brace or walking stick to improve stability; stick used on the opposite side of the affected knee.</a:t>
            </a:r>
          </a:p>
          <a:p>
            <a:pPr lvl="1" algn="just"/>
            <a:endParaRPr lang="en-GB" sz="1600" dirty="0">
              <a:latin typeface="Arial" panose="020B0604020202020204" pitchFamily="34" charset="0"/>
              <a:cs typeface="Arial" panose="020B0604020202020204" pitchFamily="34" charset="0"/>
            </a:endParaRPr>
          </a:p>
          <a:p>
            <a:pPr lvl="1" algn="just"/>
            <a:r>
              <a:rPr lang="en-GB" sz="1600" dirty="0">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effectLst/>
                <a:latin typeface="Arial" panose="020B0604020202020204" pitchFamily="34" charset="0"/>
                <a:cs typeface="Arial" panose="020B0604020202020204" pitchFamily="34" charset="0"/>
              </a:rPr>
              <a:t>Regular monitoring</a:t>
            </a:r>
            <a:r>
              <a:rPr lang="en-GB" sz="1600" dirty="0">
                <a:effectLst/>
                <a:latin typeface="Arial" panose="020B0604020202020204" pitchFamily="34" charset="0"/>
                <a:cs typeface="Arial" panose="020B0604020202020204" pitchFamily="34" charset="0"/>
              </a:rPr>
              <a:t> — review pain, mobility, BMI, and medication use.</a:t>
            </a:r>
          </a:p>
          <a:p>
            <a:pPr lvl="1" algn="just"/>
            <a:endParaRPr lang="en-GB" sz="1600" dirty="0">
              <a:latin typeface="Arial" panose="020B0604020202020204" pitchFamily="34" charset="0"/>
              <a:cs typeface="Arial" panose="020B0604020202020204" pitchFamily="34" charset="0"/>
            </a:endParaRPr>
          </a:p>
          <a:p>
            <a:pPr lvl="1" algn="just"/>
            <a:r>
              <a:rPr lang="en-GB" sz="1600" dirty="0">
                <a:highlight>
                  <a:srgbClr val="9F5721"/>
                </a:highlight>
                <a:latin typeface="Arial" panose="020B0604020202020204" pitchFamily="34" charset="0"/>
                <a:cs typeface="Arial" panose="020B0604020202020204" pitchFamily="34" charset="0"/>
              </a:rPr>
              <a:t>👥</a:t>
            </a:r>
            <a:r>
              <a:rPr lang="en-GB" sz="1600" dirty="0">
                <a:latin typeface="Arial" panose="020B0604020202020204" pitchFamily="34" charset="0"/>
                <a:cs typeface="Arial" panose="020B0604020202020204" pitchFamily="34" charset="0"/>
              </a:rPr>
              <a:t> </a:t>
            </a:r>
            <a:r>
              <a:rPr lang="en-GB" sz="1600" b="1" dirty="0">
                <a:effectLst/>
                <a:latin typeface="Arial" panose="020B0604020202020204" pitchFamily="34" charset="0"/>
                <a:cs typeface="Arial" panose="020B0604020202020204" pitchFamily="34" charset="0"/>
              </a:rPr>
              <a:t>Multidisciplinary support</a:t>
            </a:r>
            <a:r>
              <a:rPr lang="en-GB" sz="1600" dirty="0">
                <a:effectLst/>
                <a:latin typeface="Arial" panose="020B0604020202020204" pitchFamily="34" charset="0"/>
                <a:cs typeface="Arial" panose="020B0604020202020204" pitchFamily="34" charset="0"/>
              </a:rPr>
              <a:t> — GP, physiotherapist, and dietitian involvement.</a:t>
            </a:r>
          </a:p>
        </p:txBody>
      </p:sp>
      <p:sp>
        <p:nvSpPr>
          <p:cNvPr id="5" name="TextBox 4">
            <a:extLst>
              <a:ext uri="{FF2B5EF4-FFF2-40B4-BE49-F238E27FC236}">
                <a16:creationId xmlns:a16="http://schemas.microsoft.com/office/drawing/2014/main" id="{E2E3AD35-7B60-322D-1446-49094715CEB1}"/>
              </a:ext>
            </a:extLst>
          </p:cNvPr>
          <p:cNvSpPr txBox="1"/>
          <p:nvPr/>
        </p:nvSpPr>
        <p:spPr>
          <a:xfrm>
            <a:off x="489098" y="0"/>
            <a:ext cx="11206716" cy="467327"/>
          </a:xfrm>
          <a:prstGeom prst="rect">
            <a:avLst/>
          </a:prstGeom>
          <a:noFill/>
          <a:ln>
            <a:solidFill>
              <a:schemeClr val="tx1"/>
            </a:solidFill>
          </a:ln>
        </p:spPr>
        <p:txBody>
          <a:bodyPr wrap="square">
            <a:spAutoFit/>
          </a:bodyPr>
          <a:lstStyle/>
          <a:p>
            <a:pPr algn="ctr"/>
            <a:r>
              <a:rPr lang="en-GB" sz="2400" b="1" dirty="0">
                <a:latin typeface="Arial" panose="020B0604020202020204" pitchFamily="34" charset="0"/>
                <a:cs typeface="Arial" panose="020B0604020202020204" pitchFamily="34" charset="0"/>
              </a:rPr>
              <a:t>Personal Care Plan (PCP)</a:t>
            </a:r>
          </a:p>
        </p:txBody>
      </p:sp>
      <p:sp>
        <p:nvSpPr>
          <p:cNvPr id="2" name="Slide Number Placeholder 1">
            <a:extLst>
              <a:ext uri="{FF2B5EF4-FFF2-40B4-BE49-F238E27FC236}">
                <a16:creationId xmlns:a16="http://schemas.microsoft.com/office/drawing/2014/main" id="{35BA57E8-980D-BBDF-7FF2-1A4D3627A2B3}"/>
              </a:ext>
            </a:extLst>
          </p:cNvPr>
          <p:cNvSpPr>
            <a:spLocks noGrp="1"/>
          </p:cNvSpPr>
          <p:nvPr>
            <p:ph type="sldNum" sz="quarter" idx="12"/>
          </p:nvPr>
        </p:nvSpPr>
        <p:spPr>
          <a:xfrm>
            <a:off x="5891324" y="6532969"/>
            <a:ext cx="402263" cy="266563"/>
          </a:xfrm>
        </p:spPr>
        <p:txBody>
          <a:bodyPr/>
          <a:lstStyle/>
          <a:p>
            <a:pPr algn="ctr"/>
            <a:fld id="{0E2E53E1-21C8-4F99-B43F-543C125CBA00}" type="slidenum">
              <a:rPr lang="en-GB" sz="1100" b="1" smtClean="0">
                <a:latin typeface="Arial" panose="020B0604020202020204" pitchFamily="34" charset="0"/>
                <a:cs typeface="Arial" panose="020B0604020202020204" pitchFamily="34" charset="0"/>
              </a:rPr>
              <a:pPr algn="ctr"/>
              <a:t>10</a:t>
            </a:fld>
            <a:endParaRPr lang="en-GB" sz="1100" b="1" dirty="0">
              <a:latin typeface="Arial" panose="020B0604020202020204" pitchFamily="34" charset="0"/>
              <a:cs typeface="Arial" panose="020B0604020202020204" pitchFamily="34" charset="0"/>
            </a:endParaRPr>
          </a:p>
        </p:txBody>
      </p:sp>
      <p:pic>
        <p:nvPicPr>
          <p:cNvPr id="3" name="PCP">
            <a:hlinkClick r:id="" action="ppaction://media"/>
            <a:extLst>
              <a:ext uri="{FF2B5EF4-FFF2-40B4-BE49-F238E27FC236}">
                <a16:creationId xmlns:a16="http://schemas.microsoft.com/office/drawing/2014/main" id="{870D02FB-463A-6336-3DFE-27B9D05304CF}"/>
              </a:ext>
            </a:extLst>
          </p:cNvPr>
          <p:cNvPicPr>
            <a:picLocks noGrp="1" noRot="1" noChangeAspect="1" noMove="1" noResize="1" noEditPoints="1" noAdjustHandles="1" noChangeArrowheads="1" noChangeShapeType="1" noCrop="1"/>
          </p:cNvPicPr>
          <p:nvPr>
            <a:audioFile r:link="rId1"/>
            <p:extLst>
              <p:ext uri="{DAA4B4D4-6D71-4841-9C94-3DE7FCFB9230}">
                <p14:media xmlns:p14="http://schemas.microsoft.com/office/powerpoint/2010/main" r:embed="rId2">
                  <p14:trim st="1837"/>
                </p14:media>
              </p:ext>
            </p:extLst>
          </p:nvPr>
        </p:nvPicPr>
        <p:blipFill>
          <a:blip r:embed="rId5">
            <a:biLevel thresh="75000"/>
            <a:extLst>
              <a:ext uri="{BEBA8EAE-BF5A-486C-A8C5-ECC9F3942E4B}">
                <a14:imgProps xmlns:a14="http://schemas.microsoft.com/office/drawing/2010/main">
                  <a14:imgLayer r:embed="rId6">
                    <a14:imgEffect>
                      <a14:saturation sat="400000"/>
                    </a14:imgEffect>
                  </a14:imgLayer>
                </a14:imgProps>
              </a:ext>
            </a:extLst>
          </a:blip>
          <a:stretch>
            <a:fillRect/>
          </a:stretch>
        </p:blipFill>
        <p:spPr>
          <a:xfrm>
            <a:off x="11702902" y="5796506"/>
            <a:ext cx="406400" cy="406400"/>
          </a:xfrm>
          <a:prstGeom prst="rect">
            <a:avLst/>
          </a:prstGeom>
        </p:spPr>
      </p:pic>
    </p:spTree>
    <p:extLst>
      <p:ext uri="{BB962C8B-B14F-4D97-AF65-F5344CB8AC3E}">
        <p14:creationId xmlns:p14="http://schemas.microsoft.com/office/powerpoint/2010/main" val="2591771457"/>
      </p:ext>
    </p:extLst>
  </p:cSld>
  <p:clrMapOvr>
    <a:masterClrMapping/>
  </p:clrMapOvr>
  <mc:AlternateContent xmlns:mc="http://schemas.openxmlformats.org/markup-compatibility/2006" xmlns:p14="http://schemas.microsoft.com/office/powerpoint/2010/main">
    <mc:Choice Requires="p14">
      <p:transition spd="slow" p14:dur="2000" advTm="105190"/>
    </mc:Choice>
    <mc:Fallback xmlns="">
      <p:transition spd="slow" advTm="1051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335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6BEA5EB-2D42-97DC-494E-EB388AEE5444}"/>
              </a:ext>
            </a:extLst>
          </p:cNvPr>
          <p:cNvPicPr>
            <a:picLocks noGrp="1" noRot="1" noChangeAspect="1" noMove="1" noResize="1" noEditPoints="1" noAdjustHandles="1" noChangeArrowheads="1" noChangeShapeType="1" noCrop="1"/>
          </p:cNvPicPr>
          <p:nvPr/>
        </p:nvPicPr>
        <p:blipFill>
          <a:blip r:embed="rId5">
            <a:duotone>
              <a:prstClr val="black"/>
              <a:schemeClr val="accent5">
                <a:tint val="45000"/>
                <a:satMod val="400000"/>
              </a:schemeClr>
            </a:duotone>
            <a:alphaModFix amt="35000"/>
            <a:extLst>
              <a:ext uri="{BEBA8EAE-BF5A-486C-A8C5-ECC9F3942E4B}">
                <a14:imgProps xmlns:a14="http://schemas.microsoft.com/office/drawing/2010/main">
                  <a14:imgLayer r:embed="rId6">
                    <a14:imgEffect>
                      <a14:colorTemperature colorTemp="8206"/>
                    </a14:imgEffect>
                    <a14:imgEffect>
                      <a14:saturation sat="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85553" y="437505"/>
            <a:ext cx="11220894" cy="5982990"/>
          </a:xfrm>
          <a:prstGeom prst="rect">
            <a:avLst/>
          </a:prstGeom>
          <a:ln>
            <a:noFill/>
          </a:ln>
          <a:effectLst>
            <a:softEdge rad="112500"/>
          </a:effectLst>
        </p:spPr>
      </p:pic>
      <p:sp>
        <p:nvSpPr>
          <p:cNvPr id="5" name="TextBox 4">
            <a:extLst>
              <a:ext uri="{FF2B5EF4-FFF2-40B4-BE49-F238E27FC236}">
                <a16:creationId xmlns:a16="http://schemas.microsoft.com/office/drawing/2014/main" id="{B2905CF8-616D-3342-EA57-1DBFE0EEA053}"/>
              </a:ext>
            </a:extLst>
          </p:cNvPr>
          <p:cNvSpPr txBox="1"/>
          <p:nvPr/>
        </p:nvSpPr>
        <p:spPr>
          <a:xfrm>
            <a:off x="5669920" y="686480"/>
            <a:ext cx="5823097" cy="5509200"/>
          </a:xfrm>
          <a:prstGeom prst="rect">
            <a:avLst/>
          </a:prstGeom>
          <a:noFill/>
          <a:ln>
            <a:noFill/>
          </a:ln>
        </p:spPr>
        <p:txBody>
          <a:bodyPr wrap="square">
            <a:spAutoFit/>
          </a:bodyPr>
          <a:lstStyle/>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Age-related cartilage decline</a:t>
            </a:r>
            <a:r>
              <a:rPr lang="en-GB" sz="1600" dirty="0">
                <a:effectLst/>
                <a:latin typeface="Arial" panose="020B0604020202020204" pitchFamily="34" charset="0"/>
                <a:cs typeface="Arial" panose="020B0604020202020204" pitchFamily="34" charset="0"/>
              </a:rPr>
              <a:t> — ageing reduces cartilage resilience and increases OA risk (Waugh </a:t>
            </a:r>
            <a:r>
              <a:rPr lang="en-GB" sz="1600" dirty="0">
                <a:latin typeface="Arial" panose="020B0604020202020204" pitchFamily="34" charset="0"/>
                <a:cs typeface="Arial" panose="020B0604020202020204" pitchFamily="34" charset="0"/>
              </a:rPr>
              <a:t>and</a:t>
            </a:r>
            <a:r>
              <a:rPr lang="en-GB" sz="1600" dirty="0">
                <a:effectLst/>
                <a:latin typeface="Arial" panose="020B0604020202020204" pitchFamily="34" charset="0"/>
                <a:cs typeface="Arial" panose="020B0604020202020204" pitchFamily="34" charset="0"/>
              </a:rPr>
              <a:t> Grant, 2018).</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Gender differences</a:t>
            </a:r>
            <a:r>
              <a:rPr lang="en-GB" sz="1600" dirty="0">
                <a:effectLst/>
                <a:latin typeface="Arial" panose="020B0604020202020204" pitchFamily="34" charset="0"/>
                <a:cs typeface="Arial" panose="020B0604020202020204" pitchFamily="34" charset="0"/>
              </a:rPr>
              <a:t> — women have higher OA prevalence post‑menopause due to hormonal changes (Waugh </a:t>
            </a:r>
            <a:r>
              <a:rPr lang="en-GB" sz="1600" dirty="0">
                <a:latin typeface="Arial" panose="020B0604020202020204" pitchFamily="34" charset="0"/>
                <a:cs typeface="Arial" panose="020B0604020202020204" pitchFamily="34" charset="0"/>
              </a:rPr>
              <a:t>and</a:t>
            </a:r>
            <a:r>
              <a:rPr lang="en-GB" sz="1600" dirty="0">
                <a:effectLst/>
                <a:latin typeface="Arial" panose="020B0604020202020204" pitchFamily="34" charset="0"/>
                <a:cs typeface="Arial" panose="020B0604020202020204" pitchFamily="34" charset="0"/>
              </a:rPr>
              <a:t> Grant, 2018).</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Obesity and inflammation</a:t>
            </a:r>
            <a:r>
              <a:rPr lang="en-GB" sz="1600" dirty="0">
                <a:effectLst/>
                <a:latin typeface="Arial" panose="020B0604020202020204" pitchFamily="34" charset="0"/>
                <a:cs typeface="Arial" panose="020B0604020202020204" pitchFamily="34" charset="0"/>
              </a:rPr>
              <a:t> — BMI 31 kg/m² increases mechanical load and adipose‑driven cytokine inflammation (Felson, 2020).</a:t>
            </a:r>
          </a:p>
          <a:p>
            <a:pPr algn="just"/>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Occupational strain</a:t>
            </a:r>
            <a:r>
              <a:rPr lang="en-GB" sz="1600" dirty="0">
                <a:effectLst/>
                <a:latin typeface="Arial" panose="020B0604020202020204" pitchFamily="34" charset="0"/>
                <a:cs typeface="Arial" panose="020B0604020202020204" pitchFamily="34" charset="0"/>
              </a:rPr>
              <a:t> — prolonged standing and repetitive lifting increase joint stress.</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Previous knee injuries</a:t>
            </a:r>
            <a:r>
              <a:rPr lang="en-GB" sz="1600" dirty="0">
                <a:effectLst/>
                <a:latin typeface="Arial" panose="020B0604020202020204" pitchFamily="34" charset="0"/>
                <a:cs typeface="Arial" panose="020B0604020202020204" pitchFamily="34" charset="0"/>
              </a:rPr>
              <a:t> — past trauma accelerates cartilage degeneration (Versus Arthritis, 2023).</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Sedentary behaviour</a:t>
            </a:r>
            <a:r>
              <a:rPr lang="en-GB" sz="1600" dirty="0">
                <a:effectLst/>
                <a:latin typeface="Arial" panose="020B0604020202020204" pitchFamily="34" charset="0"/>
                <a:cs typeface="Arial" panose="020B0604020202020204" pitchFamily="34" charset="0"/>
              </a:rPr>
              <a:t> — low activity weakens supporting muscles and reduces joint stability.</a:t>
            </a:r>
          </a:p>
          <a:p>
            <a:pPr marL="285750" indent="-285750" algn="just">
              <a:buFont typeface="Wingdings" panose="05000000000000000000" pitchFamily="2" charset="2"/>
              <a:buChar char="v"/>
            </a:pPr>
            <a:endParaRPr lang="en-GB" sz="1600" dirty="0">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v"/>
            </a:pPr>
            <a:r>
              <a:rPr lang="en-GB" sz="1600" b="1" dirty="0">
                <a:effectLst/>
                <a:latin typeface="Arial" panose="020B0604020202020204" pitchFamily="34" charset="0"/>
                <a:cs typeface="Arial" panose="020B0604020202020204" pitchFamily="34" charset="0"/>
              </a:rPr>
              <a:t>Genetic predisposition</a:t>
            </a:r>
            <a:r>
              <a:rPr lang="en-GB" sz="1600" dirty="0">
                <a:effectLst/>
                <a:latin typeface="Arial" panose="020B0604020202020204" pitchFamily="34" charset="0"/>
                <a:cs typeface="Arial" panose="020B0604020202020204" pitchFamily="34" charset="0"/>
              </a:rPr>
              <a:t> — family history increases OA susceptibility (Cross et al., 2014).</a:t>
            </a:r>
            <a:endParaRPr lang="en-GB" sz="16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A4D343AF-A937-C4AD-D0C7-88A41CABCCCC}"/>
              </a:ext>
            </a:extLst>
          </p:cNvPr>
          <p:cNvSpPr txBox="1"/>
          <p:nvPr/>
        </p:nvSpPr>
        <p:spPr>
          <a:xfrm>
            <a:off x="478465" y="0"/>
            <a:ext cx="11227982" cy="461665"/>
          </a:xfrm>
          <a:prstGeom prst="rect">
            <a:avLst/>
          </a:prstGeom>
          <a:noFill/>
          <a:ln>
            <a:solidFill>
              <a:schemeClr val="tx1"/>
            </a:solidFill>
          </a:ln>
        </p:spPr>
        <p:txBody>
          <a:bodyPr wrap="square">
            <a:spAutoFit/>
          </a:bodyPr>
          <a:lstStyle/>
          <a:p>
            <a:pPr algn="ctr"/>
            <a:r>
              <a:rPr lang="en-GB" sz="2400" b="1" dirty="0">
                <a:latin typeface="Arial" panose="020B0604020202020204" pitchFamily="34" charset="0"/>
                <a:cs typeface="Arial" panose="020B0604020202020204" pitchFamily="34" charset="0"/>
              </a:rPr>
              <a:t>Risk Factors</a:t>
            </a:r>
          </a:p>
        </p:txBody>
      </p:sp>
      <p:sp>
        <p:nvSpPr>
          <p:cNvPr id="8" name="TextBox 7">
            <a:extLst>
              <a:ext uri="{FF2B5EF4-FFF2-40B4-BE49-F238E27FC236}">
                <a16:creationId xmlns:a16="http://schemas.microsoft.com/office/drawing/2014/main" id="{1D4C3764-5F16-E160-B0B1-F1A3CA1C36C4}"/>
              </a:ext>
            </a:extLst>
          </p:cNvPr>
          <p:cNvSpPr txBox="1"/>
          <p:nvPr/>
        </p:nvSpPr>
        <p:spPr>
          <a:xfrm>
            <a:off x="1360967" y="6122257"/>
            <a:ext cx="3615070" cy="230832"/>
          </a:xfrm>
          <a:prstGeom prst="rect">
            <a:avLst/>
          </a:prstGeom>
          <a:noFill/>
        </p:spPr>
        <p:txBody>
          <a:bodyPr wrap="square" rtlCol="0">
            <a:spAutoFit/>
          </a:bodyPr>
          <a:lstStyle/>
          <a:p>
            <a:pPr algn="ctr"/>
            <a:r>
              <a:rPr lang="en-GB" sz="900" dirty="0">
                <a:solidFill>
                  <a:schemeClr val="accent4">
                    <a:lumMod val="50000"/>
                  </a:schemeClr>
                </a:solidFill>
                <a:latin typeface="Arial" panose="020B0604020202020204" pitchFamily="34" charset="0"/>
                <a:cs typeface="Arial" panose="020B0604020202020204" pitchFamily="34" charset="0"/>
                <a:hlinkClick r:id="rId7" tooltip="https://betterhealthwhileaging.net/8-things-to-check-after-fall-in-aging/">
                  <a:extLst>
                    <a:ext uri="{A12FA001-AC4F-418D-AE19-62706E023703}">
                      <ahyp:hlinkClr xmlns:ahyp="http://schemas.microsoft.com/office/drawing/2018/hyperlinkcolor" val="tx"/>
                    </a:ext>
                  </a:extLst>
                </a:hlinkClick>
              </a:rPr>
              <a:t>This Photo</a:t>
            </a:r>
            <a:r>
              <a:rPr lang="en-GB" sz="900" dirty="0">
                <a:solidFill>
                  <a:schemeClr val="accent4">
                    <a:lumMod val="50000"/>
                  </a:schemeClr>
                </a:solidFill>
                <a:latin typeface="Arial" panose="020B0604020202020204" pitchFamily="34" charset="0"/>
                <a:cs typeface="Arial" panose="020B0604020202020204" pitchFamily="34" charset="0"/>
              </a:rPr>
              <a:t> by Unknown Author is licensed under </a:t>
            </a:r>
            <a:r>
              <a:rPr lang="en-GB" sz="900" dirty="0">
                <a:solidFill>
                  <a:schemeClr val="accent4">
                    <a:lumMod val="50000"/>
                  </a:schemeClr>
                </a:solidFill>
                <a:latin typeface="Arial" panose="020B0604020202020204" pitchFamily="34" charset="0"/>
                <a:cs typeface="Arial" panose="020B0604020202020204" pitchFamily="34" charset="0"/>
                <a:hlinkClick r:id="rId8" tooltip="https://creativecommons.org/licenses/by-nc-nd/3.0/">
                  <a:extLst>
                    <a:ext uri="{A12FA001-AC4F-418D-AE19-62706E023703}">
                      <ahyp:hlinkClr xmlns:ahyp="http://schemas.microsoft.com/office/drawing/2018/hyperlinkcolor" val="tx"/>
                    </a:ext>
                  </a:extLst>
                </a:hlinkClick>
              </a:rPr>
              <a:t>CC BY-NC-ND</a:t>
            </a:r>
            <a:endParaRPr lang="en-GB" sz="900" dirty="0">
              <a:solidFill>
                <a:schemeClr val="accent4">
                  <a:lumMod val="50000"/>
                </a:schemeClr>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42EB257E-926F-D0ED-0704-F2635C04A7BE}"/>
              </a:ext>
            </a:extLst>
          </p:cNvPr>
          <p:cNvSpPr>
            <a:spLocks noGrp="1"/>
          </p:cNvSpPr>
          <p:nvPr>
            <p:ph type="sldNum" sz="quarter" idx="12"/>
          </p:nvPr>
        </p:nvSpPr>
        <p:spPr>
          <a:xfrm>
            <a:off x="5497033" y="6507126"/>
            <a:ext cx="345774" cy="279509"/>
          </a:xfrm>
        </p:spPr>
        <p:txBody>
          <a:bodyPr/>
          <a:lstStyle/>
          <a:p>
            <a:pPr algn="ctr"/>
            <a:fld id="{0E2E53E1-21C8-4F99-B43F-543C125CBA00}" type="slidenum">
              <a:rPr lang="en-GB" sz="1100" b="1" smtClean="0">
                <a:latin typeface="Arial" panose="020B0604020202020204" pitchFamily="34" charset="0"/>
                <a:cs typeface="Arial" panose="020B0604020202020204" pitchFamily="34" charset="0"/>
              </a:rPr>
              <a:pPr algn="ctr"/>
              <a:t>11</a:t>
            </a:fld>
            <a:endParaRPr lang="en-GB" sz="1100" b="1" dirty="0">
              <a:latin typeface="Arial" panose="020B0604020202020204" pitchFamily="34" charset="0"/>
              <a:cs typeface="Arial" panose="020B0604020202020204" pitchFamily="34" charset="0"/>
            </a:endParaRPr>
          </a:p>
        </p:txBody>
      </p:sp>
      <p:pic>
        <p:nvPicPr>
          <p:cNvPr id="9" name="factors">
            <a:hlinkClick r:id="" action="ppaction://media"/>
            <a:extLst>
              <a:ext uri="{FF2B5EF4-FFF2-40B4-BE49-F238E27FC236}">
                <a16:creationId xmlns:a16="http://schemas.microsoft.com/office/drawing/2014/main" id="{291B4B24-9163-9BCD-6AC8-23A77BF2E134}"/>
              </a:ext>
            </a:extLst>
          </p:cNvPr>
          <p:cNvPicPr>
            <a:picLocks noGrp="1" noRot="1" noChangeAspect="1" noMove="1" noResize="1" noEditPoints="1" noAdjustHandles="1" noChangeArrowheads="1" noChangeShapeType="1" noCrop="1"/>
          </p:cNvPicPr>
          <p:nvPr>
            <a:audioFile r:link="rId1"/>
            <p:extLst>
              <p:ext uri="{DAA4B4D4-6D71-4841-9C94-3DE7FCFB9230}">
                <p14:media xmlns:p14="http://schemas.microsoft.com/office/powerpoint/2010/main" r:embed="rId2">
                  <p14:trim st="1134"/>
                </p14:media>
              </p:ext>
            </p:extLst>
          </p:nvPr>
        </p:nvPicPr>
        <p:blipFill>
          <a:blip r:embed="rId9">
            <a:biLevel thresh="75000"/>
            <a:extLst>
              <a:ext uri="{BEBA8EAE-BF5A-486C-A8C5-ECC9F3942E4B}">
                <a14:imgProps xmlns:a14="http://schemas.microsoft.com/office/drawing/2010/main">
                  <a14:imgLayer r:embed="rId10">
                    <a14:imgEffect>
                      <a14:saturation sat="395000"/>
                    </a14:imgEffect>
                  </a14:imgLayer>
                </a14:imgProps>
              </a:ext>
            </a:extLst>
          </a:blip>
          <a:stretch>
            <a:fillRect/>
          </a:stretch>
        </p:blipFill>
        <p:spPr>
          <a:xfrm>
            <a:off x="11713535" y="5715857"/>
            <a:ext cx="406400" cy="406400"/>
          </a:xfrm>
          <a:prstGeom prst="rect">
            <a:avLst/>
          </a:prstGeom>
        </p:spPr>
      </p:pic>
    </p:spTree>
    <p:extLst>
      <p:ext uri="{BB962C8B-B14F-4D97-AF65-F5344CB8AC3E}">
        <p14:creationId xmlns:p14="http://schemas.microsoft.com/office/powerpoint/2010/main" val="710306186"/>
      </p:ext>
    </p:extLst>
  </p:cSld>
  <p:clrMapOvr>
    <a:masterClrMapping/>
  </p:clrMapOvr>
  <mc:AlternateContent xmlns:mc="http://schemas.openxmlformats.org/markup-compatibility/2006" xmlns:p14="http://schemas.microsoft.com/office/powerpoint/2010/main">
    <mc:Choice Requires="p14">
      <p:transition spd="slow" p14:dur="2000" advTm="55571"/>
    </mc:Choice>
    <mc:Fallback xmlns="">
      <p:transition spd="slow" advTm="555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9735"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9"/>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AC59D05-A793-E6DB-BC93-5708F152792A}"/>
              </a:ext>
            </a:extLst>
          </p:cNvPr>
          <p:cNvSpPr txBox="1"/>
          <p:nvPr/>
        </p:nvSpPr>
        <p:spPr>
          <a:xfrm>
            <a:off x="478465" y="0"/>
            <a:ext cx="11227982" cy="478465"/>
          </a:xfrm>
          <a:prstGeom prst="rect">
            <a:avLst/>
          </a:prstGeom>
          <a:noFill/>
          <a:ln>
            <a:solidFill>
              <a:schemeClr val="tx1"/>
            </a:solidFill>
          </a:ln>
        </p:spPr>
        <p:txBody>
          <a:bodyPr wrap="square">
            <a:spAutoFit/>
          </a:bodyPr>
          <a:lstStyle/>
          <a:p>
            <a:pPr algn="ctr"/>
            <a:r>
              <a:rPr lang="en-GB" sz="2400" b="1" dirty="0">
                <a:effectLst/>
                <a:latin typeface="Aptos" panose="020B0004020202020204" pitchFamily="34" charset="0"/>
                <a:ea typeface="Aptos" panose="020B0004020202020204" pitchFamily="34" charset="0"/>
                <a:cs typeface="Times New Roman" panose="02020603050405020304" pitchFamily="18" charset="0"/>
              </a:rPr>
              <a:t>Evidence‑Based Recommendations </a:t>
            </a:r>
            <a:endParaRPr lang="en-GB" sz="2400" dirty="0"/>
          </a:p>
        </p:txBody>
      </p:sp>
      <p:graphicFrame>
        <p:nvGraphicFramePr>
          <p:cNvPr id="2" name="Diagram 1">
            <a:extLst>
              <a:ext uri="{FF2B5EF4-FFF2-40B4-BE49-F238E27FC236}">
                <a16:creationId xmlns:a16="http://schemas.microsoft.com/office/drawing/2014/main" id="{818986CD-B5F5-E30B-0057-D1B3AAA22C59}"/>
              </a:ext>
            </a:extLst>
          </p:cNvPr>
          <p:cNvGraphicFramePr/>
          <p:nvPr>
            <p:extLst>
              <p:ext uri="{D42A27DB-BD31-4B8C-83A1-F6EECF244321}">
                <p14:modId xmlns:p14="http://schemas.microsoft.com/office/powerpoint/2010/main" val="2080557377"/>
              </p:ext>
            </p:extLst>
          </p:nvPr>
        </p:nvGraphicFramePr>
        <p:xfrm>
          <a:off x="797442" y="1010093"/>
          <a:ext cx="10579395" cy="525248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Slide Number Placeholder 2">
            <a:extLst>
              <a:ext uri="{FF2B5EF4-FFF2-40B4-BE49-F238E27FC236}">
                <a16:creationId xmlns:a16="http://schemas.microsoft.com/office/drawing/2014/main" id="{8FE5528C-AE92-0F31-9094-E4125304C1E7}"/>
              </a:ext>
            </a:extLst>
          </p:cNvPr>
          <p:cNvSpPr>
            <a:spLocks noGrp="1"/>
          </p:cNvSpPr>
          <p:nvPr>
            <p:ph type="sldNum" sz="quarter" idx="12"/>
          </p:nvPr>
        </p:nvSpPr>
        <p:spPr>
          <a:xfrm>
            <a:off x="5986130" y="6514805"/>
            <a:ext cx="381218" cy="279400"/>
          </a:xfrm>
        </p:spPr>
        <p:txBody>
          <a:bodyPr/>
          <a:lstStyle/>
          <a:p>
            <a:pPr algn="ctr"/>
            <a:fld id="{0E2E53E1-21C8-4F99-B43F-543C125CBA00}" type="slidenum">
              <a:rPr lang="en-GB" sz="1100" b="1" smtClean="0">
                <a:latin typeface="Arial" panose="020B0604020202020204" pitchFamily="34" charset="0"/>
                <a:cs typeface="Arial" panose="020B0604020202020204" pitchFamily="34" charset="0"/>
              </a:rPr>
              <a:pPr algn="ctr"/>
              <a:t>12</a:t>
            </a:fld>
            <a:endParaRPr lang="en-GB" sz="1100" b="1" dirty="0">
              <a:latin typeface="Arial" panose="020B0604020202020204" pitchFamily="34" charset="0"/>
              <a:cs typeface="Arial" panose="020B0604020202020204" pitchFamily="34" charset="0"/>
            </a:endParaRPr>
          </a:p>
        </p:txBody>
      </p:sp>
      <p:pic>
        <p:nvPicPr>
          <p:cNvPr id="4" name="recommendations">
            <a:hlinkClick r:id="" action="ppaction://media"/>
            <a:extLst>
              <a:ext uri="{FF2B5EF4-FFF2-40B4-BE49-F238E27FC236}">
                <a16:creationId xmlns:a16="http://schemas.microsoft.com/office/drawing/2014/main" id="{C2EB3644-12F0-E95A-4A2E-3EF513DB8718}"/>
              </a:ext>
            </a:extLst>
          </p:cNvPr>
          <p:cNvPicPr>
            <a:picLocks noGrp="1" noRot="1" noChangeAspect="1" noMove="1" noResize="1" noEditPoints="1" noAdjustHandles="1" noChangeArrowheads="1" noChangeShapeType="1" noCrop="1"/>
          </p:cNvPicPr>
          <p:nvPr>
            <a:audioFile r:link="rId1"/>
            <p:extLst>
              <p:ext uri="{DAA4B4D4-6D71-4841-9C94-3DE7FCFB9230}">
                <p14:media xmlns:p14="http://schemas.microsoft.com/office/powerpoint/2010/main" r:embed="rId2">
                  <p14:trim st="1278"/>
                </p14:media>
              </p:ext>
            </p:extLst>
          </p:nvPr>
        </p:nvPicPr>
        <p:blipFill>
          <a:blip r:embed="rId10">
            <a:biLevel thresh="75000"/>
            <a:extLst>
              <a:ext uri="{BEBA8EAE-BF5A-486C-A8C5-ECC9F3942E4B}">
                <a14:imgProps xmlns:a14="http://schemas.microsoft.com/office/drawing/2010/main">
                  <a14:imgLayer r:embed="rId11">
                    <a14:imgEffect>
                      <a14:saturation sat="400000"/>
                    </a14:imgEffect>
                  </a14:imgLayer>
                </a14:imgProps>
              </a:ext>
            </a:extLst>
          </a:blip>
          <a:stretch>
            <a:fillRect/>
          </a:stretch>
        </p:blipFill>
        <p:spPr>
          <a:xfrm>
            <a:off x="11706447" y="5751286"/>
            <a:ext cx="406400" cy="406400"/>
          </a:xfrm>
          <a:prstGeom prst="rect">
            <a:avLst/>
          </a:prstGeom>
        </p:spPr>
      </p:pic>
    </p:spTree>
    <p:extLst>
      <p:ext uri="{BB962C8B-B14F-4D97-AF65-F5344CB8AC3E}">
        <p14:creationId xmlns:p14="http://schemas.microsoft.com/office/powerpoint/2010/main" val="1689625982"/>
      </p:ext>
    </p:extLst>
  </p:cSld>
  <p:clrMapOvr>
    <a:masterClrMapping/>
  </p:clrMapOvr>
  <mc:AlternateContent xmlns:mc="http://schemas.openxmlformats.org/markup-compatibility/2006" xmlns:p14="http://schemas.microsoft.com/office/powerpoint/2010/main">
    <mc:Choice Requires="p14">
      <p:transition spd="slow" p14:dur="2000" advTm="89458"/>
    </mc:Choice>
    <mc:Fallback xmlns="">
      <p:transition spd="slow" advTm="894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81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F03F0E4-E945-C3CA-AEFE-173741393319}"/>
              </a:ext>
            </a:extLst>
          </p:cNvPr>
          <p:cNvSpPr txBox="1">
            <a:spLocks noGrp="1" noRot="1" noMove="1" noResize="1" noEditPoints="1" noAdjustHandles="1" noChangeArrowheads="1" noChangeShapeType="1"/>
          </p:cNvSpPr>
          <p:nvPr/>
        </p:nvSpPr>
        <p:spPr>
          <a:xfrm>
            <a:off x="478466" y="448800"/>
            <a:ext cx="11235068" cy="5960400"/>
          </a:xfrm>
          <a:prstGeom prst="rect">
            <a:avLst/>
          </a:prstGeom>
          <a:solidFill>
            <a:schemeClr val="bg1"/>
          </a:solidFill>
          <a:ln>
            <a:solidFill>
              <a:schemeClr val="tx1"/>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86E6CBD3-EC5A-D796-B3A1-A9B98E331BAD}"/>
              </a:ext>
            </a:extLst>
          </p:cNvPr>
          <p:cNvSpPr txBox="1"/>
          <p:nvPr/>
        </p:nvSpPr>
        <p:spPr>
          <a:xfrm>
            <a:off x="478466" y="0"/>
            <a:ext cx="11235068" cy="461665"/>
          </a:xfrm>
          <a:prstGeom prst="rect">
            <a:avLst/>
          </a:prstGeom>
          <a:noFill/>
          <a:ln>
            <a:solidFill>
              <a:schemeClr val="tx1"/>
            </a:solidFill>
          </a:ln>
        </p:spPr>
        <p:txBody>
          <a:bodyPr wrap="square">
            <a:spAutoFit/>
          </a:bodyPr>
          <a:lstStyle/>
          <a:p>
            <a:pPr algn="ctr"/>
            <a:r>
              <a:rPr lang="en-GB" sz="2400" b="1" dirty="0">
                <a:effectLst/>
                <a:latin typeface="Arial" panose="020B0604020202020204" pitchFamily="34" charset="0"/>
                <a:ea typeface="Aptos" panose="020B0004020202020204" pitchFamily="34" charset="0"/>
                <a:cs typeface="Arial" panose="020B0604020202020204" pitchFamily="34" charset="0"/>
              </a:rPr>
              <a:t>Ethical Considerations and NICE</a:t>
            </a:r>
            <a:endParaRPr lang="en-GB" sz="2400" dirty="0">
              <a:latin typeface="Arial" panose="020B0604020202020204" pitchFamily="34" charset="0"/>
              <a:cs typeface="Arial" panose="020B0604020202020204" pitchFamily="34" charset="0"/>
            </a:endParaRPr>
          </a:p>
        </p:txBody>
      </p:sp>
      <p:pic>
        <p:nvPicPr>
          <p:cNvPr id="19" name="Graphic 18" descr="Scales of justice with solid fill">
            <a:extLst>
              <a:ext uri="{FF2B5EF4-FFF2-40B4-BE49-F238E27FC236}">
                <a16:creationId xmlns:a16="http://schemas.microsoft.com/office/drawing/2014/main" id="{25AA26B8-ABEA-69BB-B3AD-B6CE87115E0A}"/>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5"/>
              </a:ext>
            </a:extLst>
          </a:blip>
          <a:stretch>
            <a:fillRect/>
          </a:stretch>
        </p:blipFill>
        <p:spPr>
          <a:xfrm>
            <a:off x="1194508" y="4171117"/>
            <a:ext cx="520760" cy="520760"/>
          </a:xfrm>
          <a:prstGeom prst="rect">
            <a:avLst/>
          </a:prstGeom>
        </p:spPr>
      </p:pic>
      <p:pic>
        <p:nvPicPr>
          <p:cNvPr id="21" name="Graphic 20" descr="Handshake with solid fill">
            <a:extLst>
              <a:ext uri="{FF2B5EF4-FFF2-40B4-BE49-F238E27FC236}">
                <a16:creationId xmlns:a16="http://schemas.microsoft.com/office/drawing/2014/main" id="{8B0774E0-51D8-3A04-0F71-14C4165A6615}"/>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6"/>
              </a:ext>
            </a:extLst>
          </a:blip>
          <a:stretch>
            <a:fillRect/>
          </a:stretch>
        </p:blipFill>
        <p:spPr>
          <a:xfrm>
            <a:off x="1154282" y="2829308"/>
            <a:ext cx="547577" cy="547577"/>
          </a:xfrm>
          <a:prstGeom prst="rect">
            <a:avLst/>
          </a:prstGeom>
        </p:spPr>
      </p:pic>
      <p:pic>
        <p:nvPicPr>
          <p:cNvPr id="23" name="Graphic 22" descr="Shield Tick with solid fill">
            <a:extLst>
              <a:ext uri="{FF2B5EF4-FFF2-40B4-BE49-F238E27FC236}">
                <a16:creationId xmlns:a16="http://schemas.microsoft.com/office/drawing/2014/main" id="{A9EB0F3E-A7B8-EA07-E68C-541F5A03F437}"/>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7"/>
              </a:ext>
            </a:extLst>
          </a:blip>
          <a:stretch>
            <a:fillRect/>
          </a:stretch>
        </p:blipFill>
        <p:spPr>
          <a:xfrm>
            <a:off x="1167691" y="1476765"/>
            <a:ext cx="476260" cy="410425"/>
          </a:xfrm>
          <a:prstGeom prst="rect">
            <a:avLst/>
          </a:prstGeom>
        </p:spPr>
      </p:pic>
      <p:pic>
        <p:nvPicPr>
          <p:cNvPr id="25" name="Graphic 24" descr="Chat with solid fill">
            <a:extLst>
              <a:ext uri="{FF2B5EF4-FFF2-40B4-BE49-F238E27FC236}">
                <a16:creationId xmlns:a16="http://schemas.microsoft.com/office/drawing/2014/main" id="{E2735085-AFE4-6311-3075-CF9330220C1E}"/>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8"/>
              </a:ext>
            </a:extLst>
          </a:blip>
          <a:stretch>
            <a:fillRect/>
          </a:stretch>
        </p:blipFill>
        <p:spPr>
          <a:xfrm>
            <a:off x="1154282" y="4823592"/>
            <a:ext cx="533890" cy="533890"/>
          </a:xfrm>
          <a:prstGeom prst="rect">
            <a:avLst/>
          </a:prstGeom>
        </p:spPr>
      </p:pic>
      <p:pic>
        <p:nvPicPr>
          <p:cNvPr id="27" name="Graphic 26" descr="Cycle with people with solid fill">
            <a:extLst>
              <a:ext uri="{FF2B5EF4-FFF2-40B4-BE49-F238E27FC236}">
                <a16:creationId xmlns:a16="http://schemas.microsoft.com/office/drawing/2014/main" id="{2740A3EF-9078-D002-A13D-371252762218}"/>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9"/>
              </a:ext>
            </a:extLst>
          </a:blip>
          <a:stretch>
            <a:fillRect/>
          </a:stretch>
        </p:blipFill>
        <p:spPr>
          <a:xfrm>
            <a:off x="1128097" y="2101257"/>
            <a:ext cx="575803" cy="575803"/>
          </a:xfrm>
          <a:prstGeom prst="rect">
            <a:avLst/>
          </a:prstGeom>
        </p:spPr>
      </p:pic>
      <p:pic>
        <p:nvPicPr>
          <p:cNvPr id="29" name="Graphic 28" descr="CheckList with solid fill">
            <a:extLst>
              <a:ext uri="{FF2B5EF4-FFF2-40B4-BE49-F238E27FC236}">
                <a16:creationId xmlns:a16="http://schemas.microsoft.com/office/drawing/2014/main" id="{8ED93EBE-2359-4870-895A-DE5B2C7DD30A}"/>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10"/>
              </a:ext>
            </a:extLst>
          </a:blip>
          <a:stretch>
            <a:fillRect/>
          </a:stretch>
        </p:blipFill>
        <p:spPr>
          <a:xfrm>
            <a:off x="1140873" y="5514179"/>
            <a:ext cx="535188" cy="474589"/>
          </a:xfrm>
          <a:prstGeom prst="rect">
            <a:avLst/>
          </a:prstGeom>
        </p:spPr>
      </p:pic>
      <p:pic>
        <p:nvPicPr>
          <p:cNvPr id="31" name="Graphic 30" descr="Heart with pulse with solid fill">
            <a:extLst>
              <a:ext uri="{FF2B5EF4-FFF2-40B4-BE49-F238E27FC236}">
                <a16:creationId xmlns:a16="http://schemas.microsoft.com/office/drawing/2014/main" id="{8DF0188A-AB10-7E66-F8EC-FA608604AE7E}"/>
              </a:ext>
            </a:extLst>
          </p:cNvPr>
          <p:cNvPicPr>
            <a:picLocks noGrp="1" noRot="1" noChangeAspect="1" noMove="1" noResize="1" noEditPoints="1" noAdjustHandles="1" noChangeArrowheads="1" noChangeShapeType="1" noCrop="1"/>
          </p:cNvPicPr>
          <p:nvPr/>
        </p:nvPicPr>
        <p:blipFill>
          <a:blip>
            <a:extLst>
              <a:ext uri="{96DAC541-7B7A-43D3-8B79-37D633B846F1}">
                <asvg:svgBlip xmlns:asvg="http://schemas.microsoft.com/office/drawing/2016/SVG/main" r:embed="rId11"/>
              </a:ext>
            </a:extLst>
          </a:blip>
          <a:stretch>
            <a:fillRect/>
          </a:stretch>
        </p:blipFill>
        <p:spPr>
          <a:xfrm>
            <a:off x="1167691" y="3519895"/>
            <a:ext cx="547577" cy="547577"/>
          </a:xfrm>
          <a:prstGeom prst="rect">
            <a:avLst/>
          </a:prstGeom>
        </p:spPr>
      </p:pic>
      <p:sp>
        <p:nvSpPr>
          <p:cNvPr id="35" name="TextBox 34">
            <a:extLst>
              <a:ext uri="{FF2B5EF4-FFF2-40B4-BE49-F238E27FC236}">
                <a16:creationId xmlns:a16="http://schemas.microsoft.com/office/drawing/2014/main" id="{FE955550-2206-C56A-730A-50C7D243A67F}"/>
              </a:ext>
            </a:extLst>
          </p:cNvPr>
          <p:cNvSpPr txBox="1">
            <a:spLocks noGrp="1" noRot="1" noMove="1" noResize="1" noEditPoints="1" noAdjustHandles="1" noChangeArrowheads="1" noChangeShapeType="1"/>
          </p:cNvSpPr>
          <p:nvPr/>
        </p:nvSpPr>
        <p:spPr>
          <a:xfrm>
            <a:off x="2004236" y="1434611"/>
            <a:ext cx="9115221" cy="584775"/>
          </a:xfrm>
          <a:prstGeom prst="rect">
            <a:avLst/>
          </a:prstGeom>
          <a:noFill/>
          <a:ln>
            <a:solidFill>
              <a:schemeClr val="accent6">
                <a:lumMod val="60000"/>
                <a:lumOff val="40000"/>
              </a:schemeClr>
            </a:solidFill>
          </a:ln>
        </p:spPr>
        <p:txBody>
          <a:bodyPr wrap="square">
            <a:spAutoFit/>
          </a:bodyPr>
          <a:lstStyle/>
          <a:p>
            <a:pPr lvl="0" algn="just"/>
            <a:r>
              <a:rPr lang="en-GB" sz="1600" b="1" dirty="0">
                <a:latin typeface="Arial" panose="020B0604020202020204" pitchFamily="34" charset="0"/>
                <a:cs typeface="Arial" panose="020B0604020202020204" pitchFamily="34" charset="0"/>
              </a:rPr>
              <a:t>Non‑maleficence</a:t>
            </a:r>
            <a:r>
              <a:rPr lang="en-GB" sz="1600" dirty="0">
                <a:latin typeface="Arial" panose="020B0604020202020204" pitchFamily="34" charset="0"/>
                <a:cs typeface="Arial" panose="020B0604020202020204" pitchFamily="34" charset="0"/>
              </a:rPr>
              <a:t> — avoid harm by limiting unnecessary long‑term opioid use; protects Mrs J from medication‑related risks (British Medical Journal, 2023).</a:t>
            </a:r>
          </a:p>
        </p:txBody>
      </p:sp>
      <p:sp>
        <p:nvSpPr>
          <p:cNvPr id="37" name="TextBox 36">
            <a:extLst>
              <a:ext uri="{FF2B5EF4-FFF2-40B4-BE49-F238E27FC236}">
                <a16:creationId xmlns:a16="http://schemas.microsoft.com/office/drawing/2014/main" id="{0F0B6CAA-73CD-CC61-5664-D1846969CE22}"/>
              </a:ext>
            </a:extLst>
          </p:cNvPr>
          <p:cNvSpPr txBox="1">
            <a:spLocks noGrp="1" noRot="1" noMove="1" noResize="1" noEditPoints="1" noAdjustHandles="1" noChangeArrowheads="1" noChangeShapeType="1"/>
          </p:cNvSpPr>
          <p:nvPr/>
        </p:nvSpPr>
        <p:spPr>
          <a:xfrm>
            <a:off x="2004236" y="2162138"/>
            <a:ext cx="9115222" cy="584775"/>
          </a:xfrm>
          <a:prstGeom prst="rect">
            <a:avLst/>
          </a:prstGeom>
          <a:noFill/>
          <a:ln>
            <a:solidFill>
              <a:schemeClr val="accent6">
                <a:lumMod val="60000"/>
                <a:lumOff val="40000"/>
              </a:schemeClr>
            </a:solidFill>
          </a:ln>
        </p:spPr>
        <p:txBody>
          <a:bodyPr wrap="square">
            <a:spAutoFit/>
          </a:bodyPr>
          <a:lstStyle/>
          <a:p>
            <a:pPr lvl="0" algn="just"/>
            <a:r>
              <a:rPr lang="en-GB" sz="1600" b="1" dirty="0">
                <a:latin typeface="Arial" panose="020B0604020202020204" pitchFamily="34" charset="0"/>
                <a:cs typeface="Arial" panose="020B0604020202020204" pitchFamily="34" charset="0"/>
              </a:rPr>
              <a:t>Confidentiality</a:t>
            </a:r>
            <a:r>
              <a:rPr lang="en-GB" sz="1600" dirty="0">
                <a:latin typeface="Arial" panose="020B0604020202020204" pitchFamily="34" charset="0"/>
                <a:cs typeface="Arial" panose="020B0604020202020204" pitchFamily="34" charset="0"/>
              </a:rPr>
              <a:t> — protect Mrs J’s identity and maintain privacy when discussing her BMI, pain levels, and medication use.</a:t>
            </a:r>
          </a:p>
        </p:txBody>
      </p:sp>
      <p:sp>
        <p:nvSpPr>
          <p:cNvPr id="39" name="TextBox 38">
            <a:extLst>
              <a:ext uri="{FF2B5EF4-FFF2-40B4-BE49-F238E27FC236}">
                <a16:creationId xmlns:a16="http://schemas.microsoft.com/office/drawing/2014/main" id="{1B8BD91D-C1CB-3639-9C92-1911B5BB7840}"/>
              </a:ext>
            </a:extLst>
          </p:cNvPr>
          <p:cNvSpPr txBox="1">
            <a:spLocks noGrp="1" noRot="1" noMove="1" noResize="1" noEditPoints="1" noAdjustHandles="1" noChangeArrowheads="1" noChangeShapeType="1"/>
          </p:cNvSpPr>
          <p:nvPr/>
        </p:nvSpPr>
        <p:spPr>
          <a:xfrm>
            <a:off x="2017526" y="2832033"/>
            <a:ext cx="9101932" cy="584775"/>
          </a:xfrm>
          <a:prstGeom prst="rect">
            <a:avLst/>
          </a:prstGeom>
          <a:noFill/>
          <a:ln>
            <a:solidFill>
              <a:schemeClr val="accent6">
                <a:lumMod val="60000"/>
                <a:lumOff val="40000"/>
              </a:schemeClr>
            </a:solidFill>
          </a:ln>
        </p:spPr>
        <p:txBody>
          <a:bodyPr wrap="square">
            <a:spAutoFit/>
          </a:bodyPr>
          <a:lstStyle/>
          <a:p>
            <a:pPr lvl="0" algn="just"/>
            <a:r>
              <a:rPr lang="en-GB" sz="1600" b="1" dirty="0">
                <a:latin typeface="Arial" panose="020B0604020202020204" pitchFamily="34" charset="0"/>
                <a:cs typeface="Arial" panose="020B0604020202020204" pitchFamily="34" charset="0"/>
              </a:rPr>
              <a:t>Autonomy</a:t>
            </a:r>
            <a:r>
              <a:rPr lang="en-GB" sz="1600" dirty="0">
                <a:latin typeface="Arial" panose="020B0604020202020204" pitchFamily="34" charset="0"/>
                <a:cs typeface="Arial" panose="020B0604020202020204" pitchFamily="34" charset="0"/>
              </a:rPr>
              <a:t> — shared decision‑making ensures Mrs J chooses interventions that match her preferences and goals.</a:t>
            </a:r>
          </a:p>
        </p:txBody>
      </p:sp>
      <p:sp>
        <p:nvSpPr>
          <p:cNvPr id="41" name="TextBox 40">
            <a:extLst>
              <a:ext uri="{FF2B5EF4-FFF2-40B4-BE49-F238E27FC236}">
                <a16:creationId xmlns:a16="http://schemas.microsoft.com/office/drawing/2014/main" id="{E32C1FCF-892F-5C70-16D6-87AE8491B9F5}"/>
              </a:ext>
            </a:extLst>
          </p:cNvPr>
          <p:cNvSpPr txBox="1">
            <a:spLocks noGrp="1" noRot="1" noMove="1" noResize="1" noEditPoints="1" noAdjustHandles="1" noChangeArrowheads="1" noChangeShapeType="1"/>
          </p:cNvSpPr>
          <p:nvPr/>
        </p:nvSpPr>
        <p:spPr>
          <a:xfrm>
            <a:off x="2017527" y="3523020"/>
            <a:ext cx="9101932" cy="584775"/>
          </a:xfrm>
          <a:prstGeom prst="rect">
            <a:avLst/>
          </a:prstGeom>
          <a:noFill/>
          <a:ln>
            <a:solidFill>
              <a:schemeClr val="accent6">
                <a:lumMod val="60000"/>
                <a:lumOff val="40000"/>
              </a:schemeClr>
            </a:solidFill>
          </a:ln>
        </p:spPr>
        <p:txBody>
          <a:bodyPr wrap="square">
            <a:spAutoFit/>
          </a:bodyPr>
          <a:lstStyle/>
          <a:p>
            <a:pPr lvl="0" algn="just"/>
            <a:r>
              <a:rPr lang="en-GB" sz="1600" b="1" dirty="0">
                <a:latin typeface="Arial" panose="020B0604020202020204" pitchFamily="34" charset="0"/>
                <a:cs typeface="Arial" panose="020B0604020202020204" pitchFamily="34" charset="0"/>
              </a:rPr>
              <a:t>Beneficence</a:t>
            </a:r>
            <a:r>
              <a:rPr lang="en-GB" sz="1600" dirty="0">
                <a:latin typeface="Arial" panose="020B0604020202020204" pitchFamily="34" charset="0"/>
                <a:cs typeface="Arial" panose="020B0604020202020204" pitchFamily="34" charset="0"/>
              </a:rPr>
              <a:t> — provide evidence‑based care that promotes Mrs J’s wellbeing and supports her independence.</a:t>
            </a:r>
          </a:p>
        </p:txBody>
      </p:sp>
      <p:sp>
        <p:nvSpPr>
          <p:cNvPr id="43" name="TextBox 42">
            <a:extLst>
              <a:ext uri="{FF2B5EF4-FFF2-40B4-BE49-F238E27FC236}">
                <a16:creationId xmlns:a16="http://schemas.microsoft.com/office/drawing/2014/main" id="{00048F21-0A7E-071C-5A34-226BD4870298}"/>
              </a:ext>
            </a:extLst>
          </p:cNvPr>
          <p:cNvSpPr txBox="1">
            <a:spLocks noGrp="1" noRot="1" noMove="1" noResize="1" noEditPoints="1" noAdjustHandles="1" noChangeArrowheads="1" noChangeShapeType="1"/>
          </p:cNvSpPr>
          <p:nvPr/>
        </p:nvSpPr>
        <p:spPr>
          <a:xfrm>
            <a:off x="2017526" y="4203918"/>
            <a:ext cx="9101933" cy="584775"/>
          </a:xfrm>
          <a:prstGeom prst="rect">
            <a:avLst/>
          </a:prstGeom>
          <a:noFill/>
          <a:ln>
            <a:solidFill>
              <a:schemeClr val="accent6">
                <a:lumMod val="60000"/>
                <a:lumOff val="40000"/>
              </a:schemeClr>
            </a:solidFill>
          </a:ln>
        </p:spPr>
        <p:txBody>
          <a:bodyPr wrap="square">
            <a:spAutoFit/>
          </a:bodyPr>
          <a:lstStyle/>
          <a:p>
            <a:pPr lvl="0" algn="just"/>
            <a:r>
              <a:rPr lang="en-GB" sz="1600" b="1" dirty="0">
                <a:latin typeface="Arial" panose="020B0604020202020204" pitchFamily="34" charset="0"/>
                <a:cs typeface="Arial" panose="020B0604020202020204" pitchFamily="34" charset="0"/>
              </a:rPr>
              <a:t>Justice</a:t>
            </a:r>
            <a:r>
              <a:rPr lang="en-GB" sz="1600" dirty="0">
                <a:latin typeface="Arial" panose="020B0604020202020204" pitchFamily="34" charset="0"/>
                <a:cs typeface="Arial" panose="020B0604020202020204" pitchFamily="34" charset="0"/>
              </a:rPr>
              <a:t> — ensure Mrs J receives equal access to physiotherapy, dietetic support, and pain management.</a:t>
            </a:r>
          </a:p>
        </p:txBody>
      </p:sp>
      <p:sp>
        <p:nvSpPr>
          <p:cNvPr id="45" name="TextBox 44">
            <a:extLst>
              <a:ext uri="{FF2B5EF4-FFF2-40B4-BE49-F238E27FC236}">
                <a16:creationId xmlns:a16="http://schemas.microsoft.com/office/drawing/2014/main" id="{CC4FAB6D-4C2B-C9AC-5D01-B9F1471862E8}"/>
              </a:ext>
            </a:extLst>
          </p:cNvPr>
          <p:cNvSpPr txBox="1">
            <a:spLocks noGrp="1" noRot="1" noMove="1" noResize="1" noEditPoints="1" noAdjustHandles="1" noChangeArrowheads="1" noChangeShapeType="1"/>
          </p:cNvSpPr>
          <p:nvPr/>
        </p:nvSpPr>
        <p:spPr>
          <a:xfrm>
            <a:off x="2017527" y="4783198"/>
            <a:ext cx="9101932" cy="584775"/>
          </a:xfrm>
          <a:prstGeom prst="rect">
            <a:avLst/>
          </a:prstGeom>
          <a:noFill/>
          <a:ln>
            <a:solidFill>
              <a:schemeClr val="accent6">
                <a:lumMod val="60000"/>
                <a:lumOff val="40000"/>
              </a:schemeClr>
            </a:solidFill>
          </a:ln>
        </p:spPr>
        <p:txBody>
          <a:bodyPr wrap="square">
            <a:spAutoFit/>
          </a:bodyPr>
          <a:lstStyle/>
          <a:p>
            <a:pPr lvl="0" algn="just"/>
            <a:r>
              <a:rPr lang="en-GB" sz="1600" b="1" dirty="0">
                <a:latin typeface="Arial" panose="020B0604020202020204" pitchFamily="34" charset="0"/>
                <a:cs typeface="Arial" panose="020B0604020202020204" pitchFamily="34" charset="0"/>
              </a:rPr>
              <a:t>Cultural sensitivity</a:t>
            </a:r>
            <a:r>
              <a:rPr lang="en-GB" sz="1600" dirty="0">
                <a:latin typeface="Arial" panose="020B0604020202020204" pitchFamily="34" charset="0"/>
                <a:cs typeface="Arial" panose="020B0604020202020204" pitchFamily="34" charset="0"/>
              </a:rPr>
              <a:t> — support respectful communication and personalised planning that reflects Mrs J’s background and daily routines (Sturgeon, 2018).</a:t>
            </a:r>
          </a:p>
        </p:txBody>
      </p:sp>
      <p:sp>
        <p:nvSpPr>
          <p:cNvPr id="47" name="TextBox 46">
            <a:extLst>
              <a:ext uri="{FF2B5EF4-FFF2-40B4-BE49-F238E27FC236}">
                <a16:creationId xmlns:a16="http://schemas.microsoft.com/office/drawing/2014/main" id="{EF1E9F89-5854-3F1B-0C83-2DD13AFBA3BE}"/>
              </a:ext>
            </a:extLst>
          </p:cNvPr>
          <p:cNvSpPr txBox="1">
            <a:spLocks noGrp="1" noRot="1" noMove="1" noResize="1" noEditPoints="1" noAdjustHandles="1" noChangeArrowheads="1" noChangeShapeType="1"/>
          </p:cNvSpPr>
          <p:nvPr/>
        </p:nvSpPr>
        <p:spPr>
          <a:xfrm>
            <a:off x="2017526" y="5459087"/>
            <a:ext cx="9101933" cy="584775"/>
          </a:xfrm>
          <a:prstGeom prst="rect">
            <a:avLst/>
          </a:prstGeom>
          <a:noFill/>
          <a:ln>
            <a:solidFill>
              <a:schemeClr val="accent6">
                <a:lumMod val="60000"/>
                <a:lumOff val="40000"/>
              </a:schemeClr>
            </a:solidFill>
          </a:ln>
        </p:spPr>
        <p:txBody>
          <a:bodyPr wrap="square">
            <a:spAutoFit/>
          </a:bodyPr>
          <a:lstStyle/>
          <a:p>
            <a:pPr lvl="0" algn="just"/>
            <a:r>
              <a:rPr lang="en-GB" sz="1600" b="1" dirty="0">
                <a:latin typeface="Arial" panose="020B0604020202020204" pitchFamily="34" charset="0"/>
                <a:cs typeface="Arial" panose="020B0604020202020204" pitchFamily="34" charset="0"/>
              </a:rPr>
              <a:t>NICE alignment</a:t>
            </a:r>
            <a:r>
              <a:rPr lang="en-GB" sz="1600" dirty="0">
                <a:latin typeface="Arial" panose="020B0604020202020204" pitchFamily="34" charset="0"/>
                <a:cs typeface="Arial" panose="020B0604020202020204" pitchFamily="34" charset="0"/>
              </a:rPr>
              <a:t> — ethical principles underpin safe, fair, person‑centred care throughout Mrs J’s plan (NICE, 2022).</a:t>
            </a:r>
          </a:p>
        </p:txBody>
      </p:sp>
      <p:sp>
        <p:nvSpPr>
          <p:cNvPr id="2" name="Slide Number Placeholder 1">
            <a:extLst>
              <a:ext uri="{FF2B5EF4-FFF2-40B4-BE49-F238E27FC236}">
                <a16:creationId xmlns:a16="http://schemas.microsoft.com/office/drawing/2014/main" id="{E0F4DFB3-E51A-56C7-B766-1461E67E4213}"/>
              </a:ext>
            </a:extLst>
          </p:cNvPr>
          <p:cNvSpPr>
            <a:spLocks noGrp="1"/>
          </p:cNvSpPr>
          <p:nvPr>
            <p:ph type="sldNum" sz="quarter" idx="12"/>
          </p:nvPr>
        </p:nvSpPr>
        <p:spPr>
          <a:xfrm>
            <a:off x="5905500" y="6494321"/>
            <a:ext cx="420871" cy="344444"/>
          </a:xfrm>
        </p:spPr>
        <p:txBody>
          <a:bodyPr/>
          <a:lstStyle/>
          <a:p>
            <a:pPr algn="ctr"/>
            <a:fld id="{0E2E53E1-21C8-4F99-B43F-543C125CBA00}" type="slidenum">
              <a:rPr lang="en-GB" sz="1100" b="1" smtClean="0">
                <a:latin typeface="Arial" panose="020B0604020202020204" pitchFamily="34" charset="0"/>
                <a:cs typeface="Arial" panose="020B0604020202020204" pitchFamily="34" charset="0"/>
              </a:rPr>
              <a:pPr algn="ctr"/>
              <a:t>13</a:t>
            </a:fld>
            <a:endParaRPr lang="en-GB" sz="1100" b="1" dirty="0">
              <a:latin typeface="Arial" panose="020B0604020202020204" pitchFamily="34" charset="0"/>
              <a:cs typeface="Arial" panose="020B0604020202020204" pitchFamily="34" charset="0"/>
            </a:endParaRPr>
          </a:p>
        </p:txBody>
      </p:sp>
      <p:pic>
        <p:nvPicPr>
          <p:cNvPr id="4" name="Ethical">
            <a:hlinkClick r:id="" action="ppaction://media"/>
            <a:extLst>
              <a:ext uri="{FF2B5EF4-FFF2-40B4-BE49-F238E27FC236}">
                <a16:creationId xmlns:a16="http://schemas.microsoft.com/office/drawing/2014/main" id="{61C30503-E03A-4606-615B-7ABAA368066E}"/>
              </a:ext>
            </a:extLst>
          </p:cNvPr>
          <p:cNvPicPr>
            <a:picLocks noGrp="1" noRot="1" noChangeAspect="1" noMove="1" noResize="1" noEditPoints="1" noAdjustHandles="1" noChangeArrowheads="1" noChangeShapeType="1" noCrop="1"/>
          </p:cNvPicPr>
          <p:nvPr>
            <a:audioFile r:link="rId1"/>
            <p:extLst>
              <p:ext uri="{DAA4B4D4-6D71-4841-9C94-3DE7FCFB9230}">
                <p14:media xmlns:p14="http://schemas.microsoft.com/office/powerpoint/2010/main" r:embed="rId2">
                  <p14:trim st="1575"/>
                </p14:media>
              </p:ext>
            </p:extLst>
          </p:nvPr>
        </p:nvPicPr>
        <p:blipFill>
          <a:blip r:embed="rId12">
            <a:biLevel thresh="75000"/>
            <a:extLst>
              <a:ext uri="{BEBA8EAE-BF5A-486C-A8C5-ECC9F3942E4B}">
                <a14:imgProps xmlns:a14="http://schemas.microsoft.com/office/drawing/2010/main">
                  <a14:imgLayer r:embed="rId13">
                    <a14:imgEffect>
                      <a14:saturation sat="400000"/>
                    </a14:imgEffect>
                  </a14:imgLayer>
                </a14:imgProps>
              </a:ext>
            </a:extLst>
          </a:blip>
          <a:stretch>
            <a:fillRect/>
          </a:stretch>
        </p:blipFill>
        <p:spPr>
          <a:xfrm>
            <a:off x="11713534" y="5751473"/>
            <a:ext cx="406400" cy="406400"/>
          </a:xfrm>
          <a:prstGeom prst="rect">
            <a:avLst/>
          </a:prstGeom>
        </p:spPr>
      </p:pic>
    </p:spTree>
    <p:extLst>
      <p:ext uri="{BB962C8B-B14F-4D97-AF65-F5344CB8AC3E}">
        <p14:creationId xmlns:p14="http://schemas.microsoft.com/office/powerpoint/2010/main" val="2158583347"/>
      </p:ext>
    </p:extLst>
  </p:cSld>
  <p:clrMapOvr>
    <a:masterClrMapping/>
  </p:clrMapOvr>
  <mc:AlternateContent xmlns:mc="http://schemas.openxmlformats.org/markup-compatibility/2006" xmlns:p14="http://schemas.microsoft.com/office/powerpoint/2010/main">
    <mc:Choice Requires="p14">
      <p:transition spd="slow" p14:dur="2000" advTm="116937"/>
    </mc:Choice>
    <mc:Fallback xmlns="">
      <p:transition spd="slow" advTm="1169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894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DB09BB2-C398-6261-073F-B28B734AC892}"/>
              </a:ext>
            </a:extLst>
          </p:cNvPr>
          <p:cNvSpPr txBox="1">
            <a:spLocks noGrp="1" noRot="1" noMove="1" noResize="1" noEditPoints="1" noAdjustHandles="1" noChangeArrowheads="1" noChangeShapeType="1"/>
          </p:cNvSpPr>
          <p:nvPr/>
        </p:nvSpPr>
        <p:spPr>
          <a:xfrm>
            <a:off x="4359300" y="1573618"/>
            <a:ext cx="7049435" cy="4306186"/>
          </a:xfrm>
          <a:prstGeom prst="rect">
            <a:avLst/>
          </a:prstGeom>
          <a:solidFill>
            <a:schemeClr val="bg1"/>
          </a:solidFill>
          <a:ln>
            <a:solidFill>
              <a:schemeClr val="tx1"/>
            </a:solidFill>
          </a:ln>
        </p:spPr>
        <p:txBody>
          <a:bodyPr wrap="square" rtlCol="0">
            <a:spAutoFit/>
          </a:bodyPr>
          <a:lstStyle/>
          <a:p>
            <a:endParaRPr lang="en-GB" dirty="0"/>
          </a:p>
        </p:txBody>
      </p:sp>
      <p:sp>
        <p:nvSpPr>
          <p:cNvPr id="6" name="TextBox 5">
            <a:extLst>
              <a:ext uri="{FF2B5EF4-FFF2-40B4-BE49-F238E27FC236}">
                <a16:creationId xmlns:a16="http://schemas.microsoft.com/office/drawing/2014/main" id="{EE25B218-B939-E1E5-E797-51CD4130448A}"/>
              </a:ext>
            </a:extLst>
          </p:cNvPr>
          <p:cNvSpPr txBox="1"/>
          <p:nvPr/>
        </p:nvSpPr>
        <p:spPr>
          <a:xfrm>
            <a:off x="699975" y="1573618"/>
            <a:ext cx="3327991" cy="4306186"/>
          </a:xfrm>
          <a:prstGeom prst="rect">
            <a:avLst/>
          </a:prstGeom>
          <a:solidFill>
            <a:schemeClr val="bg1"/>
          </a:solidFill>
          <a:ln>
            <a:solidFill>
              <a:schemeClr val="tx1"/>
            </a:solidFill>
          </a:ln>
        </p:spPr>
        <p:txBody>
          <a:bodyPr wrap="square" rtlCol="0">
            <a:spAutoFit/>
          </a:bodyPr>
          <a:lstStyle/>
          <a:p>
            <a:endParaRPr lang="en-GB" dirty="0"/>
          </a:p>
        </p:txBody>
      </p:sp>
      <p:sp>
        <p:nvSpPr>
          <p:cNvPr id="5" name="TextBox 4">
            <a:extLst>
              <a:ext uri="{FF2B5EF4-FFF2-40B4-BE49-F238E27FC236}">
                <a16:creationId xmlns:a16="http://schemas.microsoft.com/office/drawing/2014/main" id="{1B3741F3-F290-67A0-B2F2-0155A63A5F71}"/>
              </a:ext>
            </a:extLst>
          </p:cNvPr>
          <p:cNvSpPr txBox="1"/>
          <p:nvPr/>
        </p:nvSpPr>
        <p:spPr>
          <a:xfrm>
            <a:off x="4529420" y="1929889"/>
            <a:ext cx="6709193" cy="3739998"/>
          </a:xfrm>
          <a:prstGeom prst="rect">
            <a:avLst/>
          </a:prstGeom>
          <a:noFill/>
        </p:spPr>
        <p:txBody>
          <a:bodyPr wrap="square">
            <a:spAutoFit/>
          </a:bodyPr>
          <a:lstStyle/>
          <a:p>
            <a:pPr algn="just">
              <a:lnSpc>
                <a:spcPct val="150000"/>
              </a:lnSpc>
            </a:pPr>
            <a:r>
              <a:rPr lang="en-GB" sz="1600" dirty="0">
                <a:latin typeface="Arial" panose="020B0604020202020204" pitchFamily="34" charset="0"/>
                <a:cs typeface="Arial" panose="020B0604020202020204" pitchFamily="34" charset="0"/>
              </a:rPr>
              <a:t>Knee osteoarthritis is a complex condition involving degeneration of musculoskeletal structures and altered nervous system signalling. Understanding both systems is essential for accurate assessment and effective care planning. Evidence‑based interventions such as exercise therapy, weight management, analgesia, and patient education can significantly improve symptoms and quality of life. Routine data, including pain scores, BMI, mobility assessments, and medication reviews, supports ongoing monitoring and personalised care. A holistic, multidisciplinary approach ensures safe, effective, and person‑centred care.</a:t>
            </a:r>
          </a:p>
        </p:txBody>
      </p:sp>
      <p:sp>
        <p:nvSpPr>
          <p:cNvPr id="7" name="TextBox 6">
            <a:extLst>
              <a:ext uri="{FF2B5EF4-FFF2-40B4-BE49-F238E27FC236}">
                <a16:creationId xmlns:a16="http://schemas.microsoft.com/office/drawing/2014/main" id="{402E2697-A421-B458-3433-5C97EAEDA788}"/>
              </a:ext>
            </a:extLst>
          </p:cNvPr>
          <p:cNvSpPr txBox="1"/>
          <p:nvPr/>
        </p:nvSpPr>
        <p:spPr>
          <a:xfrm>
            <a:off x="478465" y="0"/>
            <a:ext cx="11217349" cy="478465"/>
          </a:xfrm>
          <a:prstGeom prst="rect">
            <a:avLst/>
          </a:prstGeom>
          <a:noFill/>
          <a:ln>
            <a:solidFill>
              <a:schemeClr val="tx1"/>
            </a:solidFill>
          </a:ln>
        </p:spPr>
        <p:txBody>
          <a:bodyPr wrap="square">
            <a:spAutoFit/>
          </a:bodyPr>
          <a:lstStyle/>
          <a:p>
            <a:pPr algn="ctr"/>
            <a:r>
              <a:rPr lang="en-GB" sz="2400" b="1" dirty="0">
                <a:latin typeface="Arial" panose="020B0604020202020204" pitchFamily="34" charset="0"/>
                <a:cs typeface="Arial" panose="020B0604020202020204" pitchFamily="34" charset="0"/>
              </a:rPr>
              <a:t>Conclusion</a:t>
            </a:r>
            <a:r>
              <a:rPr lang="en-GB" sz="2400" dirty="0">
                <a:latin typeface="Arial" panose="020B0604020202020204" pitchFamily="34" charset="0"/>
                <a:cs typeface="Arial" panose="020B0604020202020204" pitchFamily="34" charset="0"/>
              </a:rPr>
              <a:t> </a:t>
            </a:r>
          </a:p>
        </p:txBody>
      </p:sp>
      <p:pic>
        <p:nvPicPr>
          <p:cNvPr id="3" name="Picture 2">
            <a:extLst>
              <a:ext uri="{FF2B5EF4-FFF2-40B4-BE49-F238E27FC236}">
                <a16:creationId xmlns:a16="http://schemas.microsoft.com/office/drawing/2014/main" id="{66D82628-7FE8-9333-065A-B54A9D9F0347}"/>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11200"/>
                    </a14:imgEffect>
                    <a14:imgEffect>
                      <a14:saturation sat="305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949872" y="2310405"/>
            <a:ext cx="2626242" cy="2774175"/>
          </a:xfrm>
          <a:prstGeom prst="rect">
            <a:avLst/>
          </a:prstGeom>
        </p:spPr>
      </p:pic>
      <p:sp>
        <p:nvSpPr>
          <p:cNvPr id="4" name="TextBox 3">
            <a:extLst>
              <a:ext uri="{FF2B5EF4-FFF2-40B4-BE49-F238E27FC236}">
                <a16:creationId xmlns:a16="http://schemas.microsoft.com/office/drawing/2014/main" id="{A12FD597-CDC2-7B00-6B43-95A9F57F3EAD}"/>
              </a:ext>
            </a:extLst>
          </p:cNvPr>
          <p:cNvSpPr txBox="1"/>
          <p:nvPr/>
        </p:nvSpPr>
        <p:spPr>
          <a:xfrm>
            <a:off x="1334306" y="5510472"/>
            <a:ext cx="1857375" cy="369332"/>
          </a:xfrm>
          <a:prstGeom prst="rect">
            <a:avLst/>
          </a:prstGeom>
          <a:noFill/>
        </p:spPr>
        <p:txBody>
          <a:bodyPr wrap="square" rtlCol="0">
            <a:spAutoFit/>
          </a:bodyPr>
          <a:lstStyle/>
          <a:p>
            <a:pPr algn="ctr"/>
            <a:r>
              <a:rPr lang="en-GB" sz="900" dirty="0">
                <a:solidFill>
                  <a:schemeClr val="accent4">
                    <a:lumMod val="50000"/>
                  </a:schemeClr>
                </a:solidFill>
                <a:latin typeface="Arial" panose="020B0604020202020204" pitchFamily="34" charset="0"/>
                <a:cs typeface="Arial" panose="020B0604020202020204" pitchFamily="34" charset="0"/>
                <a:hlinkClick r:id="rId7" tooltip="https://mycarebudget.org/mediawiki/index.php/Care_and_Support_Plan">
                  <a:extLst>
                    <a:ext uri="{A12FA001-AC4F-418D-AE19-62706E023703}">
                      <ahyp:hlinkClr xmlns:ahyp="http://schemas.microsoft.com/office/drawing/2018/hyperlinkcolor" val="tx"/>
                    </a:ext>
                  </a:extLst>
                </a:hlinkClick>
              </a:rPr>
              <a:t>This Photo</a:t>
            </a:r>
            <a:r>
              <a:rPr lang="en-GB" sz="900" dirty="0">
                <a:solidFill>
                  <a:schemeClr val="accent4">
                    <a:lumMod val="50000"/>
                  </a:schemeClr>
                </a:solidFill>
                <a:latin typeface="Arial" panose="020B0604020202020204" pitchFamily="34" charset="0"/>
                <a:cs typeface="Arial" panose="020B0604020202020204" pitchFamily="34" charset="0"/>
              </a:rPr>
              <a:t> by Unknown Author is licensed under </a:t>
            </a:r>
            <a:r>
              <a:rPr lang="en-GB" sz="900" dirty="0">
                <a:solidFill>
                  <a:schemeClr val="accent4">
                    <a:lumMod val="50000"/>
                  </a:schemeClr>
                </a:solidFill>
                <a:latin typeface="Arial" panose="020B0604020202020204" pitchFamily="34" charset="0"/>
                <a:cs typeface="Arial" panose="020B0604020202020204" pitchFamily="34" charset="0"/>
                <a:hlinkClick r:id="rId8" tooltip="https://creativecommons.org/licenses/by/3.0/">
                  <a:extLst>
                    <a:ext uri="{A12FA001-AC4F-418D-AE19-62706E023703}">
                      <ahyp:hlinkClr xmlns:ahyp="http://schemas.microsoft.com/office/drawing/2018/hyperlinkcolor" val="tx"/>
                    </a:ext>
                  </a:extLst>
                </a:hlinkClick>
              </a:rPr>
              <a:t>CC BY</a:t>
            </a:r>
            <a:endParaRPr lang="en-GB" sz="900" dirty="0">
              <a:solidFill>
                <a:schemeClr val="accent4">
                  <a:lumMod val="50000"/>
                </a:schemeClr>
              </a:solidFill>
              <a:latin typeface="Arial" panose="020B060402020202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C8CE4716-5448-FB82-0253-F2AAB17F99E4}"/>
              </a:ext>
            </a:extLst>
          </p:cNvPr>
          <p:cNvSpPr>
            <a:spLocks noGrp="1"/>
          </p:cNvSpPr>
          <p:nvPr>
            <p:ph type="sldNum" sz="quarter" idx="12"/>
          </p:nvPr>
        </p:nvSpPr>
        <p:spPr>
          <a:xfrm>
            <a:off x="5906276" y="6432698"/>
            <a:ext cx="377565" cy="350874"/>
          </a:xfrm>
        </p:spPr>
        <p:txBody>
          <a:bodyPr/>
          <a:lstStyle/>
          <a:p>
            <a:pPr algn="ctr"/>
            <a:fld id="{0E2E53E1-21C8-4F99-B43F-543C125CBA00}" type="slidenum">
              <a:rPr lang="en-GB" sz="1100" b="1" smtClean="0">
                <a:latin typeface="Arial" panose="020B0604020202020204" pitchFamily="34" charset="0"/>
                <a:cs typeface="Arial" panose="020B0604020202020204" pitchFamily="34" charset="0"/>
              </a:rPr>
              <a:pPr algn="ctr"/>
              <a:t>14</a:t>
            </a:fld>
            <a:endParaRPr lang="en-GB" sz="1100" b="1" dirty="0">
              <a:latin typeface="Arial" panose="020B0604020202020204" pitchFamily="34" charset="0"/>
              <a:cs typeface="Arial" panose="020B0604020202020204" pitchFamily="34" charset="0"/>
            </a:endParaRPr>
          </a:p>
        </p:txBody>
      </p:sp>
      <p:pic>
        <p:nvPicPr>
          <p:cNvPr id="10" name="summary">
            <a:hlinkClick r:id="" action="ppaction://media"/>
            <a:extLst>
              <a:ext uri="{FF2B5EF4-FFF2-40B4-BE49-F238E27FC236}">
                <a16:creationId xmlns:a16="http://schemas.microsoft.com/office/drawing/2014/main" id="{23DC1273-8AEF-7801-17FA-FC4827B02A21}"/>
              </a:ext>
            </a:extLst>
          </p:cNvPr>
          <p:cNvPicPr>
            <a:picLocks noGrp="1" noRot="1" noChangeAspect="1" noMove="1" noResize="1" noEditPoints="1" noAdjustHandles="1" noChangeArrowheads="1" noChangeShapeType="1" noCrop="1"/>
          </p:cNvPicPr>
          <p:nvPr>
            <a:audioFile r:link="rId1"/>
            <p:extLst>
              <p:ext uri="{DAA4B4D4-6D71-4841-9C94-3DE7FCFB9230}">
                <p14:media xmlns:p14="http://schemas.microsoft.com/office/powerpoint/2010/main" r:embed="rId2">
                  <p14:trim st="1890"/>
                </p14:media>
              </p:ext>
            </p:extLst>
          </p:nvPr>
        </p:nvPicPr>
        <p:blipFill>
          <a:blip r:embed="rId9">
            <a:biLevel thresh="75000"/>
            <a:extLst>
              <a:ext uri="{BEBA8EAE-BF5A-486C-A8C5-ECC9F3942E4B}">
                <a14:imgProps xmlns:a14="http://schemas.microsoft.com/office/drawing/2010/main">
                  <a14:imgLayer r:embed="rId10">
                    <a14:imgEffect>
                      <a14:saturation sat="400000"/>
                    </a14:imgEffect>
                  </a14:imgLayer>
                </a14:imgProps>
              </a:ext>
            </a:extLst>
          </a:blip>
          <a:stretch>
            <a:fillRect/>
          </a:stretch>
        </p:blipFill>
        <p:spPr>
          <a:xfrm>
            <a:off x="11785600" y="5879804"/>
            <a:ext cx="406400" cy="406400"/>
          </a:xfrm>
          <a:prstGeom prst="rect">
            <a:avLst/>
          </a:prstGeom>
        </p:spPr>
      </p:pic>
    </p:spTree>
    <p:extLst>
      <p:ext uri="{BB962C8B-B14F-4D97-AF65-F5344CB8AC3E}">
        <p14:creationId xmlns:p14="http://schemas.microsoft.com/office/powerpoint/2010/main" val="1007026280"/>
      </p:ext>
    </p:extLst>
  </p:cSld>
  <p:clrMapOvr>
    <a:masterClrMapping/>
  </p:clrMapOvr>
  <mc:AlternateContent xmlns:mc="http://schemas.openxmlformats.org/markup-compatibility/2006" xmlns:p14="http://schemas.microsoft.com/office/powerpoint/2010/main">
    <mc:Choice Requires="p14">
      <p:transition spd="slow" p14:dur="2000" advTm="36989"/>
    </mc:Choice>
    <mc:Fallback xmlns="">
      <p:transition spd="slow" advTm="3698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3754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7C4DD9A8-4492-A345-407F-26E9C7BF2F84}"/>
              </a:ext>
            </a:extLst>
          </p:cNvPr>
          <p:cNvSpPr txBox="1">
            <a:spLocks noGrp="1" noRot="1" noMove="1" noResize="1" noEditPoints="1" noAdjustHandles="1" noChangeArrowheads="1" noChangeShapeType="1"/>
          </p:cNvSpPr>
          <p:nvPr/>
        </p:nvSpPr>
        <p:spPr>
          <a:xfrm>
            <a:off x="0" y="0"/>
            <a:ext cx="12192000" cy="6858000"/>
          </a:xfrm>
          <a:prstGeom prst="rect">
            <a:avLst/>
          </a:prstGeom>
          <a:solidFill>
            <a:schemeClr val="bg1"/>
          </a:solidFill>
          <a:ln>
            <a:noFill/>
          </a:ln>
        </p:spPr>
        <p:txBody>
          <a:bodyPr wrap="square" rtlCol="0">
            <a:spAutoFit/>
          </a:bodyPr>
          <a:lstStyle/>
          <a:p>
            <a:endParaRPr lang="en-GB" dirty="0"/>
          </a:p>
        </p:txBody>
      </p:sp>
      <p:sp>
        <p:nvSpPr>
          <p:cNvPr id="4" name="TextBox 3">
            <a:extLst>
              <a:ext uri="{FF2B5EF4-FFF2-40B4-BE49-F238E27FC236}">
                <a16:creationId xmlns:a16="http://schemas.microsoft.com/office/drawing/2014/main" id="{1A71DCDD-72D6-2A56-BBA8-4A1B26161022}"/>
              </a:ext>
            </a:extLst>
          </p:cNvPr>
          <p:cNvSpPr txBox="1">
            <a:spLocks noGrp="1" noRot="1" noMove="1" noResize="1" noEditPoints="1" noAdjustHandles="1" noChangeArrowheads="1" noChangeShapeType="1"/>
          </p:cNvSpPr>
          <p:nvPr/>
        </p:nvSpPr>
        <p:spPr>
          <a:xfrm>
            <a:off x="47997" y="0"/>
            <a:ext cx="12096000" cy="465978"/>
          </a:xfrm>
          <a:prstGeom prst="rect">
            <a:avLst/>
          </a:prstGeom>
          <a:solidFill>
            <a:schemeClr val="accent6">
              <a:lumMod val="40000"/>
              <a:lumOff val="60000"/>
            </a:schemeClr>
          </a:solidFill>
          <a:ln>
            <a:solidFill>
              <a:schemeClr val="accent4">
                <a:lumMod val="50000"/>
              </a:schemeClr>
            </a:solidFill>
          </a:ln>
        </p:spPr>
        <p:txBody>
          <a:bodyPr wrap="square">
            <a:spAutoFit/>
          </a:bodyPr>
          <a:lstStyle/>
          <a:p>
            <a:pPr algn="ctr"/>
            <a:r>
              <a:rPr lang="en-GB" sz="2400" b="1" dirty="0">
                <a:latin typeface="Arial" panose="020B0604020202020204" pitchFamily="34" charset="0"/>
                <a:cs typeface="Arial" panose="020B0604020202020204" pitchFamily="34" charset="0"/>
              </a:rPr>
              <a:t>References</a:t>
            </a:r>
          </a:p>
        </p:txBody>
      </p:sp>
      <p:sp>
        <p:nvSpPr>
          <p:cNvPr id="6" name="TextBox 5">
            <a:extLst>
              <a:ext uri="{FF2B5EF4-FFF2-40B4-BE49-F238E27FC236}">
                <a16:creationId xmlns:a16="http://schemas.microsoft.com/office/drawing/2014/main" id="{34DFFDF4-760E-7918-4260-FFFBD248717F}"/>
              </a:ext>
            </a:extLst>
          </p:cNvPr>
          <p:cNvSpPr txBox="1">
            <a:spLocks noGrp="1" noRot="1" noMove="1" noResize="1" noEditPoints="1" noAdjustHandles="1" noChangeArrowheads="1" noChangeShapeType="1"/>
          </p:cNvSpPr>
          <p:nvPr/>
        </p:nvSpPr>
        <p:spPr>
          <a:xfrm>
            <a:off x="47997" y="493989"/>
            <a:ext cx="12096000" cy="6336000"/>
          </a:xfrm>
          <a:prstGeom prst="rect">
            <a:avLst/>
          </a:prstGeom>
          <a:noFill/>
          <a:ln>
            <a:solidFill>
              <a:schemeClr val="tx1"/>
            </a:solidFill>
          </a:ln>
        </p:spPr>
        <p:txBody>
          <a:bodyPr wrap="square" rtlCol="0">
            <a:spAutoFit/>
          </a:bodyPr>
          <a:lstStyle/>
          <a:p>
            <a:pPr algn="just"/>
            <a:r>
              <a:rPr lang="en-GB" sz="1600" b="1" dirty="0">
                <a:latin typeface="Arial" panose="020B0604020202020204" pitchFamily="34" charset="0"/>
                <a:cs typeface="Arial" panose="020B0604020202020204" pitchFamily="34" charset="0"/>
              </a:rPr>
              <a:t>British Medical Journal 2023</a:t>
            </a:r>
            <a:r>
              <a:rPr lang="en-GB" sz="1600" dirty="0">
                <a:latin typeface="Arial" panose="020B0604020202020204" pitchFamily="34" charset="0"/>
                <a:cs typeface="Arial" panose="020B0604020202020204" pitchFamily="34" charset="0"/>
              </a:rPr>
              <a:t> — BMJ (2023) ‘Osteoarthritis in people over 16: updated summary of NICE guidance’, </a:t>
            </a:r>
            <a:r>
              <a:rPr lang="en-GB" sz="1600" i="1" dirty="0">
                <a:latin typeface="Arial" panose="020B0604020202020204" pitchFamily="34" charset="0"/>
                <a:cs typeface="Arial" panose="020B0604020202020204" pitchFamily="34" charset="0"/>
              </a:rPr>
              <a:t>BMJ</a:t>
            </a:r>
            <a:r>
              <a:rPr lang="en-GB" sz="1600" dirty="0">
                <a:latin typeface="Arial" panose="020B0604020202020204" pitchFamily="34" charset="0"/>
                <a:cs typeface="Arial" panose="020B0604020202020204" pitchFamily="34" charset="0"/>
              </a:rPr>
              <a:t>, 380, pp. 1–3.</a:t>
            </a:r>
          </a:p>
          <a:p>
            <a:pPr algn="just"/>
            <a:r>
              <a:rPr lang="en-GB" sz="1600" b="1" dirty="0">
                <a:latin typeface="Arial" panose="020B0604020202020204" pitchFamily="34" charset="0"/>
                <a:cs typeface="Arial" panose="020B0604020202020204" pitchFamily="34" charset="0"/>
              </a:rPr>
              <a:t>Cross et al. 2014</a:t>
            </a:r>
            <a:r>
              <a:rPr lang="en-GB" sz="1600" dirty="0">
                <a:latin typeface="Arial" panose="020B0604020202020204" pitchFamily="34" charset="0"/>
                <a:cs typeface="Arial" panose="020B0604020202020204" pitchFamily="34" charset="0"/>
              </a:rPr>
              <a:t> — Cross, M. et al. (2014) ‘The global burden of osteoarthritis’, </a:t>
            </a:r>
            <a:r>
              <a:rPr lang="en-GB" sz="1600" i="1" dirty="0">
                <a:latin typeface="Arial" panose="020B0604020202020204" pitchFamily="34" charset="0"/>
                <a:cs typeface="Arial" panose="020B0604020202020204" pitchFamily="34" charset="0"/>
              </a:rPr>
              <a:t>Annals of the Rheumatic Diseases</a:t>
            </a:r>
            <a:r>
              <a:rPr lang="en-GB" sz="1600" dirty="0">
                <a:latin typeface="Arial" panose="020B0604020202020204" pitchFamily="34" charset="0"/>
                <a:cs typeface="Arial" panose="020B0604020202020204" pitchFamily="34" charset="0"/>
              </a:rPr>
              <a:t>, 73(7), pp. 1323–1330.</a:t>
            </a:r>
          </a:p>
          <a:p>
            <a:pPr algn="just"/>
            <a:r>
              <a:rPr lang="en-GB" sz="1600" b="1" dirty="0">
                <a:latin typeface="Arial" panose="020B0604020202020204" pitchFamily="34" charset="0"/>
                <a:cs typeface="Arial" panose="020B0604020202020204" pitchFamily="34" charset="0"/>
              </a:rPr>
              <a:t>Felson 2020</a:t>
            </a:r>
            <a:r>
              <a:rPr lang="en-GB" sz="1600" dirty="0">
                <a:latin typeface="Arial" panose="020B0604020202020204" pitchFamily="34" charset="0"/>
                <a:cs typeface="Arial" panose="020B0604020202020204" pitchFamily="34" charset="0"/>
              </a:rPr>
              <a:t> — Felson, D. (2020) ‘Osteoarthritis as a disease of the whole joint’, </a:t>
            </a:r>
            <a:r>
              <a:rPr lang="en-GB" sz="1600" i="1" dirty="0">
                <a:latin typeface="Arial" panose="020B0604020202020204" pitchFamily="34" charset="0"/>
                <a:cs typeface="Arial" panose="020B0604020202020204" pitchFamily="34" charset="0"/>
              </a:rPr>
              <a:t>Nature Reviews Rheumatology</a:t>
            </a:r>
            <a:r>
              <a:rPr lang="en-GB" sz="1600" dirty="0">
                <a:latin typeface="Arial" panose="020B0604020202020204" pitchFamily="34" charset="0"/>
                <a:cs typeface="Arial" panose="020B0604020202020204" pitchFamily="34" charset="0"/>
              </a:rPr>
              <a:t>, 16, pp. 1–10.</a:t>
            </a:r>
          </a:p>
          <a:p>
            <a:pPr algn="just"/>
            <a:r>
              <a:rPr lang="en-GB" sz="1600" b="1" dirty="0">
                <a:latin typeface="Arial" panose="020B0604020202020204" pitchFamily="34" charset="0"/>
                <a:cs typeface="Arial" panose="020B0604020202020204" pitchFamily="34" charset="0"/>
              </a:rPr>
              <a:t>Hunter and Bierma‑Zeinstra 2019</a:t>
            </a:r>
            <a:r>
              <a:rPr lang="en-GB" sz="1600" dirty="0">
                <a:latin typeface="Arial" panose="020B0604020202020204" pitchFamily="34" charset="0"/>
                <a:cs typeface="Arial" panose="020B0604020202020204" pitchFamily="34" charset="0"/>
              </a:rPr>
              <a:t> — Hunter, D. and Bierma‑Zeinstra, S. (2019) ‘Osteoarthritis’, </a:t>
            </a:r>
            <a:r>
              <a:rPr lang="en-GB" sz="1600" i="1" dirty="0">
                <a:latin typeface="Arial" panose="020B0604020202020204" pitchFamily="34" charset="0"/>
                <a:cs typeface="Arial" panose="020B0604020202020204" pitchFamily="34" charset="0"/>
              </a:rPr>
              <a:t>The Lancet</a:t>
            </a:r>
            <a:r>
              <a:rPr lang="en-GB" sz="1600" dirty="0">
                <a:latin typeface="Arial" panose="020B0604020202020204" pitchFamily="34" charset="0"/>
                <a:cs typeface="Arial" panose="020B0604020202020204" pitchFamily="34" charset="0"/>
              </a:rPr>
              <a:t>, 393(10182), pp. 1745–1759.</a:t>
            </a:r>
          </a:p>
          <a:p>
            <a:pPr algn="just"/>
            <a:r>
              <a:rPr lang="en-GB" sz="1600" b="1" dirty="0">
                <a:latin typeface="Arial" panose="020B0604020202020204" pitchFamily="34" charset="0"/>
                <a:cs typeface="Arial" panose="020B0604020202020204" pitchFamily="34" charset="0"/>
              </a:rPr>
              <a:t>Marieb and Hoehn 2018</a:t>
            </a:r>
            <a:r>
              <a:rPr lang="en-GB" sz="1600" dirty="0">
                <a:latin typeface="Arial" panose="020B0604020202020204" pitchFamily="34" charset="0"/>
                <a:cs typeface="Arial" panose="020B0604020202020204" pitchFamily="34" charset="0"/>
              </a:rPr>
              <a:t> — Marieb, E. and Hoehn, K. (2018) </a:t>
            </a:r>
            <a:r>
              <a:rPr lang="en-GB" sz="1600" i="1" dirty="0">
                <a:latin typeface="Arial" panose="020B0604020202020204" pitchFamily="34" charset="0"/>
                <a:cs typeface="Arial" panose="020B0604020202020204" pitchFamily="34" charset="0"/>
              </a:rPr>
              <a:t>Human Anatomy &amp; Physiology</a:t>
            </a:r>
            <a:r>
              <a:rPr lang="en-GB" sz="1600" dirty="0">
                <a:latin typeface="Arial" panose="020B0604020202020204" pitchFamily="34" charset="0"/>
                <a:cs typeface="Arial" panose="020B0604020202020204" pitchFamily="34" charset="0"/>
              </a:rPr>
              <a:t>. 11th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Harlow: Pearson.</a:t>
            </a:r>
          </a:p>
          <a:p>
            <a:pPr algn="just"/>
            <a:r>
              <a:rPr lang="en-GB" sz="1600" b="1" dirty="0">
                <a:latin typeface="Arial" panose="020B0604020202020204" pitchFamily="34" charset="0"/>
                <a:cs typeface="Arial" panose="020B0604020202020204" pitchFamily="34" charset="0"/>
              </a:rPr>
              <a:t>Nair and Peate 2011</a:t>
            </a:r>
            <a:r>
              <a:rPr lang="en-GB" sz="1600" dirty="0">
                <a:latin typeface="Arial" panose="020B0604020202020204" pitchFamily="34" charset="0"/>
                <a:cs typeface="Arial" panose="020B0604020202020204" pitchFamily="34" charset="0"/>
              </a:rPr>
              <a:t> — Nair, M. and Peate, I. (2011) </a:t>
            </a:r>
            <a:r>
              <a:rPr lang="en-GB" sz="1600" i="1" dirty="0">
                <a:latin typeface="Arial" panose="020B0604020202020204" pitchFamily="34" charset="0"/>
                <a:cs typeface="Arial" panose="020B0604020202020204" pitchFamily="34" charset="0"/>
              </a:rPr>
              <a:t>Fundamentals of Anatomy and Physiology for Student Nurses</a:t>
            </a:r>
            <a:r>
              <a:rPr lang="en-GB" sz="1600" dirty="0">
                <a:latin typeface="Arial" panose="020B0604020202020204" pitchFamily="34" charset="0"/>
                <a:cs typeface="Arial" panose="020B0604020202020204" pitchFamily="34" charset="0"/>
              </a:rPr>
              <a:t>. Chichester: Wiley Blackwell.</a:t>
            </a:r>
          </a:p>
          <a:p>
            <a:pPr algn="just"/>
            <a:r>
              <a:rPr lang="en-GB" sz="1600" b="1" dirty="0">
                <a:latin typeface="Arial" panose="020B0604020202020204" pitchFamily="34" charset="0"/>
                <a:cs typeface="Arial" panose="020B0604020202020204" pitchFamily="34" charset="0"/>
              </a:rPr>
              <a:t>National Institute for Health and Care Excellence 2022</a:t>
            </a:r>
            <a:r>
              <a:rPr lang="en-GB" sz="1600" dirty="0">
                <a:latin typeface="Arial" panose="020B0604020202020204" pitchFamily="34" charset="0"/>
                <a:cs typeface="Arial" panose="020B0604020202020204" pitchFamily="34" charset="0"/>
              </a:rPr>
              <a:t> — NICE (2022) </a:t>
            </a:r>
            <a:r>
              <a:rPr lang="en-GB" sz="1600" i="1" dirty="0">
                <a:latin typeface="Arial" panose="020B0604020202020204" pitchFamily="34" charset="0"/>
                <a:cs typeface="Arial" panose="020B0604020202020204" pitchFamily="34" charset="0"/>
              </a:rPr>
              <a:t>Osteoarthritis in over 16s: diagnosis and management (NG226)</a:t>
            </a:r>
            <a:r>
              <a:rPr lang="en-GB" sz="1600" dirty="0">
                <a:latin typeface="Arial" panose="020B0604020202020204" pitchFamily="34" charset="0"/>
                <a:cs typeface="Arial" panose="020B0604020202020204" pitchFamily="34" charset="0"/>
              </a:rPr>
              <a:t>. Available at: </a:t>
            </a:r>
            <a:r>
              <a:rPr lang="en-GB" sz="1600" dirty="0">
                <a:latin typeface="Arial" panose="020B0604020202020204" pitchFamily="34" charset="0"/>
                <a:cs typeface="Arial" panose="020B0604020202020204" pitchFamily="34" charset="0"/>
                <a:hlinkClick r:id="rId5"/>
              </a:rPr>
              <a:t>https://www.nice.org.uk/guidance/ng226</a:t>
            </a:r>
            <a:r>
              <a:rPr lang="en-GB" sz="1600" dirty="0">
                <a:latin typeface="Arial" panose="020B0604020202020204" pitchFamily="34" charset="0"/>
                <a:cs typeface="Arial" panose="020B0604020202020204" pitchFamily="34" charset="0"/>
              </a:rPr>
              <a:t> (Accessed: 1 July 2026).</a:t>
            </a:r>
          </a:p>
          <a:p>
            <a:pPr algn="just"/>
            <a:r>
              <a:rPr lang="en-GB" sz="1600" b="1" dirty="0">
                <a:latin typeface="Arial" panose="020B0604020202020204" pitchFamily="34" charset="0"/>
                <a:cs typeface="Arial" panose="020B0604020202020204" pitchFamily="34" charset="0"/>
              </a:rPr>
              <a:t>Scanlon and Sanders 2018</a:t>
            </a:r>
            <a:r>
              <a:rPr lang="en-GB" sz="1600" dirty="0">
                <a:latin typeface="Arial" panose="020B0604020202020204" pitchFamily="34" charset="0"/>
                <a:cs typeface="Arial" panose="020B0604020202020204" pitchFamily="34" charset="0"/>
              </a:rPr>
              <a:t> — Scanlon, V.C. and Sanders, T. (2018) </a:t>
            </a:r>
            <a:r>
              <a:rPr lang="en-GB" sz="1600" i="1" dirty="0">
                <a:latin typeface="Arial" panose="020B0604020202020204" pitchFamily="34" charset="0"/>
                <a:cs typeface="Arial" panose="020B0604020202020204" pitchFamily="34" charset="0"/>
              </a:rPr>
              <a:t>Essentials of Anatomy and Physiology</a:t>
            </a:r>
            <a:r>
              <a:rPr lang="en-GB" sz="1600" dirty="0">
                <a:latin typeface="Arial" panose="020B0604020202020204" pitchFamily="34" charset="0"/>
                <a:cs typeface="Arial" panose="020B0604020202020204" pitchFamily="34" charset="0"/>
              </a:rPr>
              <a:t>. 8th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Philadelphia: F.A. Davis Company.</a:t>
            </a:r>
          </a:p>
          <a:p>
            <a:pPr algn="just"/>
            <a:r>
              <a:rPr lang="en-GB" sz="1600" b="1" dirty="0">
                <a:latin typeface="Arial" panose="020B0604020202020204" pitchFamily="34" charset="0"/>
                <a:cs typeface="Arial" panose="020B0604020202020204" pitchFamily="34" charset="0"/>
              </a:rPr>
              <a:t>Sturgeon 2018</a:t>
            </a:r>
            <a:r>
              <a:rPr lang="en-GB" sz="1600" dirty="0">
                <a:latin typeface="Arial" panose="020B0604020202020204" pitchFamily="34" charset="0"/>
                <a:cs typeface="Arial" panose="020B0604020202020204" pitchFamily="34" charset="0"/>
              </a:rPr>
              <a:t> — Sturgeon, D. (2018) </a:t>
            </a:r>
            <a:r>
              <a:rPr lang="en-GB" sz="1600" i="1" dirty="0">
                <a:latin typeface="Arial" panose="020B0604020202020204" pitchFamily="34" charset="0"/>
                <a:cs typeface="Arial" panose="020B0604020202020204" pitchFamily="34" charset="0"/>
              </a:rPr>
              <a:t>Introduction to Anatomy and Physiology for Healthcare Students</a:t>
            </a:r>
            <a:r>
              <a:rPr lang="en-GB" sz="1600" dirty="0">
                <a:latin typeface="Arial" panose="020B0604020202020204" pitchFamily="34" charset="0"/>
                <a:cs typeface="Arial" panose="020B0604020202020204" pitchFamily="34" charset="0"/>
              </a:rPr>
              <a:t>. London: Routledge.</a:t>
            </a:r>
          </a:p>
          <a:p>
            <a:pPr algn="just"/>
            <a:r>
              <a:rPr lang="en-GB" sz="1600" b="1" dirty="0">
                <a:latin typeface="Arial" panose="020B0604020202020204" pitchFamily="34" charset="0"/>
                <a:cs typeface="Arial" panose="020B0604020202020204" pitchFamily="34" charset="0"/>
              </a:rPr>
              <a:t>Tortora and Derrickson 2017</a:t>
            </a:r>
            <a:r>
              <a:rPr lang="en-GB" sz="1600" dirty="0">
                <a:latin typeface="Arial" panose="020B0604020202020204" pitchFamily="34" charset="0"/>
                <a:cs typeface="Arial" panose="020B0604020202020204" pitchFamily="34" charset="0"/>
              </a:rPr>
              <a:t> — Tortora, G. and Derrickson, B. (2017) </a:t>
            </a:r>
            <a:r>
              <a:rPr lang="en-GB" sz="1600" i="1" dirty="0">
                <a:latin typeface="Arial" panose="020B0604020202020204" pitchFamily="34" charset="0"/>
                <a:cs typeface="Arial" panose="020B0604020202020204" pitchFamily="34" charset="0"/>
              </a:rPr>
              <a:t>Principles of Anatomy &amp; Physiology</a:t>
            </a:r>
            <a:r>
              <a:rPr lang="en-GB" sz="1600" dirty="0">
                <a:latin typeface="Arial" panose="020B0604020202020204" pitchFamily="34" charset="0"/>
                <a:cs typeface="Arial" panose="020B0604020202020204" pitchFamily="34" charset="0"/>
              </a:rPr>
              <a:t>. 15th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Hoboken: Wiley.</a:t>
            </a:r>
          </a:p>
          <a:p>
            <a:pPr algn="just"/>
            <a:r>
              <a:rPr lang="en-GB" sz="1600" b="1" dirty="0">
                <a:latin typeface="Arial" panose="020B0604020202020204" pitchFamily="34" charset="0"/>
                <a:cs typeface="Arial" panose="020B0604020202020204" pitchFamily="34" charset="0"/>
              </a:rPr>
              <a:t>Tucker and Foulston 2015</a:t>
            </a:r>
            <a:r>
              <a:rPr lang="en-GB" sz="1600" dirty="0">
                <a:latin typeface="Arial" panose="020B0604020202020204" pitchFamily="34" charset="0"/>
                <a:cs typeface="Arial" panose="020B0604020202020204" pitchFamily="34" charset="0"/>
              </a:rPr>
              <a:t> — Tucker, L. and Foulston, J. (2015) </a:t>
            </a:r>
            <a:r>
              <a:rPr lang="en-GB" sz="1600" i="1" dirty="0">
                <a:latin typeface="Arial" panose="020B0604020202020204" pitchFamily="34" charset="0"/>
                <a:cs typeface="Arial" panose="020B0604020202020204" pitchFamily="34" charset="0"/>
              </a:rPr>
              <a:t>An Introductory Guide to Anatomy &amp; Physiology</a:t>
            </a:r>
            <a:r>
              <a:rPr lang="en-GB" sz="1600" dirty="0">
                <a:latin typeface="Arial" panose="020B0604020202020204" pitchFamily="34" charset="0"/>
                <a:cs typeface="Arial" panose="020B0604020202020204" pitchFamily="34" charset="0"/>
              </a:rPr>
              <a:t>. 5th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London: EMS Publishing.</a:t>
            </a:r>
          </a:p>
          <a:p>
            <a:pPr algn="just"/>
            <a:r>
              <a:rPr lang="en-GB" sz="1600" b="1" dirty="0">
                <a:latin typeface="Arial" panose="020B0604020202020204" pitchFamily="34" charset="0"/>
                <a:cs typeface="Arial" panose="020B0604020202020204" pitchFamily="34" charset="0"/>
              </a:rPr>
              <a:t>Versus Arthritis 2023</a:t>
            </a:r>
            <a:r>
              <a:rPr lang="en-GB" sz="1600" dirty="0">
                <a:latin typeface="Arial" panose="020B0604020202020204" pitchFamily="34" charset="0"/>
                <a:cs typeface="Arial" panose="020B0604020202020204" pitchFamily="34" charset="0"/>
              </a:rPr>
              <a:t> — Versus Arthritis (2023) </a:t>
            </a:r>
            <a:r>
              <a:rPr lang="en-GB" sz="1600" i="1" dirty="0">
                <a:latin typeface="Arial" panose="020B0604020202020204" pitchFamily="34" charset="0"/>
                <a:cs typeface="Arial" panose="020B0604020202020204" pitchFamily="34" charset="0"/>
              </a:rPr>
              <a:t>Osteoarthritis of the Knee</a:t>
            </a:r>
            <a:r>
              <a:rPr lang="en-GB" sz="1600" dirty="0">
                <a:latin typeface="Arial" panose="020B0604020202020204" pitchFamily="34" charset="0"/>
                <a:cs typeface="Arial" panose="020B0604020202020204" pitchFamily="34" charset="0"/>
              </a:rPr>
              <a:t>. Available at: </a:t>
            </a:r>
            <a:r>
              <a:rPr lang="en-GB" sz="1600" dirty="0">
                <a:latin typeface="Arial" panose="020B0604020202020204" pitchFamily="34" charset="0"/>
                <a:cs typeface="Arial" panose="020B0604020202020204" pitchFamily="34" charset="0"/>
                <a:hlinkClick r:id="rId6"/>
              </a:rPr>
              <a:t>https://www.versusarthritis.org</a:t>
            </a:r>
            <a:r>
              <a:rPr lang="en-GB" sz="1600" dirty="0">
                <a:latin typeface="Arial" panose="020B0604020202020204" pitchFamily="34" charset="0"/>
                <a:cs typeface="Arial" panose="020B0604020202020204" pitchFamily="34" charset="0"/>
              </a:rPr>
              <a:t> (Accessed: 1 July 2026).</a:t>
            </a:r>
          </a:p>
          <a:p>
            <a:pPr algn="just"/>
            <a:r>
              <a:rPr lang="en-GB" sz="1600" b="1" dirty="0">
                <a:latin typeface="Arial" panose="020B0604020202020204" pitchFamily="34" charset="0"/>
                <a:cs typeface="Arial" panose="020B0604020202020204" pitchFamily="34" charset="0"/>
              </a:rPr>
              <a:t>Waugh and Grant 2018</a:t>
            </a:r>
            <a:r>
              <a:rPr lang="en-GB" sz="1600" dirty="0">
                <a:latin typeface="Arial" panose="020B0604020202020204" pitchFamily="34" charset="0"/>
                <a:cs typeface="Arial" panose="020B0604020202020204" pitchFamily="34" charset="0"/>
              </a:rPr>
              <a:t> — Waugh, A. and Grant, A. (2018) </a:t>
            </a:r>
            <a:r>
              <a:rPr lang="en-GB" sz="1600" i="1" dirty="0">
                <a:latin typeface="Arial" panose="020B0604020202020204" pitchFamily="34" charset="0"/>
                <a:cs typeface="Arial" panose="020B0604020202020204" pitchFamily="34" charset="0"/>
              </a:rPr>
              <a:t>Ross and Wilson Anatomy and Physiology in Health and Illness</a:t>
            </a:r>
            <a:r>
              <a:rPr lang="en-GB" sz="1600" dirty="0">
                <a:latin typeface="Arial" panose="020B0604020202020204" pitchFamily="34" charset="0"/>
                <a:cs typeface="Arial" panose="020B0604020202020204" pitchFamily="34" charset="0"/>
              </a:rPr>
              <a:t>. 13th </a:t>
            </a:r>
            <a:r>
              <a:rPr lang="en-GB" sz="1600" dirty="0" err="1">
                <a:latin typeface="Arial" panose="020B0604020202020204" pitchFamily="34" charset="0"/>
                <a:cs typeface="Arial" panose="020B0604020202020204" pitchFamily="34" charset="0"/>
              </a:rPr>
              <a:t>edn</a:t>
            </a:r>
            <a:r>
              <a:rPr lang="en-GB" sz="1600" dirty="0">
                <a:latin typeface="Arial" panose="020B0604020202020204" pitchFamily="34" charset="0"/>
                <a:cs typeface="Arial" panose="020B0604020202020204" pitchFamily="34" charset="0"/>
              </a:rPr>
              <a:t>. Amsterdam: Elsevier.</a:t>
            </a:r>
          </a:p>
          <a:p>
            <a:r>
              <a:rPr lang="en-GB" sz="1600" b="1" dirty="0">
                <a:latin typeface="Arial" panose="020B0604020202020204" pitchFamily="34" charset="0"/>
                <a:cs typeface="Arial" panose="020B0604020202020204" pitchFamily="34" charset="0"/>
              </a:rPr>
              <a:t>World Health Organizatio</a:t>
            </a:r>
            <a:r>
              <a:rPr lang="en-GB" sz="1600" dirty="0">
                <a:latin typeface="Arial" panose="020B0604020202020204" pitchFamily="34" charset="0"/>
                <a:cs typeface="Arial" panose="020B0604020202020204" pitchFamily="34" charset="0"/>
              </a:rPr>
              <a:t>n </a:t>
            </a:r>
            <a:r>
              <a:rPr lang="en-GB" sz="1600" b="1" dirty="0">
                <a:latin typeface="Arial" panose="020B0604020202020204" pitchFamily="34" charset="0"/>
                <a:cs typeface="Arial" panose="020B0604020202020204" pitchFamily="34" charset="0"/>
              </a:rPr>
              <a:t>2023</a:t>
            </a:r>
            <a:r>
              <a:rPr lang="en-GB" sz="1600" dirty="0">
                <a:latin typeface="Arial" panose="020B0604020202020204" pitchFamily="34" charset="0"/>
                <a:cs typeface="Arial" panose="020B0604020202020204" pitchFamily="34" charset="0"/>
              </a:rPr>
              <a:t> — WHO (2023) </a:t>
            </a:r>
            <a:r>
              <a:rPr lang="en-GB" sz="1600" i="1" dirty="0">
                <a:latin typeface="Arial" panose="020B0604020202020204" pitchFamily="34" charset="0"/>
                <a:cs typeface="Arial" panose="020B0604020202020204" pitchFamily="34" charset="0"/>
              </a:rPr>
              <a:t>Musculoskeletal conditions</a:t>
            </a:r>
            <a:r>
              <a:rPr lang="en-GB" sz="1600" dirty="0">
                <a:latin typeface="Arial" panose="020B0604020202020204" pitchFamily="34" charset="0"/>
                <a:cs typeface="Arial" panose="020B0604020202020204" pitchFamily="34" charset="0"/>
              </a:rPr>
              <a:t>. Available at: </a:t>
            </a:r>
            <a:r>
              <a:rPr lang="en-GB" sz="1600" dirty="0">
                <a:latin typeface="Arial" panose="020B0604020202020204" pitchFamily="34" charset="0"/>
                <a:cs typeface="Arial" panose="020B0604020202020204" pitchFamily="34" charset="0"/>
                <a:hlinkClick r:id="rId7"/>
              </a:rPr>
              <a:t>https://www.who.int/news-room/fact-sheets/detail/musculoskeletal-conditions</a:t>
            </a:r>
            <a:r>
              <a:rPr lang="en-GB" sz="1600" dirty="0">
                <a:latin typeface="Arial" panose="020B0604020202020204" pitchFamily="34" charset="0"/>
                <a:cs typeface="Arial" panose="020B0604020202020204" pitchFamily="34" charset="0"/>
              </a:rPr>
              <a:t> (Accessed: 1 July 2026).                                                                                        </a:t>
            </a:r>
          </a:p>
        </p:txBody>
      </p:sp>
      <p:sp>
        <p:nvSpPr>
          <p:cNvPr id="2" name="Slide Number Placeholder 1">
            <a:extLst>
              <a:ext uri="{FF2B5EF4-FFF2-40B4-BE49-F238E27FC236}">
                <a16:creationId xmlns:a16="http://schemas.microsoft.com/office/drawing/2014/main" id="{B6342CCB-D83C-820A-DFEC-F2716EA8E48B}"/>
              </a:ext>
            </a:extLst>
          </p:cNvPr>
          <p:cNvSpPr>
            <a:spLocks noGrp="1" noRot="1" noMove="1" noResize="1" noEditPoints="1" noAdjustHandles="1" noChangeArrowheads="1" noChangeShapeType="1"/>
          </p:cNvSpPr>
          <p:nvPr>
            <p:ph type="sldNum" sz="quarter" idx="12"/>
          </p:nvPr>
        </p:nvSpPr>
        <p:spPr>
          <a:xfrm>
            <a:off x="6035749" y="6568133"/>
            <a:ext cx="350875" cy="282792"/>
          </a:xfrm>
          <a:ln>
            <a:noFill/>
          </a:ln>
        </p:spPr>
        <p:txBody>
          <a:bodyPr/>
          <a:lstStyle/>
          <a:p>
            <a:fld id="{0E2E53E1-21C8-4F99-B43F-543C125CBA00}" type="slidenum">
              <a:rPr lang="en-GB" sz="1100" b="1" smtClean="0">
                <a:latin typeface="Arial" panose="020B0604020202020204" pitchFamily="34" charset="0"/>
                <a:cs typeface="Arial" panose="020B0604020202020204" pitchFamily="34" charset="0"/>
              </a:rPr>
              <a:t>15</a:t>
            </a:fld>
            <a:endParaRPr lang="en-GB" sz="1100" b="1" dirty="0">
              <a:latin typeface="Arial" panose="020B0604020202020204" pitchFamily="34" charset="0"/>
              <a:cs typeface="Arial" panose="020B0604020202020204" pitchFamily="34" charset="0"/>
            </a:endParaRPr>
          </a:p>
        </p:txBody>
      </p:sp>
      <p:pic>
        <p:nvPicPr>
          <p:cNvPr id="5" name="RL">
            <a:hlinkClick r:id="" action="ppaction://media"/>
            <a:extLst>
              <a:ext uri="{FF2B5EF4-FFF2-40B4-BE49-F238E27FC236}">
                <a16:creationId xmlns:a16="http://schemas.microsoft.com/office/drawing/2014/main" id="{32B83A31-0DEC-48F6-4CC2-5800BAB3424D}"/>
              </a:ext>
            </a:extLst>
          </p:cNvPr>
          <p:cNvPicPr>
            <a:picLocks noGrp="1" noRot="1" noChangeAspect="1" noMove="1" noResize="1" noEditPoints="1" noAdjustHandles="1" noChangeArrowheads="1" noChangeShapeType="1" noCrop="1"/>
          </p:cNvPicPr>
          <p:nvPr>
            <a:audioFile r:link="rId1"/>
            <p:extLst>
              <p:ext uri="{DAA4B4D4-6D71-4841-9C94-3DE7FCFB9230}">
                <p14:media xmlns:p14="http://schemas.microsoft.com/office/powerpoint/2010/main" r:embed="rId2">
                  <p14:trim st="1699"/>
                </p14:media>
              </p:ext>
            </p:extLst>
          </p:nvPr>
        </p:nvPicPr>
        <p:blipFill>
          <a:blip r:embed="rId8">
            <a:biLevel thresh="75000"/>
            <a:extLst>
              <a:ext uri="{BEBA8EAE-BF5A-486C-A8C5-ECC9F3942E4B}">
                <a14:imgProps xmlns:a14="http://schemas.microsoft.com/office/drawing/2010/main">
                  <a14:imgLayer r:embed="rId9">
                    <a14:imgEffect>
                      <a14:saturation sat="400000"/>
                    </a14:imgEffect>
                  </a14:imgLayer>
                </a14:imgProps>
              </a:ext>
            </a:extLst>
          </a:blip>
          <a:stretch>
            <a:fillRect/>
          </a:stretch>
        </p:blipFill>
        <p:spPr>
          <a:xfrm>
            <a:off x="11738878" y="5882692"/>
            <a:ext cx="405119" cy="405119"/>
          </a:xfrm>
          <a:prstGeom prst="rect">
            <a:avLst/>
          </a:prstGeom>
        </p:spPr>
      </p:pic>
    </p:spTree>
    <p:extLst>
      <p:ext uri="{BB962C8B-B14F-4D97-AF65-F5344CB8AC3E}">
        <p14:creationId xmlns:p14="http://schemas.microsoft.com/office/powerpoint/2010/main" val="4220294521"/>
      </p:ext>
    </p:extLst>
  </p:cSld>
  <p:clrMapOvr>
    <a:masterClrMapping/>
  </p:clrMapOvr>
  <mc:AlternateContent xmlns:mc="http://schemas.openxmlformats.org/markup-compatibility/2006" xmlns:p14="http://schemas.microsoft.com/office/powerpoint/2010/main">
    <mc:Choice Requires="p14">
      <p:transition spd="slow" p14:dur="2000" advTm="110517"/>
    </mc:Choice>
    <mc:Fallback xmlns="">
      <p:transition spd="slow" advTm="1105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119"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5"/>
                </p:tgtEl>
              </p:cMediaNode>
            </p:audio>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Grunge Textur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Organic</Template>
  <TotalTime>3273</TotalTime>
  <Words>4148</Words>
  <Application>Microsoft Office PowerPoint</Application>
  <PresentationFormat>Widescreen</PresentationFormat>
  <Paragraphs>301</Paragraphs>
  <Slides>15</Slides>
  <Notes>15</Notes>
  <HiddenSlides>0</HiddenSlides>
  <MMClips>15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Arial</vt:lpstr>
      <vt:lpstr>Garamond</vt:lpstr>
      <vt:lpstr>Wingdings</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Azhda Ali (2436859)</dc:creator>
  <cp:lastModifiedBy>Azhda Ali (2436859)</cp:lastModifiedBy>
  <cp:revision>74</cp:revision>
  <dcterms:created xsi:type="dcterms:W3CDTF">2026-07-09T20:28:34Z</dcterms:created>
  <dcterms:modified xsi:type="dcterms:W3CDTF">2026-07-19T08:45:56Z</dcterms:modified>
</cp:coreProperties>
</file>