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2"/>
  </p:notesMasterIdLst>
  <p:handoutMasterIdLst>
    <p:handoutMasterId r:id="rId43"/>
  </p:handoutMasterIdLst>
  <p:sldIdLst>
    <p:sldId id="305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90" r:id="rId32"/>
    <p:sldId id="291" r:id="rId33"/>
    <p:sldId id="292" r:id="rId34"/>
    <p:sldId id="303" r:id="rId35"/>
    <p:sldId id="296" r:id="rId36"/>
    <p:sldId id="297" r:id="rId37"/>
    <p:sldId id="298" r:id="rId38"/>
    <p:sldId id="299" r:id="rId39"/>
    <p:sldId id="301" r:id="rId40"/>
    <p:sldId id="304" r:id="rId41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80341701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39219901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00" y="514350"/>
            <a:ext cx="3429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F7991B-0EAA-406E-BF72-BD43D8CF7212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D3D191-5287-46E9-8E70-39338B97F86F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92E38BB-F94A-4015-94DB-3DE3AD1C9F60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71F49AD-8D0B-45D9-BFAE-04B8ED18BAE2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C303AD7-9F58-491F-878C-114FB3DCD213}" type="datetime1">
              <a:rPr lang="en-US" smtClean="0"/>
              <a:t>9/27/2012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D96D6B3-C506-4204-BB1A-19F185D295C6}" type="datetime1">
              <a:rPr lang="en-US" smtClean="0"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E194FA-D282-4F33-BD09-B5C04FA546A1}" type="datetime1">
              <a:rPr lang="en-US" smtClean="0"/>
              <a:t>9/27/2012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81EBA55-B055-4262-9CCF-A613B20DB7F1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DC3DC79-663D-46A6-9FA4-2E39E328A0C7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A3E21AC-D78D-456F-9011-8C9C91CC32AC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73B2079-6514-4D76-9DBF-8A3AEFA1C430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B67E830F-290D-4310-847A-F9C2847CAAE4}" type="datetime1">
              <a:rPr lang="en-US" smtClean="0"/>
              <a:t>9/27/2012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503814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Chapter 8</a:t>
            </a:r>
          </a:p>
          <a:p>
            <a:r>
              <a:rPr lang="en-GB" dirty="0" smtClean="0"/>
              <a:t>Accounting for Inventory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997795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Overview</a:t>
            </a:r>
            <a:endParaRPr lang="en-GB" dirty="0">
              <a:latin typeface="Arial" charset="0"/>
            </a:endParaRPr>
          </a:p>
        </p:txBody>
      </p:sp>
      <p:sp>
        <p:nvSpPr>
          <p:cNvPr id="1229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800" dirty="0">
                <a:latin typeface="Arial" charset="0"/>
              </a:rPr>
              <a:t>Accounting for Inventory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Flow of costs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Costing under weighted average, FIFO and other methods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Job and process costing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Long term contract costing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Management accounting statements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16484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What is inventory (or stock)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Goods bought or manufactured for resale but unsold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dirty="0">
                <a:latin typeface="Arial" charset="0"/>
              </a:rPr>
              <a:t>Timing difference between production capacity and customer demand</a:t>
            </a:r>
          </a:p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Valuation (IAS2) is the lower of cost or net realisable value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dirty="0" smtClean="0">
                <a:latin typeface="Arial" charset="0"/>
              </a:rPr>
              <a:t>Effect on </a:t>
            </a:r>
            <a:r>
              <a:rPr lang="en-AU" sz="2400" dirty="0">
                <a:latin typeface="Arial" charset="0"/>
              </a:rPr>
              <a:t>Income Statement &amp; </a:t>
            </a:r>
            <a:r>
              <a:rPr lang="en-AU" sz="2400" dirty="0" smtClean="0">
                <a:latin typeface="Arial" charset="0"/>
              </a:rPr>
              <a:t>Statement of Financial Position</a:t>
            </a: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Cost includes all costs of purchase or manufacture to bring inventory to its present location and condition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789447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Inventory &amp; cost </a:t>
            </a:r>
            <a:r>
              <a:rPr lang="en-AU" dirty="0" smtClean="0">
                <a:latin typeface="Arial" charset="0"/>
              </a:rPr>
              <a:t>sales</a:t>
            </a:r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09788"/>
            <a:ext cx="7833038" cy="3047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7646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Types of inventory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pPr marL="631825" indent="-533400" eaLnBrk="1" hangingPunct="1"/>
            <a:r>
              <a:rPr lang="en-GB">
                <a:latin typeface="Arial" charset="0"/>
              </a:rPr>
              <a:t>Inventory</a:t>
            </a:r>
          </a:p>
          <a:p>
            <a:pPr marL="1116013" lvl="1" indent="-495300" eaLnBrk="1" hangingPunct="1">
              <a:buFontTx/>
              <a:buAutoNum type="arabicPeriod"/>
            </a:pPr>
            <a:r>
              <a:rPr lang="en-GB" sz="2400">
                <a:latin typeface="Arial" charset="0"/>
              </a:rPr>
              <a:t>Raw materials – pre-production</a:t>
            </a:r>
          </a:p>
          <a:p>
            <a:pPr marL="1116013" lvl="1" indent="-495300" eaLnBrk="1" hangingPunct="1">
              <a:buFontTx/>
              <a:buAutoNum type="arabicPeriod"/>
            </a:pPr>
            <a:r>
              <a:rPr lang="en-GB" sz="2400">
                <a:latin typeface="Arial" charset="0"/>
              </a:rPr>
              <a:t>Work in progress - uncompleted</a:t>
            </a:r>
          </a:p>
          <a:p>
            <a:pPr marL="1116013" lvl="1" indent="-495300" eaLnBrk="1" hangingPunct="1">
              <a:buFontTx/>
              <a:buAutoNum type="arabicPeriod"/>
            </a:pPr>
            <a:r>
              <a:rPr lang="en-GB" sz="2400">
                <a:latin typeface="Arial" charset="0"/>
              </a:rPr>
              <a:t>Finished goods – manufactured or purchased and ready for sale</a:t>
            </a:r>
          </a:p>
          <a:p>
            <a:pPr marL="1116013" lvl="1" indent="-495300" eaLnBrk="1" hangingPunct="1"/>
            <a:endParaRPr lang="en-GB" sz="240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624937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>
                <a:latin typeface="Arial" charset="0"/>
              </a:rPr>
              <a:t>Flow of Costs in Purchasing</a:t>
            </a:r>
            <a:endParaRPr lang="en-US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24" y="2319338"/>
            <a:ext cx="9036496" cy="2148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81494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>
                <a:latin typeface="Arial" charset="0"/>
              </a:rPr>
              <a:t>Flow of Costs in Manufacturing</a:t>
            </a:r>
            <a:endParaRPr lang="en-US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844824"/>
            <a:ext cx="9143999" cy="3674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716888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Cost formulae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AU" dirty="0">
                <a:latin typeface="Arial" charset="0"/>
              </a:rPr>
              <a:t>Differentiated products: specifically </a:t>
            </a:r>
            <a:r>
              <a:rPr lang="en-AU" dirty="0" smtClean="0">
                <a:latin typeface="Arial" charset="0"/>
              </a:rPr>
              <a:t>identifiable, not differentiated and not </a:t>
            </a:r>
            <a:r>
              <a:rPr lang="en-AU" dirty="0">
                <a:latin typeface="Arial" charset="0"/>
              </a:rPr>
              <a:t>interchangeable </a:t>
            </a:r>
            <a:r>
              <a:rPr lang="en-AU" dirty="0" smtClean="0">
                <a:latin typeface="Arial" charset="0"/>
              </a:rPr>
              <a:t>– </a:t>
            </a:r>
            <a:r>
              <a:rPr lang="en-AU" dirty="0">
                <a:latin typeface="Arial" charset="0"/>
              </a:rPr>
              <a:t>e.g. a vehicle to a car dealer</a:t>
            </a:r>
          </a:p>
          <a:p>
            <a:pPr lvl="1" eaLnBrk="1" hangingPunct="1"/>
            <a:r>
              <a:rPr lang="en-AU" dirty="0">
                <a:latin typeface="Arial" charset="0"/>
              </a:rPr>
              <a:t>Actual cost for each item</a:t>
            </a:r>
          </a:p>
          <a:p>
            <a:pPr eaLnBrk="1" hangingPunct="1"/>
            <a:r>
              <a:rPr lang="en-AU" dirty="0">
                <a:latin typeface="Arial" charset="0"/>
              </a:rPr>
              <a:t>Similar/undifferentiated products</a:t>
            </a:r>
          </a:p>
          <a:p>
            <a:pPr lvl="1" eaLnBrk="1" hangingPunct="1"/>
            <a:r>
              <a:rPr lang="en-AU" dirty="0">
                <a:latin typeface="Arial" charset="0"/>
              </a:rPr>
              <a:t>Weighted average</a:t>
            </a:r>
          </a:p>
          <a:p>
            <a:pPr lvl="1" eaLnBrk="1" hangingPunct="1"/>
            <a:r>
              <a:rPr lang="en-AU" dirty="0">
                <a:latin typeface="Arial" charset="0"/>
              </a:rPr>
              <a:t>FIFO (first in, first out)</a:t>
            </a:r>
          </a:p>
          <a:p>
            <a:pPr lvl="1" eaLnBrk="1" hangingPunct="1"/>
            <a:r>
              <a:rPr lang="en-AU" dirty="0">
                <a:latin typeface="Arial" charset="0"/>
              </a:rPr>
              <a:t>LIFO (last in, first out)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7783708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Illustration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AU" sz="2400">
                <a:latin typeface="Arial" charset="0"/>
              </a:rPr>
              <a:t>A product is purchased on three separate occasions:</a:t>
            </a:r>
            <a:endParaRPr lang="en-AU" sz="2400" u="sng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u="sng">
                <a:latin typeface="Arial" charset="0"/>
              </a:rPr>
              <a:t>Units</a:t>
            </a:r>
            <a:r>
              <a:rPr lang="en-AU" sz="2400">
                <a:latin typeface="Arial" charset="0"/>
              </a:rPr>
              <a:t>		</a:t>
            </a:r>
            <a:r>
              <a:rPr lang="en-AU" sz="2400" u="sng">
                <a:latin typeface="Arial" charset="0"/>
              </a:rPr>
              <a:t>Unit price</a:t>
            </a:r>
            <a:r>
              <a:rPr lang="en-AU" sz="2400">
                <a:latin typeface="Arial" charset="0"/>
              </a:rPr>
              <a:t>	</a:t>
            </a:r>
            <a:r>
              <a:rPr lang="en-AU" sz="2400" u="sng">
                <a:latin typeface="Arial" charset="0"/>
              </a:rPr>
              <a:t>Total cost</a:t>
            </a:r>
            <a:endParaRPr lang="en-AU" sz="240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>
                <a:latin typeface="Arial" charset="0"/>
              </a:rPr>
              <a:t>5,000		£1.20		£6,000</a:t>
            </a:r>
          </a:p>
          <a:p>
            <a:pPr eaLnBrk="1" hangingPunct="1">
              <a:buFontTx/>
              <a:buNone/>
            </a:pPr>
            <a:r>
              <a:rPr lang="en-AU" sz="2400">
                <a:latin typeface="Arial" charset="0"/>
              </a:rPr>
              <a:t>2,000		£1.25		£2,500</a:t>
            </a:r>
            <a:endParaRPr lang="en-AU" sz="2400" u="sng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>
                <a:latin typeface="Arial" charset="0"/>
              </a:rPr>
              <a:t>3,000		£1.27		£3,810</a:t>
            </a:r>
          </a:p>
          <a:p>
            <a:pPr eaLnBrk="1" hangingPunct="1">
              <a:buFontTx/>
              <a:buNone/>
            </a:pPr>
            <a:endParaRPr lang="en-AU" sz="240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>
                <a:latin typeface="Arial" charset="0"/>
              </a:rPr>
              <a:t>Calculate the cost of 6,000 units sold and the value of inventory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9977383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Weighted average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u="sng" dirty="0">
                <a:latin typeface="Arial" charset="0"/>
              </a:rPr>
              <a:t>Units</a:t>
            </a:r>
            <a:r>
              <a:rPr lang="en-AU" sz="2400" dirty="0">
                <a:latin typeface="Arial" charset="0"/>
              </a:rPr>
              <a:t>		</a:t>
            </a:r>
            <a:r>
              <a:rPr lang="en-AU" sz="2400" u="sng" dirty="0">
                <a:latin typeface="Arial" charset="0"/>
              </a:rPr>
              <a:t>Unit price</a:t>
            </a:r>
            <a:r>
              <a:rPr lang="en-AU" sz="2400" dirty="0">
                <a:latin typeface="Arial" charset="0"/>
              </a:rPr>
              <a:t>	</a:t>
            </a:r>
            <a:r>
              <a:rPr lang="en-AU" sz="2400" u="sng" dirty="0">
                <a:latin typeface="Arial" charset="0"/>
              </a:rPr>
              <a:t>Total cost</a:t>
            </a: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 smtClean="0">
                <a:latin typeface="Arial" charset="0"/>
              </a:rPr>
              <a:t>5,000</a:t>
            </a:r>
            <a:r>
              <a:rPr lang="en-AU" sz="2400" dirty="0">
                <a:latin typeface="Arial" charset="0"/>
              </a:rPr>
              <a:t>		£1.20		£6,000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2,000		£1.25		£2,500</a:t>
            </a:r>
            <a:endParaRPr lang="en-AU" sz="24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u="sng" dirty="0">
                <a:latin typeface="Arial" charset="0"/>
              </a:rPr>
              <a:t>3,000</a:t>
            </a:r>
            <a:r>
              <a:rPr lang="en-AU" sz="2400" dirty="0">
                <a:latin typeface="Arial" charset="0"/>
              </a:rPr>
              <a:t>		£1.27		</a:t>
            </a:r>
            <a:r>
              <a:rPr lang="en-AU" sz="2400" u="sng" dirty="0">
                <a:latin typeface="Arial" charset="0"/>
              </a:rPr>
              <a:t>£</a:t>
            </a:r>
            <a:r>
              <a:rPr lang="en-AU" sz="2400" u="sng" dirty="0" smtClean="0">
                <a:latin typeface="Arial" charset="0"/>
              </a:rPr>
              <a:t>3,810</a:t>
            </a:r>
            <a:endParaRPr lang="en-AU" sz="24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 smtClean="0">
                <a:latin typeface="Arial" charset="0"/>
              </a:rPr>
              <a:t>10,000			£12,310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 smtClean="0">
                <a:latin typeface="Arial" charset="0"/>
              </a:rPr>
              <a:t>The </a:t>
            </a:r>
            <a:r>
              <a:rPr lang="en-AU" sz="2400" dirty="0">
                <a:latin typeface="Arial" charset="0"/>
              </a:rPr>
              <a:t>weighted average cost is £12,310/10,000 = £1.231 per unit. 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The cost of goods sold is 6,000 @ £1.231 = £7,386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The value of inventory is 4,000 @ £1.231 = £4,924 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533141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FIFO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557338"/>
            <a:ext cx="8078788" cy="43926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u="sng" dirty="0">
                <a:latin typeface="Arial" charset="0"/>
              </a:rPr>
              <a:t>Units</a:t>
            </a:r>
            <a:r>
              <a:rPr lang="en-AU" sz="1800" dirty="0">
                <a:latin typeface="Arial" charset="0"/>
              </a:rPr>
              <a:t>		</a:t>
            </a:r>
            <a:r>
              <a:rPr lang="en-AU" sz="1800" u="sng" dirty="0">
                <a:latin typeface="Arial" charset="0"/>
              </a:rPr>
              <a:t>Unit price</a:t>
            </a:r>
            <a:r>
              <a:rPr lang="en-AU" sz="1800" dirty="0">
                <a:latin typeface="Arial" charset="0"/>
              </a:rPr>
              <a:t>	</a:t>
            </a:r>
            <a:r>
              <a:rPr lang="en-AU" sz="1800" u="sng" dirty="0">
                <a:latin typeface="Arial" charset="0"/>
              </a:rPr>
              <a:t>Total cost</a:t>
            </a:r>
            <a:r>
              <a:rPr lang="en-AU" sz="1800" dirty="0">
                <a:latin typeface="Arial" charset="0"/>
              </a:rPr>
              <a:t>	</a:t>
            </a:r>
            <a:r>
              <a:rPr lang="en-AU" sz="1800" u="sng" dirty="0">
                <a:latin typeface="Arial" charset="0"/>
              </a:rPr>
              <a:t>Cost of sales</a:t>
            </a: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5,000		£1.20		£6,000		5000@£1.20</a:t>
            </a:r>
            <a:r>
              <a:rPr lang="en-AU" sz="1800" dirty="0" smtClean="0">
                <a:latin typeface="Arial" charset="0"/>
              </a:rPr>
              <a:t>= £</a:t>
            </a:r>
            <a:r>
              <a:rPr lang="en-AU" sz="1800" dirty="0">
                <a:latin typeface="Arial" charset="0"/>
              </a:rPr>
              <a:t>6,000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2,000		£1.25		£2,500		1000@£1.25</a:t>
            </a:r>
            <a:r>
              <a:rPr lang="en-AU" sz="1800" dirty="0" smtClean="0">
                <a:latin typeface="Arial" charset="0"/>
              </a:rPr>
              <a:t>= £</a:t>
            </a:r>
            <a:r>
              <a:rPr lang="en-AU" sz="1800" dirty="0">
                <a:latin typeface="Arial" charset="0"/>
              </a:rPr>
              <a:t>1,250</a:t>
            </a:r>
            <a:endParaRPr lang="en-AU" sz="18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3,000		£1.27		£3,810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							6000	          £7,250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u="sng" dirty="0">
                <a:latin typeface="Arial" charset="0"/>
              </a:rPr>
              <a:t>Units</a:t>
            </a:r>
            <a:r>
              <a:rPr lang="en-AU" sz="1800" dirty="0">
                <a:latin typeface="Arial" charset="0"/>
              </a:rPr>
              <a:t>		</a:t>
            </a:r>
            <a:r>
              <a:rPr lang="en-AU" sz="1800" u="sng" dirty="0">
                <a:latin typeface="Arial" charset="0"/>
              </a:rPr>
              <a:t>Unit price</a:t>
            </a:r>
            <a:r>
              <a:rPr lang="en-AU" sz="1800" dirty="0">
                <a:latin typeface="Arial" charset="0"/>
              </a:rPr>
              <a:t>	</a:t>
            </a:r>
            <a:r>
              <a:rPr lang="en-AU" sz="1800" u="sng" dirty="0">
                <a:latin typeface="Arial" charset="0"/>
              </a:rPr>
              <a:t>Total cost</a:t>
            </a:r>
            <a:r>
              <a:rPr lang="en-AU" sz="1800" dirty="0">
                <a:latin typeface="Arial" charset="0"/>
              </a:rPr>
              <a:t> 	</a:t>
            </a:r>
            <a:r>
              <a:rPr lang="en-AU" sz="1800" u="sng" dirty="0">
                <a:latin typeface="Arial" charset="0"/>
              </a:rPr>
              <a:t>Inventory value</a:t>
            </a: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5,000		£1.20		£6,000	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2,000		£1.25		£2,500		1000@£1.25= £1,250</a:t>
            </a:r>
            <a:endParaRPr lang="en-AU" sz="18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3,000		£1.27		£3,810		</a:t>
            </a:r>
            <a:r>
              <a:rPr lang="en-AU" sz="1800" u="sng" dirty="0">
                <a:latin typeface="Arial" charset="0"/>
              </a:rPr>
              <a:t>3,000</a:t>
            </a:r>
            <a:r>
              <a:rPr lang="en-AU" sz="1800" dirty="0">
                <a:latin typeface="Arial" charset="0"/>
              </a:rPr>
              <a:t>@£1.27</a:t>
            </a:r>
            <a:r>
              <a:rPr lang="en-AU" sz="1800" u="sng" dirty="0">
                <a:latin typeface="Arial" charset="0"/>
              </a:rPr>
              <a:t>=£3,810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							4,000	          £5,060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Total							        £12,310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18436" name="Line 4"/>
          <p:cNvSpPr>
            <a:spLocks noChangeShapeType="1"/>
          </p:cNvSpPr>
          <p:nvPr/>
        </p:nvSpPr>
        <p:spPr bwMode="auto">
          <a:xfrm>
            <a:off x="5940425" y="2636838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8437" name="Line 5"/>
          <p:cNvSpPr>
            <a:spLocks noChangeShapeType="1"/>
          </p:cNvSpPr>
          <p:nvPr/>
        </p:nvSpPr>
        <p:spPr bwMode="auto">
          <a:xfrm>
            <a:off x="7451725" y="2636838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666510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Comparison of methods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If 6,000 units sold @ £2.00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Sales				£12,000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Cost of sales (WAM)	   </a:t>
            </a:r>
            <a:r>
              <a:rPr lang="en-AU" u="sng" dirty="0">
                <a:latin typeface="Arial" charset="0"/>
              </a:rPr>
              <a:t>7,386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Gross profit			   4,614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AU" dirty="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 smtClean="0">
                <a:latin typeface="Arial" charset="0"/>
              </a:rPr>
              <a:t>Sales</a:t>
            </a:r>
            <a:r>
              <a:rPr lang="en-AU" dirty="0">
                <a:latin typeface="Arial" charset="0"/>
              </a:rPr>
              <a:t>				£12,000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Cost of sales (FIFO</a:t>
            </a:r>
            <a:r>
              <a:rPr lang="en-AU" dirty="0" smtClean="0">
                <a:latin typeface="Arial" charset="0"/>
              </a:rPr>
              <a:t>)</a:t>
            </a:r>
            <a:r>
              <a:rPr lang="en-AU" dirty="0">
                <a:latin typeface="Arial" charset="0"/>
              </a:rPr>
              <a:t>	  </a:t>
            </a:r>
            <a:r>
              <a:rPr lang="en-AU" u="sng" dirty="0">
                <a:latin typeface="Arial" charset="0"/>
              </a:rPr>
              <a:t> </a:t>
            </a:r>
            <a:r>
              <a:rPr lang="en-AU" u="sng" dirty="0" smtClean="0">
                <a:latin typeface="Arial" charset="0"/>
              </a:rPr>
              <a:t> 7,250</a:t>
            </a:r>
            <a:endParaRPr lang="en-AU" u="sng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Gross profit			   </a:t>
            </a:r>
            <a:r>
              <a:rPr lang="en-AU" dirty="0" smtClean="0">
                <a:latin typeface="Arial" charset="0"/>
              </a:rPr>
              <a:t> 4,750</a:t>
            </a:r>
            <a:endParaRPr lang="en-AU" dirty="0">
              <a:latin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9460" name="Line 4"/>
          <p:cNvSpPr>
            <a:spLocks noChangeShapeType="1"/>
          </p:cNvSpPr>
          <p:nvPr/>
        </p:nvSpPr>
        <p:spPr bwMode="auto">
          <a:xfrm>
            <a:off x="755576" y="4149080"/>
            <a:ext cx="66246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320845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Retail method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z="2400" dirty="0">
                <a:latin typeface="Arial" charset="0"/>
              </a:rPr>
              <a:t>Large number of rapidly changing items with similar margins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200" dirty="0">
                <a:latin typeface="Arial" charset="0"/>
              </a:rPr>
              <a:t>Deduct appropriate profit margin from sales value of inventory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</a:t>
            </a:r>
            <a:r>
              <a:rPr lang="en-AU" sz="2200" dirty="0" smtClean="0">
                <a:latin typeface="Arial" charset="0"/>
              </a:rPr>
              <a:t>e.g</a:t>
            </a:r>
            <a:r>
              <a:rPr lang="en-AU" sz="2200" dirty="0">
                <a:latin typeface="Arial" charset="0"/>
              </a:rPr>
              <a:t>. sales value of inventory of tinned vegetables £1,000,000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Normal profit margin on sales of tinned vegetables 20%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Cost of inventory under retail method        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</a:t>
            </a:r>
            <a:r>
              <a:rPr lang="en-AU" sz="2200" u="sng" dirty="0">
                <a:latin typeface="Arial" charset="0"/>
              </a:rPr>
              <a:t>£1,000,000</a:t>
            </a:r>
            <a:r>
              <a:rPr lang="en-AU" sz="2200" dirty="0">
                <a:latin typeface="Arial" charset="0"/>
              </a:rPr>
              <a:t>	 =  £833,333 					 1.2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						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	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632923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Net realisable value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Use if lower than cost</a:t>
            </a:r>
          </a:p>
          <a:p>
            <a:pPr eaLnBrk="1" hangingPunct="1"/>
            <a:r>
              <a:rPr lang="en-AU" dirty="0">
                <a:latin typeface="Arial" charset="0"/>
              </a:rPr>
              <a:t>Proceeds of sale, less costs of disposal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Cost of product £15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Discounted sales price £12 but incurs transport cost of £2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Net realisable value: £10 – use this value </a:t>
            </a:r>
            <a:r>
              <a:rPr lang="en-AU" sz="2000" dirty="0" smtClean="0">
                <a:latin typeface="Arial" charset="0"/>
              </a:rPr>
              <a:t>as </a:t>
            </a:r>
            <a:r>
              <a:rPr lang="en-AU" sz="2000" dirty="0">
                <a:latin typeface="Arial" charset="0"/>
              </a:rPr>
              <a:t>i</a:t>
            </a:r>
            <a:r>
              <a:rPr lang="en-AU" sz="2000" dirty="0" smtClean="0">
                <a:latin typeface="Arial" charset="0"/>
              </a:rPr>
              <a:t>t is </a:t>
            </a:r>
            <a:r>
              <a:rPr lang="en-AU" sz="2000" dirty="0">
                <a:latin typeface="Arial" charset="0"/>
              </a:rPr>
              <a:t>lower than cost</a:t>
            </a:r>
          </a:p>
          <a:p>
            <a:pPr lvl="1" eaLnBrk="1" hangingPunct="1">
              <a:buFontTx/>
              <a:buNone/>
            </a:pPr>
            <a:endParaRPr lang="en-AU" sz="2000" dirty="0">
              <a:latin typeface="Arial" charset="0"/>
            </a:endParaRP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Cost of product £15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Scrap value £8 – use this value as </a:t>
            </a:r>
            <a:r>
              <a:rPr lang="en-AU" sz="2000" dirty="0" smtClean="0">
                <a:latin typeface="Arial" charset="0"/>
              </a:rPr>
              <a:t>it is lower </a:t>
            </a:r>
            <a:r>
              <a:rPr lang="en-AU" sz="2000" dirty="0">
                <a:latin typeface="Arial" charset="0"/>
              </a:rPr>
              <a:t>than cost</a:t>
            </a:r>
          </a:p>
          <a:p>
            <a:pPr lvl="1" eaLnBrk="1" hangingPunct="1">
              <a:buFontTx/>
              <a:buNone/>
            </a:pPr>
            <a:endParaRPr lang="en-AU" sz="20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5977098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Production methods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Custom</a:t>
            </a:r>
          </a:p>
          <a:p>
            <a:pPr lvl="1" eaLnBrk="1" hangingPunct="1"/>
            <a:r>
              <a:rPr lang="en-AU">
                <a:latin typeface="Arial" charset="0"/>
              </a:rPr>
              <a:t>Unique, single products</a:t>
            </a:r>
          </a:p>
          <a:p>
            <a:pPr eaLnBrk="1" hangingPunct="1"/>
            <a:r>
              <a:rPr lang="en-AU">
                <a:latin typeface="Arial" charset="0"/>
              </a:rPr>
              <a:t>Batch</a:t>
            </a:r>
          </a:p>
          <a:p>
            <a:pPr lvl="1" eaLnBrk="1" hangingPunct="1"/>
            <a:r>
              <a:rPr lang="en-AU">
                <a:latin typeface="Arial" charset="0"/>
              </a:rPr>
              <a:t>A quantity of the same goods produced at the same time ( a production run)</a:t>
            </a:r>
          </a:p>
          <a:p>
            <a:pPr eaLnBrk="1" hangingPunct="1"/>
            <a:r>
              <a:rPr lang="en-AU">
                <a:latin typeface="Arial" charset="0"/>
              </a:rPr>
              <a:t>Continuous (or process)</a:t>
            </a:r>
          </a:p>
          <a:p>
            <a:pPr lvl="1" eaLnBrk="1" hangingPunct="1"/>
            <a:r>
              <a:rPr lang="en-AU">
                <a:latin typeface="Arial" charset="0"/>
              </a:rPr>
              <a:t>Continuous production process of the same, indistinguishable goods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0972229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Transaction recording in manufacture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28813"/>
            <a:ext cx="8229600" cy="3938587"/>
          </a:xfrm>
        </p:spPr>
        <p:txBody>
          <a:bodyPr/>
          <a:lstStyle/>
          <a:p>
            <a:pPr eaLnBrk="1" hangingPunct="1"/>
            <a:r>
              <a:rPr lang="en-AU" sz="2800" u="sng" dirty="0">
                <a:latin typeface="Arial" charset="0"/>
              </a:rPr>
              <a:t>Material issues</a:t>
            </a:r>
            <a:r>
              <a:rPr lang="en-AU" sz="2800" dirty="0">
                <a:latin typeface="Arial" charset="0"/>
              </a:rPr>
              <a:t>: record the quantity of material issued from raw materials to production.</a:t>
            </a:r>
          </a:p>
          <a:p>
            <a:pPr eaLnBrk="1" hangingPunct="1"/>
            <a:r>
              <a:rPr lang="en-AU" sz="2800" u="sng" dirty="0">
                <a:latin typeface="Arial" charset="0"/>
              </a:rPr>
              <a:t>Timesheets</a:t>
            </a:r>
            <a:r>
              <a:rPr lang="en-AU" sz="2800" dirty="0">
                <a:latin typeface="Arial" charset="0"/>
              </a:rPr>
              <a:t>: record the number of hours worked by production labour to convert the raw material to finished goods.</a:t>
            </a:r>
          </a:p>
          <a:p>
            <a:pPr eaLnBrk="1" hangingPunct="1"/>
            <a:r>
              <a:rPr lang="en-AU" sz="2800" u="sng" dirty="0">
                <a:latin typeface="Arial" charset="0"/>
              </a:rPr>
              <a:t>Overheads</a:t>
            </a:r>
            <a:r>
              <a:rPr lang="en-AU" sz="2800" dirty="0">
                <a:latin typeface="Arial" charset="0"/>
              </a:rPr>
              <a:t>: allocated (chapter 9)</a:t>
            </a:r>
          </a:p>
          <a:p>
            <a:pPr eaLnBrk="1" hangingPunct="1"/>
            <a:r>
              <a:rPr lang="en-AU" sz="2800" dirty="0">
                <a:latin typeface="Arial" charset="0"/>
              </a:rPr>
              <a:t>Conversion costs: labour + overhead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8196870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Job costing illustration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484784"/>
            <a:ext cx="7607300" cy="46085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 err="1">
                <a:latin typeface="Arial" charset="0"/>
              </a:rPr>
              <a:t>Helo</a:t>
            </a:r>
            <a:r>
              <a:rPr lang="en-AU" sz="2000" dirty="0">
                <a:latin typeface="Arial" charset="0"/>
              </a:rPr>
              <a:t> </a:t>
            </a:r>
            <a:r>
              <a:rPr lang="en-AU" sz="2000" dirty="0" smtClean="0">
                <a:latin typeface="Arial" charset="0"/>
              </a:rPr>
              <a:t>manufactures </a:t>
            </a:r>
            <a:r>
              <a:rPr lang="en-AU" sz="2000" dirty="0">
                <a:latin typeface="Arial" charset="0"/>
              </a:rPr>
              <a:t>components for helicopters. It does so in batches of 100 components. Each batch requires 500 </a:t>
            </a:r>
            <a:r>
              <a:rPr lang="en-AU" sz="2000" dirty="0" err="1">
                <a:latin typeface="Arial" charset="0"/>
              </a:rPr>
              <a:t>kgs</a:t>
            </a:r>
            <a:r>
              <a:rPr lang="en-AU" sz="2000" dirty="0">
                <a:latin typeface="Arial" charset="0"/>
              </a:rPr>
              <a:t> of rolled and formed steel, which takes 15 hours of labour.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u="sng" dirty="0">
                <a:latin typeface="Arial" charset="0"/>
              </a:rPr>
              <a:t>Transactions </a:t>
            </a:r>
            <a:r>
              <a:rPr lang="en-AU" sz="2000" dirty="0">
                <a:latin typeface="Arial" charset="0"/>
              </a:rPr>
              <a:t>:</a:t>
            </a:r>
          </a:p>
          <a:p>
            <a:pPr eaLnBrk="1" hangingPunct="1">
              <a:lnSpc>
                <a:spcPct val="80000"/>
              </a:lnSpc>
            </a:pPr>
            <a:r>
              <a:rPr lang="en-AU" sz="2000" dirty="0">
                <a:latin typeface="Arial" charset="0"/>
              </a:rPr>
              <a:t>Purchase of steel 1,000kgs @ </a:t>
            </a:r>
            <a:r>
              <a:rPr lang="en-AU" sz="2000" dirty="0" smtClean="0">
                <a:latin typeface="Arial" charset="0"/>
              </a:rPr>
              <a:t>€12</a:t>
            </a:r>
            <a:r>
              <a:rPr lang="en-AU" sz="2000" dirty="0">
                <a:latin typeface="Arial" charset="0"/>
              </a:rPr>
              <a:t>/kg</a:t>
            </a:r>
          </a:p>
          <a:p>
            <a:pPr eaLnBrk="1" hangingPunct="1">
              <a:lnSpc>
                <a:spcPct val="80000"/>
              </a:lnSpc>
            </a:pPr>
            <a:r>
              <a:rPr lang="en-AU" sz="2000" dirty="0">
                <a:latin typeface="Arial" charset="0"/>
              </a:rPr>
              <a:t>Issue of steel to production 500 </a:t>
            </a:r>
            <a:r>
              <a:rPr lang="en-AU" sz="2000" dirty="0" err="1">
                <a:latin typeface="Arial" charset="0"/>
              </a:rPr>
              <a:t>kgs</a:t>
            </a:r>
            <a:endParaRPr lang="en-AU" sz="2000" dirty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en-AU" sz="2000" dirty="0">
                <a:latin typeface="Arial" charset="0"/>
              </a:rPr>
              <a:t>Direct labour to roll and form 500 </a:t>
            </a:r>
            <a:r>
              <a:rPr lang="en-AU" sz="2000" dirty="0" err="1">
                <a:latin typeface="Arial" charset="0"/>
              </a:rPr>
              <a:t>kgs</a:t>
            </a:r>
            <a:r>
              <a:rPr lang="en-AU" sz="2000" dirty="0">
                <a:latin typeface="Arial" charset="0"/>
              </a:rPr>
              <a:t> steel 15 hours @ </a:t>
            </a:r>
            <a:r>
              <a:rPr lang="en-AU" sz="2000" dirty="0" smtClean="0">
                <a:latin typeface="Arial" charset="0"/>
              </a:rPr>
              <a:t>€125</a:t>
            </a:r>
            <a:r>
              <a:rPr lang="en-AU" sz="2000" dirty="0">
                <a:latin typeface="Arial" charset="0"/>
              </a:rPr>
              <a:t>/hour</a:t>
            </a:r>
          </a:p>
          <a:p>
            <a:pPr>
              <a:lnSpc>
                <a:spcPct val="80000"/>
              </a:lnSpc>
            </a:pPr>
            <a:r>
              <a:rPr lang="en-AU" sz="2000" dirty="0">
                <a:latin typeface="Arial" charset="0"/>
              </a:rPr>
              <a:t>Overhead allocated is €200 per direct labour hour.</a:t>
            </a:r>
          </a:p>
          <a:p>
            <a:pPr>
              <a:lnSpc>
                <a:spcPct val="80000"/>
              </a:lnSpc>
            </a:pPr>
            <a:r>
              <a:rPr lang="en-AU" sz="2000" dirty="0">
                <a:latin typeface="Arial" charset="0"/>
              </a:rPr>
              <a:t>60 of the components manufactured in the batch were sold for €130 each.</a:t>
            </a:r>
          </a:p>
          <a:p>
            <a:pPr eaLnBrk="1" hangingPunct="1">
              <a:lnSpc>
                <a:spcPct val="80000"/>
              </a:lnSpc>
            </a:pPr>
            <a:r>
              <a:rPr lang="en-AU" sz="2000" dirty="0">
                <a:latin typeface="Arial" charset="0"/>
              </a:rPr>
              <a:t>At month end, but prior to the completion of the job, 500 </a:t>
            </a:r>
            <a:r>
              <a:rPr lang="en-AU" sz="2000" dirty="0" err="1">
                <a:latin typeface="Arial" charset="0"/>
              </a:rPr>
              <a:t>kgs</a:t>
            </a:r>
            <a:r>
              <a:rPr lang="en-AU" sz="2000" dirty="0">
                <a:latin typeface="Arial" charset="0"/>
              </a:rPr>
              <a:t> of steel had been issued to production and 7 hours had been worked. </a:t>
            </a:r>
          </a:p>
          <a:p>
            <a:pPr eaLnBrk="1" hangingPunct="1">
              <a:lnSpc>
                <a:spcPct val="80000"/>
              </a:lnSpc>
              <a:buFont typeface="Wingdings" charset="0"/>
              <a:buChar char="Ø"/>
            </a:pPr>
            <a:r>
              <a:rPr lang="en-AU" sz="2000" dirty="0">
                <a:latin typeface="Arial" charset="0"/>
              </a:rPr>
              <a:t>Calculate the value of work in progress at month end.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5154497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Work in progress will comprise</a:t>
            </a:r>
          </a:p>
          <a:p>
            <a:pPr>
              <a:buNone/>
            </a:pPr>
            <a:r>
              <a:rPr lang="en-AU" sz="2400" dirty="0">
                <a:latin typeface="Arial" charset="0"/>
              </a:rPr>
              <a:t>Materials: Steel 500 </a:t>
            </a:r>
            <a:r>
              <a:rPr lang="en-AU" sz="2400" dirty="0" err="1">
                <a:latin typeface="Arial" charset="0"/>
              </a:rPr>
              <a:t>kgs</a:t>
            </a:r>
            <a:r>
              <a:rPr lang="en-AU" sz="2400" dirty="0">
                <a:latin typeface="Arial" charset="0"/>
              </a:rPr>
              <a:t> @ €12/kg = 	€6,000</a:t>
            </a:r>
          </a:p>
          <a:p>
            <a:pPr>
              <a:buNone/>
            </a:pPr>
            <a:r>
              <a:rPr lang="en-AU" sz="2400" dirty="0">
                <a:latin typeface="Arial" charset="0"/>
              </a:rPr>
              <a:t>Labour: 7 hours @ €125			     875</a:t>
            </a:r>
          </a:p>
          <a:p>
            <a:pPr>
              <a:buNone/>
            </a:pPr>
            <a:r>
              <a:rPr lang="en-AU" sz="2400" dirty="0">
                <a:latin typeface="Arial" charset="0"/>
              </a:rPr>
              <a:t>Overhead: 7 hours @ €200		</a:t>
            </a:r>
            <a:r>
              <a:rPr lang="en-AU" sz="2400" u="sng" dirty="0">
                <a:latin typeface="Arial" charset="0"/>
              </a:rPr>
              <a:t>  1,400</a:t>
            </a:r>
            <a:r>
              <a:rPr lang="en-AU" sz="2400" dirty="0">
                <a:latin typeface="Arial" charset="0"/>
              </a:rPr>
              <a:t>	</a:t>
            </a:r>
          </a:p>
          <a:p>
            <a:pPr>
              <a:buNone/>
            </a:pPr>
            <a:r>
              <a:rPr lang="en-AU" sz="2400" dirty="0">
                <a:latin typeface="Arial" charset="0"/>
              </a:rPr>
              <a:t> Work in progress				€8,275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539750" y="4365625"/>
            <a:ext cx="669607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AU"/>
              <a:t>Note: The job is charged with material issued </a:t>
            </a:r>
            <a:r>
              <a:rPr lang="en-AU" u="sng"/>
              <a:t>NOT</a:t>
            </a:r>
            <a:r>
              <a:rPr lang="en-AU"/>
              <a:t> purchased</a:t>
            </a:r>
          </a:p>
        </p:txBody>
      </p:sp>
    </p:spTree>
    <p:extLst>
      <p:ext uri="{BB962C8B-B14F-4D97-AF65-F5344CB8AC3E}">
        <p14:creationId xmlns="" xmlns:p14="http://schemas.microsoft.com/office/powerpoint/2010/main" val="27986982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After completion of the job, calculate:</a:t>
            </a:r>
          </a:p>
          <a:p>
            <a:pPr lvl="1" eaLnBrk="1" hangingPunct="1"/>
            <a:r>
              <a:rPr lang="en-AU">
                <a:latin typeface="Arial" charset="0"/>
              </a:rPr>
              <a:t>The unit cost of production</a:t>
            </a:r>
          </a:p>
          <a:p>
            <a:pPr lvl="1" eaLnBrk="1" hangingPunct="1"/>
            <a:r>
              <a:rPr lang="en-AU">
                <a:latin typeface="Arial" charset="0"/>
              </a:rPr>
              <a:t>The gross profit</a:t>
            </a:r>
          </a:p>
          <a:p>
            <a:pPr lvl="1" eaLnBrk="1" hangingPunct="1"/>
            <a:r>
              <a:rPr lang="en-AU">
                <a:latin typeface="Arial" charset="0"/>
              </a:rPr>
              <a:t>The value of inventory.</a:t>
            </a:r>
          </a:p>
          <a:p>
            <a:pPr eaLnBrk="1" hangingPunct="1"/>
            <a:endParaRPr lang="en-AU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5790191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557338"/>
            <a:ext cx="7607300" cy="43926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The job cost for the production of a batch of 100 components is as follows: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Materials: Steel 500 </a:t>
            </a:r>
            <a:r>
              <a:rPr lang="en-AU" sz="1800" dirty="0" err="1">
                <a:latin typeface="Arial" charset="0"/>
              </a:rPr>
              <a:t>kgs</a:t>
            </a:r>
            <a:r>
              <a:rPr lang="en-AU" sz="1800" dirty="0">
                <a:latin typeface="Arial" charset="0"/>
              </a:rPr>
              <a:t> @ €12/kg			€6,000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Labour: 15 hours @ €125			  	  1,875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Overhead					 </a:t>
            </a:r>
            <a:r>
              <a:rPr lang="en-AU" sz="1800" u="sng" dirty="0">
                <a:latin typeface="Arial" charset="0"/>
              </a:rPr>
              <a:t> 2,000</a:t>
            </a:r>
            <a:r>
              <a:rPr lang="en-AU" sz="1800" dirty="0">
                <a:latin typeface="Arial" charset="0"/>
              </a:rPr>
              <a:t>	</a:t>
            </a:r>
          </a:p>
          <a:p>
            <a:pPr>
              <a:lnSpc>
                <a:spcPct val="80000"/>
              </a:lnSpc>
              <a:buNone/>
            </a:pPr>
            <a:r>
              <a:rPr lang="en-AU" sz="1800" u="sng" dirty="0">
                <a:latin typeface="Arial" charset="0"/>
              </a:rPr>
              <a:t>Total job cost</a:t>
            </a:r>
            <a:r>
              <a:rPr lang="en-AU" sz="1800" dirty="0">
                <a:latin typeface="Arial" charset="0"/>
              </a:rPr>
              <a:t>					€</a:t>
            </a:r>
            <a:r>
              <a:rPr lang="en-AU" sz="1800" u="sng" dirty="0" smtClean="0">
                <a:latin typeface="Arial" charset="0"/>
              </a:rPr>
              <a:t>9,875</a:t>
            </a:r>
            <a:endParaRPr lang="en-AU" sz="1800" dirty="0">
              <a:latin typeface="Arial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Cost per component	(€9,875/100)		</a:t>
            </a:r>
            <a:r>
              <a:rPr lang="en-AU" sz="1800" dirty="0" smtClean="0">
                <a:latin typeface="Arial" charset="0"/>
              </a:rPr>
              <a:t>€</a:t>
            </a:r>
            <a:r>
              <a:rPr lang="en-AU" sz="1800" dirty="0">
                <a:latin typeface="Arial" charset="0"/>
              </a:rPr>
              <a:t>98.75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Cost of sales (60 @ €98.75) = 	€5,925 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Sales income (60 @ €130) = 	€7,800 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Gross profit is €7800 - €5925 = 	€1,875.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Stock of finished goods (40 @ €98.75) = 			€3,950 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Stock of raw materials 500 </a:t>
            </a:r>
            <a:r>
              <a:rPr lang="en-AU" sz="1800" dirty="0" err="1">
                <a:latin typeface="Arial" charset="0"/>
              </a:rPr>
              <a:t>kgs</a:t>
            </a:r>
            <a:r>
              <a:rPr lang="en-AU" sz="1800" dirty="0">
                <a:latin typeface="Arial" charset="0"/>
              </a:rPr>
              <a:t> of steel @ €12/kg = 		€</a:t>
            </a:r>
            <a:r>
              <a:rPr lang="en-AU" sz="1800" u="sng" dirty="0" smtClean="0">
                <a:latin typeface="Arial" charset="0"/>
              </a:rPr>
              <a:t>6,000</a:t>
            </a:r>
            <a:r>
              <a:rPr lang="en-AU" sz="1800" dirty="0" smtClean="0">
                <a:latin typeface="Arial" charset="0"/>
              </a:rPr>
              <a:t> </a:t>
            </a: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	(purchased 1000kg less used 500kg)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Total inventory						€9,950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There is no Work in progress as the job is complete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6876965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Job costing and work in progress for services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Professional service firms have work in progress for unbilled hours</a:t>
            </a:r>
          </a:p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PLC Accountants have been conducting ABC </a:t>
            </a:r>
            <a:r>
              <a:rPr lang="en-AU" sz="2800" dirty="0" smtClean="0">
                <a:latin typeface="Arial" charset="0"/>
              </a:rPr>
              <a:t>Limited’s </a:t>
            </a:r>
            <a:r>
              <a:rPr lang="en-AU" sz="2800" dirty="0">
                <a:latin typeface="Arial" charset="0"/>
              </a:rPr>
              <a:t>audit. At month end 15 partner hours and 60 audit hours have been allocated to ABC</a:t>
            </a:r>
            <a:r>
              <a:rPr lang="ja-JP" altLang="en-AU" sz="2800" dirty="0">
                <a:latin typeface="Arial" charset="0"/>
              </a:rPr>
              <a:t>’</a:t>
            </a:r>
            <a:r>
              <a:rPr lang="en-AU" sz="2800" dirty="0">
                <a:latin typeface="Arial" charset="0"/>
              </a:rPr>
              <a:t>s work, which has not been invoiced. The hourly cost rates used by PLC are </a:t>
            </a:r>
            <a:r>
              <a:rPr lang="en-AU" sz="2800" dirty="0" smtClean="0">
                <a:latin typeface="Arial" charset="0"/>
              </a:rPr>
              <a:t>$200</a:t>
            </a:r>
            <a:r>
              <a:rPr lang="en-AU" sz="2800" dirty="0">
                <a:latin typeface="Arial" charset="0"/>
              </a:rPr>
              <a:t>/hour for partners and </a:t>
            </a:r>
            <a:r>
              <a:rPr lang="en-AU" sz="2800" dirty="0" smtClean="0">
                <a:latin typeface="Arial" charset="0"/>
              </a:rPr>
              <a:t>$80</a:t>
            </a:r>
            <a:r>
              <a:rPr lang="en-AU" sz="2800" dirty="0">
                <a:latin typeface="Arial" charset="0"/>
              </a:rPr>
              <a:t>/hour for managers.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Ø"/>
            </a:pPr>
            <a:r>
              <a:rPr lang="en-AU" sz="2800" dirty="0">
                <a:latin typeface="Arial" charset="0"/>
              </a:rPr>
              <a:t>Calculate the work in progress for PLC at month end.</a:t>
            </a:r>
          </a:p>
          <a:p>
            <a:pPr eaLnBrk="1" hangingPunct="1">
              <a:lnSpc>
                <a:spcPct val="90000"/>
              </a:lnSpc>
            </a:pPr>
            <a:endParaRPr lang="en-AU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5358251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Work in progress:</a:t>
            </a: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15 partner hours @ </a:t>
            </a:r>
            <a:r>
              <a:rPr lang="en-AU" sz="2400" dirty="0" smtClean="0">
                <a:latin typeface="Arial" charset="0"/>
              </a:rPr>
              <a:t>$200</a:t>
            </a:r>
            <a:r>
              <a:rPr lang="en-AU" sz="2400" dirty="0">
                <a:latin typeface="Arial" charset="0"/>
              </a:rPr>
              <a:t>		</a:t>
            </a:r>
            <a:r>
              <a:rPr lang="en-AU" sz="2400" dirty="0" smtClean="0">
                <a:latin typeface="Arial" charset="0"/>
              </a:rPr>
              <a:t>$3,000</a:t>
            </a: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60 audit hours @ </a:t>
            </a:r>
            <a:r>
              <a:rPr lang="en-AU" sz="2400" dirty="0" smtClean="0">
                <a:latin typeface="Arial" charset="0"/>
              </a:rPr>
              <a:t>$80</a:t>
            </a:r>
            <a:r>
              <a:rPr lang="en-AU" sz="2400" dirty="0">
                <a:latin typeface="Arial" charset="0"/>
              </a:rPr>
              <a:t>		</a:t>
            </a:r>
            <a:r>
              <a:rPr lang="en-AU" sz="2400" u="sng" dirty="0">
                <a:latin typeface="Arial" charset="0"/>
              </a:rPr>
              <a:t>  4,800</a:t>
            </a: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Total					</a:t>
            </a:r>
            <a:r>
              <a:rPr lang="en-AU" sz="2400" dirty="0" smtClean="0">
                <a:latin typeface="Arial" charset="0"/>
              </a:rPr>
              <a:t>$7,800 </a:t>
            </a: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	This reduces costs and appears in PLC Accountants</a:t>
            </a:r>
            <a:r>
              <a:rPr lang="ja-JP" altLang="en-AU" sz="2400" dirty="0">
                <a:latin typeface="Arial" charset="0"/>
              </a:rPr>
              <a:t>’</a:t>
            </a:r>
            <a:r>
              <a:rPr lang="en-AU" sz="2400" dirty="0">
                <a:latin typeface="Arial" charset="0"/>
              </a:rPr>
              <a:t> </a:t>
            </a:r>
            <a:r>
              <a:rPr lang="en-AU" sz="2400" dirty="0" smtClean="0">
                <a:latin typeface="Arial" charset="0"/>
              </a:rPr>
              <a:t>Statement of Financial Position until </a:t>
            </a:r>
            <a:r>
              <a:rPr lang="en-AU" sz="2400" dirty="0">
                <a:latin typeface="Arial" charset="0"/>
              </a:rPr>
              <a:t>it is invoiced to the client.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223254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Process costing illustration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sz="2000">
                <a:latin typeface="Arial" charset="0"/>
              </a:rPr>
              <a:t>Voxic Ltd manufactures lubricants continuously.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sz="2000">
                <a:latin typeface="Arial" charset="0"/>
              </a:rPr>
              <a:t>Transactions for the month:</a:t>
            </a:r>
          </a:p>
          <a:p>
            <a:pPr eaLnBrk="1" hangingPunct="1">
              <a:lnSpc>
                <a:spcPct val="90000"/>
              </a:lnSpc>
            </a:pPr>
            <a:r>
              <a:rPr lang="en-AU" sz="2000">
                <a:latin typeface="Arial" charset="0"/>
              </a:rPr>
              <a:t>Raw materials costing £140,000 were purchased </a:t>
            </a:r>
          </a:p>
          <a:p>
            <a:pPr eaLnBrk="1" hangingPunct="1">
              <a:lnSpc>
                <a:spcPct val="90000"/>
              </a:lnSpc>
            </a:pPr>
            <a:r>
              <a:rPr lang="en-AU" sz="2000">
                <a:latin typeface="Arial" charset="0"/>
              </a:rPr>
              <a:t>100,000 litres of lubricant were produced. </a:t>
            </a:r>
          </a:p>
          <a:p>
            <a:pPr eaLnBrk="1" hangingPunct="1">
              <a:lnSpc>
                <a:spcPct val="90000"/>
              </a:lnSpc>
            </a:pPr>
            <a:r>
              <a:rPr lang="en-AU" sz="2000">
                <a:latin typeface="Arial" charset="0"/>
              </a:rPr>
              <a:t>Materials issued to production cost £75,000 </a:t>
            </a:r>
          </a:p>
          <a:p>
            <a:pPr eaLnBrk="1" hangingPunct="1">
              <a:lnSpc>
                <a:spcPct val="90000"/>
              </a:lnSpc>
            </a:pPr>
            <a:r>
              <a:rPr lang="en-AU" sz="2000">
                <a:latin typeface="Arial" charset="0"/>
              </a:rPr>
              <a:t>Conversion costs incurred were £55,000. </a:t>
            </a:r>
          </a:p>
          <a:p>
            <a:pPr eaLnBrk="1" hangingPunct="1">
              <a:lnSpc>
                <a:spcPct val="90000"/>
              </a:lnSpc>
            </a:pPr>
            <a:r>
              <a:rPr lang="en-AU" sz="2000">
                <a:latin typeface="Arial" charset="0"/>
              </a:rPr>
              <a:t>80,000 litres of lubricant were sold for £1.50/litre.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Ø"/>
            </a:pPr>
            <a:r>
              <a:rPr lang="en-AU" sz="2000">
                <a:latin typeface="Arial" charset="0"/>
              </a:rPr>
              <a:t>At the end of month, calculate:</a:t>
            </a:r>
          </a:p>
          <a:p>
            <a:pPr lvl="1" eaLnBrk="1" hangingPunct="1">
              <a:lnSpc>
                <a:spcPct val="90000"/>
              </a:lnSpc>
              <a:buFont typeface="Wingdings" charset="0"/>
              <a:buChar char="Ø"/>
            </a:pPr>
            <a:r>
              <a:rPr lang="en-AU" sz="2000">
                <a:latin typeface="Arial" charset="0"/>
              </a:rPr>
              <a:t>The unit cost of production</a:t>
            </a:r>
          </a:p>
          <a:p>
            <a:pPr lvl="1" eaLnBrk="1" hangingPunct="1">
              <a:lnSpc>
                <a:spcPct val="90000"/>
              </a:lnSpc>
              <a:buFont typeface="Wingdings" charset="0"/>
              <a:buChar char="Ø"/>
            </a:pPr>
            <a:r>
              <a:rPr lang="en-AU" sz="2000">
                <a:latin typeface="Arial" charset="0"/>
              </a:rPr>
              <a:t>The gross profit</a:t>
            </a:r>
          </a:p>
          <a:p>
            <a:pPr lvl="1" eaLnBrk="1" hangingPunct="1">
              <a:lnSpc>
                <a:spcPct val="90000"/>
              </a:lnSpc>
              <a:buFont typeface="Wingdings" charset="0"/>
              <a:buChar char="Ø"/>
            </a:pPr>
            <a:r>
              <a:rPr lang="en-AU" sz="2000">
                <a:latin typeface="Arial" charset="0"/>
              </a:rPr>
              <a:t>The value of inventory.</a:t>
            </a:r>
          </a:p>
          <a:p>
            <a:pPr eaLnBrk="1" hangingPunct="1">
              <a:lnSpc>
                <a:spcPct val="90000"/>
              </a:lnSpc>
            </a:pPr>
            <a:endParaRPr lang="en-AU" sz="200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624816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268760"/>
            <a:ext cx="7607300" cy="460816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Cost of production (materials £75,000 + conversion £55,000) = £130,000 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100,000 litres produced, cost per litre (£130,000/100,000 litres) = £1.30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Cost of sales for 80,000 litres sold (80,000 @ £1.30) = £104,000 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Sales (80,000 @ £1.50) = £120,000 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Gross profit (£120,000 - £104,000) =  £16,000.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Finished goods inventory (20,000 litres unsold @ £1.30) = £26,000 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Raw materials inventory (£140,000 purchased less £75,000 issued) = £65,000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1042119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63" y="500063"/>
            <a:ext cx="8229600" cy="1371600"/>
          </a:xfrm>
        </p:spPr>
        <p:txBody>
          <a:bodyPr/>
          <a:lstStyle/>
          <a:p>
            <a:pPr eaLnBrk="1" hangingPunct="1"/>
            <a:r>
              <a:rPr lang="en-AU" sz="3600">
                <a:latin typeface="Arial" charset="0"/>
              </a:rPr>
              <a:t>Process costing with partially completed units – weighted average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928813"/>
            <a:ext cx="7607300" cy="402113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Kazoo produces oils on a process basis during a month: 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Opening work in progress 7,000 units:</a:t>
            </a:r>
          </a:p>
          <a:p>
            <a:pPr lvl="1">
              <a:lnSpc>
                <a:spcPct val="80000"/>
              </a:lnSpc>
            </a:pPr>
            <a:r>
              <a:rPr lang="en-AU" sz="2200" dirty="0">
                <a:latin typeface="Arial" charset="0"/>
              </a:rPr>
              <a:t>Materials </a:t>
            </a:r>
            <a:r>
              <a:rPr lang="en-AU" sz="2000" dirty="0">
                <a:latin typeface="Arial" charset="0"/>
              </a:rPr>
              <a:t>€</a:t>
            </a:r>
            <a:r>
              <a:rPr lang="en-AU" sz="2200" dirty="0" smtClean="0">
                <a:latin typeface="Arial" charset="0"/>
              </a:rPr>
              <a:t>12,000 </a:t>
            </a:r>
            <a:r>
              <a:rPr lang="en-AU" sz="2200" dirty="0">
                <a:latin typeface="Arial" charset="0"/>
              </a:rPr>
              <a:t>and conversion costs </a:t>
            </a:r>
            <a:r>
              <a:rPr lang="en-AU" sz="2000" dirty="0">
                <a:latin typeface="Arial" charset="0"/>
              </a:rPr>
              <a:t>€</a:t>
            </a:r>
            <a:r>
              <a:rPr lang="en-AU" sz="2200" dirty="0" smtClean="0">
                <a:latin typeface="Arial" charset="0"/>
              </a:rPr>
              <a:t>30,000</a:t>
            </a:r>
            <a:r>
              <a:rPr lang="en-AU" sz="2200" dirty="0">
                <a:latin typeface="Arial" charset="0"/>
              </a:rPr>
              <a:t>. 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12,000 units commenced production during the month.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Closing work in progress 4,000 units, 75% complete.</a:t>
            </a:r>
          </a:p>
          <a:p>
            <a:pPr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Cost of materials issued to production during the month was €140,000.</a:t>
            </a:r>
          </a:p>
          <a:p>
            <a:pPr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Conversion costs for production during the month were €80,000.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443898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charset="0"/>
              <a:buChar char="Ø"/>
            </a:pPr>
            <a:r>
              <a:rPr lang="en-AU">
                <a:latin typeface="Arial" charset="0"/>
              </a:rPr>
              <a:t>Calculate:</a:t>
            </a:r>
          </a:p>
          <a:p>
            <a:pPr lvl="1" eaLnBrk="1" hangingPunct="1">
              <a:buFont typeface="Wingdings" charset="0"/>
              <a:buChar char="Ø"/>
            </a:pPr>
            <a:r>
              <a:rPr lang="en-AU">
                <a:latin typeface="Arial" charset="0"/>
              </a:rPr>
              <a:t>The number of units completed</a:t>
            </a:r>
          </a:p>
          <a:p>
            <a:pPr lvl="1" eaLnBrk="1" hangingPunct="1">
              <a:buFont typeface="Wingdings" charset="0"/>
              <a:buChar char="Ø"/>
            </a:pPr>
            <a:r>
              <a:rPr lang="en-AU">
                <a:latin typeface="Arial" charset="0"/>
              </a:rPr>
              <a:t>The equivalent units in WIP</a:t>
            </a:r>
          </a:p>
          <a:p>
            <a:pPr lvl="1" eaLnBrk="1" hangingPunct="1">
              <a:buFont typeface="Wingdings" charset="0"/>
              <a:buChar char="Ø"/>
            </a:pPr>
            <a:r>
              <a:rPr lang="en-AU">
                <a:latin typeface="Arial" charset="0"/>
              </a:rPr>
              <a:t>The cost per unit, using the weighted average method</a:t>
            </a:r>
          </a:p>
          <a:p>
            <a:pPr lvl="1" eaLnBrk="1" hangingPunct="1">
              <a:buFont typeface="Wingdings" charset="0"/>
              <a:buChar char="Ø"/>
            </a:pPr>
            <a:r>
              <a:rPr lang="en-AU">
                <a:latin typeface="Arial" charset="0"/>
              </a:rPr>
              <a:t>The cost of work in progress and finished goods at month end.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8333911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Note: In process costing examples, unless </a:t>
            </a:r>
            <a:r>
              <a:rPr lang="en-AU" dirty="0" smtClean="0">
                <a:latin typeface="Arial" charset="0"/>
              </a:rPr>
              <a:t>advised </a:t>
            </a:r>
            <a:r>
              <a:rPr lang="en-AU" dirty="0">
                <a:latin typeface="Arial" charset="0"/>
              </a:rPr>
              <a:t>otherwise, </a:t>
            </a:r>
            <a:r>
              <a:rPr lang="en-AU" dirty="0" smtClean="0">
                <a:latin typeface="Arial" charset="0"/>
              </a:rPr>
              <a:t>assume that materials </a:t>
            </a:r>
            <a:r>
              <a:rPr lang="en-AU" dirty="0">
                <a:latin typeface="Arial" charset="0"/>
              </a:rPr>
              <a:t>are </a:t>
            </a:r>
            <a:r>
              <a:rPr lang="en-AU" dirty="0" smtClean="0">
                <a:latin typeface="Arial" charset="0"/>
              </a:rPr>
              <a:t>added </a:t>
            </a:r>
            <a:r>
              <a:rPr lang="en-AU" dirty="0">
                <a:latin typeface="Arial" charset="0"/>
              </a:rPr>
              <a:t>at the beginning of the process, and conversion costs are added uniformly throughout the process. </a:t>
            </a:r>
          </a:p>
          <a:p>
            <a:pPr eaLnBrk="1" hangingPunct="1"/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2296231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Process costing: </a:t>
            </a:r>
            <a:br>
              <a:rPr lang="en-AU">
                <a:latin typeface="Arial" charset="0"/>
              </a:rPr>
            </a:br>
            <a:r>
              <a:rPr lang="en-AU">
                <a:latin typeface="Arial" charset="0"/>
              </a:rPr>
              <a:t>materials &amp; conversion costs</a:t>
            </a:r>
          </a:p>
        </p:txBody>
      </p:sp>
      <p:sp>
        <p:nvSpPr>
          <p:cNvPr id="1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35844" name="Line 4"/>
          <p:cNvSpPr>
            <a:spLocks noChangeShapeType="1"/>
          </p:cNvSpPr>
          <p:nvPr/>
        </p:nvSpPr>
        <p:spPr bwMode="auto">
          <a:xfrm>
            <a:off x="1403350" y="3500438"/>
            <a:ext cx="59055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900113" y="2492375"/>
            <a:ext cx="14398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AU"/>
              <a:t>Material added</a:t>
            </a:r>
          </a:p>
        </p:txBody>
      </p:sp>
      <p:sp>
        <p:nvSpPr>
          <p:cNvPr id="35846" name="Text Box 7"/>
          <p:cNvSpPr txBox="1">
            <a:spLocks noChangeArrowheads="1"/>
          </p:cNvSpPr>
          <p:nvPr/>
        </p:nvSpPr>
        <p:spPr bwMode="auto">
          <a:xfrm>
            <a:off x="2484438" y="2708275"/>
            <a:ext cx="4248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AU"/>
              <a:t>Conversion costs applied uniformly</a:t>
            </a:r>
          </a:p>
        </p:txBody>
      </p:sp>
      <p:sp>
        <p:nvSpPr>
          <p:cNvPr id="35847" name="Rectangle 8"/>
          <p:cNvSpPr>
            <a:spLocks noChangeArrowheads="1"/>
          </p:cNvSpPr>
          <p:nvPr/>
        </p:nvSpPr>
        <p:spPr bwMode="auto">
          <a:xfrm>
            <a:off x="2411413" y="2636838"/>
            <a:ext cx="4392612" cy="504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5848" name="Rectangle 9"/>
          <p:cNvSpPr>
            <a:spLocks noChangeArrowheads="1"/>
          </p:cNvSpPr>
          <p:nvPr/>
        </p:nvSpPr>
        <p:spPr bwMode="auto">
          <a:xfrm>
            <a:off x="900113" y="2492375"/>
            <a:ext cx="914400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5849" name="Line 10"/>
          <p:cNvSpPr>
            <a:spLocks noChangeShapeType="1"/>
          </p:cNvSpPr>
          <p:nvPr/>
        </p:nvSpPr>
        <p:spPr bwMode="auto">
          <a:xfrm>
            <a:off x="1403350" y="3213100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5850" name="Line 11"/>
          <p:cNvSpPr>
            <a:spLocks noChangeShapeType="1"/>
          </p:cNvSpPr>
          <p:nvPr/>
        </p:nvSpPr>
        <p:spPr bwMode="auto">
          <a:xfrm>
            <a:off x="2484438" y="3141663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5851" name="Line 12"/>
          <p:cNvSpPr>
            <a:spLocks noChangeShapeType="1"/>
          </p:cNvSpPr>
          <p:nvPr/>
        </p:nvSpPr>
        <p:spPr bwMode="auto">
          <a:xfrm>
            <a:off x="4356100" y="3141663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5852" name="Line 13"/>
          <p:cNvSpPr>
            <a:spLocks noChangeShapeType="1"/>
          </p:cNvSpPr>
          <p:nvPr/>
        </p:nvSpPr>
        <p:spPr bwMode="auto">
          <a:xfrm>
            <a:off x="5795963" y="3141663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5853" name="Line 14"/>
          <p:cNvSpPr>
            <a:spLocks noChangeShapeType="1"/>
          </p:cNvSpPr>
          <p:nvPr/>
        </p:nvSpPr>
        <p:spPr bwMode="auto">
          <a:xfrm>
            <a:off x="6804025" y="3141663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5854" name="Text Box 15"/>
          <p:cNvSpPr txBox="1">
            <a:spLocks noChangeArrowheads="1"/>
          </p:cNvSpPr>
          <p:nvPr/>
        </p:nvSpPr>
        <p:spPr bwMode="auto">
          <a:xfrm>
            <a:off x="755650" y="3933825"/>
            <a:ext cx="1295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AU"/>
              <a:t>Beginning of process</a:t>
            </a:r>
          </a:p>
        </p:txBody>
      </p:sp>
      <p:sp>
        <p:nvSpPr>
          <p:cNvPr id="35855" name="Text Box 16"/>
          <p:cNvSpPr txBox="1">
            <a:spLocks noChangeArrowheads="1"/>
          </p:cNvSpPr>
          <p:nvPr/>
        </p:nvSpPr>
        <p:spPr bwMode="auto">
          <a:xfrm>
            <a:off x="6732588" y="4005263"/>
            <a:ext cx="100806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/>
          </a:p>
        </p:txBody>
      </p:sp>
      <p:sp>
        <p:nvSpPr>
          <p:cNvPr id="35856" name="Text Box 17"/>
          <p:cNvSpPr txBox="1">
            <a:spLocks noChangeArrowheads="1"/>
          </p:cNvSpPr>
          <p:nvPr/>
        </p:nvSpPr>
        <p:spPr bwMode="auto">
          <a:xfrm>
            <a:off x="6659563" y="3933825"/>
            <a:ext cx="129698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AU"/>
              <a:t>End of process</a:t>
            </a:r>
          </a:p>
        </p:txBody>
      </p:sp>
    </p:spTree>
    <p:extLst>
      <p:ext uri="{BB962C8B-B14F-4D97-AF65-F5344CB8AC3E}">
        <p14:creationId xmlns="" xmlns:p14="http://schemas.microsoft.com/office/powerpoint/2010/main" val="30559021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3600">
                <a:latin typeface="Arial" charset="0"/>
              </a:rPr>
              <a:t>Calculate number of units completed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					</a:t>
            </a:r>
          </a:p>
          <a:p>
            <a:pPr eaLnBrk="1" hangingPunct="1">
              <a:buFontTx/>
              <a:buNone/>
            </a:pP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					</a:t>
            </a:r>
            <a:r>
              <a:rPr lang="en-AU" sz="2400" u="sng" dirty="0">
                <a:latin typeface="Arial" charset="0"/>
              </a:rPr>
              <a:t>Units</a:t>
            </a: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Opening WIP		  	  7,000</a:t>
            </a: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Units commenced		</a:t>
            </a:r>
            <a:r>
              <a:rPr lang="en-AU" sz="2400" u="sng" dirty="0">
                <a:latin typeface="Arial" charset="0"/>
              </a:rPr>
              <a:t>12,000</a:t>
            </a: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					19,000</a:t>
            </a: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Closing WIP		  	  </a:t>
            </a:r>
            <a:r>
              <a:rPr lang="en-AU" sz="2400" u="sng" dirty="0">
                <a:latin typeface="Arial" charset="0"/>
              </a:rPr>
              <a:t>4,000</a:t>
            </a: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Completed			15,000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1403648" y="1484784"/>
            <a:ext cx="6336704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AU" sz="2400" dirty="0"/>
              <a:t>Equivalent units: </a:t>
            </a:r>
          </a:p>
          <a:p>
            <a:pPr>
              <a:spcBef>
                <a:spcPct val="50000"/>
              </a:spcBef>
            </a:pPr>
            <a:r>
              <a:rPr lang="en-AU" sz="2400" dirty="0"/>
              <a:t>a measure of the resources used relative to the resources necessary to complete all units</a:t>
            </a:r>
          </a:p>
        </p:txBody>
      </p:sp>
    </p:spTree>
    <p:extLst>
      <p:ext uri="{BB962C8B-B14F-4D97-AF65-F5344CB8AC3E}">
        <p14:creationId xmlns="" xmlns:p14="http://schemas.microsoft.com/office/powerpoint/2010/main" val="35677169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type="title"/>
          </p:nvPr>
        </p:nvSpPr>
        <p:spPr>
          <a:xfrm>
            <a:off x="448816" y="0"/>
            <a:ext cx="8229600" cy="62068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Calculate costs per unit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43" y="692696"/>
            <a:ext cx="7560840" cy="5569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096188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Long term contract costing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Construction contracts</a:t>
            </a:r>
          </a:p>
          <a:p>
            <a:pPr lvl="1"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Large units produced over longer periods</a:t>
            </a:r>
          </a:p>
          <a:p>
            <a:pPr lvl="1"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Apportion profits over accounting periods</a:t>
            </a:r>
          </a:p>
          <a:p>
            <a:pPr lvl="1"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AASB111: revenue and costs to be allocated in the periods over which the contract takes place</a:t>
            </a:r>
          </a:p>
          <a:p>
            <a:pPr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Stage of completion method </a:t>
            </a:r>
          </a:p>
          <a:p>
            <a:pPr lvl="1"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Profit is based on </a:t>
            </a:r>
            <a:r>
              <a:rPr lang="en-AU" u="sng">
                <a:latin typeface="Arial" charset="0"/>
              </a:rPr>
              <a:t>the proportion of work carried out</a:t>
            </a:r>
            <a:r>
              <a:rPr lang="en-AU">
                <a:latin typeface="Arial" charset="0"/>
              </a:rPr>
              <a:t> and costs matched with income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6713510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Long term contract costing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Architects certificate as to stage of completion</a:t>
            </a:r>
          </a:p>
          <a:p>
            <a:pPr eaLnBrk="1" hangingPunct="1"/>
            <a:r>
              <a:rPr lang="en-AU">
                <a:latin typeface="Arial" charset="0"/>
              </a:rPr>
              <a:t>Progress payments by customer</a:t>
            </a:r>
          </a:p>
          <a:p>
            <a:pPr eaLnBrk="1" hangingPunct="1"/>
            <a:r>
              <a:rPr lang="en-AU">
                <a:latin typeface="Arial" charset="0"/>
              </a:rPr>
              <a:t>Retention value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52575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Long term contract costing illustration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357188" y="1785938"/>
            <a:ext cx="7607300" cy="42481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Macro Builders has entered into a 2 year contract to construct a building. Contract price is </a:t>
            </a:r>
            <a:r>
              <a:rPr lang="en-AU" sz="2000" dirty="0" smtClean="0">
                <a:latin typeface="Arial" charset="0"/>
              </a:rPr>
              <a:t>$1.2 </a:t>
            </a:r>
            <a:r>
              <a:rPr lang="en-AU" sz="2000" dirty="0">
                <a:latin typeface="Arial" charset="0"/>
              </a:rPr>
              <a:t>million,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	Expected cost of construction of </a:t>
            </a:r>
            <a:r>
              <a:rPr lang="en-AU" sz="2000" dirty="0" smtClean="0">
                <a:latin typeface="Arial" charset="0"/>
              </a:rPr>
              <a:t>$1 </a:t>
            </a:r>
            <a:r>
              <a:rPr lang="en-AU" sz="2000" dirty="0">
                <a:latin typeface="Arial" charset="0"/>
              </a:rPr>
              <a:t>million.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After 1 year, the following costs have been incurred: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	Material delivered to site		</a:t>
            </a:r>
            <a:r>
              <a:rPr lang="en-AU" sz="2000" dirty="0" smtClean="0">
                <a:latin typeface="Arial" charset="0"/>
              </a:rPr>
              <a:t>$500,000</a:t>
            </a:r>
            <a:endParaRPr lang="en-AU" sz="20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	Salaries and wages paid		  130,000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	Overhead costs			  170,000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Certification of value of work completed is </a:t>
            </a:r>
            <a:r>
              <a:rPr lang="en-AU" sz="2000" dirty="0" smtClean="0">
                <a:latin typeface="Arial" charset="0"/>
              </a:rPr>
              <a:t>$600,000</a:t>
            </a:r>
            <a:r>
              <a:rPr lang="en-AU" sz="2000" dirty="0">
                <a:latin typeface="Arial" charset="0"/>
              </a:rPr>
              <a:t>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Macro estimates cost of </a:t>
            </a:r>
            <a:r>
              <a:rPr lang="en-AU" sz="2000" dirty="0" smtClean="0">
                <a:latin typeface="Arial" charset="0"/>
              </a:rPr>
              <a:t>$250,000 </a:t>
            </a:r>
            <a:r>
              <a:rPr lang="en-AU" sz="2000" dirty="0">
                <a:latin typeface="Arial" charset="0"/>
              </a:rPr>
              <a:t>to complete over and above the costs already incurred. </a:t>
            </a:r>
          </a:p>
          <a:p>
            <a:pPr eaLnBrk="1" hangingPunct="1">
              <a:lnSpc>
                <a:spcPct val="80000"/>
              </a:lnSpc>
              <a:buFont typeface="Wingdings" charset="0"/>
              <a:buChar char="Ø"/>
            </a:pPr>
            <a:r>
              <a:rPr lang="en-AU" sz="2000" dirty="0">
                <a:latin typeface="Arial" charset="0"/>
              </a:rPr>
              <a:t>Calculate:</a:t>
            </a:r>
          </a:p>
          <a:p>
            <a:pPr lvl="1" eaLnBrk="1" hangingPunct="1">
              <a:lnSpc>
                <a:spcPct val="80000"/>
              </a:lnSpc>
              <a:buFont typeface="Wingdings" charset="0"/>
              <a:buChar char="Ø"/>
            </a:pPr>
            <a:r>
              <a:rPr lang="en-AU" sz="2000" dirty="0">
                <a:latin typeface="Arial" charset="0"/>
              </a:rPr>
              <a:t>The anticipated profit on the contract</a:t>
            </a:r>
          </a:p>
          <a:p>
            <a:pPr lvl="1" eaLnBrk="1" hangingPunct="1">
              <a:lnSpc>
                <a:spcPct val="80000"/>
              </a:lnSpc>
              <a:buFont typeface="Wingdings" charset="0"/>
              <a:buChar char="Ø"/>
            </a:pPr>
            <a:r>
              <a:rPr lang="en-AU" sz="2000" dirty="0">
                <a:latin typeface="Arial" charset="0"/>
              </a:rPr>
              <a:t>The amount of profit that can be considered to have been earned to date.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1286150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U" dirty="0">
                <a:latin typeface="Arial" charset="0"/>
              </a:rPr>
              <a:t>Long term contract costing illustration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213" y="1412776"/>
            <a:ext cx="4981575" cy="481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238693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Management accounting statements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Manufacturing statement</a:t>
            </a:r>
          </a:p>
          <a:p>
            <a:pPr eaLnBrk="1" hangingPunct="1"/>
            <a:r>
              <a:rPr lang="en-AU" dirty="0">
                <a:latin typeface="Arial" charset="0"/>
              </a:rPr>
              <a:t>Cost of </a:t>
            </a:r>
            <a:r>
              <a:rPr lang="en-AU" dirty="0" smtClean="0">
                <a:latin typeface="Arial" charset="0"/>
              </a:rPr>
              <a:t>sales </a:t>
            </a:r>
            <a:r>
              <a:rPr lang="en-AU" dirty="0">
                <a:latin typeface="Arial" charset="0"/>
              </a:rPr>
              <a:t>statement</a:t>
            </a:r>
          </a:p>
          <a:p>
            <a:pPr eaLnBrk="1" hangingPunct="1"/>
            <a:r>
              <a:rPr lang="en-AU" dirty="0">
                <a:latin typeface="Arial" charset="0"/>
              </a:rPr>
              <a:t>Income statement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2119868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Manufacturing statement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7709586" cy="3574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2017108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Cost of </a:t>
            </a:r>
            <a:r>
              <a:rPr lang="en-AU" dirty="0" smtClean="0">
                <a:latin typeface="Arial" charset="0"/>
              </a:rPr>
              <a:t>sales statement</a:t>
            </a:r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24" y="2060848"/>
            <a:ext cx="8725076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48619433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Income statement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556792"/>
            <a:ext cx="8829981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0399970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116632"/>
            <a:ext cx="8435280" cy="1282154"/>
          </a:xfrm>
        </p:spPr>
        <p:txBody>
          <a:bodyPr>
            <a:noAutofit/>
          </a:bodyPr>
          <a:lstStyle/>
          <a:p>
            <a:pPr eaLnBrk="1" hangingPunct="1"/>
            <a:r>
              <a:rPr lang="en-AU" sz="3200" dirty="0" smtClean="0">
                <a:latin typeface="Arial" charset="0"/>
              </a:rPr>
              <a:t>Inventory valuation and decision-making</a:t>
            </a:r>
            <a:endParaRPr lang="en-AU" sz="3200" dirty="0">
              <a:latin typeface="Arial" charset="0"/>
            </a:endParaRP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Essential to value inventory for financial reporting purposes. </a:t>
            </a:r>
          </a:p>
          <a:p>
            <a:pPr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Inventory costs may not be suitable for decision making purposes. </a:t>
            </a:r>
          </a:p>
          <a:p>
            <a:pPr lvl="1"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Assumptions and limitations of costs based on accounting standards have to be understood and questioned in terms of their relevance for day to day decision making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8274525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points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charset="0"/>
              </a:rPr>
              <a:t>Accounting </a:t>
            </a:r>
            <a:r>
              <a:rPr lang="en-GB">
                <a:latin typeface="Arial" charset="0"/>
              </a:rPr>
              <a:t>for </a:t>
            </a:r>
            <a:r>
              <a:rPr lang="en-GB" smtClean="0">
                <a:latin typeface="Arial" charset="0"/>
              </a:rPr>
              <a:t>Inventory</a:t>
            </a:r>
            <a:endParaRPr lang="en-GB" dirty="0">
              <a:latin typeface="Arial" charset="0"/>
            </a:endParaRPr>
          </a:p>
          <a:p>
            <a:r>
              <a:rPr lang="en-GB" dirty="0">
                <a:latin typeface="Arial" charset="0"/>
              </a:rPr>
              <a:t>Flow of </a:t>
            </a:r>
            <a:r>
              <a:rPr lang="en-GB" dirty="0" smtClean="0">
                <a:latin typeface="Arial" charset="0"/>
              </a:rPr>
              <a:t>costs between RM, WIP &amp; FG</a:t>
            </a:r>
            <a:endParaRPr lang="en-GB" dirty="0">
              <a:latin typeface="Arial" charset="0"/>
            </a:endParaRPr>
          </a:p>
          <a:p>
            <a:r>
              <a:rPr lang="en-GB" dirty="0">
                <a:latin typeface="Arial" charset="0"/>
              </a:rPr>
              <a:t>Costing </a:t>
            </a:r>
            <a:r>
              <a:rPr lang="en-GB" dirty="0" smtClean="0">
                <a:latin typeface="Arial" charset="0"/>
              </a:rPr>
              <a:t>under different methods: especially </a:t>
            </a:r>
            <a:r>
              <a:rPr lang="en-GB" dirty="0">
                <a:latin typeface="Arial" charset="0"/>
              </a:rPr>
              <a:t>weighted </a:t>
            </a:r>
            <a:r>
              <a:rPr lang="en-GB" dirty="0" smtClean="0">
                <a:latin typeface="Arial" charset="0"/>
              </a:rPr>
              <a:t>average &amp; </a:t>
            </a:r>
            <a:r>
              <a:rPr lang="en-GB" dirty="0">
                <a:latin typeface="Arial" charset="0"/>
              </a:rPr>
              <a:t>FIFO </a:t>
            </a:r>
            <a:endParaRPr lang="en-GB" dirty="0" smtClean="0">
              <a:latin typeface="Arial" charset="0"/>
            </a:endParaRPr>
          </a:p>
          <a:p>
            <a:r>
              <a:rPr lang="en-GB" dirty="0" smtClean="0">
                <a:latin typeface="Arial" charset="0"/>
              </a:rPr>
              <a:t>Job costing (manufacturing &amp; services)</a:t>
            </a:r>
          </a:p>
          <a:p>
            <a:r>
              <a:rPr lang="en-GB" dirty="0" smtClean="0">
                <a:latin typeface="Arial" charset="0"/>
              </a:rPr>
              <a:t>Process costing </a:t>
            </a:r>
          </a:p>
          <a:p>
            <a:r>
              <a:rPr lang="en-GB" dirty="0" smtClean="0">
                <a:latin typeface="Arial" charset="0"/>
              </a:rPr>
              <a:t>Long </a:t>
            </a:r>
            <a:r>
              <a:rPr lang="en-GB" dirty="0">
                <a:latin typeface="Arial" charset="0"/>
              </a:rPr>
              <a:t>term contract costing</a:t>
            </a:r>
          </a:p>
          <a:p>
            <a:r>
              <a:rPr lang="en-GB" dirty="0">
                <a:latin typeface="Arial" charset="0"/>
              </a:rPr>
              <a:t>Management accounting statements</a:t>
            </a:r>
          </a:p>
          <a:p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9445110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92</TotalTime>
  <Words>1303</Words>
  <Application>Microsoft Office PowerPoint</Application>
  <PresentationFormat>On-screen Show (4:3)</PresentationFormat>
  <Paragraphs>283</Paragraphs>
  <Slides>40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1" baseType="lpstr">
      <vt:lpstr>Theme2</vt:lpstr>
      <vt:lpstr>Slide 1</vt:lpstr>
      <vt:lpstr>Overview</vt:lpstr>
      <vt:lpstr>What is inventory (or stock)</vt:lpstr>
      <vt:lpstr>Inventory &amp; cost sales</vt:lpstr>
      <vt:lpstr>Types of inventory</vt:lpstr>
      <vt:lpstr>Flow of Costs in Purchasing</vt:lpstr>
      <vt:lpstr>Flow of Costs in Manufacturing</vt:lpstr>
      <vt:lpstr>Cost formulae</vt:lpstr>
      <vt:lpstr>Illustration</vt:lpstr>
      <vt:lpstr>Weighted average</vt:lpstr>
      <vt:lpstr>FIFO</vt:lpstr>
      <vt:lpstr>Comparison of methods</vt:lpstr>
      <vt:lpstr>Retail method</vt:lpstr>
      <vt:lpstr>Net realisable value</vt:lpstr>
      <vt:lpstr>Production methods</vt:lpstr>
      <vt:lpstr>Transaction recording in manufacture</vt:lpstr>
      <vt:lpstr>Job costing illustration</vt:lpstr>
      <vt:lpstr>Slide 18</vt:lpstr>
      <vt:lpstr>Slide 19</vt:lpstr>
      <vt:lpstr>Slide 20</vt:lpstr>
      <vt:lpstr>Job costing and work in progress for services</vt:lpstr>
      <vt:lpstr>Slide 22</vt:lpstr>
      <vt:lpstr>Process costing illustration</vt:lpstr>
      <vt:lpstr>Slide 24</vt:lpstr>
      <vt:lpstr>Process costing with partially completed units – weighted average</vt:lpstr>
      <vt:lpstr>Slide 26</vt:lpstr>
      <vt:lpstr>Slide 27</vt:lpstr>
      <vt:lpstr>Process costing:  materials &amp; conversion costs</vt:lpstr>
      <vt:lpstr>Calculate number of units completed</vt:lpstr>
      <vt:lpstr>Calculate costs per unit</vt:lpstr>
      <vt:lpstr>Long term contract costing</vt:lpstr>
      <vt:lpstr>Long term contract costing</vt:lpstr>
      <vt:lpstr>Long term contract costing illustration</vt:lpstr>
      <vt:lpstr>Long term contract costing illustration</vt:lpstr>
      <vt:lpstr>Management accounting statements</vt:lpstr>
      <vt:lpstr>Manufacturing statement</vt:lpstr>
      <vt:lpstr>Cost of sales statement</vt:lpstr>
      <vt:lpstr>Income statement</vt:lpstr>
      <vt:lpstr>Inventory valuation and decision-making</vt:lpstr>
      <vt:lpstr>Key points</vt:lpstr>
    </vt:vector>
  </TitlesOfParts>
  <Company>John Wiley and Sons,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sa016</cp:lastModifiedBy>
  <cp:revision>14</cp:revision>
  <dcterms:created xsi:type="dcterms:W3CDTF">2011-03-17T09:17:02Z</dcterms:created>
  <dcterms:modified xsi:type="dcterms:W3CDTF">2012-09-27T15:58:15Z</dcterms:modified>
</cp:coreProperties>
</file>