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4" r:id="rId4"/>
    <p:sldId id="285" r:id="rId5"/>
    <p:sldId id="286" r:id="rId6"/>
    <p:sldId id="287" r:id="rId7"/>
    <p:sldId id="288" r:id="rId8"/>
    <p:sldId id="289" r:id="rId9"/>
    <p:sldId id="290" r:id="rId10"/>
    <p:sldId id="291" r:id="rId11"/>
    <p:sldId id="292" r:id="rId12"/>
    <p:sldId id="293" r:id="rId13"/>
    <p:sldId id="294" r:id="rId14"/>
    <p:sldId id="295" r:id="rId15"/>
    <p:sldId id="296" r:id="rId16"/>
    <p:sldId id="297" r:id="rId17"/>
    <p:sldId id="298" r:id="rId18"/>
    <p:sldId id="299" r:id="rId19"/>
    <p:sldId id="300" r:id="rId20"/>
    <p:sldId id="301" r:id="rId21"/>
    <p:sldId id="302" r:id="rId22"/>
    <p:sldId id="303" r:id="rId23"/>
    <p:sldId id="305" r:id="rId24"/>
    <p:sldId id="306" r:id="rId25"/>
    <p:sldId id="304" r:id="rId26"/>
    <p:sldId id="307" r:id="rId27"/>
    <p:sldId id="308" r:id="rId28"/>
    <p:sldId id="309" r:id="rId29"/>
    <p:sldId id="310" r:id="rId30"/>
    <p:sldId id="311" r:id="rId31"/>
    <p:sldId id="312" r:id="rId32"/>
    <p:sldId id="31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7198-ACB3-2DA6-95E5-8F4A7DF251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F27B73A-9F97-0A69-F6A9-E2C2BF2942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4889641-5866-1F52-25B5-77298B4192C3}"/>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5" name="Footer Placeholder 4">
            <a:extLst>
              <a:ext uri="{FF2B5EF4-FFF2-40B4-BE49-F238E27FC236}">
                <a16:creationId xmlns:a16="http://schemas.microsoft.com/office/drawing/2014/main" id="{C6EAF7E1-7595-BF95-F4D6-45874D0E88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7A5E6D-98D6-B380-7962-2403ED394EAB}"/>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1001346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C218-2F8E-526B-2190-B9C148A604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C2FBF30-415D-B458-073D-E68A4D16E0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520A0B-9A4F-51A2-9B65-3BAB394639D8}"/>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5" name="Footer Placeholder 4">
            <a:extLst>
              <a:ext uri="{FF2B5EF4-FFF2-40B4-BE49-F238E27FC236}">
                <a16:creationId xmlns:a16="http://schemas.microsoft.com/office/drawing/2014/main" id="{28DD6083-3F71-0BE3-F792-4CD0626C56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AD9D23-7B9C-8DA2-2376-E9E8F948F2A8}"/>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182014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9553-73D1-12BA-276D-8BBF27DAD7F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071E5F0-CC94-1603-2914-9F316DAE08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8B6273-363B-C1EE-55B3-9810AE87BAC4}"/>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5" name="Footer Placeholder 4">
            <a:extLst>
              <a:ext uri="{FF2B5EF4-FFF2-40B4-BE49-F238E27FC236}">
                <a16:creationId xmlns:a16="http://schemas.microsoft.com/office/drawing/2014/main" id="{C76C5CC3-EBE6-4D2A-382C-C27840BD91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65BAA5-026B-8445-4587-F81562142E76}"/>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2036568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97C46-E54A-983F-3A6F-B666B8EA7F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ED14918-51FD-36D2-C7E0-0BA3D9783E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A8D7838-6E40-D143-442B-4BBB70BC172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9C43E39-F85B-6267-CA7E-3C422A715FAF}"/>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6" name="Footer Placeholder 5">
            <a:extLst>
              <a:ext uri="{FF2B5EF4-FFF2-40B4-BE49-F238E27FC236}">
                <a16:creationId xmlns:a16="http://schemas.microsoft.com/office/drawing/2014/main" id="{613EAD83-24B3-1B7D-160C-7A061DFB4E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5B0928-2D20-045F-B339-06E339485D8C}"/>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28010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4915C-A319-484D-A0DE-38B98098C71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47F9CEC-3E20-286D-E79C-F1B50ED41D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3007E43-E8C3-ADB6-8F68-72E1EEEF732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43A781B-BF89-4E82-9ADD-EEE2D8EDDA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F51AFC-4924-3F61-92C9-F67323A487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93413C0-40CA-7B6C-2C45-BBA0DB7EDCD2}"/>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8" name="Footer Placeholder 7">
            <a:extLst>
              <a:ext uri="{FF2B5EF4-FFF2-40B4-BE49-F238E27FC236}">
                <a16:creationId xmlns:a16="http://schemas.microsoft.com/office/drawing/2014/main" id="{52E6DC85-F392-6C12-BB8A-D9DEE043F7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00F940-3755-51C7-3469-FFF9169DAB2B}"/>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1989584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932E8-E80B-C3FE-DB60-D764EE3EE68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FDF84EF-2DBA-7D92-E516-5B6B3A6F8FD0}"/>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4" name="Footer Placeholder 3">
            <a:extLst>
              <a:ext uri="{FF2B5EF4-FFF2-40B4-BE49-F238E27FC236}">
                <a16:creationId xmlns:a16="http://schemas.microsoft.com/office/drawing/2014/main" id="{02D23B19-9BF8-CF65-3A1E-F47FF7C68D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77881B-97AE-AC49-C3FF-5BD41AA97785}"/>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1756387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4CB1C3-2AC0-58B3-AE40-DDD9A4F5CE3B}"/>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3" name="Footer Placeholder 2">
            <a:extLst>
              <a:ext uri="{FF2B5EF4-FFF2-40B4-BE49-F238E27FC236}">
                <a16:creationId xmlns:a16="http://schemas.microsoft.com/office/drawing/2014/main" id="{986B567E-8BB9-C541-E531-0BB7871C82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1A0204-C6AB-6377-C0FC-F5D73CDC1F8B}"/>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424912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DDEE2-B1FC-AF49-E2B4-32C1277A7E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8FC35E6-EE4E-39DB-005B-403D6F9727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29D1451-6840-E546-4EA7-C97791112E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714432-3E35-1FE1-95B5-B7D5FBEBFC5B}"/>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6" name="Footer Placeholder 5">
            <a:extLst>
              <a:ext uri="{FF2B5EF4-FFF2-40B4-BE49-F238E27FC236}">
                <a16:creationId xmlns:a16="http://schemas.microsoft.com/office/drawing/2014/main" id="{889A436C-F724-2C6C-8E97-3AD8849E0A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21BA53-244B-53AA-059A-1B368F01A079}"/>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892734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D0052-3930-8CD5-5650-E0407DDF4F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797FDE-441D-7807-D3E9-335E1AF9ED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50BE72-05E2-3D5D-0F37-B71E2E17B9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DF1640-B751-4E67-4232-F83982143817}"/>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6" name="Footer Placeholder 5">
            <a:extLst>
              <a:ext uri="{FF2B5EF4-FFF2-40B4-BE49-F238E27FC236}">
                <a16:creationId xmlns:a16="http://schemas.microsoft.com/office/drawing/2014/main" id="{F6C8B627-BE59-203C-A114-AD304CFDDB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5C1778-F0B7-7F4A-9320-9F8FBAA7864F}"/>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344070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CE20-A0D4-9A14-4851-B5D76C730B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FA9CE50-54B5-CD73-5B8B-D0EBF114D3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1A1B68-022A-774D-891E-D97396D5CD8C}"/>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5" name="Footer Placeholder 4">
            <a:extLst>
              <a:ext uri="{FF2B5EF4-FFF2-40B4-BE49-F238E27FC236}">
                <a16:creationId xmlns:a16="http://schemas.microsoft.com/office/drawing/2014/main" id="{AC9BC920-E532-A52A-15FE-7E27BDDBF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C876D7-9CF9-2515-E192-02684777810B}"/>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2135011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5BBE38-4B76-E39B-D0D7-DE4C61FDD1C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E35E131-506E-C06C-42F6-1138BF20B7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72E699-6DAA-C8CA-6EC2-8C0AF67495BA}"/>
              </a:ext>
            </a:extLst>
          </p:cNvPr>
          <p:cNvSpPr>
            <a:spLocks noGrp="1"/>
          </p:cNvSpPr>
          <p:nvPr>
            <p:ph type="dt" sz="half" idx="10"/>
          </p:nvPr>
        </p:nvSpPr>
        <p:spPr/>
        <p:txBody>
          <a:bodyPr/>
          <a:lstStyle/>
          <a:p>
            <a:fld id="{166EAFFA-6F69-46D5-93B9-81819BCA87D6}" type="datetimeFigureOut">
              <a:rPr lang="en-GB" smtClean="0"/>
              <a:t>10/02/2024</a:t>
            </a:fld>
            <a:endParaRPr lang="en-GB"/>
          </a:p>
        </p:txBody>
      </p:sp>
      <p:sp>
        <p:nvSpPr>
          <p:cNvPr id="5" name="Footer Placeholder 4">
            <a:extLst>
              <a:ext uri="{FF2B5EF4-FFF2-40B4-BE49-F238E27FC236}">
                <a16:creationId xmlns:a16="http://schemas.microsoft.com/office/drawing/2014/main" id="{FF579C0E-18F0-7157-8686-C630C01BB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73AF14-9413-CE6E-5267-35B59082067B}"/>
              </a:ext>
            </a:extLst>
          </p:cNvPr>
          <p:cNvSpPr>
            <a:spLocks noGrp="1"/>
          </p:cNvSpPr>
          <p:nvPr>
            <p:ph type="sldNum" sz="quarter" idx="12"/>
          </p:nvPr>
        </p:nvSpPr>
        <p:spPr/>
        <p:txBody>
          <a:bodyPr/>
          <a:lstStyle/>
          <a:p>
            <a:fld id="{8AB7A90C-B4E6-4BAC-877F-EBE10C3BE34A}" type="slidenum">
              <a:rPr lang="en-GB" smtClean="0"/>
              <a:t>‹#›</a:t>
            </a:fld>
            <a:endParaRPr lang="en-GB"/>
          </a:p>
        </p:txBody>
      </p:sp>
    </p:spTree>
    <p:extLst>
      <p:ext uri="{BB962C8B-B14F-4D97-AF65-F5344CB8AC3E}">
        <p14:creationId xmlns:p14="http://schemas.microsoft.com/office/powerpoint/2010/main" val="425852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E2EDAF-F48F-F9EC-B09C-12CBE207A7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4ACAE4C-F4EC-D00D-2372-AFA318F66E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5E56FA-3999-2FBA-1874-2EDB8B073F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6EAFFA-6F69-46D5-93B9-81819BCA87D6}" type="datetimeFigureOut">
              <a:rPr lang="en-GB" smtClean="0"/>
              <a:t>10/02/2024</a:t>
            </a:fld>
            <a:endParaRPr lang="en-GB"/>
          </a:p>
        </p:txBody>
      </p:sp>
      <p:sp>
        <p:nvSpPr>
          <p:cNvPr id="5" name="Footer Placeholder 4">
            <a:extLst>
              <a:ext uri="{FF2B5EF4-FFF2-40B4-BE49-F238E27FC236}">
                <a16:creationId xmlns:a16="http://schemas.microsoft.com/office/drawing/2014/main" id="{304BC9B9-CB90-089D-B03C-398986557A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CF8924B-50A1-6BF8-2380-90CD5D7F77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AB7A90C-B4E6-4BAC-877F-EBE10C3BE34A}" type="slidenum">
              <a:rPr lang="en-GB" smtClean="0"/>
              <a:t>‹#›</a:t>
            </a:fld>
            <a:endParaRPr lang="en-GB"/>
          </a:p>
        </p:txBody>
      </p:sp>
    </p:spTree>
    <p:extLst>
      <p:ext uri="{BB962C8B-B14F-4D97-AF65-F5344CB8AC3E}">
        <p14:creationId xmlns:p14="http://schemas.microsoft.com/office/powerpoint/2010/main" val="640031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E7E8A-3C06-CA58-EE31-B739BA08FD4D}"/>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9CB21E3C-170D-4AA2-794A-A9A387E3F327}"/>
              </a:ext>
            </a:extLst>
          </p:cNvPr>
          <p:cNvSpPr>
            <a:spLocks noGrp="1"/>
          </p:cNvSpPr>
          <p:nvPr>
            <p:ph type="subTitle" idx="1"/>
          </p:nvPr>
        </p:nvSpPr>
        <p:spPr/>
        <p:txBody>
          <a:bodyPr/>
          <a:lstStyle/>
          <a:p>
            <a:r>
              <a:rPr lang="en-GB" sz="4000" dirty="0"/>
              <a:t>Lecture 8: Civil War and Civil Rights</a:t>
            </a:r>
          </a:p>
          <a:p>
            <a:endParaRPr lang="en-GB" dirty="0"/>
          </a:p>
        </p:txBody>
      </p:sp>
    </p:spTree>
    <p:extLst>
      <p:ext uri="{BB962C8B-B14F-4D97-AF65-F5344CB8AC3E}">
        <p14:creationId xmlns:p14="http://schemas.microsoft.com/office/powerpoint/2010/main" val="3858020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9F5A-6399-BCCD-180C-7D5B5CA11CE7}"/>
              </a:ext>
            </a:extLst>
          </p:cNvPr>
          <p:cNvSpPr>
            <a:spLocks noGrp="1"/>
          </p:cNvSpPr>
          <p:nvPr>
            <p:ph type="title"/>
          </p:nvPr>
        </p:nvSpPr>
        <p:spPr/>
        <p:txBody>
          <a:bodyPr/>
          <a:lstStyle/>
          <a:p>
            <a:pPr algn="ctr"/>
            <a:r>
              <a:rPr lang="en-GB" dirty="0"/>
              <a:t>The Thirteenth Amendment</a:t>
            </a:r>
          </a:p>
        </p:txBody>
      </p:sp>
      <p:sp>
        <p:nvSpPr>
          <p:cNvPr id="3" name="Content Placeholder 2">
            <a:extLst>
              <a:ext uri="{FF2B5EF4-FFF2-40B4-BE49-F238E27FC236}">
                <a16:creationId xmlns:a16="http://schemas.microsoft.com/office/drawing/2014/main" id="{B0EB4A8D-9B14-47F6-A723-BCE63CE07165}"/>
              </a:ext>
            </a:extLst>
          </p:cNvPr>
          <p:cNvSpPr>
            <a:spLocks noGrp="1"/>
          </p:cNvSpPr>
          <p:nvPr>
            <p:ph idx="1"/>
          </p:nvPr>
        </p:nvSpPr>
        <p:spPr/>
        <p:txBody>
          <a:bodyPr/>
          <a:lstStyle/>
          <a:p>
            <a:pPr marL="0" indent="0" algn="ctr">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“Neither slavery nor involuntary servitude, except as punishment for crime whereof the party shall have been duly convicted, shall exist within the United States, or any place subject to their jurisdiction.”  </a:t>
            </a:r>
          </a:p>
          <a:p>
            <a:pPr marL="0" indent="0">
              <a:buNone/>
            </a:pPr>
            <a:endParaRPr lang="en-GB" dirty="0"/>
          </a:p>
        </p:txBody>
      </p:sp>
    </p:spTree>
    <p:extLst>
      <p:ext uri="{BB962C8B-B14F-4D97-AF65-F5344CB8AC3E}">
        <p14:creationId xmlns:p14="http://schemas.microsoft.com/office/powerpoint/2010/main" val="317743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9A4B6-ED52-3883-2CC3-0A870231ECC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773C29A-5E3A-F7A3-BC23-05E8C31630E2}"/>
              </a:ext>
            </a:extLst>
          </p:cNvPr>
          <p:cNvSpPr>
            <a:spLocks noGrp="1"/>
          </p:cNvSpPr>
          <p:nvPr>
            <p:ph idx="1"/>
          </p:nvPr>
        </p:nvSpPr>
        <p:spPr/>
        <p:txBody>
          <a:bodyPr>
            <a:normAutofit fontScale="92500" lnSpcReduction="10000"/>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Constitution did not create a constitutional right to slavery. However, it did protect slavery by providing the following:</a:t>
            </a:r>
          </a:p>
          <a:p>
            <a:pPr marL="0" indent="0">
              <a:buNone/>
            </a:pP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1) </a:t>
            </a:r>
            <a:r>
              <a:rPr lang="en-GB" sz="2800" b="1" kern="100" dirty="0">
                <a:latin typeface="Aptos" panose="020B0004020202020204" pitchFamily="34" charset="0"/>
                <a:ea typeface="Aptos" panose="020B0004020202020204" pitchFamily="34" charset="0"/>
                <a:cs typeface="Times New Roman" panose="02020603050405020304" pitchFamily="18" charset="0"/>
              </a:rPr>
              <a:t>The Fugitive Slave Clause:</a:t>
            </a:r>
            <a:r>
              <a:rPr lang="en-GB" sz="2800" kern="100" dirty="0">
                <a:latin typeface="Aptos" panose="020B0004020202020204" pitchFamily="34" charset="0"/>
                <a:ea typeface="Aptos" panose="020B0004020202020204" pitchFamily="34" charset="0"/>
                <a:cs typeface="Times New Roman" panose="02020603050405020304" pitchFamily="18" charset="0"/>
              </a:rPr>
              <a:t> </a:t>
            </a:r>
            <a:r>
              <a:rPr lang="en-GB" sz="2800" dirty="0">
                <a:effectLst/>
                <a:latin typeface="Aptos" panose="020B0004020202020204" pitchFamily="34" charset="0"/>
                <a:ea typeface="Aptos" panose="020B0004020202020204" pitchFamily="34" charset="0"/>
                <a:cs typeface="Times New Roman" panose="02020603050405020304" pitchFamily="18" charset="0"/>
              </a:rPr>
              <a:t>created a constitutional right for slave owners to recapture slaves who escaped to free states and obliged every state to honour such claims </a:t>
            </a:r>
            <a:endParaRPr lang="en-GB" sz="2800" kern="100" dirty="0">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2</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b="1" kern="100" dirty="0">
                <a:effectLst/>
                <a:latin typeface="Aptos" panose="020B0004020202020204" pitchFamily="34" charset="0"/>
                <a:ea typeface="Aptos" panose="020B0004020202020204" pitchFamily="34" charset="0"/>
                <a:cs typeface="Times New Roman" panose="02020603050405020304" pitchFamily="18" charset="0"/>
              </a:rPr>
              <a:t>The Three-Fifths Clause: </a:t>
            </a:r>
            <a:r>
              <a:rPr lang="en-GB" sz="2800" dirty="0">
                <a:effectLst/>
                <a:latin typeface="Aptos" panose="020B0004020202020204" pitchFamily="34" charset="0"/>
                <a:ea typeface="Aptos" panose="020B0004020202020204" pitchFamily="34" charset="0"/>
                <a:cs typeface="Times New Roman" panose="02020603050405020304" pitchFamily="18" charset="0"/>
              </a:rPr>
              <a:t>counted slaves as three-fifths of a person for purposes of both taxation and representation for each state</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lvl="1" indent="0">
              <a:buNone/>
            </a:pPr>
            <a:r>
              <a:rPr lang="en-GB" sz="2800" kern="100" dirty="0">
                <a:latin typeface="Aptos" panose="020B0004020202020204" pitchFamily="34" charset="0"/>
                <a:ea typeface="Aptos" panose="020B0004020202020204" pitchFamily="34" charset="0"/>
                <a:cs typeface="Times New Roman" panose="02020603050405020304" pitchFamily="18" charset="0"/>
              </a:rPr>
              <a:t>3) </a:t>
            </a:r>
            <a:r>
              <a:rPr lang="en-GB" sz="2800" b="1" kern="100" dirty="0">
                <a:latin typeface="Aptos" panose="020B0004020202020204" pitchFamily="34" charset="0"/>
                <a:ea typeface="Aptos" panose="020B0004020202020204" pitchFamily="34" charset="0"/>
                <a:cs typeface="Times New Roman" panose="02020603050405020304" pitchFamily="18" charset="0"/>
              </a:rPr>
              <a:t>The Slave Importation Clause</a:t>
            </a:r>
            <a:r>
              <a:rPr lang="en-GB" sz="3000" b="1" kern="100" dirty="0">
                <a:latin typeface="Aptos" panose="020B0004020202020204" pitchFamily="34" charset="0"/>
                <a:ea typeface="Aptos" panose="020B0004020202020204" pitchFamily="34" charset="0"/>
                <a:cs typeface="Times New Roman" panose="02020603050405020304" pitchFamily="18" charset="0"/>
              </a:rPr>
              <a:t>: </a:t>
            </a:r>
            <a:r>
              <a:rPr lang="en-GB" sz="3000" dirty="0">
                <a:effectLst/>
                <a:latin typeface="Aptos" panose="020B0004020202020204" pitchFamily="34" charset="0"/>
                <a:ea typeface="Aptos" panose="020B0004020202020204" pitchFamily="34" charset="0"/>
                <a:cs typeface="Times New Roman" panose="02020603050405020304" pitchFamily="18" charset="0"/>
              </a:rPr>
              <a:t>protected the African slave trade for another twenty years, forbidding interference until 1808</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3080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F5FED-9974-BCDC-0B56-D86BF1C284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FEC52CA-C897-2827-78CE-5A4B7DCA9D10}"/>
              </a:ext>
            </a:extLst>
          </p:cNvPr>
          <p:cNvSpPr>
            <a:spLocks noGrp="1"/>
          </p:cNvSpPr>
          <p:nvPr>
            <p:ph idx="1"/>
          </p:nvPr>
        </p:nvSpPr>
        <p:spPr/>
        <p:txBody>
          <a:bodyPr/>
          <a:lstStyle/>
          <a:p>
            <a:pPr marL="0" indent="0">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As a result of the Three-Fifths Compromise: </a:t>
            </a:r>
          </a:p>
          <a:p>
            <a:r>
              <a:rPr lang="en-GB" sz="3200" kern="100" dirty="0">
                <a:latin typeface="Aptos" panose="020B0004020202020204" pitchFamily="34" charset="0"/>
                <a:ea typeface="Aptos" panose="020B0004020202020204" pitchFamily="34" charset="0"/>
                <a:cs typeface="Times New Roman" panose="02020603050405020304" pitchFamily="18" charset="0"/>
              </a:rPr>
              <a:t>P</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ro-slavery voters overrepresented in the federal government </a:t>
            </a:r>
          </a:p>
          <a:p>
            <a:r>
              <a:rPr lang="en-GB" sz="3200" kern="100" dirty="0">
                <a:latin typeface="Aptos" panose="020B0004020202020204" pitchFamily="34" charset="0"/>
                <a:ea typeface="Aptos" panose="020B0004020202020204" pitchFamily="34" charset="0"/>
                <a:cs typeface="Times New Roman" panose="02020603050405020304" pitchFamily="18" charset="0"/>
              </a:rPr>
              <a:t>E</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lected pro-Southern slaveholding presidents and pro-slavery Congresses </a:t>
            </a:r>
          </a:p>
          <a:p>
            <a:r>
              <a:rPr lang="en-GB" sz="3200" kern="100" dirty="0">
                <a:latin typeface="Aptos" panose="020B0004020202020204" pitchFamily="34" charset="0"/>
                <a:ea typeface="Aptos" panose="020B0004020202020204" pitchFamily="34" charset="0"/>
                <a:cs typeface="Times New Roman" panose="02020603050405020304" pitchFamily="18" charset="0"/>
              </a:rPr>
              <a:t>W</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ho then appointed Supreme Court justices who voted to support slaveholding interests. </a:t>
            </a:r>
          </a:p>
          <a:p>
            <a:pPr marL="0" indent="0">
              <a:buNone/>
            </a:pPr>
            <a:r>
              <a:rPr lang="en-GB" sz="3200" kern="100" dirty="0">
                <a:latin typeface="Aptos" panose="020B0004020202020204" pitchFamily="34" charset="0"/>
                <a:ea typeface="Aptos" panose="020B0004020202020204" pitchFamily="34" charset="0"/>
                <a:cs typeface="Times New Roman" panose="02020603050405020304" pitchFamily="18" charset="0"/>
              </a:rPr>
              <a:t>(U</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ntil Lincoln’s election in 1860)</a:t>
            </a:r>
          </a:p>
          <a:p>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13396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9259E-C4D3-01E7-43E3-7BC5A9025B5C}"/>
              </a:ext>
            </a:extLst>
          </p:cNvPr>
          <p:cNvSpPr>
            <a:spLocks noGrp="1"/>
          </p:cNvSpPr>
          <p:nvPr>
            <p:ph type="title"/>
          </p:nvPr>
        </p:nvSpPr>
        <p:spPr/>
        <p:txBody>
          <a:bodyPr/>
          <a:lstStyle/>
          <a:p>
            <a:pPr algn="ctr"/>
            <a:r>
              <a:rPr lang="en-GB" dirty="0"/>
              <a:t>Abraham Lincoln</a:t>
            </a:r>
          </a:p>
        </p:txBody>
      </p:sp>
      <p:sp>
        <p:nvSpPr>
          <p:cNvPr id="3" name="Content Placeholder 2">
            <a:extLst>
              <a:ext uri="{FF2B5EF4-FFF2-40B4-BE49-F238E27FC236}">
                <a16:creationId xmlns:a16="http://schemas.microsoft.com/office/drawing/2014/main" id="{2749C213-6779-E4D1-414B-A509FCC2060E}"/>
              </a:ext>
            </a:extLst>
          </p:cNvPr>
          <p:cNvSpPr>
            <a:spLocks noGrp="1"/>
          </p:cNvSpPr>
          <p:nvPr>
            <p:ph idx="1"/>
          </p:nvPr>
        </p:nvSpPr>
        <p:spPr/>
        <p:txBody>
          <a:bodyPr>
            <a:normAutofit/>
          </a:bodyPr>
          <a:lstStyle/>
          <a:p>
            <a:pPr marL="457200" marR="0">
              <a:lnSpc>
                <a:spcPct val="107000"/>
              </a:lnSpc>
              <a:spcBef>
                <a:spcPts val="0"/>
              </a:spcBef>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B</a:t>
            </a:r>
            <a:r>
              <a:rPr lang="en-GB" kern="100" dirty="0">
                <a:effectLst/>
                <a:latin typeface="Aptos" panose="020B0004020202020204" pitchFamily="34" charset="0"/>
                <a:ea typeface="Aptos" panose="020B0004020202020204" pitchFamily="34" charset="0"/>
                <a:cs typeface="Times New Roman" panose="02020603050405020304" pitchFamily="18" charset="0"/>
              </a:rPr>
              <a:t>rilliant but humble prairie lawyer, who fought not only the South but the Supreme Court, and gave slaves, the nation, and the Constitution “a new birth of freedom.”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An antislavery moderate who noted that the framers’ reluctance to use the word slavery was their own admittance that there was serious conflict between the institution of slavery and the nation’s founding principles</a:t>
            </a:r>
          </a:p>
          <a:p>
            <a:pPr marL="0" indent="0">
              <a:buNone/>
            </a:pPr>
            <a:endParaRPr lang="en-GB" dirty="0"/>
          </a:p>
        </p:txBody>
      </p:sp>
    </p:spTree>
    <p:extLst>
      <p:ext uri="{BB962C8B-B14F-4D97-AF65-F5344CB8AC3E}">
        <p14:creationId xmlns:p14="http://schemas.microsoft.com/office/powerpoint/2010/main" val="4086313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A56A-A772-6A67-0C05-BDCE00FE6358}"/>
              </a:ext>
            </a:extLst>
          </p:cNvPr>
          <p:cNvSpPr>
            <a:spLocks noGrp="1"/>
          </p:cNvSpPr>
          <p:nvPr>
            <p:ph type="title"/>
          </p:nvPr>
        </p:nvSpPr>
        <p:spPr/>
        <p:txBody>
          <a:bodyPr/>
          <a:lstStyle/>
          <a:p>
            <a:pPr algn="ctr"/>
            <a:r>
              <a:rPr lang="en-GB" dirty="0"/>
              <a:t>Abraham Lincoln</a:t>
            </a:r>
          </a:p>
        </p:txBody>
      </p:sp>
      <p:sp>
        <p:nvSpPr>
          <p:cNvPr id="3" name="Content Placeholder 2">
            <a:extLst>
              <a:ext uri="{FF2B5EF4-FFF2-40B4-BE49-F238E27FC236}">
                <a16:creationId xmlns:a16="http://schemas.microsoft.com/office/drawing/2014/main" id="{CC366210-1B4A-D815-7CF7-FE4BA126A67F}"/>
              </a:ext>
            </a:extLst>
          </p:cNvPr>
          <p:cNvSpPr>
            <a:spLocks noGrp="1"/>
          </p:cNvSpPr>
          <p:nvPr>
            <p:ph idx="1"/>
          </p:nvPr>
        </p:nvSpPr>
        <p:spPr/>
        <p:txBody>
          <a:bodyPr>
            <a:normAutofit fontScale="25000" lnSpcReduction="20000"/>
          </a:bodyPr>
          <a:lstStyle/>
          <a:p>
            <a:pPr marL="45720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Lincoln </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noted that the framers hoped the institution would not spread but die out in time, and their concession was that they hoped it would be only a temporary political reality. </a:t>
            </a:r>
          </a:p>
          <a:p>
            <a:pPr marL="457200" marR="0">
              <a:lnSpc>
                <a:spcPct val="107000"/>
              </a:lnSpc>
              <a:spcBef>
                <a:spcPts val="0"/>
              </a:spcBef>
              <a:spcAft>
                <a:spcPts val="800"/>
              </a:spcAft>
            </a:pPr>
            <a:r>
              <a:rPr lang="en-GB" sz="9600" kern="100" dirty="0">
                <a:effectLst/>
                <a:latin typeface="Aptos" panose="020B0004020202020204" pitchFamily="34" charset="0"/>
                <a:ea typeface="Aptos" panose="020B0004020202020204" pitchFamily="34" charset="0"/>
                <a:cs typeface="Times New Roman" panose="02020603050405020304" pitchFamily="18" charset="0"/>
              </a:rPr>
              <a:t>The framers’ reluctance to use the word “slavery” meant that its protections were meant as short term exceptions and were not meant to be protected forever. Lincoln argued that such symbolic indications in the Constitution suggested that slavery was to be place on a path toward “ultimate extinction.” </a:t>
            </a:r>
          </a:p>
          <a:p>
            <a:pPr marL="45720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Lincoln</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 did not deny what the words of the document said (Utopians), nor did he refuse to participate in constitutional government in protestation of slavery (Garrisonians). What he did was to engage in the hard, sullying business of politics and government under the Constitution as written, and work for reform.</a:t>
            </a:r>
          </a:p>
          <a:p>
            <a:endParaRPr lang="en-GB" dirty="0"/>
          </a:p>
        </p:txBody>
      </p:sp>
    </p:spTree>
    <p:extLst>
      <p:ext uri="{BB962C8B-B14F-4D97-AF65-F5344CB8AC3E}">
        <p14:creationId xmlns:p14="http://schemas.microsoft.com/office/powerpoint/2010/main" val="69222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A56A-A772-6A67-0C05-BDCE00FE63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366210-1B4A-D815-7CF7-FE4BA126A67F}"/>
              </a:ext>
            </a:extLst>
          </p:cNvPr>
          <p:cNvSpPr>
            <a:spLocks noGrp="1"/>
          </p:cNvSpPr>
          <p:nvPr>
            <p:ph idx="1"/>
          </p:nvPr>
        </p:nvSpPr>
        <p:spPr/>
        <p:txBody>
          <a:bodyPr>
            <a:normAutofit lnSpcReduction="10000"/>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Prior to 1865 and the Thirteenth Amendment, both Congress and the Supreme Court were committed to non-interference with slavery in the states that already had it. The Chief Justice of the Supreme Court, Roger Taney, who served from 1837 to 1864, defended these states’ rights and pro-slavery positions.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In 1857, the Supreme Court decision on </a:t>
            </a:r>
            <a:r>
              <a:rPr lang="en-GB" i="1" kern="100" dirty="0">
                <a:effectLst/>
                <a:latin typeface="Aptos" panose="020B0004020202020204" pitchFamily="34" charset="0"/>
                <a:ea typeface="Aptos" panose="020B0004020202020204" pitchFamily="34" charset="0"/>
                <a:cs typeface="Times New Roman" panose="02020603050405020304" pitchFamily="18" charset="0"/>
              </a:rPr>
              <a:t>Dred Scott v. Sandford</a:t>
            </a:r>
            <a:r>
              <a:rPr lang="en-GB" kern="100" dirty="0">
                <a:effectLst/>
                <a:latin typeface="Aptos" panose="020B0004020202020204" pitchFamily="34" charset="0"/>
                <a:ea typeface="Aptos" panose="020B0004020202020204" pitchFamily="34" charset="0"/>
                <a:cs typeface="Times New Roman" panose="02020603050405020304" pitchFamily="18" charset="0"/>
              </a:rPr>
              <a:t>, written by Taney, who claimed that the right to slavery was affirmed in the Constitution. This was egregious and there was never any constitutional right to slavery, although the founders notably postponed the resolution and termination of the institution. </a:t>
            </a: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208004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87537-17F5-D7A8-5524-25992AACC9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EDAD45-0D13-9C52-39A2-9A214168227B}"/>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Northern states became increasingly hostile to slavery and refused to let Southerners travel through their borders with slaves.</a:t>
            </a:r>
          </a:p>
          <a:p>
            <a:r>
              <a:rPr lang="en-GB" kern="100" dirty="0">
                <a:effectLst/>
                <a:latin typeface="Aptos" panose="020B0004020202020204" pitchFamily="34" charset="0"/>
                <a:ea typeface="Aptos" panose="020B0004020202020204" pitchFamily="34" charset="0"/>
                <a:cs typeface="Times New Roman" panose="02020603050405020304" pitchFamily="18" charset="0"/>
              </a:rPr>
              <a:t> They refused all accommodation of slavery except for the Fugitive Slave Act, and some Northern states resisted that as well.</a:t>
            </a:r>
          </a:p>
          <a:p>
            <a:r>
              <a:rPr lang="en-GB" kern="100" dirty="0">
                <a:effectLst/>
                <a:latin typeface="Aptos" panose="020B0004020202020204" pitchFamily="34" charset="0"/>
                <a:ea typeface="Aptos" panose="020B0004020202020204" pitchFamily="34" charset="0"/>
                <a:cs typeface="Times New Roman" panose="02020603050405020304" pitchFamily="18" charset="0"/>
              </a:rPr>
              <a:t> Southern and border states became increasingly hostile to claims of freedom brought in their courts by slaves.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They also suppressed antislavery speech and press. </a:t>
            </a:r>
          </a:p>
          <a:p>
            <a:endParaRPr lang="en-GB" dirty="0"/>
          </a:p>
        </p:txBody>
      </p:sp>
    </p:spTree>
    <p:extLst>
      <p:ext uri="{BB962C8B-B14F-4D97-AF65-F5344CB8AC3E}">
        <p14:creationId xmlns:p14="http://schemas.microsoft.com/office/powerpoint/2010/main" val="3274402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9767E-67BC-D414-E05F-08F5B21B88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A906DB-7715-0675-9B12-4BCBD5314F56}"/>
              </a:ext>
            </a:extLst>
          </p:cNvPr>
          <p:cNvSpPr>
            <a:spLocks noGrp="1"/>
          </p:cNvSpPr>
          <p:nvPr>
            <p:ph idx="1"/>
          </p:nvPr>
        </p:nvSpPr>
        <p:spPr/>
        <p:txBody>
          <a:bodyPr/>
          <a:lstStyle/>
          <a:p>
            <a:r>
              <a:rPr lang="en-GB" dirty="0"/>
              <a:t>Slavery had been legal and existed in all 13 colonies, but at least five Northern states adopted policies to gradually abolish slavery:</a:t>
            </a:r>
          </a:p>
          <a:p>
            <a:pPr lvl="1"/>
            <a:r>
              <a:rPr lang="en-GB" dirty="0"/>
              <a:t>Pennsylvania (1780)</a:t>
            </a:r>
          </a:p>
          <a:p>
            <a:pPr lvl="1"/>
            <a:r>
              <a:rPr lang="en-GB" dirty="0"/>
              <a:t>New Hampshire and Massachusetts (1783)</a:t>
            </a:r>
          </a:p>
          <a:p>
            <a:pPr lvl="1"/>
            <a:r>
              <a:rPr lang="en-GB" dirty="0"/>
              <a:t>Connecticut and Rhode Island (1784)</a:t>
            </a:r>
          </a:p>
          <a:p>
            <a:pPr lvl="1"/>
            <a:r>
              <a:rPr lang="en-GB" dirty="0"/>
              <a:t>New York (1799)</a:t>
            </a:r>
          </a:p>
          <a:p>
            <a:pPr lvl="1"/>
            <a:r>
              <a:rPr lang="en-GB" dirty="0"/>
              <a:t>New Jersey (1804)</a:t>
            </a:r>
          </a:p>
          <a:p>
            <a:r>
              <a:rPr lang="en-GB" dirty="0"/>
              <a:t>By 1804, all the Northern states had either abolished slavery or had measures in place for its gradual abolishment.</a:t>
            </a:r>
          </a:p>
        </p:txBody>
      </p:sp>
    </p:spTree>
    <p:extLst>
      <p:ext uri="{BB962C8B-B14F-4D97-AF65-F5344CB8AC3E}">
        <p14:creationId xmlns:p14="http://schemas.microsoft.com/office/powerpoint/2010/main" val="667414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D0EEB-5608-B6B8-5213-7C52858DCDFF}"/>
              </a:ext>
            </a:extLst>
          </p:cNvPr>
          <p:cNvSpPr>
            <a:spLocks noGrp="1"/>
          </p:cNvSpPr>
          <p:nvPr>
            <p:ph type="title"/>
          </p:nvPr>
        </p:nvSpPr>
        <p:spPr/>
        <p:txBody>
          <a:bodyPr>
            <a:normAutofit/>
          </a:bodyPr>
          <a:lstStyle/>
          <a:p>
            <a:pPr algn="ctr"/>
            <a:r>
              <a:rPr lang="en-GB" sz="4000" dirty="0"/>
              <a:t>Just before the Civil War, there were </a:t>
            </a:r>
            <a:br>
              <a:rPr lang="en-GB" sz="4000" dirty="0"/>
            </a:br>
            <a:r>
              <a:rPr lang="en-GB" sz="4000" dirty="0"/>
              <a:t>19 free states and 15 slave states: </a:t>
            </a:r>
          </a:p>
        </p:txBody>
      </p:sp>
      <p:pic>
        <p:nvPicPr>
          <p:cNvPr id="5" name="Content Placeholder 4" descr="A map of the united states&#10;&#10;Description automatically generated">
            <a:extLst>
              <a:ext uri="{FF2B5EF4-FFF2-40B4-BE49-F238E27FC236}">
                <a16:creationId xmlns:a16="http://schemas.microsoft.com/office/drawing/2014/main" id="{53830028-ECCB-6938-D508-3BF57D9E9CF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23390" y="1664336"/>
            <a:ext cx="8989060" cy="5160387"/>
          </a:xfrm>
        </p:spPr>
      </p:pic>
    </p:spTree>
    <p:extLst>
      <p:ext uri="{BB962C8B-B14F-4D97-AF65-F5344CB8AC3E}">
        <p14:creationId xmlns:p14="http://schemas.microsoft.com/office/powerpoint/2010/main" val="641065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17DF-D453-E59B-6F1B-6E07102BBE78}"/>
              </a:ext>
            </a:extLst>
          </p:cNvPr>
          <p:cNvSpPr>
            <a:spLocks noGrp="1"/>
          </p:cNvSpPr>
          <p:nvPr>
            <p:ph type="title"/>
          </p:nvPr>
        </p:nvSpPr>
        <p:spPr/>
        <p:txBody>
          <a:bodyPr/>
          <a:lstStyle/>
          <a:p>
            <a:pPr algn="ctr"/>
            <a:r>
              <a:rPr lang="en-GB" dirty="0"/>
              <a:t>A Broiling Constitutional Crisis</a:t>
            </a:r>
          </a:p>
        </p:txBody>
      </p:sp>
      <p:sp>
        <p:nvSpPr>
          <p:cNvPr id="3" name="Content Placeholder 2">
            <a:extLst>
              <a:ext uri="{FF2B5EF4-FFF2-40B4-BE49-F238E27FC236}">
                <a16:creationId xmlns:a16="http://schemas.microsoft.com/office/drawing/2014/main" id="{4B419FBA-9290-AEB5-97D3-4E11FE8338EF}"/>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By the end of the 1850s, the nation faced a grave constitutional crisis over slavery.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In 1858, Lincoln announced that the nation could no longer endure being half slave and half free.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Two years later, Lincoln was elected President of the United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Within a decade, the institution of slavery would be over, along with more than 620,000 men who died, including Lincoln who was shortly assassinated thereafter.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American Constitution as a result was both preserved and transformed for all posterity. </a:t>
            </a:r>
          </a:p>
          <a:p>
            <a:endParaRPr lang="en-GB" dirty="0"/>
          </a:p>
        </p:txBody>
      </p:sp>
    </p:spTree>
    <p:extLst>
      <p:ext uri="{BB962C8B-B14F-4D97-AF65-F5344CB8AC3E}">
        <p14:creationId xmlns:p14="http://schemas.microsoft.com/office/powerpoint/2010/main" val="2446116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CB93D-CA04-C0BE-12E1-1C3B22786BE0}"/>
              </a:ext>
            </a:extLst>
          </p:cNvPr>
          <p:cNvSpPr>
            <a:spLocks noGrp="1"/>
          </p:cNvSpPr>
          <p:nvPr>
            <p:ph type="title"/>
          </p:nvPr>
        </p:nvSpPr>
        <p:spPr/>
        <p:txBody>
          <a:bodyPr/>
          <a:lstStyle/>
          <a:p>
            <a:pPr algn="ctr"/>
            <a:r>
              <a:rPr lang="en-GB" dirty="0"/>
              <a:t>Lincoln’s Views on Slavery and the Constitution</a:t>
            </a:r>
          </a:p>
        </p:txBody>
      </p:sp>
      <p:sp>
        <p:nvSpPr>
          <p:cNvPr id="3" name="Content Placeholder 2">
            <a:extLst>
              <a:ext uri="{FF2B5EF4-FFF2-40B4-BE49-F238E27FC236}">
                <a16:creationId xmlns:a16="http://schemas.microsoft.com/office/drawing/2014/main" id="{85E19901-71B2-A04E-7CE5-562228D62978}"/>
              </a:ext>
            </a:extLst>
          </p:cNvPr>
          <p:cNvSpPr>
            <a:spLocks noGrp="1"/>
          </p:cNvSpPr>
          <p:nvPr>
            <p:ph idx="1"/>
          </p:nvPr>
        </p:nvSpPr>
        <p:spPr/>
        <p:txBody>
          <a:bodyPr>
            <a:noAutofit/>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Lincoln was personally opposed to slavery, but he understood that the framers made the concessions in order to persuade the Southern states to join the Union.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He was committed to rule of law and a faithful interpretation of the Constitution. This served as the foundation for his strongly held views of the inviolability of the federal Union.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He, like the founding fathers before him most certainly recognized the contradictions between the institution of slavery and the principles of the Declaration of Independence- that all men are created equal and are endowed by their Creator with certain unalienable rights.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However, he rejected the idea that the Constitution was at core a pro-slavery document, but rather that the framers did what they could within the political realities of the times.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Declaration of Independence was the promise of freedom to all men and women, but its fulfilment could not be achieved all at once. The idea of freeing all slaves in 1776 or 1787 was not politically possible. </a:t>
            </a:r>
            <a:endParaRPr lang="en-GB" sz="2000" dirty="0"/>
          </a:p>
        </p:txBody>
      </p:sp>
    </p:spTree>
    <p:extLst>
      <p:ext uri="{BB962C8B-B14F-4D97-AF65-F5344CB8AC3E}">
        <p14:creationId xmlns:p14="http://schemas.microsoft.com/office/powerpoint/2010/main" val="3578701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3246F-C6BE-8B57-1C83-5CFD65C7A80B}"/>
              </a:ext>
            </a:extLst>
          </p:cNvPr>
          <p:cNvSpPr>
            <a:spLocks noGrp="1"/>
          </p:cNvSpPr>
          <p:nvPr>
            <p:ph type="title"/>
          </p:nvPr>
        </p:nvSpPr>
        <p:spPr/>
        <p:txBody>
          <a:bodyPr/>
          <a:lstStyle/>
          <a:p>
            <a:pPr algn="ctr"/>
            <a:r>
              <a:rPr lang="en-GB" dirty="0"/>
              <a:t>Lincoln’s Views on Slavery and the Constitution</a:t>
            </a:r>
          </a:p>
        </p:txBody>
      </p:sp>
      <p:sp>
        <p:nvSpPr>
          <p:cNvPr id="3" name="Content Placeholder 2">
            <a:extLst>
              <a:ext uri="{FF2B5EF4-FFF2-40B4-BE49-F238E27FC236}">
                <a16:creationId xmlns:a16="http://schemas.microsoft.com/office/drawing/2014/main" id="{BC909F46-9975-4B22-4B60-4A675E0EE99C}"/>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 stood firm that although the Constitution allowed slavery to exist in the states where it already existed, it did not require its extension into federal territories that were not yet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Nothing in the Constitution required the admission of new slave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Thus Congress could thwart the expansion of slavery by prohibiting its introduction into new areas.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It could also decide only to admit free states as new states of the Union, thereby lessening the power of slaveholder states in the Union.  </a:t>
            </a:r>
          </a:p>
          <a:p>
            <a:pPr marL="0" indent="0">
              <a:buNone/>
            </a:pPr>
            <a:endParaRPr lang="en-GB" dirty="0"/>
          </a:p>
        </p:txBody>
      </p:sp>
    </p:spTree>
    <p:extLst>
      <p:ext uri="{BB962C8B-B14F-4D97-AF65-F5344CB8AC3E}">
        <p14:creationId xmlns:p14="http://schemas.microsoft.com/office/powerpoint/2010/main" val="4049108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70B26-4D3B-B3DA-7C2D-CB933C24FA17}"/>
              </a:ext>
            </a:extLst>
          </p:cNvPr>
          <p:cNvSpPr>
            <a:spLocks noGrp="1"/>
          </p:cNvSpPr>
          <p:nvPr>
            <p:ph type="title"/>
          </p:nvPr>
        </p:nvSpPr>
        <p:spPr/>
        <p:txBody>
          <a:bodyPr/>
          <a:lstStyle/>
          <a:p>
            <a:pPr algn="ctr"/>
            <a:r>
              <a:rPr lang="en-GB" dirty="0"/>
              <a:t>Southern States React to Lincoln’s Election</a:t>
            </a:r>
          </a:p>
        </p:txBody>
      </p:sp>
      <p:sp>
        <p:nvSpPr>
          <p:cNvPr id="3" name="Content Placeholder 2">
            <a:extLst>
              <a:ext uri="{FF2B5EF4-FFF2-40B4-BE49-F238E27FC236}">
                <a16:creationId xmlns:a16="http://schemas.microsoft.com/office/drawing/2014/main" id="{2149571B-AC0C-2396-D283-B73C04279C75}"/>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Lincoln’s election became the trigger for secession.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Southern states regarded his positions as violations of their constitutional rights.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South Carolina led the way to pass “ordinances of secession,” declaring themselves no longer states of the United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By February 1861, more than a month before Lincoln took office, six states followed South Carolina in its secession from the Union.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seven states called themselves the Confederate States of America and set up a new government in Montgomery, Alabama with a new president, Jefferson Davis.</a:t>
            </a:r>
          </a:p>
          <a:p>
            <a:endParaRPr lang="en-GB" dirty="0"/>
          </a:p>
        </p:txBody>
      </p:sp>
    </p:spTree>
    <p:extLst>
      <p:ext uri="{BB962C8B-B14F-4D97-AF65-F5344CB8AC3E}">
        <p14:creationId xmlns:p14="http://schemas.microsoft.com/office/powerpoint/2010/main" val="3520944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CE32C-D13C-73CA-7955-7B0CE8A7314E}"/>
              </a:ext>
            </a:extLst>
          </p:cNvPr>
          <p:cNvSpPr>
            <a:spLocks noGrp="1"/>
          </p:cNvSpPr>
          <p:nvPr>
            <p:ph type="title"/>
          </p:nvPr>
        </p:nvSpPr>
        <p:spPr/>
        <p:txBody>
          <a:bodyPr/>
          <a:lstStyle/>
          <a:p>
            <a:pPr algn="ctr"/>
            <a:r>
              <a:rPr lang="en-GB" dirty="0"/>
              <a:t>Lincoln Responds to the Southern States</a:t>
            </a:r>
          </a:p>
        </p:txBody>
      </p:sp>
      <p:sp>
        <p:nvSpPr>
          <p:cNvPr id="3" name="Content Placeholder 2">
            <a:extLst>
              <a:ext uri="{FF2B5EF4-FFF2-40B4-BE49-F238E27FC236}">
                <a16:creationId xmlns:a16="http://schemas.microsoft.com/office/drawing/2014/main" id="{C787C86C-2050-6D14-201F-E42B6938EF2A}"/>
              </a:ext>
            </a:extLst>
          </p:cNvPr>
          <p:cNvSpPr>
            <a:spLocks noGrp="1"/>
          </p:cNvSpPr>
          <p:nvPr>
            <p:ph idx="1"/>
          </p:nvPr>
        </p:nvSpPr>
        <p:spPr/>
        <p:txBody>
          <a:bodyPr>
            <a:normAutofit/>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During the months leading to his inauguration in March 1861, Lincoln refused to grant any concession to the slaveholding states and maintained his opposition to the spread of slavery. </a:t>
            </a:r>
          </a:p>
          <a:p>
            <a:r>
              <a:rPr lang="en-GB" sz="2400" dirty="0">
                <a:effectLst/>
                <a:latin typeface="Aptos" panose="020B0004020202020204" pitchFamily="34" charset="0"/>
                <a:ea typeface="Aptos" panose="020B0004020202020204" pitchFamily="34" charset="0"/>
                <a:cs typeface="Times New Roman" panose="02020603050405020304" pitchFamily="18" charset="0"/>
              </a:rPr>
              <a:t>Lincoln saw secession as unconstitutional. </a:t>
            </a:r>
          </a:p>
          <a:p>
            <a:r>
              <a:rPr lang="en-GB" sz="2400" dirty="0">
                <a:effectLst/>
                <a:latin typeface="Aptos" panose="020B0004020202020204" pitchFamily="34" charset="0"/>
                <a:ea typeface="Aptos" panose="020B0004020202020204" pitchFamily="34" charset="0"/>
                <a:cs typeface="Times New Roman" panose="02020603050405020304" pitchFamily="18" charset="0"/>
              </a:rPr>
              <a:t>In his First Inaugural Address, he laid out why: the Constitution was the supreme law of the land, governing all the states. </a:t>
            </a:r>
          </a:p>
          <a:p>
            <a:pPr marL="914400" lvl="2" indent="0">
              <a:buNone/>
            </a:pPr>
            <a:r>
              <a:rPr lang="en-GB" sz="2400" dirty="0">
                <a:effectLst/>
                <a:latin typeface="Aptos" panose="020B0004020202020204" pitchFamily="34" charset="0"/>
                <a:ea typeface="Aptos" panose="020B0004020202020204" pitchFamily="34" charset="0"/>
                <a:cs typeface="Times New Roman" panose="02020603050405020304" pitchFamily="18" charset="0"/>
              </a:rPr>
              <a:t>-The Constitution did not provide that states could withdraw from the Union. </a:t>
            </a:r>
          </a:p>
          <a:p>
            <a:pPr marL="914400" lvl="2" indent="0">
              <a:buNone/>
            </a:pPr>
            <a:r>
              <a:rPr lang="en-GB" sz="2400" dirty="0">
                <a:effectLst/>
                <a:latin typeface="Aptos" panose="020B0004020202020204" pitchFamily="34" charset="0"/>
                <a:ea typeface="Aptos" panose="020B0004020202020204" pitchFamily="34" charset="0"/>
                <a:cs typeface="Times New Roman" panose="02020603050405020304" pitchFamily="18" charset="0"/>
              </a:rPr>
              <a:t>-Furthermore, the Constitution formed a national government, not simply a confederacy of states as before. </a:t>
            </a:r>
            <a:endParaRPr lang="en-GB" sz="2400" dirty="0"/>
          </a:p>
        </p:txBody>
      </p:sp>
    </p:spTree>
    <p:extLst>
      <p:ext uri="{BB962C8B-B14F-4D97-AF65-F5344CB8AC3E}">
        <p14:creationId xmlns:p14="http://schemas.microsoft.com/office/powerpoint/2010/main" val="2508530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37C23-3073-42F7-9997-DA7997385F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F3D174-FEB3-F2E8-2D38-C0D89F757D13}"/>
              </a:ext>
            </a:extLst>
          </p:cNvPr>
          <p:cNvSpPr>
            <a:spLocks noGrp="1"/>
          </p:cNvSpPr>
          <p:nvPr>
            <p:ph idx="1"/>
          </p:nvPr>
        </p:nvSpPr>
        <p:spPr/>
        <p:txBody>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According to Lincoln: </a:t>
            </a:r>
          </a:p>
          <a:p>
            <a:pPr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“[N]o State upon its own mere motion can lawfully get out of the Union; that resolves and ordinances to that effect are legally void, and that acts of violence within any State or States against the authority of the United States are insurrectionary or revolutionary, according to circumstances.”</a:t>
            </a:r>
          </a:p>
          <a:p>
            <a:endParaRPr lang="en-GB" dirty="0"/>
          </a:p>
        </p:txBody>
      </p:sp>
    </p:spTree>
    <p:extLst>
      <p:ext uri="{BB962C8B-B14F-4D97-AF65-F5344CB8AC3E}">
        <p14:creationId xmlns:p14="http://schemas.microsoft.com/office/powerpoint/2010/main" val="2389036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C0FE-7C5C-99E9-9030-C2B9695BD18F}"/>
              </a:ext>
            </a:extLst>
          </p:cNvPr>
          <p:cNvSpPr>
            <a:spLocks noGrp="1"/>
          </p:cNvSpPr>
          <p:nvPr>
            <p:ph type="title"/>
          </p:nvPr>
        </p:nvSpPr>
        <p:spPr/>
        <p:txBody>
          <a:bodyPr/>
          <a:lstStyle/>
          <a:p>
            <a:pPr algn="ctr"/>
            <a:r>
              <a:rPr lang="en-GB" dirty="0"/>
              <a:t>Civil War</a:t>
            </a:r>
          </a:p>
        </p:txBody>
      </p:sp>
      <p:sp>
        <p:nvSpPr>
          <p:cNvPr id="3" name="Content Placeholder 2">
            <a:extLst>
              <a:ext uri="{FF2B5EF4-FFF2-40B4-BE49-F238E27FC236}">
                <a16:creationId xmlns:a16="http://schemas.microsoft.com/office/drawing/2014/main" id="{15922E5E-9D81-F583-71A2-976ACD95AC93}"/>
              </a:ext>
            </a:extLst>
          </p:cNvPr>
          <p:cNvSpPr>
            <a:spLocks noGrp="1"/>
          </p:cNvSpPr>
          <p:nvPr>
            <p:ph idx="1"/>
          </p:nvPr>
        </p:nvSpPr>
        <p:spPr/>
        <p:txBody>
          <a:bodyPr>
            <a:normAutofit fontScale="925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When the South attacked Fort Sumter in April 1861, Lincoln therefore deemed it his constitutional duty to respond to defend the Union.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To Lincoln, the Civil War was fought out of a sense of constitutional obligation, to guarantee to each state a “republican form of government” under the Constitution.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He had taken an oath to preserve, protect, and defend the Union, and to uphold the Constitution. These were his core justifications for fighting the Civil War.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 never recognized the “Confederate States of America.” He referred to them as “states in rebellion” of the “so-called Confederacy.”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 did not declare war on the Confederacy as if it were a foreign nation, because that would have recognized that the states somehow were a foreign entity. </a:t>
            </a:r>
          </a:p>
          <a:p>
            <a:endParaRPr lang="en-GB" dirty="0"/>
          </a:p>
        </p:txBody>
      </p:sp>
    </p:spTree>
    <p:extLst>
      <p:ext uri="{BB962C8B-B14F-4D97-AF65-F5344CB8AC3E}">
        <p14:creationId xmlns:p14="http://schemas.microsoft.com/office/powerpoint/2010/main" val="1671005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A83E5-A34B-7189-6AD1-76D8B21E81DF}"/>
              </a:ext>
            </a:extLst>
          </p:cNvPr>
          <p:cNvSpPr>
            <a:spLocks noGrp="1"/>
          </p:cNvSpPr>
          <p:nvPr>
            <p:ph type="title"/>
          </p:nvPr>
        </p:nvSpPr>
        <p:spPr/>
        <p:txBody>
          <a:bodyPr/>
          <a:lstStyle/>
          <a:p>
            <a:pPr algn="ctr"/>
            <a:r>
              <a:rPr lang="en-GB" dirty="0"/>
              <a:t>The Emancipation Proclamation</a:t>
            </a:r>
          </a:p>
        </p:txBody>
      </p:sp>
      <p:sp>
        <p:nvSpPr>
          <p:cNvPr id="3" name="Content Placeholder 2">
            <a:extLst>
              <a:ext uri="{FF2B5EF4-FFF2-40B4-BE49-F238E27FC236}">
                <a16:creationId xmlns:a16="http://schemas.microsoft.com/office/drawing/2014/main" id="{C0E79C7E-F547-B945-7BFF-FD67846E45AB}"/>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Lincoln’s boldest use of his power as Commander in Chief was the Emancipation Proclamation, which on January 1, 1863, declared all that slaves in rebel-held territory “are, and henceforward shall be free.”</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It was the most stunning, aggressive, and important executive order in American history. The Emancipation Proclamation was a military order- defended by Lincoln as legally justified in his authority as Commander in Chief.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Lincoln justified the Proclamation on the military rationale that in traditional laws of war, it was allowed to seize resources of the enemy. Lincoln through the Proclamation declared the slaves seized from slaveholding rebellion states and transferred to the free states and the Union. That is why the Emancipation Proclamation was only limited to Confederate-controlled zones.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Lincoln could not free the slaves in the slave states that remained in the Union: Delaware, Kentucky, Maryland, and Missouri using the Proclamation.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As part of the Proclamation, freed slaves were invited to serve in the military of the United States. An estimated 200,000 African Americans served in the Union ranks. </a:t>
            </a:r>
          </a:p>
          <a:p>
            <a:endParaRPr lang="en-GB" dirty="0"/>
          </a:p>
        </p:txBody>
      </p:sp>
    </p:spTree>
    <p:extLst>
      <p:ext uri="{BB962C8B-B14F-4D97-AF65-F5344CB8AC3E}">
        <p14:creationId xmlns:p14="http://schemas.microsoft.com/office/powerpoint/2010/main" val="1985233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F79F-0EFE-7F46-6958-DD4D53992403}"/>
              </a:ext>
            </a:extLst>
          </p:cNvPr>
          <p:cNvSpPr>
            <a:spLocks noGrp="1"/>
          </p:cNvSpPr>
          <p:nvPr>
            <p:ph type="title"/>
          </p:nvPr>
        </p:nvSpPr>
        <p:spPr/>
        <p:txBody>
          <a:bodyPr/>
          <a:lstStyle/>
          <a:p>
            <a:pPr algn="ctr"/>
            <a:r>
              <a:rPr lang="en-GB" dirty="0"/>
              <a:t>The Civil War</a:t>
            </a:r>
          </a:p>
        </p:txBody>
      </p:sp>
      <p:sp>
        <p:nvSpPr>
          <p:cNvPr id="3" name="Content Placeholder 2">
            <a:extLst>
              <a:ext uri="{FF2B5EF4-FFF2-40B4-BE49-F238E27FC236}">
                <a16:creationId xmlns:a16="http://schemas.microsoft.com/office/drawing/2014/main" id="{499A18AB-81B6-59AD-BDC0-8EC4ECC4C021}"/>
              </a:ext>
            </a:extLst>
          </p:cNvPr>
          <p:cNvSpPr>
            <a:spLocks noGrp="1"/>
          </p:cNvSpPr>
          <p:nvPr>
            <p:ph idx="1"/>
          </p:nvPr>
        </p:nvSpPr>
        <p:spPr/>
        <p:txBody>
          <a:bodyPr>
            <a:normAutofit/>
          </a:bodyPr>
          <a:lstStyle/>
          <a:p>
            <a:r>
              <a:rPr lang="en-GB" dirty="0">
                <a:effectLst/>
                <a:latin typeface="Aptos" panose="020B0004020202020204" pitchFamily="34" charset="0"/>
                <a:ea typeface="Aptos" panose="020B0004020202020204" pitchFamily="34" charset="0"/>
                <a:cs typeface="Times New Roman" panose="02020603050405020304" pitchFamily="18" charset="0"/>
              </a:rPr>
              <a:t>The Civil War was fought from 1861 to 1865. </a:t>
            </a:r>
          </a:p>
          <a:p>
            <a:r>
              <a:rPr lang="en-GB" dirty="0">
                <a:effectLst/>
                <a:latin typeface="Aptos" panose="020B0004020202020204" pitchFamily="34" charset="0"/>
                <a:ea typeface="Aptos" panose="020B0004020202020204" pitchFamily="34" charset="0"/>
                <a:cs typeface="Times New Roman" panose="02020603050405020304" pitchFamily="18" charset="0"/>
              </a:rPr>
              <a:t>It was the most devastating war in American history, resulting in more deaths than all of America’s other wars combined. </a:t>
            </a:r>
          </a:p>
          <a:p>
            <a:r>
              <a:rPr lang="en-GB" dirty="0">
                <a:effectLst/>
                <a:latin typeface="Aptos" panose="020B0004020202020204" pitchFamily="34" charset="0"/>
                <a:ea typeface="Aptos" panose="020B0004020202020204" pitchFamily="34" charset="0"/>
                <a:cs typeface="Times New Roman" panose="02020603050405020304" pitchFamily="18" charset="0"/>
              </a:rPr>
              <a:t>The war was the greatest crisis in the history of the nation. It marked a pivotal turning point in the history of the United States. </a:t>
            </a:r>
          </a:p>
          <a:p>
            <a:r>
              <a:rPr lang="en-GB" dirty="0">
                <a:effectLst/>
                <a:latin typeface="Aptos" panose="020B0004020202020204" pitchFamily="34" charset="0"/>
                <a:ea typeface="Aptos" panose="020B0004020202020204" pitchFamily="34" charset="0"/>
                <a:cs typeface="Times New Roman" panose="02020603050405020304" pitchFamily="18" charset="0"/>
              </a:rPr>
              <a:t>The crisis triggered at the heart of the crisis was a constitutional one. </a:t>
            </a:r>
            <a:endParaRPr lang="en-GB" dirty="0"/>
          </a:p>
        </p:txBody>
      </p:sp>
    </p:spTree>
    <p:extLst>
      <p:ext uri="{BB962C8B-B14F-4D97-AF65-F5344CB8AC3E}">
        <p14:creationId xmlns:p14="http://schemas.microsoft.com/office/powerpoint/2010/main" val="323754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AC902-65A5-5B0C-F399-23FB9B123D58}"/>
              </a:ext>
            </a:extLst>
          </p:cNvPr>
          <p:cNvSpPr>
            <a:spLocks noGrp="1"/>
          </p:cNvSpPr>
          <p:nvPr>
            <p:ph type="title"/>
          </p:nvPr>
        </p:nvSpPr>
        <p:spPr/>
        <p:txBody>
          <a:bodyPr/>
          <a:lstStyle/>
          <a:p>
            <a:pPr algn="ctr"/>
            <a:r>
              <a:rPr lang="en-GB" dirty="0"/>
              <a:t>The Civil War</a:t>
            </a:r>
          </a:p>
        </p:txBody>
      </p:sp>
      <p:sp>
        <p:nvSpPr>
          <p:cNvPr id="3" name="Content Placeholder 2">
            <a:extLst>
              <a:ext uri="{FF2B5EF4-FFF2-40B4-BE49-F238E27FC236}">
                <a16:creationId xmlns:a16="http://schemas.microsoft.com/office/drawing/2014/main" id="{25065F00-DF08-BF84-BEF8-D7DA2AF1B92E}"/>
              </a:ext>
            </a:extLst>
          </p:cNvPr>
          <p:cNvSpPr>
            <a:spLocks noGrp="1"/>
          </p:cNvSpPr>
          <p:nvPr>
            <p:ph idx="1"/>
          </p:nvPr>
        </p:nvSpPr>
        <p:spPr/>
        <p:txBody>
          <a:bodyPr/>
          <a:lstStyle/>
          <a:p>
            <a:pPr marL="0" marR="0" indent="0">
              <a:lnSpc>
                <a:spcPct val="107000"/>
              </a:lnSpc>
              <a:spcBef>
                <a:spcPts val="0"/>
              </a:spcBef>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Civil War was fought over the meaning of the Constitution and who would have the power to decide its meaning. It was fought over three questions:</a:t>
            </a:r>
          </a:p>
          <a:p>
            <a:pPr marL="800100" lvl="1" indent="-342900">
              <a:lnSpc>
                <a:spcPct val="107000"/>
              </a:lnSpc>
              <a:spcBef>
                <a:spcPts val="0"/>
              </a:spcBef>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question of the present and future constitutional status of slavery in the United States</a:t>
            </a:r>
          </a:p>
          <a:p>
            <a:pPr marL="800100" lvl="1" indent="-342900">
              <a:lnSpc>
                <a:spcPct val="107000"/>
              </a:lnSpc>
              <a:spcBef>
                <a:spcPts val="0"/>
              </a:spcBef>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question of who would have final power to decide that issue</a:t>
            </a:r>
          </a:p>
          <a:p>
            <a:pPr marL="800100" lvl="1" indent="-342900">
              <a:lnSpc>
                <a:spcPct val="107000"/>
              </a:lnSpc>
              <a:spcBef>
                <a:spcPts val="0"/>
              </a:spcBef>
              <a:spcAft>
                <a:spcPts val="80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question of the lawfulness of secession – whether the Union could be dissolved by the unilateral decisions of individual states claiming sovereignty, or whether the Union as a whole was ultimately sovereign. </a:t>
            </a:r>
          </a:p>
          <a:p>
            <a:endParaRPr lang="en-GB" dirty="0"/>
          </a:p>
        </p:txBody>
      </p:sp>
    </p:spTree>
    <p:extLst>
      <p:ext uri="{BB962C8B-B14F-4D97-AF65-F5344CB8AC3E}">
        <p14:creationId xmlns:p14="http://schemas.microsoft.com/office/powerpoint/2010/main" val="163825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6982B-2F96-D8A8-11AE-5435E2011C46}"/>
              </a:ext>
            </a:extLst>
          </p:cNvPr>
          <p:cNvSpPr>
            <a:spLocks noGrp="1"/>
          </p:cNvSpPr>
          <p:nvPr>
            <p:ph type="title"/>
          </p:nvPr>
        </p:nvSpPr>
        <p:spPr/>
        <p:txBody>
          <a:bodyPr/>
          <a:lstStyle/>
          <a:p>
            <a:pPr algn="ctr"/>
            <a:r>
              <a:rPr lang="en-GB" dirty="0"/>
              <a:t>The Civil War</a:t>
            </a:r>
          </a:p>
        </p:txBody>
      </p:sp>
      <p:sp>
        <p:nvSpPr>
          <p:cNvPr id="3" name="Content Placeholder 2">
            <a:extLst>
              <a:ext uri="{FF2B5EF4-FFF2-40B4-BE49-F238E27FC236}">
                <a16:creationId xmlns:a16="http://schemas.microsoft.com/office/drawing/2014/main" id="{815BD432-6251-6C46-052F-1CF69F7A048B}"/>
              </a:ext>
            </a:extLst>
          </p:cNvPr>
          <p:cNvSpPr>
            <a:spLocks noGrp="1"/>
          </p:cNvSpPr>
          <p:nvPr>
            <p:ph idx="1"/>
          </p:nvPr>
        </p:nvSpPr>
        <p:spPr/>
        <p:txBody>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These questions were not settled in court. They were settled on the battlefields of the Civil War.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It was the Civil War and the constitutional amendments that followed that overturned the egregious Supreme Court ruling in the </a:t>
            </a:r>
            <a:r>
              <a:rPr lang="en-GB" sz="2200" i="1" kern="100" dirty="0">
                <a:effectLst/>
                <a:latin typeface="Aptos" panose="020B0004020202020204" pitchFamily="34" charset="0"/>
                <a:ea typeface="Aptos" panose="020B0004020202020204" pitchFamily="34" charset="0"/>
                <a:cs typeface="Times New Roman" panose="02020603050405020304" pitchFamily="18" charset="0"/>
              </a:rPr>
              <a:t>Dred Scott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decision.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It was the Civil War that reversed the most grievous error of the framers themselves: the preservation, protection, and encouragement of slavery under the original Constitution.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It took an unprecedented presidential military order- the Emancipation Proclamation, followed by the success of Union armies, then a series of constitutional amendments, to undo the original Constitution’s support for slavery.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War vindicated the North’s vision of a nation that guaranteed freedom and equal rights of citizenship to every person. </a:t>
            </a:r>
          </a:p>
          <a:p>
            <a:endParaRPr lang="en-GB" dirty="0"/>
          </a:p>
        </p:txBody>
      </p:sp>
    </p:spTree>
    <p:extLst>
      <p:ext uri="{BB962C8B-B14F-4D97-AF65-F5344CB8AC3E}">
        <p14:creationId xmlns:p14="http://schemas.microsoft.com/office/powerpoint/2010/main" val="3612152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DF9D-9119-B982-98D4-E2B808860A21}"/>
              </a:ext>
            </a:extLst>
          </p:cNvPr>
          <p:cNvSpPr>
            <a:spLocks noGrp="1"/>
          </p:cNvSpPr>
          <p:nvPr>
            <p:ph type="title"/>
          </p:nvPr>
        </p:nvSpPr>
        <p:spPr/>
        <p:txBody>
          <a:bodyPr/>
          <a:lstStyle/>
          <a:p>
            <a:pPr algn="ctr"/>
            <a:r>
              <a:rPr lang="en-GB" dirty="0"/>
              <a:t>The Thirteenth Amendment</a:t>
            </a:r>
          </a:p>
        </p:txBody>
      </p:sp>
      <p:sp>
        <p:nvSpPr>
          <p:cNvPr id="3" name="Content Placeholder 2">
            <a:extLst>
              <a:ext uri="{FF2B5EF4-FFF2-40B4-BE49-F238E27FC236}">
                <a16:creationId xmlns:a16="http://schemas.microsoft.com/office/drawing/2014/main" id="{033B64E0-85A5-4F3B-6BC0-92898852FD9B}"/>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Concerned that the Emancipation Proclamation would not survive beyond the wartime that justified it, and that freed slaves would be sent back into slavery</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 pushed Congress to pass the Thirteenth Amendment to abolish slavery throughout the nation, make the Emancipation Proclamation permanent and extending its impact across the nation.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On 31 January 1865, the Thirteenth Amendment passed the House by a narrow margin- meeting the two-thirds majority requirement with two votes to spare.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By the end of the year, three-fourths of the states had ratified the amendment. </a:t>
            </a:r>
          </a:p>
          <a:p>
            <a:endParaRPr lang="en-GB" dirty="0"/>
          </a:p>
        </p:txBody>
      </p:sp>
    </p:spTree>
    <p:extLst>
      <p:ext uri="{BB962C8B-B14F-4D97-AF65-F5344CB8AC3E}">
        <p14:creationId xmlns:p14="http://schemas.microsoft.com/office/powerpoint/2010/main" val="4084711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DF9D-9119-B982-98D4-E2B808860A21}"/>
              </a:ext>
            </a:extLst>
          </p:cNvPr>
          <p:cNvSpPr>
            <a:spLocks noGrp="1"/>
          </p:cNvSpPr>
          <p:nvPr>
            <p:ph type="title"/>
          </p:nvPr>
        </p:nvSpPr>
        <p:spPr/>
        <p:txBody>
          <a:bodyPr/>
          <a:lstStyle/>
          <a:p>
            <a:pPr algn="ctr"/>
            <a:r>
              <a:rPr lang="en-GB" dirty="0"/>
              <a:t>The Thirteenth Amendment</a:t>
            </a:r>
          </a:p>
        </p:txBody>
      </p:sp>
      <p:sp>
        <p:nvSpPr>
          <p:cNvPr id="3" name="Content Placeholder 2">
            <a:extLst>
              <a:ext uri="{FF2B5EF4-FFF2-40B4-BE49-F238E27FC236}">
                <a16:creationId xmlns:a16="http://schemas.microsoft.com/office/drawing/2014/main" id="{033B64E0-85A5-4F3B-6BC0-92898852FD9B}"/>
              </a:ext>
            </a:extLst>
          </p:cNvPr>
          <p:cNvSpPr>
            <a:spLocks noGrp="1"/>
          </p:cNvSpPr>
          <p:nvPr>
            <p:ph idx="1"/>
          </p:nvPr>
        </p:nvSpPr>
        <p:spPr/>
        <p:txBody>
          <a:bodyPr/>
          <a:lstStyle/>
          <a:p>
            <a:pPr marR="0" indent="0" algn="ctr">
              <a:lnSpc>
                <a:spcPct val="107000"/>
              </a:lnSpc>
              <a:spcBef>
                <a:spcPts val="0"/>
              </a:spcBef>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“Neither slavery nor involuntary servitude, except as a punishment for crime whereof the party shall have been duly convicted, shall exist within the United States, or any place subject to their jurisdiction.” </a:t>
            </a:r>
          </a:p>
          <a:p>
            <a:pPr marL="0" indent="0">
              <a:buNone/>
            </a:pPr>
            <a:endParaRPr lang="en-GB" dirty="0"/>
          </a:p>
        </p:txBody>
      </p:sp>
    </p:spTree>
    <p:extLst>
      <p:ext uri="{BB962C8B-B14F-4D97-AF65-F5344CB8AC3E}">
        <p14:creationId xmlns:p14="http://schemas.microsoft.com/office/powerpoint/2010/main" val="2310729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7C350-9AC1-67F3-D09C-8075CF685B31}"/>
              </a:ext>
            </a:extLst>
          </p:cNvPr>
          <p:cNvSpPr>
            <a:spLocks noGrp="1"/>
          </p:cNvSpPr>
          <p:nvPr>
            <p:ph type="title"/>
          </p:nvPr>
        </p:nvSpPr>
        <p:spPr/>
        <p:txBody>
          <a:bodyPr/>
          <a:lstStyle/>
          <a:p>
            <a:pPr algn="ctr"/>
            <a:r>
              <a:rPr lang="en-GB" dirty="0"/>
              <a:t>Timeline: The End of the Civil War</a:t>
            </a:r>
          </a:p>
        </p:txBody>
      </p:sp>
      <p:sp>
        <p:nvSpPr>
          <p:cNvPr id="3" name="Content Placeholder 2">
            <a:extLst>
              <a:ext uri="{FF2B5EF4-FFF2-40B4-BE49-F238E27FC236}">
                <a16:creationId xmlns:a16="http://schemas.microsoft.com/office/drawing/2014/main" id="{A86AC966-482C-F02D-8E23-826AAC6F617C}"/>
              </a:ext>
            </a:extLst>
          </p:cNvPr>
          <p:cNvSpPr>
            <a:spLocks noGrp="1"/>
          </p:cNvSpPr>
          <p:nvPr>
            <p:ph idx="1"/>
          </p:nvPr>
        </p:nvSpPr>
        <p:spPr/>
        <p:txBody>
          <a:bodyPr/>
          <a:lstStyle/>
          <a:p>
            <a:r>
              <a:rPr lang="en-GB" sz="2400" kern="100" dirty="0">
                <a:latin typeface="Aptos" panose="020B0004020202020204" pitchFamily="34" charset="0"/>
                <a:ea typeface="Aptos" panose="020B0004020202020204" pitchFamily="34" charset="0"/>
                <a:cs typeface="Times New Roman" panose="02020603050405020304" pitchFamily="18" charset="0"/>
              </a:rPr>
              <a:t>4 March 1865: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 was sworn in for his second term. </a:t>
            </a:r>
          </a:p>
          <a:p>
            <a:r>
              <a:rPr lang="en-GB" sz="2400" kern="100" dirty="0">
                <a:latin typeface="Aptos" panose="020B0004020202020204" pitchFamily="34" charset="0"/>
                <a:ea typeface="Aptos" panose="020B0004020202020204" pitchFamily="34" charset="0"/>
                <a:cs typeface="Times New Roman" panose="02020603050405020304" pitchFamily="18" charset="0"/>
              </a:rPr>
              <a:t>2 April 1865: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Less than a month later,  Richmond, Virginia, the capital of the Confederacy, fell to Union forces. </a:t>
            </a:r>
          </a:p>
          <a:p>
            <a:r>
              <a:rPr lang="en-GB" sz="2400" kern="100" dirty="0">
                <a:latin typeface="Aptos" panose="020B0004020202020204" pitchFamily="34" charset="0"/>
                <a:ea typeface="Aptos" panose="020B0004020202020204" pitchFamily="34" charset="0"/>
                <a:cs typeface="Times New Roman" panose="02020603050405020304" pitchFamily="18" charset="0"/>
              </a:rPr>
              <a:t>9 April 1865: </a:t>
            </a:r>
            <a:r>
              <a:rPr lang="en-GB" sz="2400" dirty="0">
                <a:effectLst/>
                <a:latin typeface="Aptos" panose="020B0004020202020204" pitchFamily="34" charset="0"/>
                <a:ea typeface="Aptos" panose="020B0004020202020204" pitchFamily="34" charset="0"/>
                <a:cs typeface="Times New Roman" panose="02020603050405020304" pitchFamily="18" charset="0"/>
              </a:rPr>
              <a:t>General Robert E. Lee of the Confederate Army surrendered to General Ulysses S. Grant of the Union Army</a:t>
            </a:r>
          </a:p>
          <a:p>
            <a:r>
              <a:rPr lang="en-GB" sz="2400" kern="100" dirty="0">
                <a:latin typeface="Aptos" panose="020B0004020202020204" pitchFamily="34" charset="0"/>
                <a:ea typeface="Aptos" panose="020B0004020202020204" pitchFamily="34" charset="0"/>
                <a:cs typeface="Times New Roman" panose="02020603050405020304" pitchFamily="18" charset="0"/>
              </a:rPr>
              <a:t>14</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April 1865: Lincoln was assassinated in the theatre.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6 December 1865: Final ratification of the Thirteenth Amendment, when Georgia became the 27</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state of 36 states to approve it, meeting the three-quarters majority requirement for approval of an amendment </a:t>
            </a:r>
          </a:p>
          <a:p>
            <a:endParaRPr lang="en-GB" dirty="0"/>
          </a:p>
        </p:txBody>
      </p:sp>
    </p:spTree>
    <p:extLst>
      <p:ext uri="{BB962C8B-B14F-4D97-AF65-F5344CB8AC3E}">
        <p14:creationId xmlns:p14="http://schemas.microsoft.com/office/powerpoint/2010/main" val="2435968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9232D-3D8B-6824-9DB6-80B1364A9C63}"/>
              </a:ext>
            </a:extLst>
          </p:cNvPr>
          <p:cNvSpPr>
            <a:spLocks noGrp="1"/>
          </p:cNvSpPr>
          <p:nvPr>
            <p:ph type="title"/>
          </p:nvPr>
        </p:nvSpPr>
        <p:spPr/>
        <p:txBody>
          <a:bodyPr/>
          <a:lstStyle/>
          <a:p>
            <a:pPr algn="ctr"/>
            <a:r>
              <a:rPr lang="en-GB" dirty="0"/>
              <a:t>Reconstruction</a:t>
            </a:r>
          </a:p>
        </p:txBody>
      </p:sp>
      <p:sp>
        <p:nvSpPr>
          <p:cNvPr id="3" name="Content Placeholder 2">
            <a:extLst>
              <a:ext uri="{FF2B5EF4-FFF2-40B4-BE49-F238E27FC236}">
                <a16:creationId xmlns:a16="http://schemas.microsoft.com/office/drawing/2014/main" id="{CC7680E9-46CF-DA6C-43E7-BEE91EF85B5C}"/>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Lincoln left behind an unfinished agenda – the Reconstruction of the Southern states and the protection of equal civil rights of the newly freed former slaves.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Reconstruction was the establishment of lawful state governments under the proper authority of the Constitution.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To Lincoln, it was a shared constitutional responsibility of the national government, pursuant to Article IV’s Guarantee Clause that guaranteed to each state a “republican form of government.”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agenda was largely left to Republicans in Congress. </a:t>
            </a:r>
          </a:p>
          <a:p>
            <a:endParaRPr lang="en-GB" dirty="0"/>
          </a:p>
        </p:txBody>
      </p:sp>
    </p:spTree>
    <p:extLst>
      <p:ext uri="{BB962C8B-B14F-4D97-AF65-F5344CB8AC3E}">
        <p14:creationId xmlns:p14="http://schemas.microsoft.com/office/powerpoint/2010/main" val="3000169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0EF0-3811-A67E-ABC5-AE95EB581038}"/>
              </a:ext>
            </a:extLst>
          </p:cNvPr>
          <p:cNvSpPr>
            <a:spLocks noGrp="1"/>
          </p:cNvSpPr>
          <p:nvPr>
            <p:ph type="title"/>
          </p:nvPr>
        </p:nvSpPr>
        <p:spPr/>
        <p:txBody>
          <a:bodyPr/>
          <a:lstStyle/>
          <a:p>
            <a:pPr algn="ctr"/>
            <a:r>
              <a:rPr lang="en-GB" dirty="0"/>
              <a:t>The Fourteenth and Fifteenth Amendments</a:t>
            </a:r>
          </a:p>
        </p:txBody>
      </p:sp>
      <p:sp>
        <p:nvSpPr>
          <p:cNvPr id="3" name="Content Placeholder 2">
            <a:extLst>
              <a:ext uri="{FF2B5EF4-FFF2-40B4-BE49-F238E27FC236}">
                <a16:creationId xmlns:a16="http://schemas.microsoft.com/office/drawing/2014/main" id="{186ECDA7-214D-9EA6-E762-F20EC8079C9E}"/>
              </a:ext>
            </a:extLst>
          </p:cNvPr>
          <p:cNvSpPr>
            <a:spLocks noGrp="1"/>
          </p:cNvSpPr>
          <p:nvPr>
            <p:ph idx="1"/>
          </p:nvPr>
        </p:nvSpPr>
        <p:spPr/>
        <p:txBody>
          <a:bodyPr/>
          <a:lstStyle/>
          <a:p>
            <a:pPr marL="0" marR="0" indent="0">
              <a:lnSpc>
                <a:spcPct val="107000"/>
              </a:lnSpc>
              <a:spcBef>
                <a:spcPts val="0"/>
              </a:spcBef>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T</a:t>
            </a:r>
            <a:r>
              <a:rPr lang="en-GB" kern="100" dirty="0">
                <a:effectLst/>
                <a:latin typeface="Aptos" panose="020B0004020202020204" pitchFamily="34" charset="0"/>
                <a:ea typeface="Aptos" panose="020B0004020202020204" pitchFamily="34" charset="0"/>
                <a:cs typeface="Times New Roman" panose="02020603050405020304" pitchFamily="18" charset="0"/>
              </a:rPr>
              <a:t>wo additional amendments after the civil war and abolishment of slavery helped former slaves to acquire equal rights as citizens: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Fourteenth Amendment: adopted in 1868, guaranteed citizenship and civil rights for all Americans, including African-Americans. </a:t>
            </a:r>
          </a:p>
          <a:p>
            <a:pPr marL="457200" marR="0">
              <a:lnSpc>
                <a:spcPct val="107000"/>
              </a:lnSpc>
              <a:spcBef>
                <a:spcPts val="0"/>
              </a:spcBef>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Fifteenth Amendment: adopted in 1870, protected the right to vote from being denied on the basis of race. </a:t>
            </a:r>
          </a:p>
          <a:p>
            <a:endParaRPr lang="en-GB" dirty="0"/>
          </a:p>
        </p:txBody>
      </p:sp>
    </p:spTree>
    <p:extLst>
      <p:ext uri="{BB962C8B-B14F-4D97-AF65-F5344CB8AC3E}">
        <p14:creationId xmlns:p14="http://schemas.microsoft.com/office/powerpoint/2010/main" val="11867610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822B8-EDC6-7BF2-4845-52983FB63BC1}"/>
              </a:ext>
            </a:extLst>
          </p:cNvPr>
          <p:cNvSpPr>
            <a:spLocks noGrp="1"/>
          </p:cNvSpPr>
          <p:nvPr>
            <p:ph type="title"/>
          </p:nvPr>
        </p:nvSpPr>
        <p:spPr/>
        <p:txBody>
          <a:bodyPr/>
          <a:lstStyle/>
          <a:p>
            <a:pPr algn="ctr"/>
            <a:r>
              <a:rPr lang="en-GB" dirty="0"/>
              <a:t>After the Civil War</a:t>
            </a:r>
          </a:p>
        </p:txBody>
      </p:sp>
      <p:sp>
        <p:nvSpPr>
          <p:cNvPr id="3" name="Content Placeholder 2">
            <a:extLst>
              <a:ext uri="{FF2B5EF4-FFF2-40B4-BE49-F238E27FC236}">
                <a16:creationId xmlns:a16="http://schemas.microsoft.com/office/drawing/2014/main" id="{A31182F8-AB97-38FB-E5F9-3BB7C247D1FD}"/>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the decades following the Civil War, the Constitution underwent dramatic improvement and reform but also a period of contradictions as the nation struggled to complete its transformation to a truly free country for all.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Thirteenth, Fourteenth, and Fifteenth Amendments were dramatic improvements to the original Constitution, and they would be followed half a century later during the Progressive Era by :</a:t>
            </a:r>
          </a:p>
          <a:p>
            <a:pPr marL="457200" lvl="1" indent="0">
              <a:lnSpc>
                <a:spcPct val="107000"/>
              </a:lnSpc>
              <a:spcBef>
                <a:spcPts val="0"/>
              </a:spcBef>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-The 17</a:t>
            </a:r>
            <a:r>
              <a:rPr lang="en-GB" sz="2000" kern="100" baseline="30000" dirty="0">
                <a:latin typeface="Aptos" panose="020B0004020202020204" pitchFamily="34" charset="0"/>
                <a:ea typeface="Aptos" panose="020B0004020202020204" pitchFamily="34" charset="0"/>
                <a:cs typeface="Times New Roman" panose="02020603050405020304" pitchFamily="18" charset="0"/>
              </a:rPr>
              <a:t>th</a:t>
            </a:r>
            <a:r>
              <a:rPr lang="en-GB" sz="2000" kern="100" dirty="0">
                <a:latin typeface="Aptos" panose="020B0004020202020204" pitchFamily="34" charset="0"/>
                <a:ea typeface="Aptos" panose="020B0004020202020204" pitchFamily="34" charset="0"/>
                <a:cs typeface="Times New Roman" panose="02020603050405020304" pitchFamily="18" charset="0"/>
              </a:rPr>
              <a:t> Amendment (1913):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allows for the direct election of US senators by the populace</a:t>
            </a:r>
          </a:p>
          <a:p>
            <a:pPr marL="457200" lvl="1" indent="0">
              <a:lnSpc>
                <a:spcPct val="107000"/>
              </a:lnSpc>
              <a:spcBef>
                <a:spcPts val="0"/>
              </a:spcBef>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-The 19</a:t>
            </a:r>
            <a:r>
              <a:rPr lang="en-GB" sz="2000" kern="100" baseline="30000" dirty="0">
                <a:latin typeface="Aptos" panose="020B0004020202020204" pitchFamily="34" charset="0"/>
                <a:ea typeface="Aptos" panose="020B0004020202020204" pitchFamily="34" charset="0"/>
                <a:cs typeface="Times New Roman" panose="02020603050405020304" pitchFamily="18" charset="0"/>
              </a:rPr>
              <a:t>th</a:t>
            </a:r>
            <a:r>
              <a:rPr lang="en-GB" sz="2000" kern="100" dirty="0">
                <a:latin typeface="Aptos" panose="020B0004020202020204" pitchFamily="34" charset="0"/>
                <a:ea typeface="Aptos" panose="020B0004020202020204" pitchFamily="34" charset="0"/>
                <a:cs typeface="Times New Roman" panose="02020603050405020304" pitchFamily="18" charset="0"/>
              </a:rPr>
              <a:t> Amendment (1920):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protection of the right to vote without discrimination based on gender</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These amendments helped to significantly reshape America’s political system, making it both more responsive to the people and more representative of the people- to include women as well as men, effectively doubling the size of the voting population. </a:t>
            </a:r>
          </a:p>
          <a:p>
            <a:endParaRPr lang="en-GB" dirty="0"/>
          </a:p>
        </p:txBody>
      </p:sp>
    </p:spTree>
    <p:extLst>
      <p:ext uri="{BB962C8B-B14F-4D97-AF65-F5344CB8AC3E}">
        <p14:creationId xmlns:p14="http://schemas.microsoft.com/office/powerpoint/2010/main" val="36963627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6F710-CC3A-BAB5-254F-1CA5D221B6E4}"/>
              </a:ext>
            </a:extLst>
          </p:cNvPr>
          <p:cNvSpPr>
            <a:spLocks noGrp="1"/>
          </p:cNvSpPr>
          <p:nvPr>
            <p:ph type="title"/>
          </p:nvPr>
        </p:nvSpPr>
        <p:spPr/>
        <p:txBody>
          <a:bodyPr/>
          <a:lstStyle/>
          <a:p>
            <a:pPr algn="ctr"/>
            <a:r>
              <a:rPr lang="en-GB" i="1" dirty="0"/>
              <a:t>Plessy v. Ferguson</a:t>
            </a:r>
          </a:p>
        </p:txBody>
      </p:sp>
      <p:sp>
        <p:nvSpPr>
          <p:cNvPr id="3" name="Content Placeholder 2">
            <a:extLst>
              <a:ext uri="{FF2B5EF4-FFF2-40B4-BE49-F238E27FC236}">
                <a16:creationId xmlns:a16="http://schemas.microsoft.com/office/drawing/2014/main" id="{AFEDE3DB-F8D9-FEF5-B1A3-25B62B695172}"/>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Still, the road to equality was not yet completed, and a hundred years </a:t>
            </a:r>
            <a:r>
              <a:rPr lang="en-GB" sz="2400" kern="100">
                <a:effectLst/>
                <a:latin typeface="Aptos" panose="020B0004020202020204" pitchFamily="34" charset="0"/>
                <a:ea typeface="Aptos" panose="020B0004020202020204" pitchFamily="34" charset="0"/>
                <a:cs typeface="Times New Roman" panose="02020603050405020304" pitchFamily="18" charset="0"/>
              </a:rPr>
              <a:t>later African-Americans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would continue to fight for the civil rights.</a:t>
            </a:r>
          </a:p>
          <a:p>
            <a:r>
              <a:rPr lang="en-GB" sz="2400" i="1" dirty="0">
                <a:effectLst/>
                <a:latin typeface="Aptos" panose="020B0004020202020204" pitchFamily="34" charset="0"/>
                <a:ea typeface="Aptos" panose="020B0004020202020204" pitchFamily="34" charset="0"/>
                <a:cs typeface="Times New Roman" panose="02020603050405020304" pitchFamily="18" charset="0"/>
              </a:rPr>
              <a:t>Plessy v. Ferguson</a:t>
            </a:r>
            <a:r>
              <a:rPr lang="en-GB" sz="2400" dirty="0">
                <a:effectLst/>
                <a:latin typeface="Aptos" panose="020B0004020202020204" pitchFamily="34" charset="0"/>
                <a:ea typeface="Aptos" panose="020B0004020202020204" pitchFamily="34" charset="0"/>
                <a:cs typeface="Times New Roman" panose="02020603050405020304" pitchFamily="18" charset="0"/>
              </a:rPr>
              <a:t> (1896) was a case challenging a Louisiana statue requiring blacks and whites to travel in separate railroad cars. </a:t>
            </a:r>
          </a:p>
          <a:p>
            <a:r>
              <a:rPr lang="en-GB" sz="2400" dirty="0">
                <a:effectLst/>
                <a:latin typeface="Aptos" panose="020B0004020202020204" pitchFamily="34" charset="0"/>
                <a:ea typeface="Aptos" panose="020B0004020202020204" pitchFamily="34" charset="0"/>
                <a:cs typeface="Times New Roman" panose="02020603050405020304" pitchFamily="18" charset="0"/>
              </a:rPr>
              <a:t>It upheld legally enforced segregation of the races on the ground that segregation did not violate “equal protection of the laws.” </a:t>
            </a:r>
          </a:p>
          <a:p>
            <a:r>
              <a:rPr lang="en-GB" sz="2400" dirty="0">
                <a:effectLst/>
                <a:latin typeface="Aptos" panose="020B0004020202020204" pitchFamily="34" charset="0"/>
                <a:ea typeface="Aptos" panose="020B0004020202020204" pitchFamily="34" charset="0"/>
                <a:cs typeface="Times New Roman" panose="02020603050405020304" pitchFamily="18" charset="0"/>
              </a:rPr>
              <a:t>It proclaimed a doctrine of “separate but equal” that would dominate American law and allow racial segregation and discrimination for nearly 60 years. </a:t>
            </a:r>
            <a:endParaRPr lang="en-GB" sz="2400" dirty="0"/>
          </a:p>
        </p:txBody>
      </p:sp>
    </p:spTree>
    <p:extLst>
      <p:ext uri="{BB962C8B-B14F-4D97-AF65-F5344CB8AC3E}">
        <p14:creationId xmlns:p14="http://schemas.microsoft.com/office/powerpoint/2010/main" val="3737466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33063-0B5C-D8D8-3A7C-E8DFF59E05DC}"/>
              </a:ext>
            </a:extLst>
          </p:cNvPr>
          <p:cNvSpPr>
            <a:spLocks noGrp="1"/>
          </p:cNvSpPr>
          <p:nvPr>
            <p:ph type="title"/>
          </p:nvPr>
        </p:nvSpPr>
        <p:spPr/>
        <p:txBody>
          <a:bodyPr/>
          <a:lstStyle/>
          <a:p>
            <a:pPr algn="ctr"/>
            <a:r>
              <a:rPr lang="en-GB" i="1" dirty="0"/>
              <a:t>Brown v. Board of Education</a:t>
            </a:r>
          </a:p>
        </p:txBody>
      </p:sp>
      <p:sp>
        <p:nvSpPr>
          <p:cNvPr id="3" name="Content Placeholder 2">
            <a:extLst>
              <a:ext uri="{FF2B5EF4-FFF2-40B4-BE49-F238E27FC236}">
                <a16:creationId xmlns:a16="http://schemas.microsoft.com/office/drawing/2014/main" id="{8A927961-95C2-3459-42EE-9BA05E74EE1E}"/>
              </a:ext>
            </a:extLst>
          </p:cNvPr>
          <p:cNvSpPr>
            <a:spLocks noGrp="1"/>
          </p:cNvSpPr>
          <p:nvPr>
            <p:ph idx="1"/>
          </p:nvPr>
        </p:nvSpPr>
        <p:spPr/>
        <p:txBody>
          <a:bodyPr>
            <a:normAutofit fontScale="92500" lnSpcReduction="10000"/>
          </a:bodyPr>
          <a:lstStyle/>
          <a:p>
            <a:r>
              <a:rPr lang="en-GB" sz="2000" dirty="0">
                <a:effectLst/>
                <a:latin typeface="Aptos" panose="020B0004020202020204" pitchFamily="34" charset="0"/>
                <a:ea typeface="Aptos" panose="020B0004020202020204" pitchFamily="34" charset="0"/>
                <a:cs typeface="Times New Roman" panose="02020603050405020304" pitchFamily="18" charset="0"/>
              </a:rPr>
              <a:t>In the 1954 case </a:t>
            </a:r>
            <a:r>
              <a:rPr lang="en-GB" sz="2000" i="1" dirty="0">
                <a:effectLst/>
                <a:latin typeface="Aptos" panose="020B0004020202020204" pitchFamily="34" charset="0"/>
                <a:ea typeface="Aptos" panose="020B0004020202020204" pitchFamily="34" charset="0"/>
                <a:cs typeface="Times New Roman" panose="02020603050405020304" pitchFamily="18" charset="0"/>
              </a:rPr>
              <a:t>Brown v. Board of Education</a:t>
            </a:r>
            <a:r>
              <a:rPr lang="en-GB" sz="2000" dirty="0">
                <a:effectLst/>
                <a:latin typeface="Aptos" panose="020B0004020202020204" pitchFamily="34" charset="0"/>
                <a:ea typeface="Aptos" panose="020B0004020202020204" pitchFamily="34" charset="0"/>
                <a:cs typeface="Times New Roman" panose="02020603050405020304" pitchFamily="18" charset="0"/>
              </a:rPr>
              <a:t>, the lead plaintiff was a father of a third-grader who was forced to attend an all-black segregated school far from her home. </a:t>
            </a:r>
          </a:p>
          <a:p>
            <a:r>
              <a:rPr lang="en-GB" sz="2000" dirty="0">
                <a:effectLst/>
                <a:latin typeface="Aptos" panose="020B0004020202020204" pitchFamily="34" charset="0"/>
                <a:ea typeface="Aptos" panose="020B0004020202020204" pitchFamily="34" charset="0"/>
                <a:cs typeface="Times New Roman" panose="02020603050405020304" pitchFamily="18" charset="0"/>
              </a:rPr>
              <a:t>The case was an aggregate of five different cases compiled by the National Association for the Advancement of </a:t>
            </a:r>
            <a:r>
              <a:rPr lang="en-GB" sz="2000" dirty="0" err="1">
                <a:effectLst/>
                <a:latin typeface="Aptos" panose="020B0004020202020204" pitchFamily="34" charset="0"/>
                <a:ea typeface="Aptos" panose="020B0004020202020204" pitchFamily="34" charset="0"/>
                <a:cs typeface="Times New Roman" panose="02020603050405020304" pitchFamily="18" charset="0"/>
              </a:rPr>
              <a:t>Colored</a:t>
            </a:r>
            <a:r>
              <a:rPr lang="en-GB" sz="2000" dirty="0">
                <a:effectLst/>
                <a:latin typeface="Aptos" panose="020B0004020202020204" pitchFamily="34" charset="0"/>
                <a:ea typeface="Aptos" panose="020B0004020202020204" pitchFamily="34" charset="0"/>
                <a:cs typeface="Times New Roman" panose="02020603050405020304" pitchFamily="18" charset="0"/>
              </a:rPr>
              <a:t> People (NAACP), whose leading attorney and strategist was Thurgood Marshall. </a:t>
            </a:r>
          </a:p>
          <a:p>
            <a:r>
              <a:rPr lang="en-GB" sz="2000" dirty="0">
                <a:effectLst/>
                <a:latin typeface="Aptos" panose="020B0004020202020204" pitchFamily="34" charset="0"/>
                <a:ea typeface="Aptos" panose="020B0004020202020204" pitchFamily="34" charset="0"/>
                <a:cs typeface="Times New Roman" panose="02020603050405020304" pitchFamily="18" charset="0"/>
              </a:rPr>
              <a:t>Marshall would later be appointed to the Supreme Court himself in 1967 by President Lyndon B. Johnson and would become the first African-American to serve on the Supreme Court. </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The Supreme Court unanimously declared segregated education unconstitutional and effectively overturned the precedent that had been set by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Plessy v. Ferguson</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The Chief Justice Earl Warren in his opinion wrote,</a:t>
            </a:r>
          </a:p>
          <a:p>
            <a:pPr indent="0">
              <a:lnSpc>
                <a:spcPct val="107000"/>
              </a:lnSpc>
              <a:spcBef>
                <a:spcPts val="0"/>
              </a:spcBef>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“We conclude that in the field of public education the doctrine of ‘separate but equal’ </a:t>
            </a:r>
          </a:p>
          <a:p>
            <a:pPr indent="0">
              <a:lnSpc>
                <a:spcPct val="107000"/>
              </a:lnSpc>
              <a:spcBef>
                <a:spcPts val="0"/>
              </a:spcBef>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has no place. Separate educational facilities are inherently unequal.”</a:t>
            </a:r>
          </a:p>
          <a:p>
            <a:pPr>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“Separate but equal” was no longer acceptable or constitutional, and the dismantling of America’s history of legal apartheid began.</a:t>
            </a:r>
          </a:p>
          <a:p>
            <a:endParaRPr lang="en-GB" dirty="0"/>
          </a:p>
        </p:txBody>
      </p:sp>
    </p:spTree>
    <p:extLst>
      <p:ext uri="{BB962C8B-B14F-4D97-AF65-F5344CB8AC3E}">
        <p14:creationId xmlns:p14="http://schemas.microsoft.com/office/powerpoint/2010/main" val="4075526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D5A7-AD86-269C-EE4D-1889829D4DCD}"/>
              </a:ext>
            </a:extLst>
          </p:cNvPr>
          <p:cNvSpPr>
            <a:spLocks noGrp="1"/>
          </p:cNvSpPr>
          <p:nvPr>
            <p:ph type="title"/>
          </p:nvPr>
        </p:nvSpPr>
        <p:spPr/>
        <p:txBody>
          <a:bodyPr/>
          <a:lstStyle/>
          <a:p>
            <a:pPr algn="ctr"/>
            <a:r>
              <a:rPr lang="en-GB" dirty="0"/>
              <a:t>The Civil Rights Movement </a:t>
            </a:r>
          </a:p>
        </p:txBody>
      </p:sp>
      <p:sp>
        <p:nvSpPr>
          <p:cNvPr id="3" name="Content Placeholder 2">
            <a:extLst>
              <a:ext uri="{FF2B5EF4-FFF2-40B4-BE49-F238E27FC236}">
                <a16:creationId xmlns:a16="http://schemas.microsoft.com/office/drawing/2014/main" id="{4DAFC7A4-1492-34CA-4768-58E9FE57E343}"/>
              </a:ext>
            </a:extLst>
          </p:cNvPr>
          <p:cNvSpPr>
            <a:spLocks noGrp="1"/>
          </p:cNvSpPr>
          <p:nvPr>
            <p:ph idx="1"/>
          </p:nvPr>
        </p:nvSpPr>
        <p:spPr/>
        <p:txBody>
          <a:bodyPr>
            <a:normAutofit/>
          </a:bodyPr>
          <a:lstStyle/>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1955, a young woman named Rosa Parks refused to give up her bus seat to a white man in Montgomery, Alabama, galvanizing local leaders to organize the Montgomery Bus Boycott, lighting the spark that began the Civil Rights Movement.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Parks was arrested for the act of civil disobedience and lost her job as seamstress at a local department store as a result.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While her own case was bogged down in state courts, the Supreme Court ruled that racial segregation on buses was unconstitutional and violated the Equal Protection Clause of the Fourteenth Amendment in the 1956 federal lawsuit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Browder v. Gayle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lnSpc>
                <a:spcPct val="107000"/>
              </a:lnSpc>
              <a:spcBef>
                <a:spcPts val="0"/>
              </a:spcBef>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Parks has been hailed by the US Congress as “the first lady of civil rights” and “the mother of the freedom movement” for her pivotal role in the history of US Civil Rights. </a:t>
            </a:r>
          </a:p>
          <a:p>
            <a:endParaRPr lang="en-GB" dirty="0"/>
          </a:p>
        </p:txBody>
      </p:sp>
    </p:spTree>
    <p:extLst>
      <p:ext uri="{BB962C8B-B14F-4D97-AF65-F5344CB8AC3E}">
        <p14:creationId xmlns:p14="http://schemas.microsoft.com/office/powerpoint/2010/main" val="199179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8ECC3-B30E-840A-265F-8DBD569D2AFA}"/>
              </a:ext>
            </a:extLst>
          </p:cNvPr>
          <p:cNvSpPr>
            <a:spLocks noGrp="1"/>
          </p:cNvSpPr>
          <p:nvPr>
            <p:ph type="title"/>
          </p:nvPr>
        </p:nvSpPr>
        <p:spPr/>
        <p:txBody>
          <a:bodyPr/>
          <a:lstStyle/>
          <a:p>
            <a:pPr algn="ctr"/>
            <a:r>
              <a:rPr lang="en-GB" dirty="0"/>
              <a:t>The Civil Rights Movement </a:t>
            </a:r>
          </a:p>
        </p:txBody>
      </p:sp>
      <p:sp>
        <p:nvSpPr>
          <p:cNvPr id="3" name="Content Placeholder 2">
            <a:extLst>
              <a:ext uri="{FF2B5EF4-FFF2-40B4-BE49-F238E27FC236}">
                <a16:creationId xmlns:a16="http://schemas.microsoft.com/office/drawing/2014/main" id="{FB9379F1-6220-F510-990C-9E8551E3C9D0}"/>
              </a:ext>
            </a:extLst>
          </p:cNvPr>
          <p:cNvSpPr>
            <a:spLocks noGrp="1"/>
          </p:cNvSpPr>
          <p:nvPr>
            <p:ph idx="1"/>
          </p:nvPr>
        </p:nvSpPr>
        <p:spPr/>
        <p:txBody>
          <a:bodyPr>
            <a:normAutofit fontScale="85000" lnSpcReduction="20000"/>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One of the local leaders of the Montgomery Bus Boycott was civil rights leader Reverend Martin Luther King Jr. who eventually became the most prominent leader of the Civil Rights Movement in 1960s America.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He was concerned about racial prejudice, labour oppression, economic dependency, and poverty.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He was viewed as a model for the struggle against the limitations imposed by race, class, and national circumstances.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He led marches protesting racial segregation, attempts to prevent African Americans from exercising their voting rights, and local anti-labour policies, bringing together people of all ethnic and class backgrounds: blacks, whites, northerners and southerners, elites and working people.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King’s speeches emphasized the value of all individuals to rise above racial distinctions, and the necessity for the law to protect against racial discrimination. </a:t>
            </a:r>
          </a:p>
          <a:p>
            <a:endParaRPr lang="en-GB" dirty="0"/>
          </a:p>
        </p:txBody>
      </p:sp>
    </p:spTree>
    <p:extLst>
      <p:ext uri="{BB962C8B-B14F-4D97-AF65-F5344CB8AC3E}">
        <p14:creationId xmlns:p14="http://schemas.microsoft.com/office/powerpoint/2010/main" val="30404994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8DF0C-0AB4-882E-EFA7-168FF64016E3}"/>
              </a:ext>
            </a:extLst>
          </p:cNvPr>
          <p:cNvSpPr>
            <a:spLocks noGrp="1"/>
          </p:cNvSpPr>
          <p:nvPr>
            <p:ph type="title"/>
          </p:nvPr>
        </p:nvSpPr>
        <p:spPr/>
        <p:txBody>
          <a:bodyPr/>
          <a:lstStyle/>
          <a:p>
            <a:pPr algn="ctr"/>
            <a:r>
              <a:rPr lang="en-GB" dirty="0"/>
              <a:t>In the UK…</a:t>
            </a:r>
          </a:p>
        </p:txBody>
      </p:sp>
      <p:sp>
        <p:nvSpPr>
          <p:cNvPr id="3" name="Content Placeholder 2">
            <a:extLst>
              <a:ext uri="{FF2B5EF4-FFF2-40B4-BE49-F238E27FC236}">
                <a16:creationId xmlns:a16="http://schemas.microsoft.com/office/drawing/2014/main" id="{58044DE6-9285-D198-B2FF-4B05440207CA}"/>
              </a:ext>
            </a:extLst>
          </p:cNvPr>
          <p:cNvSpPr>
            <a:spLocks noGrp="1"/>
          </p:cNvSpPr>
          <p:nvPr>
            <p:ph idx="1"/>
          </p:nvPr>
        </p:nvSpPr>
        <p:spPr/>
        <p:txBody>
          <a:bodyPr>
            <a:normAutofit fontScale="92500" lnSpcReduction="20000"/>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As early as 1776, the House of Commons debated a motion “that the slave trade is contrary to the laws of God and the rights of men.”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Slave trade in the British empire was abolished in 1807, but not slavery itself.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In 1833, a law called the Slavery Abolition Act was passed. It emancipated all slaves throughout the British colonial empire with the exception of those held by the East India Company, the island of Ceylon (Sri Lanka), and Saint Helena.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Slaveowners were provided compensation in exchange for the freedom of their slaves. The British government took out a loan and paid at least 20 million pounds for the emancipation of slaves.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Act also reassigned slaves as apprentices, made to work, given board and lodging for another 6 years (until 1840).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It was not until 1838 that slaves in the colonies were freed and full legal emancipation granted.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In 1998, the Slave Abolition Act was repealed. Slavery is still illegal and was incorporated into the Human Rights Act of 1998.</a:t>
            </a:r>
          </a:p>
          <a:p>
            <a:endParaRPr lang="en-GB" dirty="0"/>
          </a:p>
        </p:txBody>
      </p:sp>
    </p:spTree>
    <p:extLst>
      <p:ext uri="{BB962C8B-B14F-4D97-AF65-F5344CB8AC3E}">
        <p14:creationId xmlns:p14="http://schemas.microsoft.com/office/powerpoint/2010/main" val="25637869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126</TotalTime>
  <Words>3313</Words>
  <Application>Microsoft Office PowerPoint</Application>
  <PresentationFormat>Widescreen</PresentationFormat>
  <Paragraphs>154</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Aptos</vt:lpstr>
      <vt:lpstr>Aptos Display</vt:lpstr>
      <vt:lpstr>Arial</vt:lpstr>
      <vt:lpstr>Office Theme</vt:lpstr>
      <vt:lpstr>Understanding Democracy</vt:lpstr>
      <vt:lpstr>The Thirteenth Amendment</vt:lpstr>
      <vt:lpstr>PowerPoint Presentation</vt:lpstr>
      <vt:lpstr>PowerPoint Presentation</vt:lpstr>
      <vt:lpstr>Abraham Lincoln</vt:lpstr>
      <vt:lpstr>Abraham Lincoln</vt:lpstr>
      <vt:lpstr>PowerPoint Presentation</vt:lpstr>
      <vt:lpstr>PowerPoint Presentation</vt:lpstr>
      <vt:lpstr>PowerPoint Presentation</vt:lpstr>
      <vt:lpstr>Just before the Civil War, there were  19 free states and 15 slave states: </vt:lpstr>
      <vt:lpstr>A Broiling Constitutional Crisis</vt:lpstr>
      <vt:lpstr>Lincoln’s Views on Slavery and the Constitution</vt:lpstr>
      <vt:lpstr>Lincoln’s Views on Slavery and the Constitution</vt:lpstr>
      <vt:lpstr>Southern States React to Lincoln’s Election</vt:lpstr>
      <vt:lpstr>Lincoln Responds to the Southern States</vt:lpstr>
      <vt:lpstr>PowerPoint Presentation</vt:lpstr>
      <vt:lpstr>Civil War</vt:lpstr>
      <vt:lpstr>The Emancipation Proclamation</vt:lpstr>
      <vt:lpstr>The Civil War</vt:lpstr>
      <vt:lpstr>The Civil War</vt:lpstr>
      <vt:lpstr>The Civil War</vt:lpstr>
      <vt:lpstr>The Thirteenth Amendment</vt:lpstr>
      <vt:lpstr>The Thirteenth Amendment</vt:lpstr>
      <vt:lpstr>Timeline: The End of the Civil War</vt:lpstr>
      <vt:lpstr>Reconstruction</vt:lpstr>
      <vt:lpstr>The Fourteenth and Fifteenth Amendments</vt:lpstr>
      <vt:lpstr>After the Civil War</vt:lpstr>
      <vt:lpstr>Plessy v. Ferguson</vt:lpstr>
      <vt:lpstr>Brown v. Board of Education</vt:lpstr>
      <vt:lpstr>The Civil Rights Movement </vt:lpstr>
      <vt:lpstr>The Civil Rights Movement </vt:lpstr>
      <vt:lpstr>In the 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73</cp:revision>
  <dcterms:created xsi:type="dcterms:W3CDTF">2024-02-01T02:55:10Z</dcterms:created>
  <dcterms:modified xsi:type="dcterms:W3CDTF">2024-02-10T05:52:12Z</dcterms:modified>
</cp:coreProperties>
</file>