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8"/>
  </p:notesMasterIdLst>
  <p:sldIdLst>
    <p:sldId id="256" r:id="rId2"/>
    <p:sldId id="259" r:id="rId3"/>
    <p:sldId id="258" r:id="rId4"/>
    <p:sldId id="257" r:id="rId5"/>
    <p:sldId id="260" r:id="rId6"/>
    <p:sldId id="261" r:id="rId7"/>
    <p:sldId id="262" r:id="rId8"/>
    <p:sldId id="264" r:id="rId9"/>
    <p:sldId id="1077" r:id="rId10"/>
    <p:sldId id="1078" r:id="rId11"/>
    <p:sldId id="265" r:id="rId12"/>
    <p:sldId id="1020" r:id="rId13"/>
    <p:sldId id="269" r:id="rId14"/>
    <p:sldId id="270" r:id="rId15"/>
    <p:sldId id="1003" r:id="rId16"/>
    <p:sldId id="317" r:id="rId17"/>
    <p:sldId id="1021" r:id="rId18"/>
    <p:sldId id="1019" r:id="rId19"/>
    <p:sldId id="984" r:id="rId20"/>
    <p:sldId id="1069" r:id="rId21"/>
    <p:sldId id="1071" r:id="rId22"/>
    <p:sldId id="1022" r:id="rId23"/>
    <p:sldId id="988" r:id="rId24"/>
    <p:sldId id="995" r:id="rId25"/>
    <p:sldId id="992" r:id="rId26"/>
    <p:sldId id="1070" r:id="rId27"/>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D44E9F2-549D-4F62-8941-A152BFD578D5}" v="1" dt="2025-03-30T22:44:32.13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86" autoAdjust="0"/>
    <p:restoredTop sz="84254" autoAdjust="0"/>
  </p:normalViewPr>
  <p:slideViewPr>
    <p:cSldViewPr snapToGrid="0" showGuides="1">
      <p:cViewPr varScale="1">
        <p:scale>
          <a:sx n="110" d="100"/>
          <a:sy n="110" d="100"/>
        </p:scale>
        <p:origin x="378" y="108"/>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wa Kazimierska" userId="8edb7084-dccb-4d8f-9cfb-38098ea1d667" providerId="ADAL" clId="{5D44E9F2-549D-4F62-8941-A152BFD578D5}"/>
    <pc:docChg chg="undo custSel addSld delSld modSld sldOrd">
      <pc:chgData name="Ewa Kazimierska" userId="8edb7084-dccb-4d8f-9cfb-38098ea1d667" providerId="ADAL" clId="{5D44E9F2-549D-4F62-8941-A152BFD578D5}" dt="2025-03-30T22:50:20.418" v="10" actId="207"/>
      <pc:docMkLst>
        <pc:docMk/>
      </pc:docMkLst>
      <pc:sldChg chg="modSp mod">
        <pc:chgData name="Ewa Kazimierska" userId="8edb7084-dccb-4d8f-9cfb-38098ea1d667" providerId="ADAL" clId="{5D44E9F2-549D-4F62-8941-A152BFD578D5}" dt="2025-03-30T22:41:10.879" v="1" actId="58"/>
        <pc:sldMkLst>
          <pc:docMk/>
          <pc:sldMk cId="1678521369" sldId="258"/>
        </pc:sldMkLst>
        <pc:spChg chg="mod">
          <ac:chgData name="Ewa Kazimierska" userId="8edb7084-dccb-4d8f-9cfb-38098ea1d667" providerId="ADAL" clId="{5D44E9F2-549D-4F62-8941-A152BFD578D5}" dt="2025-03-30T22:41:10.879" v="1" actId="58"/>
          <ac:spMkLst>
            <pc:docMk/>
            <pc:sldMk cId="1678521369" sldId="258"/>
            <ac:spMk id="3" creationId="{C3C8A9A1-05AA-4E6A-B848-36C0B2443A26}"/>
          </ac:spMkLst>
        </pc:spChg>
      </pc:sldChg>
      <pc:sldChg chg="delSp mod">
        <pc:chgData name="Ewa Kazimierska" userId="8edb7084-dccb-4d8f-9cfb-38098ea1d667" providerId="ADAL" clId="{5D44E9F2-549D-4F62-8941-A152BFD578D5}" dt="2025-03-30T22:40:31.107" v="0" actId="478"/>
        <pc:sldMkLst>
          <pc:docMk/>
          <pc:sldMk cId="391272814" sldId="259"/>
        </pc:sldMkLst>
        <pc:spChg chg="del">
          <ac:chgData name="Ewa Kazimierska" userId="8edb7084-dccb-4d8f-9cfb-38098ea1d667" providerId="ADAL" clId="{5D44E9F2-549D-4F62-8941-A152BFD578D5}" dt="2025-03-30T22:40:31.107" v="0" actId="478"/>
          <ac:spMkLst>
            <pc:docMk/>
            <pc:sldMk cId="391272814" sldId="259"/>
            <ac:spMk id="5" creationId="{6348DB0A-03CE-4B81-99A5-7655059ECAB7}"/>
          </ac:spMkLst>
        </pc:spChg>
      </pc:sldChg>
      <pc:sldChg chg="ord">
        <pc:chgData name="Ewa Kazimierska" userId="8edb7084-dccb-4d8f-9cfb-38098ea1d667" providerId="ADAL" clId="{5D44E9F2-549D-4F62-8941-A152BFD578D5}" dt="2025-03-30T22:46:45.239" v="5"/>
        <pc:sldMkLst>
          <pc:docMk/>
          <pc:sldMk cId="2957299086" sldId="264"/>
        </pc:sldMkLst>
      </pc:sldChg>
      <pc:sldChg chg="modSp mod">
        <pc:chgData name="Ewa Kazimierska" userId="8edb7084-dccb-4d8f-9cfb-38098ea1d667" providerId="ADAL" clId="{5D44E9F2-549D-4F62-8941-A152BFD578D5}" dt="2025-03-30T22:50:20.418" v="10" actId="207"/>
        <pc:sldMkLst>
          <pc:docMk/>
          <pc:sldMk cId="1021233037" sldId="269"/>
        </pc:sldMkLst>
        <pc:spChg chg="mod">
          <ac:chgData name="Ewa Kazimierska" userId="8edb7084-dccb-4d8f-9cfb-38098ea1d667" providerId="ADAL" clId="{5D44E9F2-549D-4F62-8941-A152BFD578D5}" dt="2025-03-30T22:50:20.418" v="10" actId="207"/>
          <ac:spMkLst>
            <pc:docMk/>
            <pc:sldMk cId="1021233037" sldId="269"/>
            <ac:spMk id="5" creationId="{4846D6F8-4596-4E02-8BF9-A8D3FDD1485B}"/>
          </ac:spMkLst>
        </pc:spChg>
      </pc:sldChg>
      <pc:sldChg chg="add del">
        <pc:chgData name="Ewa Kazimierska" userId="8edb7084-dccb-4d8f-9cfb-38098ea1d667" providerId="ADAL" clId="{5D44E9F2-549D-4F62-8941-A152BFD578D5}" dt="2025-03-30T22:47:01.793" v="6" actId="47"/>
        <pc:sldMkLst>
          <pc:docMk/>
          <pc:sldMk cId="58780798" sldId="1000"/>
        </pc:sldMkLst>
      </pc:sldChg>
      <pc:sldChg chg="add del">
        <pc:chgData name="Ewa Kazimierska" userId="8edb7084-dccb-4d8f-9cfb-38098ea1d667" providerId="ADAL" clId="{5D44E9F2-549D-4F62-8941-A152BFD578D5}" dt="2025-03-30T22:45:11.565" v="3" actId="47"/>
        <pc:sldMkLst>
          <pc:docMk/>
          <pc:sldMk cId="3413880294" sldId="1057"/>
        </pc:sldMkLst>
      </pc:sldChg>
      <pc:sldChg chg="add del">
        <pc:chgData name="Ewa Kazimierska" userId="8edb7084-dccb-4d8f-9cfb-38098ea1d667" providerId="ADAL" clId="{5D44E9F2-549D-4F62-8941-A152BFD578D5}" dt="2025-03-30T22:48:20.306" v="9" actId="47"/>
        <pc:sldMkLst>
          <pc:docMk/>
          <pc:sldMk cId="184175331" sldId="1060"/>
        </pc:sldMkLst>
      </pc:sldChg>
      <pc:sldChg chg="add">
        <pc:chgData name="Ewa Kazimierska" userId="8edb7084-dccb-4d8f-9cfb-38098ea1d667" providerId="ADAL" clId="{5D44E9F2-549D-4F62-8941-A152BFD578D5}" dt="2025-03-30T22:44:32.133" v="2"/>
        <pc:sldMkLst>
          <pc:docMk/>
          <pc:sldMk cId="491004645" sldId="1077"/>
        </pc:sldMkLst>
      </pc:sldChg>
      <pc:sldChg chg="add">
        <pc:chgData name="Ewa Kazimierska" userId="8edb7084-dccb-4d8f-9cfb-38098ea1d667" providerId="ADAL" clId="{5D44E9F2-549D-4F62-8941-A152BFD578D5}" dt="2025-03-30T22:44:32.133" v="2"/>
        <pc:sldMkLst>
          <pc:docMk/>
          <pc:sldMk cId="1893085282" sldId="1078"/>
        </pc:sldMkLst>
      </pc:sldChg>
      <pc:sldChg chg="new del">
        <pc:chgData name="Ewa Kazimierska" userId="8edb7084-dccb-4d8f-9cfb-38098ea1d667" providerId="ADAL" clId="{5D44E9F2-549D-4F62-8941-A152BFD578D5}" dt="2025-03-30T22:48:16.194" v="8" actId="680"/>
        <pc:sldMkLst>
          <pc:docMk/>
          <pc:sldMk cId="2800234170" sldId="1079"/>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9374"/>
          </a:xfrm>
          <a:prstGeom prst="rect">
            <a:avLst/>
          </a:prstGeom>
        </p:spPr>
        <p:txBody>
          <a:bodyPr vert="horz" lIns="91010" tIns="45505" rIns="91010" bIns="45505"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010" tIns="45505" rIns="91010" bIns="45505" rtlCol="0"/>
          <a:lstStyle>
            <a:lvl1pPr algn="r">
              <a:defRPr sz="1200"/>
            </a:lvl1pPr>
          </a:lstStyle>
          <a:p>
            <a:fld id="{2C5B5786-5B7C-4197-98E6-40811BDC272F}" type="datetimeFigureOut">
              <a:rPr lang="en-GB" smtClean="0"/>
              <a:t>30/03/2025</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010" tIns="45505" rIns="91010" bIns="45505"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010" tIns="45505" rIns="91010" bIns="45505"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1" y="9264227"/>
            <a:ext cx="2889938" cy="489373"/>
          </a:xfrm>
          <a:prstGeom prst="rect">
            <a:avLst/>
          </a:prstGeom>
        </p:spPr>
        <p:txBody>
          <a:bodyPr vert="horz" lIns="91010" tIns="45505" rIns="91010" bIns="45505"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9373"/>
          </a:xfrm>
          <a:prstGeom prst="rect">
            <a:avLst/>
          </a:prstGeom>
        </p:spPr>
        <p:txBody>
          <a:bodyPr vert="horz" lIns="91010" tIns="45505" rIns="91010" bIns="45505" rtlCol="0" anchor="b"/>
          <a:lstStyle>
            <a:lvl1pPr algn="r">
              <a:defRPr sz="1200"/>
            </a:lvl1pPr>
          </a:lstStyle>
          <a:p>
            <a:fld id="{C8BD0727-5ED5-4C2F-A91E-065F80A1873A}" type="slidenum">
              <a:rPr lang="en-GB" smtClean="0"/>
              <a:t>‹#›</a:t>
            </a:fld>
            <a:endParaRPr lang="en-GB"/>
          </a:p>
        </p:txBody>
      </p:sp>
    </p:spTree>
    <p:extLst>
      <p:ext uri="{BB962C8B-B14F-4D97-AF65-F5344CB8AC3E}">
        <p14:creationId xmlns:p14="http://schemas.microsoft.com/office/powerpoint/2010/main" val="28674239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8BD0727-5ED5-4C2F-A91E-065F80A1873A}" type="slidenum">
              <a:rPr lang="en-GB" smtClean="0"/>
              <a:t>1</a:t>
            </a:fld>
            <a:endParaRPr lang="en-GB"/>
          </a:p>
        </p:txBody>
      </p:sp>
    </p:spTree>
    <p:extLst>
      <p:ext uri="{BB962C8B-B14F-4D97-AF65-F5344CB8AC3E}">
        <p14:creationId xmlns:p14="http://schemas.microsoft.com/office/powerpoint/2010/main" val="36547121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8BD0727-5ED5-4C2F-A91E-065F80A1873A}" type="slidenum">
              <a:rPr lang="en-GB" smtClean="0"/>
              <a:t>2</a:t>
            </a:fld>
            <a:endParaRPr lang="en-GB"/>
          </a:p>
        </p:txBody>
      </p:sp>
    </p:spTree>
    <p:extLst>
      <p:ext uri="{BB962C8B-B14F-4D97-AF65-F5344CB8AC3E}">
        <p14:creationId xmlns:p14="http://schemas.microsoft.com/office/powerpoint/2010/main" val="4379671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8BD0727-5ED5-4C2F-A91E-065F80A1873A}" type="slidenum">
              <a:rPr lang="en-GB" smtClean="0"/>
              <a:t>3</a:t>
            </a:fld>
            <a:endParaRPr lang="en-GB"/>
          </a:p>
        </p:txBody>
      </p:sp>
    </p:spTree>
    <p:extLst>
      <p:ext uri="{BB962C8B-B14F-4D97-AF65-F5344CB8AC3E}">
        <p14:creationId xmlns:p14="http://schemas.microsoft.com/office/powerpoint/2010/main" val="34000987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8BD0727-5ED5-4C2F-A91E-065F80A1873A}" type="slidenum">
              <a:rPr lang="en-GB" smtClean="0"/>
              <a:t>4</a:t>
            </a:fld>
            <a:endParaRPr lang="en-GB"/>
          </a:p>
        </p:txBody>
      </p:sp>
    </p:spTree>
    <p:extLst>
      <p:ext uri="{BB962C8B-B14F-4D97-AF65-F5344CB8AC3E}">
        <p14:creationId xmlns:p14="http://schemas.microsoft.com/office/powerpoint/2010/main" val="39802364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8BD0727-5ED5-4C2F-A91E-065F80A1873A}" type="slidenum">
              <a:rPr lang="en-GB" smtClean="0"/>
              <a:t>5</a:t>
            </a:fld>
            <a:endParaRPr lang="en-GB"/>
          </a:p>
        </p:txBody>
      </p:sp>
    </p:spTree>
    <p:extLst>
      <p:ext uri="{BB962C8B-B14F-4D97-AF65-F5344CB8AC3E}">
        <p14:creationId xmlns:p14="http://schemas.microsoft.com/office/powerpoint/2010/main" val="19033078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8BD0727-5ED5-4C2F-A91E-065F80A1873A}" type="slidenum">
              <a:rPr lang="en-GB" smtClean="0"/>
              <a:t>6</a:t>
            </a:fld>
            <a:endParaRPr lang="en-GB"/>
          </a:p>
        </p:txBody>
      </p:sp>
    </p:spTree>
    <p:extLst>
      <p:ext uri="{BB962C8B-B14F-4D97-AF65-F5344CB8AC3E}">
        <p14:creationId xmlns:p14="http://schemas.microsoft.com/office/powerpoint/2010/main" val="38160175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8BD0727-5ED5-4C2F-A91E-065F80A1873A}" type="slidenum">
              <a:rPr lang="en-GB" smtClean="0"/>
              <a:t>7</a:t>
            </a:fld>
            <a:endParaRPr lang="en-GB"/>
          </a:p>
        </p:txBody>
      </p:sp>
    </p:spTree>
    <p:extLst>
      <p:ext uri="{BB962C8B-B14F-4D97-AF65-F5344CB8AC3E}">
        <p14:creationId xmlns:p14="http://schemas.microsoft.com/office/powerpoint/2010/main" val="11410599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8BD0727-5ED5-4C2F-A91E-065F80A1873A}" type="slidenum">
              <a:rPr lang="en-GB" smtClean="0"/>
              <a:t>8</a:t>
            </a:fld>
            <a:endParaRPr lang="en-GB"/>
          </a:p>
        </p:txBody>
      </p:sp>
    </p:spTree>
    <p:extLst>
      <p:ext uri="{BB962C8B-B14F-4D97-AF65-F5344CB8AC3E}">
        <p14:creationId xmlns:p14="http://schemas.microsoft.com/office/powerpoint/2010/main" val="41136694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8BD0727-5ED5-4C2F-A91E-065F80A1873A}" type="slidenum">
              <a:rPr lang="en-GB" smtClean="0"/>
              <a:t>11</a:t>
            </a:fld>
            <a:endParaRPr lang="en-GB"/>
          </a:p>
        </p:txBody>
      </p:sp>
    </p:spTree>
    <p:extLst>
      <p:ext uri="{BB962C8B-B14F-4D97-AF65-F5344CB8AC3E}">
        <p14:creationId xmlns:p14="http://schemas.microsoft.com/office/powerpoint/2010/main" val="22316385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8BD0727-5ED5-4C2F-A91E-065F80A1873A}" type="slidenum">
              <a:rPr lang="en-GB" smtClean="0"/>
              <a:t>12</a:t>
            </a:fld>
            <a:endParaRPr lang="en-GB"/>
          </a:p>
        </p:txBody>
      </p:sp>
    </p:spTree>
    <p:extLst>
      <p:ext uri="{BB962C8B-B14F-4D97-AF65-F5344CB8AC3E}">
        <p14:creationId xmlns:p14="http://schemas.microsoft.com/office/powerpoint/2010/main" val="4281490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8BD0727-5ED5-4C2F-A91E-065F80A1873A}" type="slidenum">
              <a:rPr lang="en-GB" smtClean="0"/>
              <a:t>13</a:t>
            </a:fld>
            <a:endParaRPr lang="en-GB"/>
          </a:p>
        </p:txBody>
      </p:sp>
    </p:spTree>
    <p:extLst>
      <p:ext uri="{BB962C8B-B14F-4D97-AF65-F5344CB8AC3E}">
        <p14:creationId xmlns:p14="http://schemas.microsoft.com/office/powerpoint/2010/main" val="368076163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8BD0727-5ED5-4C2F-A91E-065F80A1873A}" type="slidenum">
              <a:rPr lang="en-GB" smtClean="0"/>
              <a:t>14</a:t>
            </a:fld>
            <a:endParaRPr lang="en-GB"/>
          </a:p>
        </p:txBody>
      </p:sp>
    </p:spTree>
    <p:extLst>
      <p:ext uri="{BB962C8B-B14F-4D97-AF65-F5344CB8AC3E}">
        <p14:creationId xmlns:p14="http://schemas.microsoft.com/office/powerpoint/2010/main" val="216292826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15</a:t>
            </a:fld>
            <a:endParaRPr lang="en-GB"/>
          </a:p>
        </p:txBody>
      </p:sp>
    </p:spTree>
    <p:extLst>
      <p:ext uri="{BB962C8B-B14F-4D97-AF65-F5344CB8AC3E}">
        <p14:creationId xmlns:p14="http://schemas.microsoft.com/office/powerpoint/2010/main" val="60000654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8BD0727-5ED5-4C2F-A91E-065F80A1873A}" type="slidenum">
              <a:rPr lang="en-GB" smtClean="0"/>
              <a:t>16</a:t>
            </a:fld>
            <a:endParaRPr lang="en-GB"/>
          </a:p>
        </p:txBody>
      </p:sp>
    </p:spTree>
    <p:extLst>
      <p:ext uri="{BB962C8B-B14F-4D97-AF65-F5344CB8AC3E}">
        <p14:creationId xmlns:p14="http://schemas.microsoft.com/office/powerpoint/2010/main" val="112927966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8BD0727-5ED5-4C2F-A91E-065F80A1873A}" type="slidenum">
              <a:rPr lang="en-GB" smtClean="0"/>
              <a:t>17</a:t>
            </a:fld>
            <a:endParaRPr lang="en-GB"/>
          </a:p>
        </p:txBody>
      </p:sp>
    </p:spTree>
    <p:extLst>
      <p:ext uri="{BB962C8B-B14F-4D97-AF65-F5344CB8AC3E}">
        <p14:creationId xmlns:p14="http://schemas.microsoft.com/office/powerpoint/2010/main" val="200562697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8BD0727-5ED5-4C2F-A91E-065F80A1873A}" type="slidenum">
              <a:rPr lang="en-GB" smtClean="0"/>
              <a:t>18</a:t>
            </a:fld>
            <a:endParaRPr lang="en-GB"/>
          </a:p>
        </p:txBody>
      </p:sp>
    </p:spTree>
    <p:extLst>
      <p:ext uri="{BB962C8B-B14F-4D97-AF65-F5344CB8AC3E}">
        <p14:creationId xmlns:p14="http://schemas.microsoft.com/office/powerpoint/2010/main" val="149047434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8BD0727-5ED5-4C2F-A91E-065F80A1873A}" type="slidenum">
              <a:rPr lang="en-GB" smtClean="0"/>
              <a:t>19</a:t>
            </a:fld>
            <a:endParaRPr lang="en-GB"/>
          </a:p>
        </p:txBody>
      </p:sp>
    </p:spTree>
    <p:extLst>
      <p:ext uri="{BB962C8B-B14F-4D97-AF65-F5344CB8AC3E}">
        <p14:creationId xmlns:p14="http://schemas.microsoft.com/office/powerpoint/2010/main" val="176848203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8BD0727-5ED5-4C2F-A91E-065F80A1873A}" type="slidenum">
              <a:rPr lang="en-GB" smtClean="0"/>
              <a:t>20</a:t>
            </a:fld>
            <a:endParaRPr lang="en-GB"/>
          </a:p>
        </p:txBody>
      </p:sp>
    </p:spTree>
    <p:extLst>
      <p:ext uri="{BB962C8B-B14F-4D97-AF65-F5344CB8AC3E}">
        <p14:creationId xmlns:p14="http://schemas.microsoft.com/office/powerpoint/2010/main" val="256249304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8BD0727-5ED5-4C2F-A91E-065F80A1873A}" type="slidenum">
              <a:rPr lang="en-GB" smtClean="0"/>
              <a:t>22</a:t>
            </a:fld>
            <a:endParaRPr lang="en-GB"/>
          </a:p>
        </p:txBody>
      </p:sp>
    </p:spTree>
    <p:extLst>
      <p:ext uri="{BB962C8B-B14F-4D97-AF65-F5344CB8AC3E}">
        <p14:creationId xmlns:p14="http://schemas.microsoft.com/office/powerpoint/2010/main" val="396348587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8BD0727-5ED5-4C2F-A91E-065F80A1873A}" type="slidenum">
              <a:rPr lang="en-GB" smtClean="0"/>
              <a:t>23</a:t>
            </a:fld>
            <a:endParaRPr lang="en-GB"/>
          </a:p>
        </p:txBody>
      </p:sp>
    </p:spTree>
    <p:extLst>
      <p:ext uri="{BB962C8B-B14F-4D97-AF65-F5344CB8AC3E}">
        <p14:creationId xmlns:p14="http://schemas.microsoft.com/office/powerpoint/2010/main" val="120857063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8BD0727-5ED5-4C2F-A91E-065F80A1873A}" type="slidenum">
              <a:rPr lang="en-GB" smtClean="0"/>
              <a:t>24</a:t>
            </a:fld>
            <a:endParaRPr lang="en-GB"/>
          </a:p>
        </p:txBody>
      </p:sp>
    </p:spTree>
    <p:extLst>
      <p:ext uri="{BB962C8B-B14F-4D97-AF65-F5344CB8AC3E}">
        <p14:creationId xmlns:p14="http://schemas.microsoft.com/office/powerpoint/2010/main" val="352242058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equilibrium position will move to </a:t>
            </a:r>
            <a:r>
              <a:rPr lang="en-GB" dirty="0" err="1"/>
              <a:t>favor</a:t>
            </a:r>
            <a:r>
              <a:rPr lang="en-GB" dirty="0"/>
              <a:t> the reactants or products depending on the temperature generated by the reaction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temperature of the reaction will move the equilibrium to the left or right. An increases in the temperature of the reaction will result in hydrogen becoming more successful in competing for the oxygen, whereas a low temperatures carbon is more successful.</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total amount of energy liberated i.e. the heat of explosion Q in the water-gas equilibrium, depends upon the relative proportions of the </a:t>
            </a:r>
            <a:r>
              <a:rPr lang="en-GB" dirty="0" err="1"/>
              <a:t>reractants</a:t>
            </a:r>
            <a:r>
              <a:rPr lang="en-GB" dirty="0"/>
              <a:t> (CO” and H2). To the products © and H2O). This can be seen from </a:t>
            </a:r>
            <a:r>
              <a:rPr lang="en-GB" sz="1200" dirty="0">
                <a:latin typeface="Calibri" panose="020F0502020204030204" pitchFamily="34" charset="0"/>
                <a:cs typeface="Calibri" panose="020F0502020204030204" pitchFamily="34" charset="0"/>
              </a:rPr>
              <a:t>CO</a:t>
            </a:r>
            <a:r>
              <a:rPr lang="en-GB" sz="1200" baseline="-25000" dirty="0">
                <a:latin typeface="Calibri" panose="020F0502020204030204" pitchFamily="34" charset="0"/>
                <a:cs typeface="Calibri" panose="020F0502020204030204" pitchFamily="34" charset="0"/>
              </a:rPr>
              <a:t>2</a:t>
            </a:r>
            <a:r>
              <a:rPr lang="en-GB" sz="1200" dirty="0">
                <a:latin typeface="Calibri" panose="020F0502020204030204" pitchFamily="34" charset="0"/>
                <a:cs typeface="Calibri" panose="020F0502020204030204" pitchFamily="34" charset="0"/>
              </a:rPr>
              <a:t>  +  H</a:t>
            </a:r>
            <a:r>
              <a:rPr lang="en-GB" sz="1200" baseline="-25000" dirty="0">
                <a:latin typeface="Calibri" panose="020F0502020204030204" pitchFamily="34" charset="0"/>
                <a:cs typeface="Calibri" panose="020F0502020204030204" pitchFamily="34" charset="0"/>
              </a:rPr>
              <a:t>2</a:t>
            </a:r>
            <a:r>
              <a:rPr lang="en-GB" sz="1200" dirty="0">
                <a:latin typeface="Calibri" panose="020F0502020204030204" pitchFamily="34" charset="0"/>
                <a:cs typeface="Calibri" panose="020F0502020204030204" pitchFamily="34" charset="0"/>
              </a:rPr>
              <a:t>              CO  +  H</a:t>
            </a:r>
            <a:r>
              <a:rPr lang="en-GB" sz="1200" baseline="-25000" dirty="0">
                <a:latin typeface="Calibri" panose="020F0502020204030204" pitchFamily="34" charset="0"/>
                <a:cs typeface="Calibri" panose="020F0502020204030204" pitchFamily="34" charset="0"/>
              </a:rPr>
              <a:t>2</a:t>
            </a:r>
            <a:r>
              <a:rPr lang="en-GB" sz="1200" dirty="0">
                <a:latin typeface="Calibri" panose="020F0502020204030204" pitchFamily="34" charset="0"/>
                <a:cs typeface="Calibri" panose="020F0502020204030204" pitchFamily="34" charset="0"/>
              </a:rPr>
              <a:t>O where the heat of formation for CO2 emits more energy than that for carbon monoxide and water.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latin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Calibri" panose="020F0502020204030204" pitchFamily="34" charset="0"/>
                <a:cs typeface="Calibri" panose="020F0502020204030204" pitchFamily="34" charset="0"/>
              </a:rPr>
              <a:t>On the other hand, the heat capacities of CO and H2O are less than those for CO2 and H2.</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latin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Calibri" panose="020F0502020204030204" pitchFamily="34" charset="0"/>
                <a:cs typeface="Calibri" panose="020F0502020204030204" pitchFamily="34" charset="0"/>
              </a:rPr>
              <a:t>Consequently the small amount of heat generated by the formation of </a:t>
            </a:r>
            <a:r>
              <a:rPr lang="en-GB" sz="1200" dirty="0" err="1">
                <a:latin typeface="Calibri" panose="020F0502020204030204" pitchFamily="34" charset="0"/>
                <a:cs typeface="Calibri" panose="020F0502020204030204" pitchFamily="34" charset="0"/>
              </a:rPr>
              <a:t>Coand</a:t>
            </a:r>
            <a:r>
              <a:rPr lang="en-GB" sz="1200" dirty="0">
                <a:latin typeface="Calibri" panose="020F0502020204030204" pitchFamily="34" charset="0"/>
                <a:cs typeface="Calibri" panose="020F0502020204030204" pitchFamily="34" charset="0"/>
              </a:rPr>
              <a:t> H2O may result in a large amount of heat of explosion.. </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25</a:t>
            </a:fld>
            <a:endParaRPr lang="en-GB"/>
          </a:p>
        </p:txBody>
      </p:sp>
    </p:spTree>
    <p:extLst>
      <p:ext uri="{BB962C8B-B14F-4D97-AF65-F5344CB8AC3E}">
        <p14:creationId xmlns:p14="http://schemas.microsoft.com/office/powerpoint/2010/main" val="374451534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8BD0727-5ED5-4C2F-A91E-065F80A1873A}" type="slidenum">
              <a:rPr lang="en-GB" smtClean="0"/>
              <a:t>26</a:t>
            </a:fld>
            <a:endParaRPr lang="en-GB"/>
          </a:p>
        </p:txBody>
      </p:sp>
    </p:spTree>
    <p:extLst>
      <p:ext uri="{BB962C8B-B14F-4D97-AF65-F5344CB8AC3E}">
        <p14:creationId xmlns:p14="http://schemas.microsoft.com/office/powerpoint/2010/main" val="96061519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E67E47C-43C7-4BE5-9025-3AEADB256543}" type="datetimeFigureOut">
              <a:rPr lang="en-GB" smtClean="0"/>
              <a:t>30/03/2025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891366-A203-4EB8-98C1-586284955C11}" type="slidenum">
              <a:rPr lang="en-GB" smtClean="0"/>
              <a:t>‹#›</a:t>
            </a:fld>
            <a:endParaRPr lang="en-GB"/>
          </a:p>
        </p:txBody>
      </p:sp>
    </p:spTree>
    <p:extLst>
      <p:ext uri="{BB962C8B-B14F-4D97-AF65-F5344CB8AC3E}">
        <p14:creationId xmlns:p14="http://schemas.microsoft.com/office/powerpoint/2010/main" val="41527619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67E47C-43C7-4BE5-9025-3AEADB256543}" type="datetimeFigureOut">
              <a:rPr lang="en-GB" smtClean="0"/>
              <a:t>30/03/2025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891366-A203-4EB8-98C1-586284955C11}" type="slidenum">
              <a:rPr lang="en-GB" smtClean="0"/>
              <a:t>‹#›</a:t>
            </a:fld>
            <a:endParaRPr lang="en-GB"/>
          </a:p>
        </p:txBody>
      </p:sp>
    </p:spTree>
    <p:extLst>
      <p:ext uri="{BB962C8B-B14F-4D97-AF65-F5344CB8AC3E}">
        <p14:creationId xmlns:p14="http://schemas.microsoft.com/office/powerpoint/2010/main" val="28660955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E67E47C-43C7-4BE5-9025-3AEADB256543}" type="datetimeFigureOut">
              <a:rPr lang="en-GB" smtClean="0"/>
              <a:t>30/03/2025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891366-A203-4EB8-98C1-586284955C11}" type="slidenum">
              <a:rPr lang="en-GB" smtClean="0"/>
              <a:t>‹#›</a:t>
            </a:fld>
            <a:endParaRPr lang="en-GB"/>
          </a:p>
        </p:txBody>
      </p:sp>
    </p:spTree>
    <p:extLst>
      <p:ext uri="{BB962C8B-B14F-4D97-AF65-F5344CB8AC3E}">
        <p14:creationId xmlns:p14="http://schemas.microsoft.com/office/powerpoint/2010/main" val="23135225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E67E47C-43C7-4BE5-9025-3AEADB256543}" type="datetimeFigureOut">
              <a:rPr lang="en-GB" smtClean="0"/>
              <a:t>30/03/2025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6891366-A203-4EB8-98C1-586284955C11}" type="slidenum">
              <a:rPr lang="en-GB" smtClean="0"/>
              <a:t>‹#›</a:t>
            </a:fld>
            <a:endParaRPr lang="en-GB"/>
          </a:p>
        </p:txBody>
      </p:sp>
    </p:spTree>
    <p:extLst>
      <p:ext uri="{BB962C8B-B14F-4D97-AF65-F5344CB8AC3E}">
        <p14:creationId xmlns:p14="http://schemas.microsoft.com/office/powerpoint/2010/main" val="4657323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E67E47C-43C7-4BE5-9025-3AEADB256543}" type="datetimeFigureOut">
              <a:rPr lang="en-GB" smtClean="0"/>
              <a:t>30/03/2025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6891366-A203-4EB8-98C1-586284955C11}" type="slidenum">
              <a:rPr lang="en-GB" smtClean="0"/>
              <a:t>‹#›</a:t>
            </a:fld>
            <a:endParaRPr lang="en-GB"/>
          </a:p>
        </p:txBody>
      </p:sp>
    </p:spTree>
    <p:extLst>
      <p:ext uri="{BB962C8B-B14F-4D97-AF65-F5344CB8AC3E}">
        <p14:creationId xmlns:p14="http://schemas.microsoft.com/office/powerpoint/2010/main" val="31897570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E67E47C-43C7-4BE5-9025-3AEADB256543}" type="datetimeFigureOut">
              <a:rPr lang="en-GB" smtClean="0"/>
              <a:t>30/03/2025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6891366-A203-4EB8-98C1-586284955C11}" type="slidenum">
              <a:rPr lang="en-GB" smtClean="0"/>
              <a:t>‹#›</a:t>
            </a:fld>
            <a:endParaRPr lang="en-GB"/>
          </a:p>
        </p:txBody>
      </p:sp>
    </p:spTree>
    <p:extLst>
      <p:ext uri="{BB962C8B-B14F-4D97-AF65-F5344CB8AC3E}">
        <p14:creationId xmlns:p14="http://schemas.microsoft.com/office/powerpoint/2010/main" val="3169016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4E67E47C-43C7-4BE5-9025-3AEADB256543}" type="datetimeFigureOut">
              <a:rPr lang="en-GB" smtClean="0"/>
              <a:t>30/03/2025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6891366-A203-4EB8-98C1-586284955C11}" type="slidenum">
              <a:rPr lang="en-GB" smtClean="0"/>
              <a:t>‹#›</a:t>
            </a:fld>
            <a:endParaRPr lang="en-GB"/>
          </a:p>
        </p:txBody>
      </p:sp>
    </p:spTree>
    <p:extLst>
      <p:ext uri="{BB962C8B-B14F-4D97-AF65-F5344CB8AC3E}">
        <p14:creationId xmlns:p14="http://schemas.microsoft.com/office/powerpoint/2010/main" val="39135471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67E47C-43C7-4BE5-9025-3AEADB256543}" type="datetimeFigureOut">
              <a:rPr lang="en-GB" smtClean="0"/>
              <a:t>30/03/2025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6891366-A203-4EB8-98C1-586284955C11}" type="slidenum">
              <a:rPr lang="en-GB" smtClean="0"/>
              <a:t>‹#›</a:t>
            </a:fld>
            <a:endParaRPr lang="en-GB"/>
          </a:p>
        </p:txBody>
      </p:sp>
    </p:spTree>
    <p:extLst>
      <p:ext uri="{BB962C8B-B14F-4D97-AF65-F5344CB8AC3E}">
        <p14:creationId xmlns:p14="http://schemas.microsoft.com/office/powerpoint/2010/main" val="34987902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67E47C-43C7-4BE5-9025-3AEADB256543}" type="datetimeFigureOut">
              <a:rPr lang="en-GB" smtClean="0"/>
              <a:t>30/03/2025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6891366-A203-4EB8-98C1-586284955C11}" type="slidenum">
              <a:rPr lang="en-GB" smtClean="0"/>
              <a:t>‹#›</a:t>
            </a:fld>
            <a:endParaRPr lang="en-GB"/>
          </a:p>
        </p:txBody>
      </p:sp>
    </p:spTree>
    <p:extLst>
      <p:ext uri="{BB962C8B-B14F-4D97-AF65-F5344CB8AC3E}">
        <p14:creationId xmlns:p14="http://schemas.microsoft.com/office/powerpoint/2010/main" val="14545336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67E47C-43C7-4BE5-9025-3AEADB256543}" type="datetimeFigureOut">
              <a:rPr lang="en-GB" smtClean="0"/>
              <a:t>30/03/2025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6891366-A203-4EB8-98C1-586284955C11}" type="slidenum">
              <a:rPr lang="en-GB" smtClean="0"/>
              <a:t>‹#›</a:t>
            </a:fld>
            <a:endParaRPr lang="en-GB"/>
          </a:p>
        </p:txBody>
      </p:sp>
    </p:spTree>
    <p:extLst>
      <p:ext uri="{BB962C8B-B14F-4D97-AF65-F5344CB8AC3E}">
        <p14:creationId xmlns:p14="http://schemas.microsoft.com/office/powerpoint/2010/main" val="24910394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67E47C-43C7-4BE5-9025-3AEADB256543}" type="datetimeFigureOut">
              <a:rPr lang="en-GB" smtClean="0"/>
              <a:t>30/03/2025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6891366-A203-4EB8-98C1-586284955C11}" type="slidenum">
              <a:rPr lang="en-GB" smtClean="0"/>
              <a:t>‹#›</a:t>
            </a:fld>
            <a:endParaRPr lang="en-GB"/>
          </a:p>
        </p:txBody>
      </p:sp>
    </p:spTree>
    <p:extLst>
      <p:ext uri="{BB962C8B-B14F-4D97-AF65-F5344CB8AC3E}">
        <p14:creationId xmlns:p14="http://schemas.microsoft.com/office/powerpoint/2010/main" val="16125470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67E47C-43C7-4BE5-9025-3AEADB256543}" type="datetimeFigureOut">
              <a:rPr lang="en-GB" smtClean="0"/>
              <a:t>30/03/2025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6891366-A203-4EB8-98C1-586284955C11}" type="slidenum">
              <a:rPr lang="en-GB" smtClean="0"/>
              <a:t>‹#›</a:t>
            </a:fld>
            <a:endParaRPr lang="en-GB"/>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8065024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67E47C-43C7-4BE5-9025-3AEADB256543}" type="datetimeFigureOut">
              <a:rPr lang="en-GB" smtClean="0"/>
              <a:t>30/03/2025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6891366-A203-4EB8-98C1-586284955C11}" type="slidenum">
              <a:rPr lang="en-GB" smtClean="0"/>
              <a:t>‹#›</a:t>
            </a:fld>
            <a:endParaRPr lang="en-GB"/>
          </a:p>
        </p:txBody>
      </p:sp>
    </p:spTree>
    <p:extLst>
      <p:ext uri="{BB962C8B-B14F-4D97-AF65-F5344CB8AC3E}">
        <p14:creationId xmlns:p14="http://schemas.microsoft.com/office/powerpoint/2010/main" val="662688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E67E47C-43C7-4BE5-9025-3AEADB256543}" type="datetimeFigureOut">
              <a:rPr lang="en-GB" smtClean="0"/>
              <a:t>30/03/2025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6891366-A203-4EB8-98C1-586284955C11}" type="slidenum">
              <a:rPr lang="en-GB" smtClean="0"/>
              <a:t>‹#›</a:t>
            </a:fld>
            <a:endParaRPr lang="en-GB"/>
          </a:p>
        </p:txBody>
      </p:sp>
    </p:spTree>
    <p:extLst>
      <p:ext uri="{BB962C8B-B14F-4D97-AF65-F5344CB8AC3E}">
        <p14:creationId xmlns:p14="http://schemas.microsoft.com/office/powerpoint/2010/main" val="171533001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E67E47C-43C7-4BE5-9025-3AEADB256543}" type="datetimeFigureOut">
              <a:rPr lang="en-GB" smtClean="0"/>
              <a:t>30/03/2025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6891366-A203-4EB8-98C1-586284955C11}" type="slidenum">
              <a:rPr lang="en-GB" smtClean="0"/>
              <a:t>‹#›</a:t>
            </a:fld>
            <a:endParaRPr lang="en-GB"/>
          </a:p>
        </p:txBody>
      </p:sp>
    </p:spTree>
    <p:extLst>
      <p:ext uri="{BB962C8B-B14F-4D97-AF65-F5344CB8AC3E}">
        <p14:creationId xmlns:p14="http://schemas.microsoft.com/office/powerpoint/2010/main" val="25164268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67E47C-43C7-4BE5-9025-3AEADB256543}" type="datetimeFigureOut">
              <a:rPr lang="en-GB" smtClean="0"/>
              <a:t>30/03/2025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891366-A203-4EB8-98C1-586284955C11}" type="slidenum">
              <a:rPr lang="en-GB" smtClean="0"/>
              <a:t>‹#›</a:t>
            </a:fld>
            <a:endParaRPr lang="en-GB"/>
          </a:p>
        </p:txBody>
      </p:sp>
    </p:spTree>
    <p:extLst>
      <p:ext uri="{BB962C8B-B14F-4D97-AF65-F5344CB8AC3E}">
        <p14:creationId xmlns:p14="http://schemas.microsoft.com/office/powerpoint/2010/main" val="121033113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67E47C-43C7-4BE5-9025-3AEADB256543}" type="datetimeFigureOut">
              <a:rPr lang="en-GB" smtClean="0"/>
              <a:t>30/03/2025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891366-A203-4EB8-98C1-586284955C11}" type="slidenum">
              <a:rPr lang="en-GB" smtClean="0"/>
              <a:t>‹#›</a:t>
            </a:fld>
            <a:endParaRPr lang="en-GB"/>
          </a:p>
        </p:txBody>
      </p:sp>
    </p:spTree>
    <p:extLst>
      <p:ext uri="{BB962C8B-B14F-4D97-AF65-F5344CB8AC3E}">
        <p14:creationId xmlns:p14="http://schemas.microsoft.com/office/powerpoint/2010/main" val="285793962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1907D1-E969-434C-93CA-03A22C05E1E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CD2798FE-B92F-704B-9397-F791186A498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FEEA097-2092-3145-9528-D17CF02232E8}"/>
              </a:ext>
            </a:extLst>
          </p:cNvPr>
          <p:cNvSpPr>
            <a:spLocks noGrp="1"/>
          </p:cNvSpPr>
          <p:nvPr>
            <p:ph type="dt" sz="half" idx="10"/>
          </p:nvPr>
        </p:nvSpPr>
        <p:spPr/>
        <p:txBody>
          <a:bodyPr/>
          <a:lstStyle/>
          <a:p>
            <a:fld id="{AD7ADC7F-1CC9-2E4E-9B3B-A413643CB5A5}" type="datetimeFigureOut">
              <a:rPr lang="en-GB" smtClean="0"/>
              <a:t>30/03/2025</a:t>
            </a:fld>
            <a:endParaRPr lang="en-GB"/>
          </a:p>
        </p:txBody>
      </p:sp>
      <p:sp>
        <p:nvSpPr>
          <p:cNvPr id="5" name="Footer Placeholder 4">
            <a:extLst>
              <a:ext uri="{FF2B5EF4-FFF2-40B4-BE49-F238E27FC236}">
                <a16:creationId xmlns:a16="http://schemas.microsoft.com/office/drawing/2014/main" id="{A2FE60AD-3A6F-5941-B409-081153A886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78080F-46B9-9548-AE24-7EEDBCCB8138}"/>
              </a:ext>
            </a:extLst>
          </p:cNvPr>
          <p:cNvSpPr>
            <a:spLocks noGrp="1"/>
          </p:cNvSpPr>
          <p:nvPr>
            <p:ph type="sldNum" sz="quarter" idx="12"/>
          </p:nvPr>
        </p:nvSpPr>
        <p:spPr/>
        <p:txBody>
          <a:bodyPr/>
          <a:lstStyle/>
          <a:p>
            <a:fld id="{3FB20749-0BEE-4743-996F-40B5E64446D8}" type="slidenum">
              <a:rPr lang="en-GB" smtClean="0"/>
              <a:t>‹#›</a:t>
            </a:fld>
            <a:endParaRPr lang="en-GB"/>
          </a:p>
        </p:txBody>
      </p:sp>
    </p:spTree>
    <p:extLst>
      <p:ext uri="{BB962C8B-B14F-4D97-AF65-F5344CB8AC3E}">
        <p14:creationId xmlns:p14="http://schemas.microsoft.com/office/powerpoint/2010/main" val="21354208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4E67E47C-43C7-4BE5-9025-3AEADB256543}" type="datetimeFigureOut">
              <a:rPr lang="en-GB" smtClean="0"/>
              <a:t>30/03/2025</a:t>
            </a:fld>
            <a:endParaRPr lang="en-GB"/>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GB"/>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A6891366-A203-4EB8-98C1-586284955C11}" type="slidenum">
              <a:rPr lang="en-GB" smtClean="0"/>
              <a:t>‹#›</a:t>
            </a:fld>
            <a:endParaRPr lang="en-GB"/>
          </a:p>
        </p:txBody>
      </p:sp>
    </p:spTree>
    <p:extLst>
      <p:ext uri="{BB962C8B-B14F-4D97-AF65-F5344CB8AC3E}">
        <p14:creationId xmlns:p14="http://schemas.microsoft.com/office/powerpoint/2010/main" val="223125672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50.png"/></Relationships>
</file>

<file path=ppt/slides/_rels/slide12.xml.rels><?xml version="1.0" encoding="UTF-8" standalone="yes"?>
<Relationships xmlns="http://schemas.openxmlformats.org/package/2006/relationships"><Relationship Id="rId3" Type="http://schemas.openxmlformats.org/officeDocument/2006/relationships/hyperlink" Target="https://www.youtube.com/watch?v=CYuMW-0qHEA"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hyperlink" Target="https://www.youtube.com/watch?v=CsDrL7qMyCg&amp;list=TLPQMTAxMDIwMjNBgjfRLthNsA&amp;index=2" TargetMode="External"/><Relationship Id="rId2" Type="http://schemas.openxmlformats.org/officeDocument/2006/relationships/notesSlide" Target="../notesSlides/notesSlide15.xml"/><Relationship Id="rId1" Type="http://schemas.openxmlformats.org/officeDocument/2006/relationships/slideLayout" Target="../slideLayouts/slideLayout18.xml"/><Relationship Id="rId4" Type="http://schemas.openxmlformats.org/officeDocument/2006/relationships/image" Target="../media/image11.pn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8.xml"/><Relationship Id="rId1" Type="http://schemas.openxmlformats.org/officeDocument/2006/relationships/slideLayout" Target="../slideLayouts/slideLayout6.xml"/><Relationship Id="rId4" Type="http://schemas.openxmlformats.org/officeDocument/2006/relationships/hyperlink" Target="https://youtu.be/kQtKRBL3rJY?list=TLPQMTAxMDIwMjNBgjfRLthNsA" TargetMode="Externa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9.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notesSlide" Target="../notesSlides/notesSlide20.xml"/><Relationship Id="rId1" Type="http://schemas.openxmlformats.org/officeDocument/2006/relationships/slideLayout" Target="../slideLayouts/slideLayout6.xml"/><Relationship Id="rId4" Type="http://schemas.openxmlformats.org/officeDocument/2006/relationships/image" Target="../media/image100.png"/></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3" Type="http://schemas.openxmlformats.org/officeDocument/2006/relationships/image" Target="../media/image110.png"/><Relationship Id="rId2" Type="http://schemas.openxmlformats.org/officeDocument/2006/relationships/notesSlide" Target="../notesSlides/notesSlide22.xml"/><Relationship Id="rId1" Type="http://schemas.openxmlformats.org/officeDocument/2006/relationships/slideLayout" Target="../slideLayouts/slideLayout6.xml"/><Relationship Id="rId5" Type="http://schemas.openxmlformats.org/officeDocument/2006/relationships/image" Target="../media/image130.png"/><Relationship Id="rId4" Type="http://schemas.openxmlformats.org/officeDocument/2006/relationships/image" Target="../media/image120.png"/></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CB150E-AB8F-4AA7-8986-AE8B00D88DE1}"/>
              </a:ext>
            </a:extLst>
          </p:cNvPr>
          <p:cNvSpPr>
            <a:spLocks noGrp="1"/>
          </p:cNvSpPr>
          <p:nvPr>
            <p:ph type="ctrTitle"/>
          </p:nvPr>
        </p:nvSpPr>
        <p:spPr>
          <a:xfrm>
            <a:off x="1524000" y="0"/>
            <a:ext cx="9144000" cy="2387600"/>
          </a:xfrm>
        </p:spPr>
        <p:txBody>
          <a:bodyPr/>
          <a:lstStyle/>
          <a:p>
            <a:r>
              <a:rPr lang="en-GB" dirty="0"/>
              <a:t>KINETICS and equilibrium </a:t>
            </a:r>
            <a:br>
              <a:rPr lang="en-GB" dirty="0"/>
            </a:br>
            <a:r>
              <a:rPr lang="en-GB" dirty="0"/>
              <a:t>OF EXPLOSIVE REACTIONS</a:t>
            </a:r>
          </a:p>
        </p:txBody>
      </p:sp>
      <p:sp>
        <p:nvSpPr>
          <p:cNvPr id="3" name="Subtitle 2">
            <a:extLst>
              <a:ext uri="{FF2B5EF4-FFF2-40B4-BE49-F238E27FC236}">
                <a16:creationId xmlns:a16="http://schemas.microsoft.com/office/drawing/2014/main" id="{178E6C68-100E-4423-99E2-205EF38858C9}"/>
              </a:ext>
            </a:extLst>
          </p:cNvPr>
          <p:cNvSpPr>
            <a:spLocks noGrp="1"/>
          </p:cNvSpPr>
          <p:nvPr>
            <p:ph type="subTitle" idx="1"/>
          </p:nvPr>
        </p:nvSpPr>
        <p:spPr>
          <a:xfrm>
            <a:off x="1524000" y="3602037"/>
            <a:ext cx="9144000" cy="2993315"/>
          </a:xfrm>
        </p:spPr>
        <p:txBody>
          <a:bodyPr>
            <a:normAutofit/>
          </a:bodyPr>
          <a:lstStyle/>
          <a:p>
            <a:r>
              <a:rPr lang="en-GB" dirty="0"/>
              <a:t>ACDB4011 </a:t>
            </a:r>
          </a:p>
          <a:p>
            <a:endParaRPr lang="en-GB" dirty="0"/>
          </a:p>
          <a:p>
            <a:endParaRPr lang="en-GB" dirty="0"/>
          </a:p>
          <a:p>
            <a:endParaRPr lang="en-GB" dirty="0"/>
          </a:p>
          <a:p>
            <a:r>
              <a:rPr lang="en-GB" dirty="0"/>
              <a:t>E.kazimierska@uwtsd.ac.uk</a:t>
            </a:r>
          </a:p>
        </p:txBody>
      </p:sp>
    </p:spTree>
    <p:extLst>
      <p:ext uri="{BB962C8B-B14F-4D97-AF65-F5344CB8AC3E}">
        <p14:creationId xmlns:p14="http://schemas.microsoft.com/office/powerpoint/2010/main" val="3314306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286517-0574-4820-B1A0-97F16D48FC94}"/>
              </a:ext>
            </a:extLst>
          </p:cNvPr>
          <p:cNvSpPr>
            <a:spLocks noGrp="1"/>
          </p:cNvSpPr>
          <p:nvPr>
            <p:ph type="title"/>
          </p:nvPr>
        </p:nvSpPr>
        <p:spPr>
          <a:xfrm>
            <a:off x="913774" y="1"/>
            <a:ext cx="10364451" cy="766354"/>
          </a:xfrm>
        </p:spPr>
        <p:txBody>
          <a:bodyPr/>
          <a:lstStyle/>
          <a:p>
            <a:r>
              <a:rPr lang="en-GB" dirty="0"/>
              <a:t>Today’s lecture – learning outcomes</a:t>
            </a:r>
          </a:p>
        </p:txBody>
      </p:sp>
      <p:sp>
        <p:nvSpPr>
          <p:cNvPr id="4" name="Content Placeholder 2">
            <a:extLst>
              <a:ext uri="{FF2B5EF4-FFF2-40B4-BE49-F238E27FC236}">
                <a16:creationId xmlns:a16="http://schemas.microsoft.com/office/drawing/2014/main" id="{37392B49-9B4B-4DB7-B8D1-783888ECD498}"/>
              </a:ext>
            </a:extLst>
          </p:cNvPr>
          <p:cNvSpPr txBox="1">
            <a:spLocks/>
          </p:cNvSpPr>
          <p:nvPr/>
        </p:nvSpPr>
        <p:spPr>
          <a:xfrm>
            <a:off x="6282608" y="930177"/>
            <a:ext cx="4920969" cy="3424107"/>
          </a:xfrm>
          <a:prstGeom prst="rect">
            <a:avLst/>
          </a:prstGeom>
        </p:spPr>
        <p:txBody>
          <a:bodyPr vert="horz" lIns="91440" tIns="45720" rIns="91440" bIns="45720" rtlCol="0">
            <a:normAutofit/>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endParaRPr lang="en-GB" dirty="0"/>
          </a:p>
        </p:txBody>
      </p:sp>
      <p:sp>
        <p:nvSpPr>
          <p:cNvPr id="7" name="Content Placeholder 6">
            <a:extLst>
              <a:ext uri="{FF2B5EF4-FFF2-40B4-BE49-F238E27FC236}">
                <a16:creationId xmlns:a16="http://schemas.microsoft.com/office/drawing/2014/main" id="{475E9109-F97C-46DF-9904-FCAE0AB5EE8E}"/>
              </a:ext>
            </a:extLst>
          </p:cNvPr>
          <p:cNvSpPr>
            <a:spLocks noGrp="1"/>
          </p:cNvSpPr>
          <p:nvPr>
            <p:ph sz="quarter" idx="13"/>
          </p:nvPr>
        </p:nvSpPr>
        <p:spPr>
          <a:xfrm>
            <a:off x="1693718" y="1093999"/>
            <a:ext cx="10287000" cy="3424107"/>
          </a:xfrm>
        </p:spPr>
        <p:txBody>
          <a:bodyPr>
            <a:normAutofit fontScale="92500" lnSpcReduction="10000"/>
          </a:bodyPr>
          <a:lstStyle/>
          <a:p>
            <a:r>
              <a:rPr lang="en-GB" sz="2600" dirty="0"/>
              <a:t>explain the </a:t>
            </a:r>
            <a:r>
              <a:rPr lang="en-GB" sz="2600" dirty="0">
                <a:solidFill>
                  <a:srgbClr val="0000FF"/>
                </a:solidFill>
              </a:rPr>
              <a:t>concept of kinetics </a:t>
            </a:r>
            <a:r>
              <a:rPr lang="en-GB" sz="2600" dirty="0"/>
              <a:t>in the context of chemical reactions</a:t>
            </a:r>
          </a:p>
          <a:p>
            <a:r>
              <a:rPr lang="en-GB" sz="2600" dirty="0"/>
              <a:t>Define the </a:t>
            </a:r>
            <a:r>
              <a:rPr lang="en-GB" sz="2600" dirty="0">
                <a:solidFill>
                  <a:srgbClr val="0000FF"/>
                </a:solidFill>
              </a:rPr>
              <a:t>rate of reaction </a:t>
            </a:r>
          </a:p>
          <a:p>
            <a:r>
              <a:rPr lang="en-GB" sz="2600" dirty="0"/>
              <a:t>Define and explain</a:t>
            </a:r>
            <a:r>
              <a:rPr lang="en-GB" sz="2600" dirty="0">
                <a:solidFill>
                  <a:srgbClr val="0000FF"/>
                </a:solidFill>
              </a:rPr>
              <a:t> rate law</a:t>
            </a:r>
          </a:p>
          <a:p>
            <a:r>
              <a:rPr lang="en-GB" sz="2600" dirty="0"/>
              <a:t>Describe and explain the </a:t>
            </a:r>
            <a:r>
              <a:rPr lang="en-GB" sz="2600" dirty="0">
                <a:solidFill>
                  <a:srgbClr val="0000FF"/>
                </a:solidFill>
              </a:rPr>
              <a:t>factors that affect rate of chemical reaction</a:t>
            </a:r>
          </a:p>
          <a:p>
            <a:r>
              <a:rPr lang="en-GB" sz="2600" dirty="0"/>
              <a:t>Explain </a:t>
            </a:r>
            <a:r>
              <a:rPr lang="en-GB" sz="2600" dirty="0">
                <a:solidFill>
                  <a:srgbClr val="0000FF"/>
                </a:solidFill>
              </a:rPr>
              <a:t>equilibrium processes </a:t>
            </a:r>
            <a:r>
              <a:rPr lang="en-GB" sz="2600" dirty="0"/>
              <a:t>in an explosive reaction</a:t>
            </a:r>
          </a:p>
          <a:p>
            <a:endParaRPr lang="en-GB" sz="2600" dirty="0"/>
          </a:p>
        </p:txBody>
      </p:sp>
    </p:spTree>
    <p:extLst>
      <p:ext uri="{BB962C8B-B14F-4D97-AF65-F5344CB8AC3E}">
        <p14:creationId xmlns:p14="http://schemas.microsoft.com/office/powerpoint/2010/main" val="3912728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04399B-C1A4-484C-BBE1-A1DFFBBA03B4}"/>
              </a:ext>
            </a:extLst>
          </p:cNvPr>
          <p:cNvSpPr>
            <a:spLocks noGrp="1"/>
          </p:cNvSpPr>
          <p:nvPr>
            <p:ph type="title"/>
          </p:nvPr>
        </p:nvSpPr>
        <p:spPr>
          <a:xfrm>
            <a:off x="913774" y="0"/>
            <a:ext cx="10364451" cy="809897"/>
          </a:xfrm>
        </p:spPr>
        <p:txBody>
          <a:bodyPr/>
          <a:lstStyle/>
          <a:p>
            <a:r>
              <a:rPr lang="en-GB" dirty="0"/>
              <a:t>kinetics</a:t>
            </a:r>
          </a:p>
        </p:txBody>
      </p:sp>
      <p:sp>
        <p:nvSpPr>
          <p:cNvPr id="3" name="Content Placeholder 2">
            <a:extLst>
              <a:ext uri="{FF2B5EF4-FFF2-40B4-BE49-F238E27FC236}">
                <a16:creationId xmlns:a16="http://schemas.microsoft.com/office/drawing/2014/main" id="{C3C8A9A1-05AA-4E6A-B848-36C0B2443A26}"/>
              </a:ext>
            </a:extLst>
          </p:cNvPr>
          <p:cNvSpPr>
            <a:spLocks noGrp="1"/>
          </p:cNvSpPr>
          <p:nvPr>
            <p:ph sz="quarter" idx="13"/>
          </p:nvPr>
        </p:nvSpPr>
        <p:spPr>
          <a:xfrm>
            <a:off x="913774" y="809897"/>
            <a:ext cx="10363826" cy="5468983"/>
          </a:xfrm>
        </p:spPr>
        <p:txBody>
          <a:bodyPr>
            <a:normAutofit/>
          </a:bodyPr>
          <a:lstStyle/>
          <a:p>
            <a:r>
              <a:rPr lang="en-GB" sz="2600" dirty="0"/>
              <a:t>Kinetics is the study of reaction rates and the factors that influence the speed and progression of chemical reactions.</a:t>
            </a:r>
          </a:p>
          <a:p>
            <a:r>
              <a:rPr lang="en-GB" sz="2600" dirty="0"/>
              <a:t>Kinetics helps us understand how quickly reactions occur, how they initiate, and how they propagate.</a:t>
            </a:r>
          </a:p>
          <a:p>
            <a:pPr lvl="1">
              <a:lnSpc>
                <a:spcPct val="150000"/>
              </a:lnSpc>
            </a:pPr>
            <a:r>
              <a:rPr lang="en-GB" sz="2600" dirty="0">
                <a:solidFill>
                  <a:srgbClr val="0070C0"/>
                </a:solidFill>
                <a:latin typeface="Calibri" panose="020F0502020204030204" pitchFamily="34" charset="0"/>
                <a:cs typeface="Calibri" panose="020F0502020204030204" pitchFamily="34" charset="0"/>
              </a:rPr>
              <a:t>very fast – instantaneous detonation of explosive material</a:t>
            </a:r>
          </a:p>
          <a:p>
            <a:pPr lvl="1">
              <a:lnSpc>
                <a:spcPct val="150000"/>
              </a:lnSpc>
            </a:pPr>
            <a:r>
              <a:rPr lang="en-GB" sz="2600" dirty="0">
                <a:solidFill>
                  <a:srgbClr val="0070C0"/>
                </a:solidFill>
                <a:latin typeface="Calibri" panose="020F0502020204030204" pitchFamily="34" charset="0"/>
                <a:cs typeface="Calibri" panose="020F0502020204030204" pitchFamily="34" charset="0"/>
              </a:rPr>
              <a:t>moderate – decomposition of H</a:t>
            </a:r>
            <a:r>
              <a:rPr lang="en-GB" sz="2600" baseline="-25000" dirty="0">
                <a:solidFill>
                  <a:srgbClr val="0070C0"/>
                </a:solidFill>
                <a:latin typeface="Calibri" panose="020F0502020204030204" pitchFamily="34" charset="0"/>
                <a:cs typeface="Calibri" panose="020F0502020204030204" pitchFamily="34" charset="0"/>
              </a:rPr>
              <a:t>2</a:t>
            </a:r>
            <a:r>
              <a:rPr lang="en-GB" sz="2600" dirty="0">
                <a:solidFill>
                  <a:srgbClr val="0070C0"/>
                </a:solidFill>
                <a:latin typeface="Calibri" panose="020F0502020204030204" pitchFamily="34" charset="0"/>
                <a:cs typeface="Calibri" panose="020F0502020204030204" pitchFamily="34" charset="0"/>
              </a:rPr>
              <a:t>O</a:t>
            </a:r>
            <a:r>
              <a:rPr lang="en-GB" sz="2600" baseline="-25000" dirty="0">
                <a:solidFill>
                  <a:srgbClr val="0070C0"/>
                </a:solidFill>
                <a:latin typeface="Calibri" panose="020F0502020204030204" pitchFamily="34" charset="0"/>
                <a:cs typeface="Calibri" panose="020F0502020204030204" pitchFamily="34" charset="0"/>
              </a:rPr>
              <a:t>2</a:t>
            </a:r>
          </a:p>
          <a:p>
            <a:pPr lvl="2">
              <a:lnSpc>
                <a:spcPct val="150000"/>
              </a:lnSpc>
            </a:pPr>
            <a:r>
              <a:rPr lang="en-GB" sz="2400" dirty="0">
                <a:solidFill>
                  <a:srgbClr val="0070C0"/>
                </a:solidFill>
                <a:latin typeface="Calibri" panose="020F0502020204030204" pitchFamily="34" charset="0"/>
                <a:cs typeface="Calibri" panose="020F0502020204030204" pitchFamily="34" charset="0"/>
              </a:rPr>
              <a:t>Physical process: dissolving sugar in water</a:t>
            </a:r>
          </a:p>
          <a:p>
            <a:pPr lvl="1">
              <a:lnSpc>
                <a:spcPct val="150000"/>
              </a:lnSpc>
            </a:pPr>
            <a:r>
              <a:rPr lang="en-GB" sz="2600" dirty="0">
                <a:solidFill>
                  <a:srgbClr val="0070C0"/>
                </a:solidFill>
                <a:latin typeface="Calibri" panose="020F0502020204030204" pitchFamily="34" charset="0"/>
                <a:cs typeface="Calibri" panose="020F0502020204030204" pitchFamily="34" charset="0"/>
              </a:rPr>
              <a:t>slow – rusting the metal </a:t>
            </a:r>
          </a:p>
          <a:p>
            <a:endParaRPr lang="en-GB" sz="2600" dirty="0"/>
          </a:p>
          <a:p>
            <a:endParaRPr lang="en-GB" sz="2600" dirty="0"/>
          </a:p>
          <a:p>
            <a:endParaRPr lang="en-GB" sz="2600" dirty="0"/>
          </a:p>
        </p:txBody>
      </p:sp>
    </p:spTree>
    <p:extLst>
      <p:ext uri="{BB962C8B-B14F-4D97-AF65-F5344CB8AC3E}">
        <p14:creationId xmlns:p14="http://schemas.microsoft.com/office/powerpoint/2010/main" val="16785213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BA7B8E-4142-4350-B010-210F0C54ED97}"/>
              </a:ext>
            </a:extLst>
          </p:cNvPr>
          <p:cNvSpPr>
            <a:spLocks noGrp="1"/>
          </p:cNvSpPr>
          <p:nvPr>
            <p:ph type="title"/>
          </p:nvPr>
        </p:nvSpPr>
        <p:spPr>
          <a:xfrm>
            <a:off x="913774" y="0"/>
            <a:ext cx="10364451" cy="809897"/>
          </a:xfrm>
        </p:spPr>
        <p:txBody>
          <a:bodyPr/>
          <a:lstStyle/>
          <a:p>
            <a:r>
              <a:rPr lang="en-GB" dirty="0"/>
              <a:t>Explosive reactions - overview</a:t>
            </a:r>
          </a:p>
        </p:txBody>
      </p:sp>
      <p:sp>
        <p:nvSpPr>
          <p:cNvPr id="3" name="Content Placeholder 2">
            <a:extLst>
              <a:ext uri="{FF2B5EF4-FFF2-40B4-BE49-F238E27FC236}">
                <a16:creationId xmlns:a16="http://schemas.microsoft.com/office/drawing/2014/main" id="{68EE829E-E374-43F0-AA62-C42D174A951A}"/>
              </a:ext>
            </a:extLst>
          </p:cNvPr>
          <p:cNvSpPr>
            <a:spLocks noGrp="1"/>
          </p:cNvSpPr>
          <p:nvPr>
            <p:ph sz="quarter" idx="13"/>
          </p:nvPr>
        </p:nvSpPr>
        <p:spPr>
          <a:xfrm>
            <a:off x="602047" y="620388"/>
            <a:ext cx="10085003" cy="4807130"/>
          </a:xfrm>
        </p:spPr>
        <p:txBody>
          <a:bodyPr>
            <a:noAutofit/>
          </a:bodyPr>
          <a:lstStyle/>
          <a:p>
            <a:r>
              <a:rPr lang="en-GB" dirty="0"/>
              <a:t>An explosive reaction is a rapid and often violent chemical transformation that releases a significant amount of energy in a short period of time</a:t>
            </a:r>
          </a:p>
          <a:p>
            <a:r>
              <a:rPr lang="en-GB" dirty="0"/>
              <a:t>Common Applications:</a:t>
            </a:r>
          </a:p>
          <a:p>
            <a:pPr lvl="1"/>
            <a:r>
              <a:rPr lang="en-GB" sz="2000" dirty="0"/>
              <a:t>Military and defence (ammunition, demolition)</a:t>
            </a:r>
          </a:p>
          <a:p>
            <a:pPr lvl="1"/>
            <a:r>
              <a:rPr lang="en-GB" sz="2000" dirty="0"/>
              <a:t>Mining and construction (rock blasting)</a:t>
            </a:r>
          </a:p>
          <a:p>
            <a:pPr lvl="1"/>
            <a:r>
              <a:rPr lang="en-GB" sz="2000" dirty="0"/>
              <a:t>Pyrotechnics (fireworks, flares)</a:t>
            </a:r>
          </a:p>
          <a:p>
            <a:pPr lvl="1"/>
            <a:r>
              <a:rPr lang="en-GB" sz="2000" dirty="0"/>
              <a:t>Space exploration (rocket propulsion)</a:t>
            </a:r>
          </a:p>
          <a:p>
            <a:r>
              <a:rPr lang="en-GB" dirty="0"/>
              <a:t>Key Characteristics:</a:t>
            </a:r>
          </a:p>
          <a:p>
            <a:pPr lvl="1"/>
            <a:r>
              <a:rPr lang="en-GB" sz="2000" dirty="0"/>
              <a:t>Rapid release of energy</a:t>
            </a:r>
          </a:p>
          <a:p>
            <a:pPr lvl="1"/>
            <a:r>
              <a:rPr lang="en-GB" sz="2000" dirty="0"/>
              <a:t>Formation of high-temperature gases</a:t>
            </a:r>
          </a:p>
          <a:p>
            <a:pPr lvl="1"/>
            <a:r>
              <a:rPr lang="en-GB" sz="2000" dirty="0"/>
              <a:t>Shock wave generation (wiki: </a:t>
            </a:r>
            <a:r>
              <a:rPr lang="en-GB" sz="1600" b="0" i="0" cap="none" dirty="0">
                <a:effectLst/>
                <a:latin typeface="Arial" panose="020B0604020202020204" pitchFamily="34" charset="0"/>
              </a:rPr>
              <a:t>propagating disturbance that moves faster than the local </a:t>
            </a:r>
            <a:r>
              <a:rPr lang="en-GB" sz="1600" b="0" i="0" u="none" strike="noStrike" cap="none" dirty="0">
                <a:effectLst/>
                <a:latin typeface="Arial" panose="020B0604020202020204" pitchFamily="34" charset="0"/>
              </a:rPr>
              <a:t>speed of sound</a:t>
            </a:r>
            <a:r>
              <a:rPr lang="en-GB" sz="1600" b="0" i="0" cap="none" dirty="0">
                <a:effectLst/>
                <a:latin typeface="Arial" panose="020B0604020202020204" pitchFamily="34" charset="0"/>
              </a:rPr>
              <a:t> in the medium; it carries energy and can propagate through a medium but is characterized by an abrupt, nearly discontinuous, change in </a:t>
            </a:r>
            <a:r>
              <a:rPr lang="en-GB" sz="1600" b="0" i="0" u="none" strike="noStrike" cap="none" dirty="0">
                <a:effectLst/>
                <a:latin typeface="Arial" panose="020B0604020202020204" pitchFamily="34" charset="0"/>
              </a:rPr>
              <a:t>pressure</a:t>
            </a:r>
            <a:r>
              <a:rPr lang="en-GB" sz="1600" b="0" i="0" cap="none" dirty="0">
                <a:effectLst/>
                <a:latin typeface="Arial" panose="020B0604020202020204" pitchFamily="34" charset="0"/>
              </a:rPr>
              <a:t>, </a:t>
            </a:r>
            <a:r>
              <a:rPr lang="en-GB" sz="1600" b="0" i="0" u="none" strike="noStrike" cap="none" dirty="0">
                <a:effectLst/>
                <a:latin typeface="Arial" panose="020B0604020202020204" pitchFamily="34" charset="0"/>
              </a:rPr>
              <a:t>temperature</a:t>
            </a:r>
            <a:r>
              <a:rPr lang="en-GB" sz="1600" b="0" i="0" cap="none" dirty="0">
                <a:effectLst/>
                <a:latin typeface="Arial" panose="020B0604020202020204" pitchFamily="34" charset="0"/>
              </a:rPr>
              <a:t>, and </a:t>
            </a:r>
            <a:r>
              <a:rPr lang="en-GB" sz="1600" b="0" i="0" u="none" strike="noStrike" cap="none" dirty="0">
                <a:effectLst/>
                <a:latin typeface="Arial" panose="020B0604020202020204" pitchFamily="34" charset="0"/>
              </a:rPr>
              <a:t>density</a:t>
            </a:r>
            <a:r>
              <a:rPr lang="en-GB" sz="1600" b="0" i="0" cap="none" dirty="0">
                <a:effectLst/>
                <a:latin typeface="Arial" panose="020B0604020202020204" pitchFamily="34" charset="0"/>
              </a:rPr>
              <a:t> of the medium)</a:t>
            </a:r>
            <a:endParaRPr lang="en-GB" sz="1600" dirty="0"/>
          </a:p>
          <a:p>
            <a:pPr lvl="1"/>
            <a:r>
              <a:rPr lang="en-GB" sz="2000" dirty="0"/>
              <a:t>Potentially destructive force</a:t>
            </a:r>
          </a:p>
          <a:p>
            <a:endParaRPr lang="en-GB" dirty="0"/>
          </a:p>
        </p:txBody>
      </p:sp>
    </p:spTree>
    <p:extLst>
      <p:ext uri="{BB962C8B-B14F-4D97-AF65-F5344CB8AC3E}">
        <p14:creationId xmlns:p14="http://schemas.microsoft.com/office/powerpoint/2010/main" val="39207355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37715E-0FED-482D-9827-AAD0F05D12BA}"/>
              </a:ext>
            </a:extLst>
          </p:cNvPr>
          <p:cNvSpPr>
            <a:spLocks noGrp="1"/>
          </p:cNvSpPr>
          <p:nvPr>
            <p:ph type="title"/>
          </p:nvPr>
        </p:nvSpPr>
        <p:spPr>
          <a:xfrm>
            <a:off x="913774" y="1"/>
            <a:ext cx="10364451" cy="879566"/>
          </a:xfrm>
        </p:spPr>
        <p:txBody>
          <a:bodyPr/>
          <a:lstStyle/>
          <a:p>
            <a:r>
              <a:rPr lang="en-GB" dirty="0"/>
              <a:t>Rate of reaction (</a:t>
            </a:r>
            <a:r>
              <a:rPr lang="en-GB" dirty="0" err="1"/>
              <a:t>rr</a:t>
            </a:r>
            <a:r>
              <a:rPr lang="en-GB" dirty="0"/>
              <a:t>)</a:t>
            </a:r>
          </a:p>
        </p:txBody>
      </p:sp>
      <p:sp>
        <p:nvSpPr>
          <p:cNvPr id="4" name="TextBox 3">
            <a:extLst>
              <a:ext uri="{FF2B5EF4-FFF2-40B4-BE49-F238E27FC236}">
                <a16:creationId xmlns:a16="http://schemas.microsoft.com/office/drawing/2014/main" id="{625ADF85-06A9-4FF1-A1AC-87D59D65B357}"/>
              </a:ext>
            </a:extLst>
          </p:cNvPr>
          <p:cNvSpPr txBox="1"/>
          <p:nvPr/>
        </p:nvSpPr>
        <p:spPr>
          <a:xfrm>
            <a:off x="281940" y="967128"/>
            <a:ext cx="2466701" cy="461665"/>
          </a:xfrm>
          <a:prstGeom prst="rect">
            <a:avLst/>
          </a:prstGeom>
          <a:noFill/>
        </p:spPr>
        <p:txBody>
          <a:bodyPr wrap="none" rtlCol="0">
            <a:spAutoFit/>
          </a:bodyPr>
          <a:lstStyle/>
          <a:p>
            <a:r>
              <a:rPr lang="en-US" sz="2400" dirty="0">
                <a:solidFill>
                  <a:srgbClr val="0000FF"/>
                </a:solidFill>
                <a:latin typeface="Calibri" panose="020F0502020204030204" pitchFamily="34" charset="0"/>
                <a:cs typeface="Calibri" panose="020F0502020204030204" pitchFamily="34" charset="0"/>
              </a:rPr>
              <a:t>Rate of reaction = </a:t>
            </a:r>
          </a:p>
        </p:txBody>
      </p:sp>
      <p:sp>
        <p:nvSpPr>
          <p:cNvPr id="5" name="TextBox 4">
            <a:extLst>
              <a:ext uri="{FF2B5EF4-FFF2-40B4-BE49-F238E27FC236}">
                <a16:creationId xmlns:a16="http://schemas.microsoft.com/office/drawing/2014/main" id="{881042D7-2258-401F-927B-93E89D467332}"/>
              </a:ext>
            </a:extLst>
          </p:cNvPr>
          <p:cNvSpPr txBox="1"/>
          <p:nvPr/>
        </p:nvSpPr>
        <p:spPr>
          <a:xfrm>
            <a:off x="2641662" y="967128"/>
            <a:ext cx="3248453" cy="667299"/>
          </a:xfrm>
          <a:prstGeom prst="rect">
            <a:avLst/>
          </a:prstGeom>
          <a:noFill/>
        </p:spPr>
        <p:txBody>
          <a:bodyPr wrap="none" rtlCol="0">
            <a:spAutoFit/>
          </a:bodyPr>
          <a:lstStyle/>
          <a:p>
            <a:pPr algn="ctr">
              <a:lnSpc>
                <a:spcPts val="1400"/>
              </a:lnSpc>
            </a:pPr>
            <a:r>
              <a:rPr lang="en-US" sz="2400" dirty="0">
                <a:solidFill>
                  <a:srgbClr val="7030A0"/>
                </a:solidFill>
                <a:latin typeface="Calibri" panose="020F0502020204030204" pitchFamily="34" charset="0"/>
                <a:cs typeface="Calibri" panose="020F0502020204030204" pitchFamily="34" charset="0"/>
              </a:rPr>
              <a:t>Change of concentration</a:t>
            </a:r>
          </a:p>
          <a:p>
            <a:pPr algn="ctr">
              <a:lnSpc>
                <a:spcPts val="1400"/>
              </a:lnSpc>
            </a:pPr>
            <a:r>
              <a:rPr lang="en-US" sz="2400" dirty="0">
                <a:latin typeface="Calibri" panose="020F0502020204030204" pitchFamily="34" charset="0"/>
                <a:cs typeface="Calibri" panose="020F0502020204030204" pitchFamily="34" charset="0"/>
              </a:rPr>
              <a:t>------------------------------</a:t>
            </a:r>
          </a:p>
          <a:p>
            <a:pPr algn="ctr">
              <a:lnSpc>
                <a:spcPts val="1400"/>
              </a:lnSpc>
            </a:pPr>
            <a:r>
              <a:rPr lang="en-US" sz="2400" dirty="0">
                <a:solidFill>
                  <a:srgbClr val="00B050"/>
                </a:solidFill>
                <a:latin typeface="Calibri" panose="020F0502020204030204" pitchFamily="34" charset="0"/>
                <a:cs typeface="Calibri" panose="020F0502020204030204" pitchFamily="34" charset="0"/>
              </a:rPr>
              <a:t>Change of time</a:t>
            </a:r>
          </a:p>
        </p:txBody>
      </p:sp>
      <p:sp>
        <p:nvSpPr>
          <p:cNvPr id="6" name="TextBox 5">
            <a:extLst>
              <a:ext uri="{FF2B5EF4-FFF2-40B4-BE49-F238E27FC236}">
                <a16:creationId xmlns:a16="http://schemas.microsoft.com/office/drawing/2014/main" id="{E88251FA-FF2C-4671-8107-3405AEC4A904}"/>
              </a:ext>
            </a:extLst>
          </p:cNvPr>
          <p:cNvSpPr txBox="1"/>
          <p:nvPr/>
        </p:nvSpPr>
        <p:spPr>
          <a:xfrm>
            <a:off x="6147442" y="937042"/>
            <a:ext cx="941283" cy="664156"/>
          </a:xfrm>
          <a:prstGeom prst="rect">
            <a:avLst/>
          </a:prstGeom>
          <a:noFill/>
        </p:spPr>
        <p:txBody>
          <a:bodyPr wrap="none" rtlCol="0">
            <a:spAutoFit/>
          </a:bodyPr>
          <a:lstStyle/>
          <a:p>
            <a:pPr algn="ctr">
              <a:lnSpc>
                <a:spcPts val="1400"/>
              </a:lnSpc>
            </a:pPr>
            <a:r>
              <a:rPr lang="en-US" sz="2400" dirty="0">
                <a:solidFill>
                  <a:srgbClr val="7030A0"/>
                </a:solidFill>
                <a:latin typeface="Calibri" panose="020F0502020204030204" pitchFamily="34" charset="0"/>
                <a:cs typeface="Calibri" panose="020F0502020204030204" pitchFamily="34" charset="0"/>
                <a:sym typeface="Symbol"/>
              </a:rPr>
              <a:t></a:t>
            </a:r>
            <a:r>
              <a:rPr lang="en-US" sz="2400" dirty="0">
                <a:solidFill>
                  <a:srgbClr val="7030A0"/>
                </a:solidFill>
                <a:latin typeface="Calibri" panose="020F0502020204030204" pitchFamily="34" charset="0"/>
                <a:cs typeface="Calibri" panose="020F0502020204030204" pitchFamily="34" charset="0"/>
              </a:rPr>
              <a:t>[X]</a:t>
            </a:r>
          </a:p>
          <a:p>
            <a:pPr algn="ctr">
              <a:lnSpc>
                <a:spcPts val="1400"/>
              </a:lnSpc>
            </a:pPr>
            <a:r>
              <a:rPr lang="en-US" sz="2400" dirty="0">
                <a:latin typeface="Calibri" panose="020F0502020204030204" pitchFamily="34" charset="0"/>
                <a:cs typeface="Calibri" panose="020F0502020204030204" pitchFamily="34" charset="0"/>
              </a:rPr>
              <a:t>--------</a:t>
            </a:r>
          </a:p>
          <a:p>
            <a:pPr algn="ctr">
              <a:lnSpc>
                <a:spcPts val="1400"/>
              </a:lnSpc>
            </a:pPr>
            <a:r>
              <a:rPr lang="en-US" sz="2400" dirty="0">
                <a:solidFill>
                  <a:srgbClr val="00B050"/>
                </a:solidFill>
                <a:latin typeface="Calibri" panose="020F0502020204030204" pitchFamily="34" charset="0"/>
                <a:cs typeface="Calibri" panose="020F0502020204030204" pitchFamily="34" charset="0"/>
                <a:sym typeface="Symbol"/>
              </a:rPr>
              <a:t>t</a:t>
            </a:r>
            <a:endParaRPr lang="en-US" sz="2400" dirty="0">
              <a:solidFill>
                <a:srgbClr val="00B050"/>
              </a:solidFill>
              <a:latin typeface="Calibri" panose="020F0502020204030204" pitchFamily="34" charset="0"/>
              <a:cs typeface="Calibri" panose="020F0502020204030204" pitchFamily="34" charset="0"/>
            </a:endParaRPr>
          </a:p>
        </p:txBody>
      </p:sp>
      <p:sp>
        <p:nvSpPr>
          <p:cNvPr id="7" name="TextBox 6">
            <a:extLst>
              <a:ext uri="{FF2B5EF4-FFF2-40B4-BE49-F238E27FC236}">
                <a16:creationId xmlns:a16="http://schemas.microsoft.com/office/drawing/2014/main" id="{936B57A0-DCCD-4595-A0FF-7510B458A248}"/>
              </a:ext>
            </a:extLst>
          </p:cNvPr>
          <p:cNvSpPr txBox="1"/>
          <p:nvPr/>
        </p:nvSpPr>
        <p:spPr>
          <a:xfrm>
            <a:off x="7310794" y="884334"/>
            <a:ext cx="3635932" cy="707886"/>
          </a:xfrm>
          <a:prstGeom prst="rect">
            <a:avLst/>
          </a:prstGeom>
          <a:noFill/>
        </p:spPr>
        <p:txBody>
          <a:bodyPr wrap="none" rtlCol="0">
            <a:spAutoFit/>
          </a:bodyPr>
          <a:lstStyle/>
          <a:p>
            <a:r>
              <a:rPr lang="en-US" sz="2000" dirty="0">
                <a:latin typeface="Calibri" panose="020F0502020204030204" pitchFamily="34" charset="0"/>
                <a:cs typeface="Calibri" panose="020F0502020204030204" pitchFamily="34" charset="0"/>
              </a:rPr>
              <a:t>measure and plot </a:t>
            </a:r>
            <a:r>
              <a:rPr lang="en-US" sz="2000" dirty="0">
                <a:solidFill>
                  <a:srgbClr val="7030A0"/>
                </a:solidFill>
                <a:latin typeface="Calibri" panose="020F0502020204030204" pitchFamily="34" charset="0"/>
                <a:cs typeface="Calibri" panose="020F0502020204030204" pitchFamily="34" charset="0"/>
              </a:rPr>
              <a:t>[X]</a:t>
            </a:r>
            <a:r>
              <a:rPr lang="en-US" sz="2000" dirty="0">
                <a:latin typeface="Calibri" panose="020F0502020204030204" pitchFamily="34" charset="0"/>
                <a:cs typeface="Calibri" panose="020F0502020204030204" pitchFamily="34" charset="0"/>
              </a:rPr>
              <a:t> on </a:t>
            </a:r>
            <a:r>
              <a:rPr lang="en-US" sz="2000" dirty="0">
                <a:solidFill>
                  <a:srgbClr val="7030A0"/>
                </a:solidFill>
                <a:latin typeface="Calibri" panose="020F0502020204030204" pitchFamily="34" charset="0"/>
                <a:cs typeface="Calibri" panose="020F0502020204030204" pitchFamily="34" charset="0"/>
              </a:rPr>
              <a:t>vertical</a:t>
            </a:r>
            <a:r>
              <a:rPr lang="en-US" sz="2000" dirty="0">
                <a:latin typeface="Calibri" panose="020F0502020204030204" pitchFamily="34" charset="0"/>
                <a:cs typeface="Calibri" panose="020F0502020204030204" pitchFamily="34" charset="0"/>
              </a:rPr>
              <a:t>, </a:t>
            </a:r>
          </a:p>
          <a:p>
            <a:r>
              <a:rPr lang="en-US" sz="2000" dirty="0">
                <a:solidFill>
                  <a:srgbClr val="00B050"/>
                </a:solidFill>
                <a:latin typeface="Calibri" panose="020F0502020204030204" pitchFamily="34" charset="0"/>
                <a:cs typeface="Calibri" panose="020F0502020204030204" pitchFamily="34" charset="0"/>
              </a:rPr>
              <a:t>t</a:t>
            </a:r>
            <a:r>
              <a:rPr lang="en-US" sz="2000" dirty="0">
                <a:latin typeface="Calibri" panose="020F0502020204030204" pitchFamily="34" charset="0"/>
                <a:cs typeface="Calibri" panose="020F0502020204030204" pitchFamily="34" charset="0"/>
              </a:rPr>
              <a:t> on </a:t>
            </a:r>
            <a:r>
              <a:rPr lang="en-US" sz="2000" dirty="0">
                <a:solidFill>
                  <a:srgbClr val="00B050"/>
                </a:solidFill>
                <a:latin typeface="Calibri" panose="020F0502020204030204" pitchFamily="34" charset="0"/>
                <a:cs typeface="Calibri" panose="020F0502020204030204" pitchFamily="34" charset="0"/>
              </a:rPr>
              <a:t>horizontal</a:t>
            </a:r>
          </a:p>
        </p:txBody>
      </p:sp>
      <p:sp>
        <p:nvSpPr>
          <p:cNvPr id="8" name="TextBox 7">
            <a:extLst>
              <a:ext uri="{FF2B5EF4-FFF2-40B4-BE49-F238E27FC236}">
                <a16:creationId xmlns:a16="http://schemas.microsoft.com/office/drawing/2014/main" id="{CC38390E-FC91-41D9-8F2D-857CC1608140}"/>
              </a:ext>
            </a:extLst>
          </p:cNvPr>
          <p:cNvSpPr txBox="1"/>
          <p:nvPr/>
        </p:nvSpPr>
        <p:spPr>
          <a:xfrm>
            <a:off x="11198517" y="871489"/>
            <a:ext cx="1080120" cy="461665"/>
          </a:xfrm>
          <a:prstGeom prst="rect">
            <a:avLst/>
          </a:prstGeom>
          <a:noFill/>
        </p:spPr>
        <p:txBody>
          <a:bodyPr wrap="square" rtlCol="0">
            <a:spAutoFit/>
          </a:bodyPr>
          <a:lstStyle/>
          <a:p>
            <a:r>
              <a:rPr lang="en-US" sz="2400" b="1" dirty="0">
                <a:solidFill>
                  <a:srgbClr val="0000FF"/>
                </a:solidFill>
                <a:latin typeface="Calibri" panose="020F0502020204030204" pitchFamily="34" charset="0"/>
                <a:cs typeface="Calibri" panose="020F0502020204030204" pitchFamily="34" charset="0"/>
              </a:rPr>
              <a:t>SLOPE</a:t>
            </a:r>
          </a:p>
        </p:txBody>
      </p:sp>
      <p:sp>
        <p:nvSpPr>
          <p:cNvPr id="9" name="TextBox 8">
            <a:extLst>
              <a:ext uri="{FF2B5EF4-FFF2-40B4-BE49-F238E27FC236}">
                <a16:creationId xmlns:a16="http://schemas.microsoft.com/office/drawing/2014/main" id="{AAD5AE42-C199-4D14-89F6-8C6733C61DFA}"/>
              </a:ext>
            </a:extLst>
          </p:cNvPr>
          <p:cNvSpPr txBox="1"/>
          <p:nvPr/>
        </p:nvSpPr>
        <p:spPr>
          <a:xfrm>
            <a:off x="5849502" y="938751"/>
            <a:ext cx="338554" cy="461665"/>
          </a:xfrm>
          <a:prstGeom prst="rect">
            <a:avLst/>
          </a:prstGeom>
          <a:noFill/>
        </p:spPr>
        <p:txBody>
          <a:bodyPr wrap="none" rtlCol="0">
            <a:spAutoFit/>
          </a:bodyPr>
          <a:lstStyle/>
          <a:p>
            <a:r>
              <a:rPr lang="en-GB" sz="2400" dirty="0">
                <a:latin typeface="Calibri" panose="020F0502020204030204" pitchFamily="34" charset="0"/>
                <a:cs typeface="Calibri" panose="020F0502020204030204" pitchFamily="34" charset="0"/>
              </a:rPr>
              <a:t>=</a:t>
            </a:r>
          </a:p>
        </p:txBody>
      </p:sp>
      <p:sp>
        <p:nvSpPr>
          <p:cNvPr id="10" name="Curved Down Arrow 5">
            <a:extLst>
              <a:ext uri="{FF2B5EF4-FFF2-40B4-BE49-F238E27FC236}">
                <a16:creationId xmlns:a16="http://schemas.microsoft.com/office/drawing/2014/main" id="{A74D881C-A570-4D03-B320-76943C14D394}"/>
              </a:ext>
            </a:extLst>
          </p:cNvPr>
          <p:cNvSpPr/>
          <p:nvPr/>
        </p:nvSpPr>
        <p:spPr>
          <a:xfrm rot="10800000">
            <a:off x="1260019" y="1447331"/>
            <a:ext cx="10104119" cy="256845"/>
          </a:xfrm>
          <a:prstGeom prst="curvedDownArrow">
            <a:avLst>
              <a:gd name="adj1" fmla="val 25000"/>
              <a:gd name="adj2" fmla="val 50000"/>
              <a:gd name="adj3" fmla="val 16260"/>
            </a:avLst>
          </a:prstGeom>
          <a:solidFill>
            <a:srgbClr val="0000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cxnSp>
        <p:nvCxnSpPr>
          <p:cNvPr id="11" name="Straight Connector 10">
            <a:extLst>
              <a:ext uri="{FF2B5EF4-FFF2-40B4-BE49-F238E27FC236}">
                <a16:creationId xmlns:a16="http://schemas.microsoft.com/office/drawing/2014/main" id="{C8807191-0131-4096-8873-E76681A6237C}"/>
              </a:ext>
            </a:extLst>
          </p:cNvPr>
          <p:cNvCxnSpPr/>
          <p:nvPr/>
        </p:nvCxnSpPr>
        <p:spPr>
          <a:xfrm>
            <a:off x="1517469" y="2333997"/>
            <a:ext cx="0" cy="4114800"/>
          </a:xfrm>
          <a:prstGeom prst="line">
            <a:avLst/>
          </a:prstGeom>
          <a:ln w="412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7DE7A408-00D7-4054-A978-DFCA41F0F148}"/>
              </a:ext>
            </a:extLst>
          </p:cNvPr>
          <p:cNvCxnSpPr/>
          <p:nvPr/>
        </p:nvCxnSpPr>
        <p:spPr>
          <a:xfrm>
            <a:off x="1517469" y="6448797"/>
            <a:ext cx="7620000" cy="0"/>
          </a:xfrm>
          <a:prstGeom prst="line">
            <a:avLst/>
          </a:prstGeom>
          <a:ln w="41275">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Freeform 45">
            <a:extLst>
              <a:ext uri="{FF2B5EF4-FFF2-40B4-BE49-F238E27FC236}">
                <a16:creationId xmlns:a16="http://schemas.microsoft.com/office/drawing/2014/main" id="{D9CEDB3C-A5F4-437D-B820-D8F1F8DF3D67}"/>
              </a:ext>
            </a:extLst>
          </p:cNvPr>
          <p:cNvSpPr/>
          <p:nvPr/>
        </p:nvSpPr>
        <p:spPr>
          <a:xfrm>
            <a:off x="1517469" y="2534024"/>
            <a:ext cx="7483424" cy="3121157"/>
          </a:xfrm>
          <a:custGeom>
            <a:avLst/>
            <a:gdLst>
              <a:gd name="connsiteX0" fmla="*/ 22280 w 7020585"/>
              <a:gd name="connsiteY0" fmla="*/ 0 h 5109146"/>
              <a:gd name="connsiteX1" fmla="*/ 1015057 w 7020585"/>
              <a:gd name="connsiteY1" fmla="*/ 4088674 h 5109146"/>
              <a:gd name="connsiteX2" fmla="*/ 6605960 w 7020585"/>
              <a:gd name="connsiteY2" fmla="*/ 5042263 h 5109146"/>
              <a:gd name="connsiteX3" fmla="*/ 6605960 w 7020585"/>
              <a:gd name="connsiteY3" fmla="*/ 5029200 h 5109146"/>
              <a:gd name="connsiteX4" fmla="*/ 6592897 w 7020585"/>
              <a:gd name="connsiteY4" fmla="*/ 5029200 h 5109146"/>
              <a:gd name="connsiteX0" fmla="*/ 16799 w 7080418"/>
              <a:gd name="connsiteY0" fmla="*/ 0 h 5122209"/>
              <a:gd name="connsiteX1" fmla="*/ 1074890 w 7080418"/>
              <a:gd name="connsiteY1" fmla="*/ 4101737 h 5122209"/>
              <a:gd name="connsiteX2" fmla="*/ 6665793 w 7080418"/>
              <a:gd name="connsiteY2" fmla="*/ 5055326 h 5122209"/>
              <a:gd name="connsiteX3" fmla="*/ 6665793 w 7080418"/>
              <a:gd name="connsiteY3" fmla="*/ 5042263 h 5122209"/>
              <a:gd name="connsiteX4" fmla="*/ 6652730 w 7080418"/>
              <a:gd name="connsiteY4" fmla="*/ 5042263 h 5122209"/>
              <a:gd name="connsiteX0" fmla="*/ 16799 w 6751429"/>
              <a:gd name="connsiteY0" fmla="*/ 0 h 5060074"/>
              <a:gd name="connsiteX1" fmla="*/ 1074890 w 6751429"/>
              <a:gd name="connsiteY1" fmla="*/ 4101737 h 5060074"/>
              <a:gd name="connsiteX2" fmla="*/ 5516262 w 6751429"/>
              <a:gd name="connsiteY2" fmla="*/ 4950824 h 5060074"/>
              <a:gd name="connsiteX3" fmla="*/ 6665793 w 6751429"/>
              <a:gd name="connsiteY3" fmla="*/ 5055326 h 5060074"/>
              <a:gd name="connsiteX4" fmla="*/ 6665793 w 6751429"/>
              <a:gd name="connsiteY4" fmla="*/ 5042263 h 5060074"/>
              <a:gd name="connsiteX5" fmla="*/ 6652730 w 6751429"/>
              <a:gd name="connsiteY5" fmla="*/ 5042263 h 5060074"/>
              <a:gd name="connsiteX0" fmla="*/ 31540 w 7779571"/>
              <a:gd name="connsiteY0" fmla="*/ 0 h 5060963"/>
              <a:gd name="connsiteX1" fmla="*/ 1089631 w 7779571"/>
              <a:gd name="connsiteY1" fmla="*/ 4101737 h 5060963"/>
              <a:gd name="connsiteX2" fmla="*/ 7490431 w 7779571"/>
              <a:gd name="connsiteY2" fmla="*/ 4937761 h 5060963"/>
              <a:gd name="connsiteX3" fmla="*/ 6680534 w 7779571"/>
              <a:gd name="connsiteY3" fmla="*/ 5055326 h 5060963"/>
              <a:gd name="connsiteX4" fmla="*/ 6680534 w 7779571"/>
              <a:gd name="connsiteY4" fmla="*/ 5042263 h 5060963"/>
              <a:gd name="connsiteX5" fmla="*/ 6667471 w 7779571"/>
              <a:gd name="connsiteY5" fmla="*/ 5042263 h 5060963"/>
              <a:gd name="connsiteX0" fmla="*/ 31540 w 7779571"/>
              <a:gd name="connsiteY0" fmla="*/ 0 h 5060963"/>
              <a:gd name="connsiteX1" fmla="*/ 1089631 w 7779571"/>
              <a:gd name="connsiteY1" fmla="*/ 4101737 h 5060963"/>
              <a:gd name="connsiteX2" fmla="*/ 7490431 w 7779571"/>
              <a:gd name="connsiteY2" fmla="*/ 4937761 h 5060963"/>
              <a:gd name="connsiteX3" fmla="*/ 6680534 w 7779571"/>
              <a:gd name="connsiteY3" fmla="*/ 5055326 h 5060963"/>
              <a:gd name="connsiteX4" fmla="*/ 6680534 w 7779571"/>
              <a:gd name="connsiteY4" fmla="*/ 5042263 h 5060963"/>
              <a:gd name="connsiteX0" fmla="*/ 31540 w 7779571"/>
              <a:gd name="connsiteY0" fmla="*/ 0 h 5055326"/>
              <a:gd name="connsiteX1" fmla="*/ 1089631 w 7779571"/>
              <a:gd name="connsiteY1" fmla="*/ 4101737 h 5055326"/>
              <a:gd name="connsiteX2" fmla="*/ 7490431 w 7779571"/>
              <a:gd name="connsiteY2" fmla="*/ 4937761 h 5055326"/>
              <a:gd name="connsiteX3" fmla="*/ 6680534 w 7779571"/>
              <a:gd name="connsiteY3" fmla="*/ 5055326 h 5055326"/>
              <a:gd name="connsiteX0" fmla="*/ 31540 w 7490431"/>
              <a:gd name="connsiteY0" fmla="*/ 0 h 4937761"/>
              <a:gd name="connsiteX1" fmla="*/ 1089631 w 7490431"/>
              <a:gd name="connsiteY1" fmla="*/ 4101737 h 4937761"/>
              <a:gd name="connsiteX2" fmla="*/ 7490431 w 7490431"/>
              <a:gd name="connsiteY2" fmla="*/ 4937761 h 4937761"/>
              <a:gd name="connsiteX0" fmla="*/ 19117 w 7595574"/>
              <a:gd name="connsiteY0" fmla="*/ 0 h 4963886"/>
              <a:gd name="connsiteX1" fmla="*/ 1194774 w 7595574"/>
              <a:gd name="connsiteY1" fmla="*/ 4127862 h 4963886"/>
              <a:gd name="connsiteX2" fmla="*/ 7595574 w 7595574"/>
              <a:gd name="connsiteY2" fmla="*/ 4963886 h 4963886"/>
              <a:gd name="connsiteX0" fmla="*/ 87085 w 7663542"/>
              <a:gd name="connsiteY0" fmla="*/ 0 h 4963886"/>
              <a:gd name="connsiteX1" fmla="*/ 87086 w 7663542"/>
              <a:gd name="connsiteY1" fmla="*/ 561704 h 4963886"/>
              <a:gd name="connsiteX2" fmla="*/ 1262742 w 7663542"/>
              <a:gd name="connsiteY2" fmla="*/ 4127862 h 4963886"/>
              <a:gd name="connsiteX3" fmla="*/ 7663542 w 7663542"/>
              <a:gd name="connsiteY3" fmla="*/ 4963886 h 4963886"/>
              <a:gd name="connsiteX0" fmla="*/ 0 w 7576456"/>
              <a:gd name="connsiteY0" fmla="*/ 0 h 4402182"/>
              <a:gd name="connsiteX1" fmla="*/ 1175656 w 7576456"/>
              <a:gd name="connsiteY1" fmla="*/ 3566158 h 4402182"/>
              <a:gd name="connsiteX2" fmla="*/ 7576456 w 7576456"/>
              <a:gd name="connsiteY2" fmla="*/ 4402182 h 4402182"/>
              <a:gd name="connsiteX0" fmla="*/ 0 w 7547881"/>
              <a:gd name="connsiteY0" fmla="*/ 0 h 4406945"/>
              <a:gd name="connsiteX1" fmla="*/ 1147081 w 7547881"/>
              <a:gd name="connsiteY1" fmla="*/ 3570921 h 4406945"/>
              <a:gd name="connsiteX2" fmla="*/ 7547881 w 7547881"/>
              <a:gd name="connsiteY2" fmla="*/ 4406945 h 4406945"/>
              <a:gd name="connsiteX0" fmla="*/ 32744 w 7580625"/>
              <a:gd name="connsiteY0" fmla="*/ 0 h 4406945"/>
              <a:gd name="connsiteX1" fmla="*/ 104863 w 7580625"/>
              <a:gd name="connsiteY1" fmla="*/ 676958 h 4406945"/>
              <a:gd name="connsiteX2" fmla="*/ 1179825 w 7580625"/>
              <a:gd name="connsiteY2" fmla="*/ 3570921 h 4406945"/>
              <a:gd name="connsiteX3" fmla="*/ 7580625 w 7580625"/>
              <a:gd name="connsiteY3" fmla="*/ 4406945 h 4406945"/>
              <a:gd name="connsiteX0" fmla="*/ 0 w 7475762"/>
              <a:gd name="connsiteY0" fmla="*/ 0 h 3729987"/>
              <a:gd name="connsiteX1" fmla="*/ 1074962 w 7475762"/>
              <a:gd name="connsiteY1" fmla="*/ 2893963 h 3729987"/>
              <a:gd name="connsiteX2" fmla="*/ 7475762 w 7475762"/>
              <a:gd name="connsiteY2" fmla="*/ 3729987 h 3729987"/>
              <a:gd name="connsiteX0" fmla="*/ 7661 w 7483423"/>
              <a:gd name="connsiteY0" fmla="*/ 0 h 3729987"/>
              <a:gd name="connsiteX1" fmla="*/ 1082623 w 7483423"/>
              <a:gd name="connsiteY1" fmla="*/ 2893963 h 3729987"/>
              <a:gd name="connsiteX2" fmla="*/ 7483423 w 7483423"/>
              <a:gd name="connsiteY2" fmla="*/ 3729987 h 3729987"/>
              <a:gd name="connsiteX0" fmla="*/ 5778 w 7481540"/>
              <a:gd name="connsiteY0" fmla="*/ 0 h 3729987"/>
              <a:gd name="connsiteX1" fmla="*/ 1080740 w 7481540"/>
              <a:gd name="connsiteY1" fmla="*/ 2893963 h 3729987"/>
              <a:gd name="connsiteX2" fmla="*/ 7481540 w 7481540"/>
              <a:gd name="connsiteY2" fmla="*/ 3729987 h 3729987"/>
              <a:gd name="connsiteX0" fmla="*/ 85622 w 7561384"/>
              <a:gd name="connsiteY0" fmla="*/ 0 h 3729987"/>
              <a:gd name="connsiteX1" fmla="*/ 77960 w 7561384"/>
              <a:gd name="connsiteY1" fmla="*/ 608830 h 3729987"/>
              <a:gd name="connsiteX2" fmla="*/ 1160584 w 7561384"/>
              <a:gd name="connsiteY2" fmla="*/ 2893963 h 3729987"/>
              <a:gd name="connsiteX3" fmla="*/ 7561384 w 7561384"/>
              <a:gd name="connsiteY3" fmla="*/ 3729987 h 3729987"/>
              <a:gd name="connsiteX0" fmla="*/ 0 w 7483424"/>
              <a:gd name="connsiteY0" fmla="*/ 0 h 3121157"/>
              <a:gd name="connsiteX1" fmla="*/ 1082624 w 7483424"/>
              <a:gd name="connsiteY1" fmla="*/ 2285133 h 3121157"/>
              <a:gd name="connsiteX2" fmla="*/ 7483424 w 7483424"/>
              <a:gd name="connsiteY2" fmla="*/ 3121157 h 3121157"/>
              <a:gd name="connsiteX0" fmla="*/ 0 w 7483424"/>
              <a:gd name="connsiteY0" fmla="*/ 0 h 3121157"/>
              <a:gd name="connsiteX1" fmla="*/ 1082624 w 7483424"/>
              <a:gd name="connsiteY1" fmla="*/ 2285133 h 3121157"/>
              <a:gd name="connsiteX2" fmla="*/ 7483424 w 7483424"/>
              <a:gd name="connsiteY2" fmla="*/ 3121157 h 3121157"/>
            </a:gdLst>
            <a:ahLst/>
            <a:cxnLst>
              <a:cxn ang="0">
                <a:pos x="connsiteX0" y="connsiteY0"/>
              </a:cxn>
              <a:cxn ang="0">
                <a:pos x="connsiteX1" y="connsiteY1"/>
              </a:cxn>
              <a:cxn ang="0">
                <a:pos x="connsiteX2" y="connsiteY2"/>
              </a:cxn>
            </a:cxnLst>
            <a:rect l="l" t="t" r="r" b="b"/>
            <a:pathLst>
              <a:path w="7483424" h="3121157">
                <a:moveTo>
                  <a:pt x="0" y="0"/>
                </a:moveTo>
                <a:cubicBezTo>
                  <a:pt x="102960" y="501377"/>
                  <a:pt x="-164613" y="1764940"/>
                  <a:pt x="1082624" y="2285133"/>
                </a:cubicBezTo>
                <a:cubicBezTo>
                  <a:pt x="2340604" y="3019624"/>
                  <a:pt x="6551607" y="2962226"/>
                  <a:pt x="7483424" y="3121157"/>
                </a:cubicBezTo>
              </a:path>
            </a:pathLst>
          </a:custGeom>
          <a:no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00">
              <a:latin typeface="Calibri" panose="020F0502020204030204" pitchFamily="34" charset="0"/>
              <a:cs typeface="Calibri" panose="020F0502020204030204" pitchFamily="34" charset="0"/>
            </a:endParaRPr>
          </a:p>
        </p:txBody>
      </p:sp>
      <p:sp>
        <p:nvSpPr>
          <p:cNvPr id="14" name="Freeform 46">
            <a:extLst>
              <a:ext uri="{FF2B5EF4-FFF2-40B4-BE49-F238E27FC236}">
                <a16:creationId xmlns:a16="http://schemas.microsoft.com/office/drawing/2014/main" id="{36467AA3-57F7-4CB8-BE8B-35561318E8FB}"/>
              </a:ext>
            </a:extLst>
          </p:cNvPr>
          <p:cNvSpPr/>
          <p:nvPr/>
        </p:nvSpPr>
        <p:spPr>
          <a:xfrm>
            <a:off x="1524000" y="3013267"/>
            <a:ext cx="7524206" cy="3448594"/>
          </a:xfrm>
          <a:custGeom>
            <a:avLst/>
            <a:gdLst>
              <a:gd name="connsiteX0" fmla="*/ 0 w 5199017"/>
              <a:gd name="connsiteY0" fmla="*/ 3331028 h 3331028"/>
              <a:gd name="connsiteX1" fmla="*/ 5199017 w 5199017"/>
              <a:gd name="connsiteY1" fmla="*/ 0 h 3331028"/>
              <a:gd name="connsiteX2" fmla="*/ 5199017 w 5199017"/>
              <a:gd name="connsiteY2" fmla="*/ 0 h 3331028"/>
              <a:gd name="connsiteX0" fmla="*/ 0 w 5199017"/>
              <a:gd name="connsiteY0" fmla="*/ 3331028 h 3331028"/>
              <a:gd name="connsiteX1" fmla="*/ 5199017 w 5199017"/>
              <a:gd name="connsiteY1" fmla="*/ 0 h 3331028"/>
              <a:gd name="connsiteX2" fmla="*/ 5199017 w 5199017"/>
              <a:gd name="connsiteY2" fmla="*/ 0 h 3331028"/>
              <a:gd name="connsiteX0" fmla="*/ 0 w 5199017"/>
              <a:gd name="connsiteY0" fmla="*/ 3331028 h 3331028"/>
              <a:gd name="connsiteX1" fmla="*/ 1005839 w 5199017"/>
              <a:gd name="connsiteY1" fmla="*/ 574765 h 3331028"/>
              <a:gd name="connsiteX2" fmla="*/ 5199017 w 5199017"/>
              <a:gd name="connsiteY2" fmla="*/ 0 h 3331028"/>
              <a:gd name="connsiteX3" fmla="*/ 5199017 w 5199017"/>
              <a:gd name="connsiteY3" fmla="*/ 0 h 3331028"/>
              <a:gd name="connsiteX0" fmla="*/ 0 w 5199017"/>
              <a:gd name="connsiteY0" fmla="*/ 3331028 h 3331028"/>
              <a:gd name="connsiteX1" fmla="*/ 836022 w 5199017"/>
              <a:gd name="connsiteY1" fmla="*/ 444136 h 3331028"/>
              <a:gd name="connsiteX2" fmla="*/ 5199017 w 5199017"/>
              <a:gd name="connsiteY2" fmla="*/ 0 h 3331028"/>
              <a:gd name="connsiteX3" fmla="*/ 5199017 w 5199017"/>
              <a:gd name="connsiteY3" fmla="*/ 0 h 3331028"/>
              <a:gd name="connsiteX0" fmla="*/ 0 w 5120640"/>
              <a:gd name="connsiteY0" fmla="*/ 3370217 h 3370217"/>
              <a:gd name="connsiteX1" fmla="*/ 757645 w 5120640"/>
              <a:gd name="connsiteY1" fmla="*/ 444136 h 3370217"/>
              <a:gd name="connsiteX2" fmla="*/ 5120640 w 5120640"/>
              <a:gd name="connsiteY2" fmla="*/ 0 h 3370217"/>
              <a:gd name="connsiteX3" fmla="*/ 5120640 w 5120640"/>
              <a:gd name="connsiteY3" fmla="*/ 0 h 3370217"/>
              <a:gd name="connsiteX0" fmla="*/ 0 w 5120640"/>
              <a:gd name="connsiteY0" fmla="*/ 3370217 h 3370217"/>
              <a:gd name="connsiteX1" fmla="*/ 1789611 w 5120640"/>
              <a:gd name="connsiteY1" fmla="*/ 718456 h 3370217"/>
              <a:gd name="connsiteX2" fmla="*/ 5120640 w 5120640"/>
              <a:gd name="connsiteY2" fmla="*/ 0 h 3370217"/>
              <a:gd name="connsiteX3" fmla="*/ 5120640 w 5120640"/>
              <a:gd name="connsiteY3" fmla="*/ 0 h 3370217"/>
              <a:gd name="connsiteX0" fmla="*/ 0 w 5120640"/>
              <a:gd name="connsiteY0" fmla="*/ 3370217 h 3370217"/>
              <a:gd name="connsiteX1" fmla="*/ 1698171 w 5120640"/>
              <a:gd name="connsiteY1" fmla="*/ 627016 h 3370217"/>
              <a:gd name="connsiteX2" fmla="*/ 5120640 w 5120640"/>
              <a:gd name="connsiteY2" fmla="*/ 0 h 3370217"/>
              <a:gd name="connsiteX3" fmla="*/ 5120640 w 5120640"/>
              <a:gd name="connsiteY3" fmla="*/ 0 h 3370217"/>
              <a:gd name="connsiteX0" fmla="*/ 0 w 5120640"/>
              <a:gd name="connsiteY0" fmla="*/ 3370217 h 3370217"/>
              <a:gd name="connsiteX1" fmla="*/ 1489165 w 5120640"/>
              <a:gd name="connsiteY1" fmla="*/ 561702 h 3370217"/>
              <a:gd name="connsiteX2" fmla="*/ 5120640 w 5120640"/>
              <a:gd name="connsiteY2" fmla="*/ 0 h 3370217"/>
              <a:gd name="connsiteX3" fmla="*/ 5120640 w 5120640"/>
              <a:gd name="connsiteY3" fmla="*/ 0 h 3370217"/>
              <a:gd name="connsiteX0" fmla="*/ 0 w 7524206"/>
              <a:gd name="connsiteY0" fmla="*/ 3448594 h 3448594"/>
              <a:gd name="connsiteX1" fmla="*/ 1489165 w 7524206"/>
              <a:gd name="connsiteY1" fmla="*/ 640079 h 3448594"/>
              <a:gd name="connsiteX2" fmla="*/ 5120640 w 7524206"/>
              <a:gd name="connsiteY2" fmla="*/ 78377 h 3448594"/>
              <a:gd name="connsiteX3" fmla="*/ 7524206 w 7524206"/>
              <a:gd name="connsiteY3" fmla="*/ 0 h 3448594"/>
              <a:gd name="connsiteX0" fmla="*/ 0 w 7524206"/>
              <a:gd name="connsiteY0" fmla="*/ 3448594 h 3448594"/>
              <a:gd name="connsiteX1" fmla="*/ 1489165 w 7524206"/>
              <a:gd name="connsiteY1" fmla="*/ 640079 h 3448594"/>
              <a:gd name="connsiteX2" fmla="*/ 5120640 w 7524206"/>
              <a:gd name="connsiteY2" fmla="*/ 78377 h 3448594"/>
              <a:gd name="connsiteX3" fmla="*/ 7524206 w 7524206"/>
              <a:gd name="connsiteY3" fmla="*/ 0 h 3448594"/>
              <a:gd name="connsiteX0" fmla="*/ 0 w 7524206"/>
              <a:gd name="connsiteY0" fmla="*/ 3448594 h 3448594"/>
              <a:gd name="connsiteX1" fmla="*/ 1489165 w 7524206"/>
              <a:gd name="connsiteY1" fmla="*/ 640079 h 3448594"/>
              <a:gd name="connsiteX2" fmla="*/ 5120640 w 7524206"/>
              <a:gd name="connsiteY2" fmla="*/ 78377 h 3448594"/>
              <a:gd name="connsiteX3" fmla="*/ 7524206 w 7524206"/>
              <a:gd name="connsiteY3" fmla="*/ 0 h 3448594"/>
            </a:gdLst>
            <a:ahLst/>
            <a:cxnLst>
              <a:cxn ang="0">
                <a:pos x="connsiteX0" y="connsiteY0"/>
              </a:cxn>
              <a:cxn ang="0">
                <a:pos x="connsiteX1" y="connsiteY1"/>
              </a:cxn>
              <a:cxn ang="0">
                <a:pos x="connsiteX2" y="connsiteY2"/>
              </a:cxn>
              <a:cxn ang="0">
                <a:pos x="connsiteX3" y="connsiteY3"/>
              </a:cxn>
            </a:cxnLst>
            <a:rect l="l" t="t" r="r" b="b"/>
            <a:pathLst>
              <a:path w="7524206" h="3448594">
                <a:moveTo>
                  <a:pt x="0" y="3448594"/>
                </a:moveTo>
                <a:cubicBezTo>
                  <a:pt x="145868" y="3246120"/>
                  <a:pt x="296091" y="1156062"/>
                  <a:pt x="1489165" y="640079"/>
                </a:cubicBezTo>
                <a:cubicBezTo>
                  <a:pt x="2460171" y="215536"/>
                  <a:pt x="4114800" y="185057"/>
                  <a:pt x="5120640" y="78377"/>
                </a:cubicBezTo>
                <a:cubicBezTo>
                  <a:pt x="6126480" y="-28303"/>
                  <a:pt x="6723017" y="26126"/>
                  <a:pt x="7524206" y="0"/>
                </a:cubicBezTo>
              </a:path>
            </a:pathLst>
          </a:custGeom>
          <a:noFill/>
          <a:ln>
            <a:solidFill>
              <a:srgbClr val="CC66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00">
              <a:latin typeface="Calibri" panose="020F0502020204030204" pitchFamily="34" charset="0"/>
              <a:cs typeface="Calibri" panose="020F0502020204030204" pitchFamily="34" charset="0"/>
            </a:endParaRPr>
          </a:p>
        </p:txBody>
      </p:sp>
      <p:sp>
        <p:nvSpPr>
          <p:cNvPr id="15" name="TextBox 14">
            <a:extLst>
              <a:ext uri="{FF2B5EF4-FFF2-40B4-BE49-F238E27FC236}">
                <a16:creationId xmlns:a16="http://schemas.microsoft.com/office/drawing/2014/main" id="{45F4C7DD-423D-45CE-9D12-5536447E2B2F}"/>
              </a:ext>
            </a:extLst>
          </p:cNvPr>
          <p:cNvSpPr txBox="1"/>
          <p:nvPr/>
        </p:nvSpPr>
        <p:spPr>
          <a:xfrm>
            <a:off x="1046237" y="2295691"/>
            <a:ext cx="445956" cy="353943"/>
          </a:xfrm>
          <a:prstGeom prst="rect">
            <a:avLst/>
          </a:prstGeom>
          <a:noFill/>
        </p:spPr>
        <p:txBody>
          <a:bodyPr wrap="none" rtlCol="0">
            <a:spAutoFit/>
          </a:bodyPr>
          <a:lstStyle/>
          <a:p>
            <a:r>
              <a:rPr lang="en-US" sz="1700" b="1" dirty="0">
                <a:solidFill>
                  <a:srgbClr val="FF0000"/>
                </a:solidFill>
                <a:latin typeface="Calibri" panose="020F0502020204030204" pitchFamily="34" charset="0"/>
                <a:cs typeface="Calibri" panose="020F0502020204030204" pitchFamily="34" charset="0"/>
              </a:rPr>
              <a:t>[X]</a:t>
            </a:r>
          </a:p>
        </p:txBody>
      </p:sp>
      <p:sp>
        <p:nvSpPr>
          <p:cNvPr id="16" name="TextBox 15">
            <a:extLst>
              <a:ext uri="{FF2B5EF4-FFF2-40B4-BE49-F238E27FC236}">
                <a16:creationId xmlns:a16="http://schemas.microsoft.com/office/drawing/2014/main" id="{FD405874-37A2-46CB-8B37-402BD5933760}"/>
              </a:ext>
            </a:extLst>
          </p:cNvPr>
          <p:cNvSpPr txBox="1"/>
          <p:nvPr/>
        </p:nvSpPr>
        <p:spPr>
          <a:xfrm>
            <a:off x="9151869" y="6249790"/>
            <a:ext cx="599844" cy="353943"/>
          </a:xfrm>
          <a:prstGeom prst="rect">
            <a:avLst/>
          </a:prstGeom>
          <a:noFill/>
        </p:spPr>
        <p:txBody>
          <a:bodyPr wrap="none" rtlCol="0">
            <a:spAutoFit/>
          </a:bodyPr>
          <a:lstStyle/>
          <a:p>
            <a:r>
              <a:rPr lang="en-US" sz="1700" b="1" dirty="0">
                <a:solidFill>
                  <a:srgbClr val="00B050"/>
                </a:solidFill>
                <a:latin typeface="Calibri" panose="020F0502020204030204" pitchFamily="34" charset="0"/>
                <a:cs typeface="Calibri" panose="020F0502020204030204" pitchFamily="34" charset="0"/>
              </a:rPr>
              <a:t>time</a:t>
            </a:r>
          </a:p>
        </p:txBody>
      </p:sp>
      <p:sp>
        <p:nvSpPr>
          <p:cNvPr id="17" name="TextBox 16">
            <a:extLst>
              <a:ext uri="{FF2B5EF4-FFF2-40B4-BE49-F238E27FC236}">
                <a16:creationId xmlns:a16="http://schemas.microsoft.com/office/drawing/2014/main" id="{05EA53A1-6204-43DB-BCE0-9452BC0DF3DD}"/>
              </a:ext>
            </a:extLst>
          </p:cNvPr>
          <p:cNvSpPr txBox="1"/>
          <p:nvPr/>
        </p:nvSpPr>
        <p:spPr>
          <a:xfrm>
            <a:off x="8932603" y="5489935"/>
            <a:ext cx="1246239" cy="353943"/>
          </a:xfrm>
          <a:prstGeom prst="rect">
            <a:avLst/>
          </a:prstGeom>
          <a:noFill/>
        </p:spPr>
        <p:txBody>
          <a:bodyPr wrap="none" rtlCol="0">
            <a:spAutoFit/>
          </a:bodyPr>
          <a:lstStyle/>
          <a:p>
            <a:r>
              <a:rPr lang="en-US" sz="1700">
                <a:solidFill>
                  <a:srgbClr val="7030A0"/>
                </a:solidFill>
                <a:latin typeface="Calibri" panose="020F0502020204030204" pitchFamily="34" charset="0"/>
                <a:cs typeface="Calibri" panose="020F0502020204030204" pitchFamily="34" charset="0"/>
              </a:rPr>
              <a:t>X = reactant</a:t>
            </a:r>
          </a:p>
        </p:txBody>
      </p:sp>
      <p:cxnSp>
        <p:nvCxnSpPr>
          <p:cNvPr id="18" name="Straight Connector 17">
            <a:extLst>
              <a:ext uri="{FF2B5EF4-FFF2-40B4-BE49-F238E27FC236}">
                <a16:creationId xmlns:a16="http://schemas.microsoft.com/office/drawing/2014/main" id="{88B52581-B614-4A23-8E2E-EB6B6719F9CC}"/>
              </a:ext>
            </a:extLst>
          </p:cNvPr>
          <p:cNvCxnSpPr/>
          <p:nvPr/>
        </p:nvCxnSpPr>
        <p:spPr>
          <a:xfrm>
            <a:off x="1524002" y="2714999"/>
            <a:ext cx="3974919" cy="2690813"/>
          </a:xfrm>
          <a:prstGeom prst="line">
            <a:avLst/>
          </a:prstGeom>
          <a:ln w="31750">
            <a:solidFill>
              <a:srgbClr val="7030A0"/>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D0D54302-905D-4D81-97BF-2C4A22ED7112}"/>
              </a:ext>
            </a:extLst>
          </p:cNvPr>
          <p:cNvCxnSpPr/>
          <p:nvPr/>
        </p:nvCxnSpPr>
        <p:spPr>
          <a:xfrm>
            <a:off x="5479869" y="5448674"/>
            <a:ext cx="0" cy="1000125"/>
          </a:xfrm>
          <a:prstGeom prst="straightConnector1">
            <a:avLst/>
          </a:prstGeom>
          <a:ln w="28575">
            <a:solidFill>
              <a:srgbClr val="00B050"/>
            </a:solidFill>
            <a:tailEnd type="arrow"/>
          </a:ln>
        </p:spPr>
        <p:style>
          <a:lnRef idx="1">
            <a:schemeClr val="accent1"/>
          </a:lnRef>
          <a:fillRef idx="0">
            <a:schemeClr val="accent1"/>
          </a:fillRef>
          <a:effectRef idx="0">
            <a:schemeClr val="accent1"/>
          </a:effectRef>
          <a:fontRef idx="minor">
            <a:schemeClr val="tx1"/>
          </a:fontRef>
        </p:style>
      </p:cxnSp>
      <p:sp>
        <p:nvSpPr>
          <p:cNvPr id="20" name="TextBox 19">
            <a:extLst>
              <a:ext uri="{FF2B5EF4-FFF2-40B4-BE49-F238E27FC236}">
                <a16:creationId xmlns:a16="http://schemas.microsoft.com/office/drawing/2014/main" id="{709AC38C-10B8-419D-9B89-1FBF26DEB466}"/>
              </a:ext>
            </a:extLst>
          </p:cNvPr>
          <p:cNvSpPr txBox="1"/>
          <p:nvPr/>
        </p:nvSpPr>
        <p:spPr>
          <a:xfrm>
            <a:off x="5353082" y="6488668"/>
            <a:ext cx="332142" cy="369332"/>
          </a:xfrm>
          <a:prstGeom prst="rect">
            <a:avLst/>
          </a:prstGeom>
          <a:noFill/>
        </p:spPr>
        <p:txBody>
          <a:bodyPr wrap="none" rtlCol="0">
            <a:spAutoFit/>
          </a:bodyPr>
          <a:lstStyle/>
          <a:p>
            <a:r>
              <a:rPr lang="en-US">
                <a:solidFill>
                  <a:srgbClr val="00B050"/>
                </a:solidFill>
              </a:rPr>
              <a:t>t</a:t>
            </a:r>
            <a:r>
              <a:rPr lang="en-US" baseline="-25000">
                <a:solidFill>
                  <a:srgbClr val="00B050"/>
                </a:solidFill>
              </a:rPr>
              <a:t>1</a:t>
            </a:r>
          </a:p>
        </p:txBody>
      </p:sp>
      <p:sp>
        <p:nvSpPr>
          <p:cNvPr id="21" name="TextBox 20">
            <a:extLst>
              <a:ext uri="{FF2B5EF4-FFF2-40B4-BE49-F238E27FC236}">
                <a16:creationId xmlns:a16="http://schemas.microsoft.com/office/drawing/2014/main" id="{6E3DA9DC-5EF5-485B-B8BB-2D21C99D3CBE}"/>
              </a:ext>
            </a:extLst>
          </p:cNvPr>
          <p:cNvSpPr txBox="1"/>
          <p:nvPr/>
        </p:nvSpPr>
        <p:spPr>
          <a:xfrm>
            <a:off x="1366760" y="6448798"/>
            <a:ext cx="295274" cy="353943"/>
          </a:xfrm>
          <a:prstGeom prst="rect">
            <a:avLst/>
          </a:prstGeom>
          <a:noFill/>
        </p:spPr>
        <p:txBody>
          <a:bodyPr wrap="none" rtlCol="0">
            <a:spAutoFit/>
          </a:bodyPr>
          <a:lstStyle/>
          <a:p>
            <a:r>
              <a:rPr lang="en-US" sz="1700" dirty="0">
                <a:solidFill>
                  <a:srgbClr val="00B050"/>
                </a:solidFill>
                <a:latin typeface="Calibri" panose="020F0502020204030204" pitchFamily="34" charset="0"/>
                <a:cs typeface="Calibri" panose="020F0502020204030204" pitchFamily="34" charset="0"/>
              </a:rPr>
              <a:t>0</a:t>
            </a:r>
            <a:endParaRPr lang="en-US" sz="1700" baseline="-25000" dirty="0">
              <a:solidFill>
                <a:srgbClr val="00B050"/>
              </a:solidFill>
              <a:latin typeface="Calibri" panose="020F0502020204030204" pitchFamily="34" charset="0"/>
              <a:cs typeface="Calibri" panose="020F0502020204030204" pitchFamily="34" charset="0"/>
            </a:endParaRPr>
          </a:p>
        </p:txBody>
      </p:sp>
      <p:sp>
        <p:nvSpPr>
          <p:cNvPr id="22" name="TextBox 21">
            <a:extLst>
              <a:ext uri="{FF2B5EF4-FFF2-40B4-BE49-F238E27FC236}">
                <a16:creationId xmlns:a16="http://schemas.microsoft.com/office/drawing/2014/main" id="{64401800-4D1F-4B67-9EBD-88DE1E5D6645}"/>
              </a:ext>
            </a:extLst>
          </p:cNvPr>
          <p:cNvSpPr txBox="1"/>
          <p:nvPr/>
        </p:nvSpPr>
        <p:spPr>
          <a:xfrm>
            <a:off x="3771199" y="4009366"/>
            <a:ext cx="4686348" cy="353943"/>
          </a:xfrm>
          <a:prstGeom prst="rect">
            <a:avLst/>
          </a:prstGeom>
          <a:noFill/>
        </p:spPr>
        <p:txBody>
          <a:bodyPr wrap="none" rtlCol="0">
            <a:spAutoFit/>
          </a:bodyPr>
          <a:lstStyle/>
          <a:p>
            <a:r>
              <a:rPr lang="en-US" sz="1700" dirty="0">
                <a:solidFill>
                  <a:srgbClr val="7030A0"/>
                </a:solidFill>
                <a:latin typeface="Calibri" panose="020F0502020204030204" pitchFamily="34" charset="0"/>
                <a:cs typeface="Calibri" panose="020F0502020204030204" pitchFamily="34" charset="0"/>
              </a:rPr>
              <a:t>Slope = average rate </a:t>
            </a:r>
            <a:r>
              <a:rPr lang="en-US" sz="1700" dirty="0" err="1">
                <a:solidFill>
                  <a:srgbClr val="7030A0"/>
                </a:solidFill>
                <a:latin typeface="Calibri" panose="020F0502020204030204" pitchFamily="34" charset="0"/>
                <a:cs typeface="Calibri" panose="020F0502020204030204" pitchFamily="34" charset="0"/>
              </a:rPr>
              <a:t>wrt</a:t>
            </a:r>
            <a:r>
              <a:rPr lang="en-US" sz="1700" dirty="0">
                <a:solidFill>
                  <a:srgbClr val="7030A0"/>
                </a:solidFill>
                <a:latin typeface="Calibri" panose="020F0502020204030204" pitchFamily="34" charset="0"/>
                <a:cs typeface="Calibri" panose="020F0502020204030204" pitchFamily="34" charset="0"/>
              </a:rPr>
              <a:t> reactant between 0 and t</a:t>
            </a:r>
            <a:r>
              <a:rPr lang="en-US" sz="1700" baseline="-25000" dirty="0">
                <a:solidFill>
                  <a:srgbClr val="7030A0"/>
                </a:solidFill>
                <a:latin typeface="Calibri" panose="020F0502020204030204" pitchFamily="34" charset="0"/>
                <a:cs typeface="Calibri" panose="020F0502020204030204" pitchFamily="34" charset="0"/>
              </a:rPr>
              <a:t>1</a:t>
            </a:r>
          </a:p>
        </p:txBody>
      </p:sp>
      <p:cxnSp>
        <p:nvCxnSpPr>
          <p:cNvPr id="23" name="Straight Connector 22">
            <a:extLst>
              <a:ext uri="{FF2B5EF4-FFF2-40B4-BE49-F238E27FC236}">
                <a16:creationId xmlns:a16="http://schemas.microsoft.com/office/drawing/2014/main" id="{FCBD9077-E8A9-4290-9DA7-40BAA07FE651}"/>
              </a:ext>
            </a:extLst>
          </p:cNvPr>
          <p:cNvCxnSpPr/>
          <p:nvPr/>
        </p:nvCxnSpPr>
        <p:spPr>
          <a:xfrm>
            <a:off x="3889196" y="5286750"/>
            <a:ext cx="3543707" cy="327523"/>
          </a:xfrm>
          <a:prstGeom prst="line">
            <a:avLst/>
          </a:prstGeom>
          <a:ln w="31750">
            <a:solidFill>
              <a:srgbClr val="7030A0"/>
            </a:solidFill>
            <a:prstDash val="sysDot"/>
          </a:ln>
        </p:spPr>
        <p:style>
          <a:lnRef idx="1">
            <a:schemeClr val="accent1"/>
          </a:lnRef>
          <a:fillRef idx="0">
            <a:schemeClr val="accent1"/>
          </a:fillRef>
          <a:effectRef idx="0">
            <a:schemeClr val="accent1"/>
          </a:effectRef>
          <a:fontRef idx="minor">
            <a:schemeClr val="tx1"/>
          </a:fontRef>
        </p:style>
      </p:cxnSp>
      <p:sp>
        <p:nvSpPr>
          <p:cNvPr id="24" name="TextBox 23">
            <a:extLst>
              <a:ext uri="{FF2B5EF4-FFF2-40B4-BE49-F238E27FC236}">
                <a16:creationId xmlns:a16="http://schemas.microsoft.com/office/drawing/2014/main" id="{F655BBC6-2F14-4087-BF5F-15D70CEF4E10}"/>
              </a:ext>
            </a:extLst>
          </p:cNvPr>
          <p:cNvSpPr txBox="1"/>
          <p:nvPr/>
        </p:nvSpPr>
        <p:spPr>
          <a:xfrm>
            <a:off x="5498536" y="5102953"/>
            <a:ext cx="4094775" cy="353943"/>
          </a:xfrm>
          <a:prstGeom prst="rect">
            <a:avLst/>
          </a:prstGeom>
          <a:noFill/>
        </p:spPr>
        <p:txBody>
          <a:bodyPr wrap="none" rtlCol="0">
            <a:spAutoFit/>
          </a:bodyPr>
          <a:lstStyle/>
          <a:p>
            <a:r>
              <a:rPr lang="en-US" sz="1700" dirty="0">
                <a:solidFill>
                  <a:srgbClr val="7030A0"/>
                </a:solidFill>
                <a:latin typeface="Calibri" panose="020F0502020204030204" pitchFamily="34" charset="0"/>
                <a:cs typeface="Calibri" panose="020F0502020204030204" pitchFamily="34" charset="0"/>
              </a:rPr>
              <a:t>Slope = instantaneous rate </a:t>
            </a:r>
            <a:r>
              <a:rPr lang="en-US" sz="1700" dirty="0" err="1">
                <a:solidFill>
                  <a:srgbClr val="7030A0"/>
                </a:solidFill>
                <a:latin typeface="Calibri" panose="020F0502020204030204" pitchFamily="34" charset="0"/>
                <a:cs typeface="Calibri" panose="020F0502020204030204" pitchFamily="34" charset="0"/>
              </a:rPr>
              <a:t>wrt</a:t>
            </a:r>
            <a:r>
              <a:rPr lang="en-US" sz="1700" dirty="0">
                <a:solidFill>
                  <a:srgbClr val="7030A0"/>
                </a:solidFill>
                <a:latin typeface="Calibri" panose="020F0502020204030204" pitchFamily="34" charset="0"/>
                <a:cs typeface="Calibri" panose="020F0502020204030204" pitchFamily="34" charset="0"/>
              </a:rPr>
              <a:t> reactant at t</a:t>
            </a:r>
            <a:r>
              <a:rPr lang="en-US" sz="1700" baseline="-25000" dirty="0">
                <a:solidFill>
                  <a:srgbClr val="7030A0"/>
                </a:solidFill>
                <a:latin typeface="Calibri" panose="020F0502020204030204" pitchFamily="34" charset="0"/>
                <a:cs typeface="Calibri" panose="020F0502020204030204" pitchFamily="34" charset="0"/>
              </a:rPr>
              <a:t>1</a:t>
            </a:r>
          </a:p>
        </p:txBody>
      </p:sp>
      <p:cxnSp>
        <p:nvCxnSpPr>
          <p:cNvPr id="25" name="Straight Connector 24">
            <a:extLst>
              <a:ext uri="{FF2B5EF4-FFF2-40B4-BE49-F238E27FC236}">
                <a16:creationId xmlns:a16="http://schemas.microsoft.com/office/drawing/2014/main" id="{3D2F0AC0-6361-426E-8CA1-7CD0756CB3E6}"/>
              </a:ext>
            </a:extLst>
          </p:cNvPr>
          <p:cNvCxnSpPr>
            <a:stCxn id="14" idx="0"/>
          </p:cNvCxnSpPr>
          <p:nvPr/>
        </p:nvCxnSpPr>
        <p:spPr>
          <a:xfrm flipV="1">
            <a:off x="1524002" y="3196012"/>
            <a:ext cx="3936819" cy="3265851"/>
          </a:xfrm>
          <a:prstGeom prst="line">
            <a:avLst/>
          </a:prstGeom>
          <a:ln w="28575">
            <a:solidFill>
              <a:srgbClr val="CC6600"/>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4A061750-9D1F-488F-98EF-6B8DED83139A}"/>
              </a:ext>
            </a:extLst>
          </p:cNvPr>
          <p:cNvCxnSpPr/>
          <p:nvPr/>
        </p:nvCxnSpPr>
        <p:spPr>
          <a:xfrm flipV="1">
            <a:off x="3533437" y="2986460"/>
            <a:ext cx="3930967" cy="381000"/>
          </a:xfrm>
          <a:prstGeom prst="line">
            <a:avLst/>
          </a:prstGeom>
          <a:ln w="28575">
            <a:solidFill>
              <a:srgbClr val="CC6600"/>
            </a:solidFill>
            <a:prstDash val="sysDot"/>
          </a:ln>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a16="http://schemas.microsoft.com/office/drawing/2014/main" id="{CA8D31C2-8741-45D1-AF02-EB12204A2DE8}"/>
              </a:ext>
            </a:extLst>
          </p:cNvPr>
          <p:cNvSpPr txBox="1"/>
          <p:nvPr/>
        </p:nvSpPr>
        <p:spPr>
          <a:xfrm>
            <a:off x="9036479" y="2817327"/>
            <a:ext cx="1202252" cy="353943"/>
          </a:xfrm>
          <a:prstGeom prst="rect">
            <a:avLst/>
          </a:prstGeom>
          <a:noFill/>
        </p:spPr>
        <p:txBody>
          <a:bodyPr wrap="none" rtlCol="0">
            <a:spAutoFit/>
          </a:bodyPr>
          <a:lstStyle/>
          <a:p>
            <a:r>
              <a:rPr lang="en-US" sz="1700">
                <a:solidFill>
                  <a:srgbClr val="CC6600"/>
                </a:solidFill>
                <a:latin typeface="Calibri" panose="020F0502020204030204" pitchFamily="34" charset="0"/>
                <a:cs typeface="Calibri" panose="020F0502020204030204" pitchFamily="34" charset="0"/>
              </a:rPr>
              <a:t>X = product</a:t>
            </a:r>
          </a:p>
        </p:txBody>
      </p:sp>
      <p:sp>
        <p:nvSpPr>
          <p:cNvPr id="28" name="TextBox 27">
            <a:extLst>
              <a:ext uri="{FF2B5EF4-FFF2-40B4-BE49-F238E27FC236}">
                <a16:creationId xmlns:a16="http://schemas.microsoft.com/office/drawing/2014/main" id="{326CADDC-B93D-4DCE-950E-6641AF4A0E58}"/>
              </a:ext>
            </a:extLst>
          </p:cNvPr>
          <p:cNvSpPr txBox="1"/>
          <p:nvPr/>
        </p:nvSpPr>
        <p:spPr>
          <a:xfrm>
            <a:off x="2413095" y="2739089"/>
            <a:ext cx="4050789" cy="353943"/>
          </a:xfrm>
          <a:prstGeom prst="rect">
            <a:avLst/>
          </a:prstGeom>
          <a:noFill/>
        </p:spPr>
        <p:txBody>
          <a:bodyPr wrap="none" rtlCol="0">
            <a:spAutoFit/>
          </a:bodyPr>
          <a:lstStyle/>
          <a:p>
            <a:r>
              <a:rPr lang="en-US" sz="1700" dirty="0">
                <a:solidFill>
                  <a:srgbClr val="CC6600"/>
                </a:solidFill>
                <a:latin typeface="Calibri" panose="020F0502020204030204" pitchFamily="34" charset="0"/>
                <a:cs typeface="Calibri" panose="020F0502020204030204" pitchFamily="34" charset="0"/>
              </a:rPr>
              <a:t>Slope = instantaneous rate </a:t>
            </a:r>
            <a:r>
              <a:rPr lang="en-US" sz="1700" dirty="0" err="1">
                <a:solidFill>
                  <a:srgbClr val="CC6600"/>
                </a:solidFill>
                <a:latin typeface="Calibri" panose="020F0502020204030204" pitchFamily="34" charset="0"/>
                <a:cs typeface="Calibri" panose="020F0502020204030204" pitchFamily="34" charset="0"/>
              </a:rPr>
              <a:t>wrt</a:t>
            </a:r>
            <a:r>
              <a:rPr lang="en-US" sz="1700" dirty="0">
                <a:solidFill>
                  <a:srgbClr val="CC6600"/>
                </a:solidFill>
                <a:latin typeface="Calibri" panose="020F0502020204030204" pitchFamily="34" charset="0"/>
                <a:cs typeface="Calibri" panose="020F0502020204030204" pitchFamily="34" charset="0"/>
              </a:rPr>
              <a:t> product at t</a:t>
            </a:r>
            <a:r>
              <a:rPr lang="en-US" sz="1700" baseline="-25000" dirty="0">
                <a:solidFill>
                  <a:srgbClr val="CC6600"/>
                </a:solidFill>
                <a:latin typeface="Calibri" panose="020F0502020204030204" pitchFamily="34" charset="0"/>
                <a:cs typeface="Calibri" panose="020F0502020204030204" pitchFamily="34" charset="0"/>
              </a:rPr>
              <a:t>1</a:t>
            </a:r>
          </a:p>
        </p:txBody>
      </p:sp>
      <p:cxnSp>
        <p:nvCxnSpPr>
          <p:cNvPr id="29" name="Straight Arrow Connector 28">
            <a:extLst>
              <a:ext uri="{FF2B5EF4-FFF2-40B4-BE49-F238E27FC236}">
                <a16:creationId xmlns:a16="http://schemas.microsoft.com/office/drawing/2014/main" id="{D058175D-CAD5-41D4-ADD9-B874622B5141}"/>
              </a:ext>
            </a:extLst>
          </p:cNvPr>
          <p:cNvCxnSpPr/>
          <p:nvPr/>
        </p:nvCxnSpPr>
        <p:spPr>
          <a:xfrm>
            <a:off x="5479869" y="3196010"/>
            <a:ext cx="0" cy="3262312"/>
          </a:xfrm>
          <a:prstGeom prst="straightConnector1">
            <a:avLst/>
          </a:prstGeom>
          <a:ln w="28575">
            <a:solidFill>
              <a:srgbClr val="00B050"/>
            </a:solidFill>
            <a:tailEnd type="arrow"/>
          </a:ln>
        </p:spPr>
        <p:style>
          <a:lnRef idx="1">
            <a:schemeClr val="accent1"/>
          </a:lnRef>
          <a:fillRef idx="0">
            <a:schemeClr val="accent1"/>
          </a:fillRef>
          <a:effectRef idx="0">
            <a:schemeClr val="accent1"/>
          </a:effectRef>
          <a:fontRef idx="minor">
            <a:schemeClr val="tx1"/>
          </a:fontRef>
        </p:style>
      </p:cxnSp>
      <p:sp>
        <p:nvSpPr>
          <p:cNvPr id="30" name="TextBox 29">
            <a:extLst>
              <a:ext uri="{FF2B5EF4-FFF2-40B4-BE49-F238E27FC236}">
                <a16:creationId xmlns:a16="http://schemas.microsoft.com/office/drawing/2014/main" id="{920A8CAA-C8A3-4D84-8592-EF214ED6240F}"/>
              </a:ext>
            </a:extLst>
          </p:cNvPr>
          <p:cNvSpPr txBox="1"/>
          <p:nvPr/>
        </p:nvSpPr>
        <p:spPr>
          <a:xfrm>
            <a:off x="5860869" y="3499587"/>
            <a:ext cx="4727320" cy="353943"/>
          </a:xfrm>
          <a:prstGeom prst="rect">
            <a:avLst/>
          </a:prstGeom>
          <a:noFill/>
        </p:spPr>
        <p:txBody>
          <a:bodyPr wrap="none" rtlCol="0">
            <a:spAutoFit/>
          </a:bodyPr>
          <a:lstStyle/>
          <a:p>
            <a:r>
              <a:rPr lang="en-US" sz="1700" dirty="0">
                <a:solidFill>
                  <a:srgbClr val="CC6600"/>
                </a:solidFill>
                <a:latin typeface="Calibri" panose="020F0502020204030204" pitchFamily="34" charset="0"/>
                <a:cs typeface="Calibri" panose="020F0502020204030204" pitchFamily="34" charset="0"/>
              </a:rPr>
              <a:t>Slope = average rate </a:t>
            </a:r>
            <a:r>
              <a:rPr lang="en-US" sz="1700" dirty="0" err="1">
                <a:solidFill>
                  <a:srgbClr val="CC6600"/>
                </a:solidFill>
                <a:latin typeface="Calibri" panose="020F0502020204030204" pitchFamily="34" charset="0"/>
                <a:cs typeface="Calibri" panose="020F0502020204030204" pitchFamily="34" charset="0"/>
              </a:rPr>
              <a:t>wrt</a:t>
            </a:r>
            <a:r>
              <a:rPr lang="en-US" sz="1700" dirty="0">
                <a:solidFill>
                  <a:srgbClr val="CC6600"/>
                </a:solidFill>
                <a:latin typeface="Calibri" panose="020F0502020204030204" pitchFamily="34" charset="0"/>
                <a:cs typeface="Calibri" panose="020F0502020204030204" pitchFamily="34" charset="0"/>
              </a:rPr>
              <a:t> products between 0 and t</a:t>
            </a:r>
            <a:r>
              <a:rPr lang="en-US" sz="1700" baseline="-25000" dirty="0">
                <a:solidFill>
                  <a:srgbClr val="CC6600"/>
                </a:solidFill>
                <a:latin typeface="Calibri" panose="020F0502020204030204" pitchFamily="34" charset="0"/>
                <a:cs typeface="Calibri" panose="020F0502020204030204" pitchFamily="34" charset="0"/>
              </a:rPr>
              <a:t>1</a:t>
            </a:r>
          </a:p>
        </p:txBody>
      </p:sp>
      <p:cxnSp>
        <p:nvCxnSpPr>
          <p:cNvPr id="31" name="Straight Connector 30">
            <a:extLst>
              <a:ext uri="{FF2B5EF4-FFF2-40B4-BE49-F238E27FC236}">
                <a16:creationId xmlns:a16="http://schemas.microsoft.com/office/drawing/2014/main" id="{8BE52D2B-885E-47AE-8668-34DCC5D3A97D}"/>
              </a:ext>
            </a:extLst>
          </p:cNvPr>
          <p:cNvCxnSpPr/>
          <p:nvPr/>
        </p:nvCxnSpPr>
        <p:spPr>
          <a:xfrm>
            <a:off x="1445404" y="1731829"/>
            <a:ext cx="259165" cy="3780000"/>
          </a:xfrm>
          <a:prstGeom prst="line">
            <a:avLst/>
          </a:prstGeom>
          <a:ln w="28575">
            <a:solidFill>
              <a:srgbClr val="7030A0"/>
            </a:solidFill>
            <a:prstDash val="sysDot"/>
          </a:ln>
        </p:spPr>
        <p:style>
          <a:lnRef idx="1">
            <a:schemeClr val="accent1"/>
          </a:lnRef>
          <a:fillRef idx="0">
            <a:schemeClr val="accent1"/>
          </a:fillRef>
          <a:effectRef idx="0">
            <a:schemeClr val="accent1"/>
          </a:effectRef>
          <a:fontRef idx="minor">
            <a:schemeClr val="tx1"/>
          </a:fontRef>
        </p:style>
      </p:cxnSp>
      <p:sp>
        <p:nvSpPr>
          <p:cNvPr id="32" name="TextBox 31">
            <a:extLst>
              <a:ext uri="{FF2B5EF4-FFF2-40B4-BE49-F238E27FC236}">
                <a16:creationId xmlns:a16="http://schemas.microsoft.com/office/drawing/2014/main" id="{932E09AC-EE05-4817-BB5F-EAB1F55CDD8F}"/>
              </a:ext>
            </a:extLst>
          </p:cNvPr>
          <p:cNvSpPr txBox="1"/>
          <p:nvPr/>
        </p:nvSpPr>
        <p:spPr>
          <a:xfrm>
            <a:off x="1593671" y="2410198"/>
            <a:ext cx="4305153" cy="353943"/>
          </a:xfrm>
          <a:prstGeom prst="rect">
            <a:avLst/>
          </a:prstGeom>
          <a:noFill/>
          <a:ln>
            <a:solidFill>
              <a:srgbClr val="7030A0"/>
            </a:solidFill>
          </a:ln>
        </p:spPr>
        <p:txBody>
          <a:bodyPr wrap="none" rtlCol="0">
            <a:spAutoFit/>
          </a:bodyPr>
          <a:lstStyle/>
          <a:p>
            <a:r>
              <a:rPr lang="en-US" sz="1700" b="1" dirty="0">
                <a:solidFill>
                  <a:srgbClr val="7030A0"/>
                </a:solidFill>
                <a:latin typeface="Calibri" panose="020F0502020204030204" pitchFamily="34" charset="0"/>
                <a:cs typeface="Calibri" panose="020F0502020204030204" pitchFamily="34" charset="0"/>
              </a:rPr>
              <a:t>Slope = initial instantaneous rate </a:t>
            </a:r>
            <a:r>
              <a:rPr lang="en-US" sz="1700" b="1" dirty="0" err="1">
                <a:solidFill>
                  <a:srgbClr val="7030A0"/>
                </a:solidFill>
                <a:latin typeface="Calibri" panose="020F0502020204030204" pitchFamily="34" charset="0"/>
                <a:cs typeface="Calibri" panose="020F0502020204030204" pitchFamily="34" charset="0"/>
              </a:rPr>
              <a:t>wrt</a:t>
            </a:r>
            <a:r>
              <a:rPr lang="en-US" sz="1700" b="1" dirty="0">
                <a:solidFill>
                  <a:srgbClr val="7030A0"/>
                </a:solidFill>
                <a:latin typeface="Calibri" panose="020F0502020204030204" pitchFamily="34" charset="0"/>
                <a:cs typeface="Calibri" panose="020F0502020204030204" pitchFamily="34" charset="0"/>
              </a:rPr>
              <a:t> reactant</a:t>
            </a:r>
            <a:endParaRPr lang="en-US" sz="1700" b="1" baseline="-25000" dirty="0">
              <a:solidFill>
                <a:srgbClr val="7030A0"/>
              </a:solidFill>
              <a:latin typeface="Calibri" panose="020F0502020204030204" pitchFamily="34" charset="0"/>
              <a:cs typeface="Calibri" panose="020F0502020204030204" pitchFamily="34" charset="0"/>
            </a:endParaRPr>
          </a:p>
        </p:txBody>
      </p:sp>
      <p:cxnSp>
        <p:nvCxnSpPr>
          <p:cNvPr id="33" name="Straight Arrow Connector 32">
            <a:extLst>
              <a:ext uri="{FF2B5EF4-FFF2-40B4-BE49-F238E27FC236}">
                <a16:creationId xmlns:a16="http://schemas.microsoft.com/office/drawing/2014/main" id="{B16D5057-C6A3-45A1-AA66-94FC982DE5C8}"/>
              </a:ext>
            </a:extLst>
          </p:cNvPr>
          <p:cNvCxnSpPr>
            <a:stCxn id="30" idx="1"/>
          </p:cNvCxnSpPr>
          <p:nvPr/>
        </p:nvCxnSpPr>
        <p:spPr>
          <a:xfrm flipH="1">
            <a:off x="4946469" y="3676558"/>
            <a:ext cx="914400" cy="37032"/>
          </a:xfrm>
          <a:prstGeom prst="straightConnector1">
            <a:avLst/>
          </a:prstGeom>
          <a:ln w="19050">
            <a:solidFill>
              <a:srgbClr val="7030A0"/>
            </a:solidFill>
            <a:headEnd type="triangle"/>
            <a:tailEnd type="none"/>
          </a:ln>
        </p:spPr>
        <p:style>
          <a:lnRef idx="1">
            <a:schemeClr val="accent1"/>
          </a:lnRef>
          <a:fillRef idx="0">
            <a:schemeClr val="accent1"/>
          </a:fillRef>
          <a:effectRef idx="0">
            <a:schemeClr val="accent1"/>
          </a:effectRef>
          <a:fontRef idx="minor">
            <a:schemeClr val="tx1"/>
          </a:fontRef>
        </p:style>
      </p:cxnSp>
      <p:sp>
        <p:nvSpPr>
          <p:cNvPr id="34" name="TextBox 33">
            <a:extLst>
              <a:ext uri="{FF2B5EF4-FFF2-40B4-BE49-F238E27FC236}">
                <a16:creationId xmlns:a16="http://schemas.microsoft.com/office/drawing/2014/main" id="{1C801C93-A613-4A22-B7F2-0C855060E363}"/>
              </a:ext>
            </a:extLst>
          </p:cNvPr>
          <p:cNvSpPr txBox="1"/>
          <p:nvPr/>
        </p:nvSpPr>
        <p:spPr>
          <a:xfrm>
            <a:off x="5055012" y="1637609"/>
            <a:ext cx="2118722" cy="523220"/>
          </a:xfrm>
          <a:prstGeom prst="rect">
            <a:avLst/>
          </a:prstGeom>
          <a:noFill/>
        </p:spPr>
        <p:txBody>
          <a:bodyPr wrap="none" rtlCol="0">
            <a:spAutoFit/>
          </a:bodyPr>
          <a:lstStyle/>
          <a:p>
            <a:r>
              <a:rPr lang="en-GB" sz="2800" dirty="0"/>
              <a:t>kinetic profile</a:t>
            </a:r>
          </a:p>
        </p:txBody>
      </p:sp>
      <p:sp>
        <p:nvSpPr>
          <p:cNvPr id="3" name="TextBox 2">
            <a:extLst>
              <a:ext uri="{FF2B5EF4-FFF2-40B4-BE49-F238E27FC236}">
                <a16:creationId xmlns:a16="http://schemas.microsoft.com/office/drawing/2014/main" id="{F2F2E909-65C4-44D7-9ADB-7D8463108A86}"/>
              </a:ext>
            </a:extLst>
          </p:cNvPr>
          <p:cNvSpPr txBox="1"/>
          <p:nvPr/>
        </p:nvSpPr>
        <p:spPr>
          <a:xfrm>
            <a:off x="10413701" y="5843878"/>
            <a:ext cx="1729048" cy="646331"/>
          </a:xfrm>
          <a:prstGeom prst="rect">
            <a:avLst/>
          </a:prstGeom>
          <a:noFill/>
        </p:spPr>
        <p:txBody>
          <a:bodyPr wrap="square" rtlCol="0">
            <a:spAutoFit/>
          </a:bodyPr>
          <a:lstStyle/>
          <a:p>
            <a:r>
              <a:rPr lang="en-GB" dirty="0"/>
              <a:t>determined</a:t>
            </a:r>
          </a:p>
          <a:p>
            <a:r>
              <a:rPr lang="en-GB" dirty="0"/>
              <a:t>experimentally </a:t>
            </a:r>
          </a:p>
        </p:txBody>
      </p:sp>
    </p:spTree>
    <p:extLst>
      <p:ext uri="{BB962C8B-B14F-4D97-AF65-F5344CB8AC3E}">
        <p14:creationId xmlns:p14="http://schemas.microsoft.com/office/powerpoint/2010/main" val="4302716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2" presetClass="entr" presetSubtype="8"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wipe(left)">
                                      <p:cBhvr>
                                        <p:cTn id="13" dur="500"/>
                                        <p:tgtEl>
                                          <p:spTgt spid="5"/>
                                        </p:tgtEl>
                                      </p:cBhvr>
                                    </p:animEffect>
                                  </p:childTnLst>
                                </p:cTn>
                              </p:par>
                            </p:childTnLst>
                          </p:cTn>
                        </p:par>
                      </p:childTnLst>
                    </p:cTn>
                  </p:par>
                  <p:par>
                    <p:cTn id="14" fill="hold">
                      <p:stCondLst>
                        <p:cond delay="indefinite"/>
                      </p:stCondLst>
                      <p:childTnLst>
                        <p:par>
                          <p:cTn id="15" fill="hold">
                            <p:stCondLst>
                              <p:cond delay="0"/>
                            </p:stCondLst>
                            <p:childTnLst>
                              <p:par>
                                <p:cTn id="16" presetID="53" presetClass="entr" presetSubtype="16" fill="hold" grpId="0" nodeType="clickEffect">
                                  <p:stCondLst>
                                    <p:cond delay="0"/>
                                  </p:stCondLst>
                                  <p:childTnLst>
                                    <p:set>
                                      <p:cBhvr>
                                        <p:cTn id="17" dur="1" fill="hold">
                                          <p:stCondLst>
                                            <p:cond delay="0"/>
                                          </p:stCondLst>
                                        </p:cTn>
                                        <p:tgtEl>
                                          <p:spTgt spid="9"/>
                                        </p:tgtEl>
                                        <p:attrNameLst>
                                          <p:attrName>style.visibility</p:attrName>
                                        </p:attrNameLst>
                                      </p:cBhvr>
                                      <p:to>
                                        <p:strVal val="visible"/>
                                      </p:to>
                                    </p:set>
                                    <p:anim calcmode="lin" valueType="num">
                                      <p:cBhvr>
                                        <p:cTn id="18" dur="500" fill="hold"/>
                                        <p:tgtEl>
                                          <p:spTgt spid="9"/>
                                        </p:tgtEl>
                                        <p:attrNameLst>
                                          <p:attrName>ppt_w</p:attrName>
                                        </p:attrNameLst>
                                      </p:cBhvr>
                                      <p:tavLst>
                                        <p:tav tm="0">
                                          <p:val>
                                            <p:fltVal val="0"/>
                                          </p:val>
                                        </p:tav>
                                        <p:tav tm="100000">
                                          <p:val>
                                            <p:strVal val="#ppt_w"/>
                                          </p:val>
                                        </p:tav>
                                      </p:tavLst>
                                    </p:anim>
                                    <p:anim calcmode="lin" valueType="num">
                                      <p:cBhvr>
                                        <p:cTn id="19" dur="500" fill="hold"/>
                                        <p:tgtEl>
                                          <p:spTgt spid="9"/>
                                        </p:tgtEl>
                                        <p:attrNameLst>
                                          <p:attrName>ppt_h</p:attrName>
                                        </p:attrNameLst>
                                      </p:cBhvr>
                                      <p:tavLst>
                                        <p:tav tm="0">
                                          <p:val>
                                            <p:fltVal val="0"/>
                                          </p:val>
                                        </p:tav>
                                        <p:tav tm="100000">
                                          <p:val>
                                            <p:strVal val="#ppt_h"/>
                                          </p:val>
                                        </p:tav>
                                      </p:tavLst>
                                    </p:anim>
                                    <p:animEffect transition="in" filter="fade">
                                      <p:cBhvr>
                                        <p:cTn id="20" dur="500"/>
                                        <p:tgtEl>
                                          <p:spTgt spid="9"/>
                                        </p:tgtEl>
                                      </p:cBhvr>
                                    </p:animEffect>
                                  </p:childTnLst>
                                </p:cTn>
                              </p:par>
                            </p:childTnLst>
                          </p:cTn>
                        </p:par>
                        <p:par>
                          <p:cTn id="21" fill="hold">
                            <p:stCondLst>
                              <p:cond delay="500"/>
                            </p:stCondLst>
                            <p:childTnLst>
                              <p:par>
                                <p:cTn id="22" presetID="2" presetClass="entr" presetSubtype="2" fill="hold" grpId="0" nodeType="afterEffect">
                                  <p:stCondLst>
                                    <p:cond delay="0"/>
                                  </p:stCondLst>
                                  <p:childTnLst>
                                    <p:set>
                                      <p:cBhvr>
                                        <p:cTn id="23" dur="1" fill="hold">
                                          <p:stCondLst>
                                            <p:cond delay="0"/>
                                          </p:stCondLst>
                                        </p:cTn>
                                        <p:tgtEl>
                                          <p:spTgt spid="6"/>
                                        </p:tgtEl>
                                        <p:attrNameLst>
                                          <p:attrName>style.visibility</p:attrName>
                                        </p:attrNameLst>
                                      </p:cBhvr>
                                      <p:to>
                                        <p:strVal val="visible"/>
                                      </p:to>
                                    </p:set>
                                    <p:anim calcmode="lin" valueType="num">
                                      <p:cBhvr additive="base">
                                        <p:cTn id="24" dur="500" fill="hold"/>
                                        <p:tgtEl>
                                          <p:spTgt spid="6"/>
                                        </p:tgtEl>
                                        <p:attrNameLst>
                                          <p:attrName>ppt_x</p:attrName>
                                        </p:attrNameLst>
                                      </p:cBhvr>
                                      <p:tavLst>
                                        <p:tav tm="0">
                                          <p:val>
                                            <p:strVal val="1+#ppt_w/2"/>
                                          </p:val>
                                        </p:tav>
                                        <p:tav tm="100000">
                                          <p:val>
                                            <p:strVal val="#ppt_x"/>
                                          </p:val>
                                        </p:tav>
                                      </p:tavLst>
                                    </p:anim>
                                    <p:anim calcmode="lin" valueType="num">
                                      <p:cBhvr additive="base">
                                        <p:cTn id="25" dur="500" fill="hold"/>
                                        <p:tgtEl>
                                          <p:spTgt spid="6"/>
                                        </p:tgtEl>
                                        <p:attrNameLst>
                                          <p:attrName>ppt_y</p:attrName>
                                        </p:attrNameLst>
                                      </p:cBhvr>
                                      <p:tavLst>
                                        <p:tav tm="0">
                                          <p:val>
                                            <p:strVal val="#ppt_y"/>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1" presetClass="entr" presetSubtype="0" fill="hold" grpId="0" nodeType="clickEffect">
                                  <p:stCondLst>
                                    <p:cond delay="0"/>
                                  </p:stCondLst>
                                  <p:childTnLst>
                                    <p:set>
                                      <p:cBhvr>
                                        <p:cTn id="29" dur="1" fill="hold">
                                          <p:stCondLst>
                                            <p:cond delay="0"/>
                                          </p:stCondLst>
                                        </p:cTn>
                                        <p:tgtEl>
                                          <p:spTgt spid="7"/>
                                        </p:tgtEl>
                                        <p:attrNameLst>
                                          <p:attrName>style.visibility</p:attrName>
                                        </p:attrNameLst>
                                      </p:cBhvr>
                                      <p:to>
                                        <p:strVal val="visible"/>
                                      </p:to>
                                    </p:set>
                                  </p:childTnLst>
                                </p:cTn>
                              </p:par>
                            </p:childTnLst>
                          </p:cTn>
                        </p:par>
                      </p:childTnLst>
                    </p:cTn>
                  </p:par>
                  <p:par>
                    <p:cTn id="30" fill="hold">
                      <p:stCondLst>
                        <p:cond delay="indefinite"/>
                      </p:stCondLst>
                      <p:childTnLst>
                        <p:par>
                          <p:cTn id="31" fill="hold">
                            <p:stCondLst>
                              <p:cond delay="0"/>
                            </p:stCondLst>
                            <p:childTnLst>
                              <p:par>
                                <p:cTn id="32" presetID="53" presetClass="entr" presetSubtype="16" fill="hold" grpId="0" nodeType="clickEffect">
                                  <p:stCondLst>
                                    <p:cond delay="0"/>
                                  </p:stCondLst>
                                  <p:childTnLst>
                                    <p:set>
                                      <p:cBhvr>
                                        <p:cTn id="33" dur="1" fill="hold">
                                          <p:stCondLst>
                                            <p:cond delay="0"/>
                                          </p:stCondLst>
                                        </p:cTn>
                                        <p:tgtEl>
                                          <p:spTgt spid="8"/>
                                        </p:tgtEl>
                                        <p:attrNameLst>
                                          <p:attrName>style.visibility</p:attrName>
                                        </p:attrNameLst>
                                      </p:cBhvr>
                                      <p:to>
                                        <p:strVal val="visible"/>
                                      </p:to>
                                    </p:set>
                                    <p:anim calcmode="lin" valueType="num">
                                      <p:cBhvr>
                                        <p:cTn id="34" dur="500" fill="hold"/>
                                        <p:tgtEl>
                                          <p:spTgt spid="8"/>
                                        </p:tgtEl>
                                        <p:attrNameLst>
                                          <p:attrName>ppt_w</p:attrName>
                                        </p:attrNameLst>
                                      </p:cBhvr>
                                      <p:tavLst>
                                        <p:tav tm="0">
                                          <p:val>
                                            <p:fltVal val="0"/>
                                          </p:val>
                                        </p:tav>
                                        <p:tav tm="100000">
                                          <p:val>
                                            <p:strVal val="#ppt_w"/>
                                          </p:val>
                                        </p:tav>
                                      </p:tavLst>
                                    </p:anim>
                                    <p:anim calcmode="lin" valueType="num">
                                      <p:cBhvr>
                                        <p:cTn id="35" dur="500" fill="hold"/>
                                        <p:tgtEl>
                                          <p:spTgt spid="8"/>
                                        </p:tgtEl>
                                        <p:attrNameLst>
                                          <p:attrName>ppt_h</p:attrName>
                                        </p:attrNameLst>
                                      </p:cBhvr>
                                      <p:tavLst>
                                        <p:tav tm="0">
                                          <p:val>
                                            <p:fltVal val="0"/>
                                          </p:val>
                                        </p:tav>
                                        <p:tav tm="100000">
                                          <p:val>
                                            <p:strVal val="#ppt_h"/>
                                          </p:val>
                                        </p:tav>
                                      </p:tavLst>
                                    </p:anim>
                                    <p:animEffect transition="in" filter="fade">
                                      <p:cBhvr>
                                        <p:cTn id="36" dur="500"/>
                                        <p:tgtEl>
                                          <p:spTgt spid="8"/>
                                        </p:tgtEl>
                                      </p:cBhvr>
                                    </p:animEffect>
                                  </p:childTnLst>
                                </p:cTn>
                              </p:par>
                            </p:childTnLst>
                          </p:cTn>
                        </p:par>
                        <p:par>
                          <p:cTn id="37" fill="hold">
                            <p:stCondLst>
                              <p:cond delay="500"/>
                            </p:stCondLst>
                            <p:childTnLst>
                              <p:par>
                                <p:cTn id="38" presetID="22" presetClass="entr" presetSubtype="2" fill="hold" grpId="0" nodeType="afterEffect">
                                  <p:stCondLst>
                                    <p:cond delay="0"/>
                                  </p:stCondLst>
                                  <p:childTnLst>
                                    <p:set>
                                      <p:cBhvr>
                                        <p:cTn id="39" dur="1" fill="hold">
                                          <p:stCondLst>
                                            <p:cond delay="0"/>
                                          </p:stCondLst>
                                        </p:cTn>
                                        <p:tgtEl>
                                          <p:spTgt spid="10"/>
                                        </p:tgtEl>
                                        <p:attrNameLst>
                                          <p:attrName>style.visibility</p:attrName>
                                        </p:attrNameLst>
                                      </p:cBhvr>
                                      <p:to>
                                        <p:strVal val="visible"/>
                                      </p:to>
                                    </p:set>
                                    <p:animEffect transition="in" filter="wipe(right)">
                                      <p:cBhvr>
                                        <p:cTn id="40" dur="500"/>
                                        <p:tgtEl>
                                          <p:spTgt spid="10"/>
                                        </p:tgtEl>
                                      </p:cBhvr>
                                    </p:animEffect>
                                  </p:childTnLst>
                                </p:cTn>
                              </p:par>
                            </p:childTnLst>
                          </p:cTn>
                        </p:par>
                      </p:childTnLst>
                    </p:cTn>
                  </p:par>
                  <p:par>
                    <p:cTn id="41" fill="hold">
                      <p:stCondLst>
                        <p:cond delay="indefinite"/>
                      </p:stCondLst>
                      <p:childTnLst>
                        <p:par>
                          <p:cTn id="42" fill="hold">
                            <p:stCondLst>
                              <p:cond delay="0"/>
                            </p:stCondLst>
                            <p:childTnLst>
                              <p:par>
                                <p:cTn id="43" presetID="22" presetClass="exit" presetSubtype="8" fill="hold" grpId="1" nodeType="clickEffect">
                                  <p:stCondLst>
                                    <p:cond delay="0"/>
                                  </p:stCondLst>
                                  <p:childTnLst>
                                    <p:animEffect transition="out" filter="wipe(left)">
                                      <p:cBhvr>
                                        <p:cTn id="44" dur="500"/>
                                        <p:tgtEl>
                                          <p:spTgt spid="10"/>
                                        </p:tgtEl>
                                      </p:cBhvr>
                                    </p:animEffect>
                                    <p:set>
                                      <p:cBhvr>
                                        <p:cTn id="45" dur="1" fill="hold">
                                          <p:stCondLst>
                                            <p:cond delay="499"/>
                                          </p:stCondLst>
                                        </p:cTn>
                                        <p:tgtEl>
                                          <p:spTgt spid="10"/>
                                        </p:tgtEl>
                                        <p:attrNameLst>
                                          <p:attrName>style.visibility</p:attrName>
                                        </p:attrNameLst>
                                      </p:cBhvr>
                                      <p:to>
                                        <p:strVal val="hidden"/>
                                      </p:to>
                                    </p:set>
                                  </p:childTnLst>
                                </p:cTn>
                              </p:par>
                            </p:childTnLst>
                          </p:cTn>
                        </p:par>
                      </p:childTnLst>
                    </p:cTn>
                  </p:par>
                  <p:par>
                    <p:cTn id="46" fill="hold">
                      <p:stCondLst>
                        <p:cond delay="indefinite"/>
                      </p:stCondLst>
                      <p:childTnLst>
                        <p:par>
                          <p:cTn id="47" fill="hold">
                            <p:stCondLst>
                              <p:cond delay="0"/>
                            </p:stCondLst>
                            <p:childTnLst>
                              <p:par>
                                <p:cTn id="48" presetID="1" presetClass="entr" presetSubtype="0" fill="hold" grpId="0" nodeType="clickEffect">
                                  <p:stCondLst>
                                    <p:cond delay="0"/>
                                  </p:stCondLst>
                                  <p:childTnLst>
                                    <p:set>
                                      <p:cBhvr>
                                        <p:cTn id="49" dur="1" fill="hold">
                                          <p:stCondLst>
                                            <p:cond delay="0"/>
                                          </p:stCondLst>
                                        </p:cTn>
                                        <p:tgtEl>
                                          <p:spTgt spid="34"/>
                                        </p:tgtEl>
                                        <p:attrNameLst>
                                          <p:attrName>style.visibility</p:attrName>
                                        </p:attrNameLst>
                                      </p:cBhvr>
                                      <p:to>
                                        <p:strVal val="visible"/>
                                      </p:to>
                                    </p:set>
                                  </p:childTnLst>
                                </p:cTn>
                              </p:par>
                              <p:par>
                                <p:cTn id="50" presetID="22" presetClass="entr" presetSubtype="4" fill="hold" nodeType="withEffect">
                                  <p:stCondLst>
                                    <p:cond delay="0"/>
                                  </p:stCondLst>
                                  <p:childTnLst>
                                    <p:set>
                                      <p:cBhvr>
                                        <p:cTn id="51" dur="1" fill="hold">
                                          <p:stCondLst>
                                            <p:cond delay="0"/>
                                          </p:stCondLst>
                                        </p:cTn>
                                        <p:tgtEl>
                                          <p:spTgt spid="11"/>
                                        </p:tgtEl>
                                        <p:attrNameLst>
                                          <p:attrName>style.visibility</p:attrName>
                                        </p:attrNameLst>
                                      </p:cBhvr>
                                      <p:to>
                                        <p:strVal val="visible"/>
                                      </p:to>
                                    </p:set>
                                    <p:animEffect transition="in" filter="wipe(down)">
                                      <p:cBhvr>
                                        <p:cTn id="52" dur="500"/>
                                        <p:tgtEl>
                                          <p:spTgt spid="11"/>
                                        </p:tgtEl>
                                      </p:cBhvr>
                                    </p:animEffect>
                                  </p:childTnLst>
                                </p:cTn>
                              </p:par>
                              <p:par>
                                <p:cTn id="53" presetID="22" presetClass="entr" presetSubtype="8" fill="hold" nodeType="withEffect">
                                  <p:stCondLst>
                                    <p:cond delay="0"/>
                                  </p:stCondLst>
                                  <p:childTnLst>
                                    <p:set>
                                      <p:cBhvr>
                                        <p:cTn id="54" dur="1" fill="hold">
                                          <p:stCondLst>
                                            <p:cond delay="0"/>
                                          </p:stCondLst>
                                        </p:cTn>
                                        <p:tgtEl>
                                          <p:spTgt spid="12"/>
                                        </p:tgtEl>
                                        <p:attrNameLst>
                                          <p:attrName>style.visibility</p:attrName>
                                        </p:attrNameLst>
                                      </p:cBhvr>
                                      <p:to>
                                        <p:strVal val="visible"/>
                                      </p:to>
                                    </p:set>
                                    <p:animEffect transition="in" filter="wipe(left)">
                                      <p:cBhvr>
                                        <p:cTn id="55" dur="500"/>
                                        <p:tgtEl>
                                          <p:spTgt spid="12"/>
                                        </p:tgtEl>
                                      </p:cBhvr>
                                    </p:animEffect>
                                  </p:childTnLst>
                                </p:cTn>
                              </p:par>
                            </p:childTnLst>
                          </p:cTn>
                        </p:par>
                        <p:par>
                          <p:cTn id="56" fill="hold">
                            <p:stCondLst>
                              <p:cond delay="500"/>
                            </p:stCondLst>
                            <p:childTnLst>
                              <p:par>
                                <p:cTn id="57" presetID="2" presetClass="entr" presetSubtype="1" fill="hold" grpId="0" nodeType="afterEffect">
                                  <p:stCondLst>
                                    <p:cond delay="0"/>
                                  </p:stCondLst>
                                  <p:childTnLst>
                                    <p:set>
                                      <p:cBhvr>
                                        <p:cTn id="58" dur="1" fill="hold">
                                          <p:stCondLst>
                                            <p:cond delay="0"/>
                                          </p:stCondLst>
                                        </p:cTn>
                                        <p:tgtEl>
                                          <p:spTgt spid="15"/>
                                        </p:tgtEl>
                                        <p:attrNameLst>
                                          <p:attrName>style.visibility</p:attrName>
                                        </p:attrNameLst>
                                      </p:cBhvr>
                                      <p:to>
                                        <p:strVal val="visible"/>
                                      </p:to>
                                    </p:set>
                                    <p:anim calcmode="lin" valueType="num">
                                      <p:cBhvr additive="base">
                                        <p:cTn id="59" dur="500" fill="hold"/>
                                        <p:tgtEl>
                                          <p:spTgt spid="15"/>
                                        </p:tgtEl>
                                        <p:attrNameLst>
                                          <p:attrName>ppt_x</p:attrName>
                                        </p:attrNameLst>
                                      </p:cBhvr>
                                      <p:tavLst>
                                        <p:tav tm="0">
                                          <p:val>
                                            <p:strVal val="#ppt_x"/>
                                          </p:val>
                                        </p:tav>
                                        <p:tav tm="100000">
                                          <p:val>
                                            <p:strVal val="#ppt_x"/>
                                          </p:val>
                                        </p:tav>
                                      </p:tavLst>
                                    </p:anim>
                                    <p:anim calcmode="lin" valueType="num">
                                      <p:cBhvr additive="base">
                                        <p:cTn id="60" dur="500" fill="hold"/>
                                        <p:tgtEl>
                                          <p:spTgt spid="15"/>
                                        </p:tgtEl>
                                        <p:attrNameLst>
                                          <p:attrName>ppt_y</p:attrName>
                                        </p:attrNameLst>
                                      </p:cBhvr>
                                      <p:tavLst>
                                        <p:tav tm="0">
                                          <p:val>
                                            <p:strVal val="0-#ppt_h/2"/>
                                          </p:val>
                                        </p:tav>
                                        <p:tav tm="100000">
                                          <p:val>
                                            <p:strVal val="#ppt_y"/>
                                          </p:val>
                                        </p:tav>
                                      </p:tavLst>
                                    </p:anim>
                                  </p:childTnLst>
                                </p:cTn>
                              </p:par>
                              <p:par>
                                <p:cTn id="61" presetID="2" presetClass="entr" presetSubtype="4" fill="hold" grpId="0" nodeType="withEffect">
                                  <p:stCondLst>
                                    <p:cond delay="0"/>
                                  </p:stCondLst>
                                  <p:childTnLst>
                                    <p:set>
                                      <p:cBhvr>
                                        <p:cTn id="62" dur="1" fill="hold">
                                          <p:stCondLst>
                                            <p:cond delay="0"/>
                                          </p:stCondLst>
                                        </p:cTn>
                                        <p:tgtEl>
                                          <p:spTgt spid="16"/>
                                        </p:tgtEl>
                                        <p:attrNameLst>
                                          <p:attrName>style.visibility</p:attrName>
                                        </p:attrNameLst>
                                      </p:cBhvr>
                                      <p:to>
                                        <p:strVal val="visible"/>
                                      </p:to>
                                    </p:set>
                                    <p:anim calcmode="lin" valueType="num">
                                      <p:cBhvr additive="base">
                                        <p:cTn id="63" dur="500" fill="hold"/>
                                        <p:tgtEl>
                                          <p:spTgt spid="16"/>
                                        </p:tgtEl>
                                        <p:attrNameLst>
                                          <p:attrName>ppt_x</p:attrName>
                                        </p:attrNameLst>
                                      </p:cBhvr>
                                      <p:tavLst>
                                        <p:tav tm="0">
                                          <p:val>
                                            <p:strVal val="#ppt_x"/>
                                          </p:val>
                                        </p:tav>
                                        <p:tav tm="100000">
                                          <p:val>
                                            <p:strVal val="#ppt_x"/>
                                          </p:val>
                                        </p:tav>
                                      </p:tavLst>
                                    </p:anim>
                                    <p:anim calcmode="lin" valueType="num">
                                      <p:cBhvr additive="base">
                                        <p:cTn id="64" dur="500" fill="hold"/>
                                        <p:tgtEl>
                                          <p:spTgt spid="16"/>
                                        </p:tgtEl>
                                        <p:attrNameLst>
                                          <p:attrName>ppt_y</p:attrName>
                                        </p:attrNameLst>
                                      </p:cBhvr>
                                      <p:tavLst>
                                        <p:tav tm="0">
                                          <p:val>
                                            <p:strVal val="1+#ppt_h/2"/>
                                          </p:val>
                                        </p:tav>
                                        <p:tav tm="100000">
                                          <p:val>
                                            <p:strVal val="#ppt_y"/>
                                          </p:val>
                                        </p:tav>
                                      </p:tavLst>
                                    </p:anim>
                                  </p:childTnLst>
                                </p:cTn>
                              </p:par>
                            </p:childTnLst>
                          </p:cTn>
                        </p:par>
                        <p:par>
                          <p:cTn id="65" fill="hold">
                            <p:stCondLst>
                              <p:cond delay="1000"/>
                            </p:stCondLst>
                            <p:childTnLst>
                              <p:par>
                                <p:cTn id="66" presetID="1" presetClass="entr" presetSubtype="0" fill="hold" grpId="0" nodeType="afterEffect">
                                  <p:stCondLst>
                                    <p:cond delay="0"/>
                                  </p:stCondLst>
                                  <p:childTnLst>
                                    <p:set>
                                      <p:cBhvr>
                                        <p:cTn id="67" dur="1" fill="hold">
                                          <p:stCondLst>
                                            <p:cond delay="0"/>
                                          </p:stCondLst>
                                        </p:cTn>
                                        <p:tgtEl>
                                          <p:spTgt spid="21"/>
                                        </p:tgtEl>
                                        <p:attrNameLst>
                                          <p:attrName>style.visibility</p:attrName>
                                        </p:attrNameLst>
                                      </p:cBhvr>
                                      <p:to>
                                        <p:strVal val="visible"/>
                                      </p:to>
                                    </p:set>
                                  </p:childTnLst>
                                </p:cTn>
                              </p:par>
                            </p:childTnLst>
                          </p:cTn>
                        </p:par>
                      </p:childTnLst>
                    </p:cTn>
                  </p:par>
                  <p:par>
                    <p:cTn id="68" fill="hold">
                      <p:stCondLst>
                        <p:cond delay="indefinite"/>
                      </p:stCondLst>
                      <p:childTnLst>
                        <p:par>
                          <p:cTn id="69" fill="hold">
                            <p:stCondLst>
                              <p:cond delay="0"/>
                            </p:stCondLst>
                            <p:childTnLst>
                              <p:par>
                                <p:cTn id="70" presetID="22" presetClass="entr" presetSubtype="8" fill="hold" grpId="0" nodeType="clickEffect">
                                  <p:stCondLst>
                                    <p:cond delay="0"/>
                                  </p:stCondLst>
                                  <p:childTnLst>
                                    <p:set>
                                      <p:cBhvr>
                                        <p:cTn id="71" dur="1" fill="hold">
                                          <p:stCondLst>
                                            <p:cond delay="0"/>
                                          </p:stCondLst>
                                        </p:cTn>
                                        <p:tgtEl>
                                          <p:spTgt spid="13"/>
                                        </p:tgtEl>
                                        <p:attrNameLst>
                                          <p:attrName>style.visibility</p:attrName>
                                        </p:attrNameLst>
                                      </p:cBhvr>
                                      <p:to>
                                        <p:strVal val="visible"/>
                                      </p:to>
                                    </p:set>
                                    <p:animEffect transition="in" filter="wipe(left)">
                                      <p:cBhvr>
                                        <p:cTn id="72" dur="500"/>
                                        <p:tgtEl>
                                          <p:spTgt spid="13"/>
                                        </p:tgtEl>
                                      </p:cBhvr>
                                    </p:animEffect>
                                  </p:childTnLst>
                                </p:cTn>
                              </p:par>
                            </p:childTnLst>
                          </p:cTn>
                        </p:par>
                        <p:par>
                          <p:cTn id="73" fill="hold">
                            <p:stCondLst>
                              <p:cond delay="500"/>
                            </p:stCondLst>
                            <p:childTnLst>
                              <p:par>
                                <p:cTn id="74" presetID="53" presetClass="entr" presetSubtype="16" fill="hold" grpId="0" nodeType="afterEffect">
                                  <p:stCondLst>
                                    <p:cond delay="0"/>
                                  </p:stCondLst>
                                  <p:childTnLst>
                                    <p:set>
                                      <p:cBhvr>
                                        <p:cTn id="75" dur="1" fill="hold">
                                          <p:stCondLst>
                                            <p:cond delay="0"/>
                                          </p:stCondLst>
                                        </p:cTn>
                                        <p:tgtEl>
                                          <p:spTgt spid="17"/>
                                        </p:tgtEl>
                                        <p:attrNameLst>
                                          <p:attrName>style.visibility</p:attrName>
                                        </p:attrNameLst>
                                      </p:cBhvr>
                                      <p:to>
                                        <p:strVal val="visible"/>
                                      </p:to>
                                    </p:set>
                                    <p:anim calcmode="lin" valueType="num">
                                      <p:cBhvr>
                                        <p:cTn id="76" dur="500" fill="hold"/>
                                        <p:tgtEl>
                                          <p:spTgt spid="17"/>
                                        </p:tgtEl>
                                        <p:attrNameLst>
                                          <p:attrName>ppt_w</p:attrName>
                                        </p:attrNameLst>
                                      </p:cBhvr>
                                      <p:tavLst>
                                        <p:tav tm="0">
                                          <p:val>
                                            <p:fltVal val="0"/>
                                          </p:val>
                                        </p:tav>
                                        <p:tav tm="100000">
                                          <p:val>
                                            <p:strVal val="#ppt_w"/>
                                          </p:val>
                                        </p:tav>
                                      </p:tavLst>
                                    </p:anim>
                                    <p:anim calcmode="lin" valueType="num">
                                      <p:cBhvr>
                                        <p:cTn id="77" dur="500" fill="hold"/>
                                        <p:tgtEl>
                                          <p:spTgt spid="17"/>
                                        </p:tgtEl>
                                        <p:attrNameLst>
                                          <p:attrName>ppt_h</p:attrName>
                                        </p:attrNameLst>
                                      </p:cBhvr>
                                      <p:tavLst>
                                        <p:tav tm="0">
                                          <p:val>
                                            <p:fltVal val="0"/>
                                          </p:val>
                                        </p:tav>
                                        <p:tav tm="100000">
                                          <p:val>
                                            <p:strVal val="#ppt_h"/>
                                          </p:val>
                                        </p:tav>
                                      </p:tavLst>
                                    </p:anim>
                                    <p:animEffect transition="in" filter="fade">
                                      <p:cBhvr>
                                        <p:cTn id="78" dur="500"/>
                                        <p:tgtEl>
                                          <p:spTgt spid="17"/>
                                        </p:tgtEl>
                                      </p:cBhvr>
                                    </p:animEffect>
                                  </p:childTnLst>
                                </p:cTn>
                              </p:par>
                            </p:childTnLst>
                          </p:cTn>
                        </p:par>
                      </p:childTnLst>
                    </p:cTn>
                  </p:par>
                  <p:par>
                    <p:cTn id="79" fill="hold">
                      <p:stCondLst>
                        <p:cond delay="indefinite"/>
                      </p:stCondLst>
                      <p:childTnLst>
                        <p:par>
                          <p:cTn id="80" fill="hold">
                            <p:stCondLst>
                              <p:cond delay="0"/>
                            </p:stCondLst>
                            <p:childTnLst>
                              <p:par>
                                <p:cTn id="81" presetID="22" presetClass="entr" presetSubtype="1" fill="hold" nodeType="clickEffect">
                                  <p:stCondLst>
                                    <p:cond delay="0"/>
                                  </p:stCondLst>
                                  <p:childTnLst>
                                    <p:set>
                                      <p:cBhvr>
                                        <p:cTn id="82" dur="1" fill="hold">
                                          <p:stCondLst>
                                            <p:cond delay="0"/>
                                          </p:stCondLst>
                                        </p:cTn>
                                        <p:tgtEl>
                                          <p:spTgt spid="19"/>
                                        </p:tgtEl>
                                        <p:attrNameLst>
                                          <p:attrName>style.visibility</p:attrName>
                                        </p:attrNameLst>
                                      </p:cBhvr>
                                      <p:to>
                                        <p:strVal val="visible"/>
                                      </p:to>
                                    </p:set>
                                    <p:animEffect transition="in" filter="wipe(up)">
                                      <p:cBhvr>
                                        <p:cTn id="83" dur="500"/>
                                        <p:tgtEl>
                                          <p:spTgt spid="19"/>
                                        </p:tgtEl>
                                      </p:cBhvr>
                                    </p:animEffect>
                                  </p:childTnLst>
                                </p:cTn>
                              </p:par>
                            </p:childTnLst>
                          </p:cTn>
                        </p:par>
                        <p:par>
                          <p:cTn id="84" fill="hold">
                            <p:stCondLst>
                              <p:cond delay="500"/>
                            </p:stCondLst>
                            <p:childTnLst>
                              <p:par>
                                <p:cTn id="85" presetID="45" presetClass="entr" presetSubtype="0" fill="hold" grpId="0" nodeType="afterEffect">
                                  <p:stCondLst>
                                    <p:cond delay="0"/>
                                  </p:stCondLst>
                                  <p:childTnLst>
                                    <p:set>
                                      <p:cBhvr>
                                        <p:cTn id="86" dur="1" fill="hold">
                                          <p:stCondLst>
                                            <p:cond delay="0"/>
                                          </p:stCondLst>
                                        </p:cTn>
                                        <p:tgtEl>
                                          <p:spTgt spid="20"/>
                                        </p:tgtEl>
                                        <p:attrNameLst>
                                          <p:attrName>style.visibility</p:attrName>
                                        </p:attrNameLst>
                                      </p:cBhvr>
                                      <p:to>
                                        <p:strVal val="visible"/>
                                      </p:to>
                                    </p:set>
                                    <p:animEffect transition="in" filter="fade">
                                      <p:cBhvr>
                                        <p:cTn id="87" dur="500"/>
                                        <p:tgtEl>
                                          <p:spTgt spid="20"/>
                                        </p:tgtEl>
                                      </p:cBhvr>
                                    </p:animEffect>
                                    <p:anim calcmode="lin" valueType="num">
                                      <p:cBhvr>
                                        <p:cTn id="88" dur="500" fill="hold"/>
                                        <p:tgtEl>
                                          <p:spTgt spid="20"/>
                                        </p:tgtEl>
                                        <p:attrNameLst>
                                          <p:attrName>ppt_w</p:attrName>
                                        </p:attrNameLst>
                                      </p:cBhvr>
                                      <p:tavLst>
                                        <p:tav tm="0" fmla="#ppt_w*sin(2.5*pi*$)">
                                          <p:val>
                                            <p:fltVal val="0"/>
                                          </p:val>
                                        </p:tav>
                                        <p:tav tm="100000">
                                          <p:val>
                                            <p:fltVal val="1"/>
                                          </p:val>
                                        </p:tav>
                                      </p:tavLst>
                                    </p:anim>
                                    <p:anim calcmode="lin" valueType="num">
                                      <p:cBhvr>
                                        <p:cTn id="89" dur="500" fill="hold"/>
                                        <p:tgtEl>
                                          <p:spTgt spid="20"/>
                                        </p:tgtEl>
                                        <p:attrNameLst>
                                          <p:attrName>ppt_h</p:attrName>
                                        </p:attrNameLst>
                                      </p:cBhvr>
                                      <p:tavLst>
                                        <p:tav tm="0">
                                          <p:val>
                                            <p:strVal val="#ppt_h"/>
                                          </p:val>
                                        </p:tav>
                                        <p:tav tm="100000">
                                          <p:val>
                                            <p:strVal val="#ppt_h"/>
                                          </p:val>
                                        </p:tav>
                                      </p:tavLst>
                                    </p:anim>
                                  </p:childTnLst>
                                </p:cTn>
                              </p:par>
                            </p:childTnLst>
                          </p:cTn>
                        </p:par>
                        <p:par>
                          <p:cTn id="90" fill="hold">
                            <p:stCondLst>
                              <p:cond delay="1000"/>
                            </p:stCondLst>
                            <p:childTnLst>
                              <p:par>
                                <p:cTn id="91" presetID="22" presetClass="entr" presetSubtype="1" fill="hold" nodeType="afterEffect">
                                  <p:stCondLst>
                                    <p:cond delay="0"/>
                                  </p:stCondLst>
                                  <p:childTnLst>
                                    <p:set>
                                      <p:cBhvr>
                                        <p:cTn id="92" dur="1" fill="hold">
                                          <p:stCondLst>
                                            <p:cond delay="0"/>
                                          </p:stCondLst>
                                        </p:cTn>
                                        <p:tgtEl>
                                          <p:spTgt spid="18"/>
                                        </p:tgtEl>
                                        <p:attrNameLst>
                                          <p:attrName>style.visibility</p:attrName>
                                        </p:attrNameLst>
                                      </p:cBhvr>
                                      <p:to>
                                        <p:strVal val="visible"/>
                                      </p:to>
                                    </p:set>
                                    <p:animEffect transition="in" filter="wipe(up)">
                                      <p:cBhvr>
                                        <p:cTn id="93" dur="500"/>
                                        <p:tgtEl>
                                          <p:spTgt spid="18"/>
                                        </p:tgtEl>
                                      </p:cBhvr>
                                    </p:animEffect>
                                  </p:childTnLst>
                                </p:cTn>
                              </p:par>
                            </p:childTnLst>
                          </p:cTn>
                        </p:par>
                        <p:par>
                          <p:cTn id="94" fill="hold">
                            <p:stCondLst>
                              <p:cond delay="1500"/>
                            </p:stCondLst>
                            <p:childTnLst>
                              <p:par>
                                <p:cTn id="95" presetID="16" presetClass="entr" presetSubtype="21" fill="hold" grpId="0" nodeType="afterEffect">
                                  <p:stCondLst>
                                    <p:cond delay="0"/>
                                  </p:stCondLst>
                                  <p:childTnLst>
                                    <p:set>
                                      <p:cBhvr>
                                        <p:cTn id="96" dur="1" fill="hold">
                                          <p:stCondLst>
                                            <p:cond delay="0"/>
                                          </p:stCondLst>
                                        </p:cTn>
                                        <p:tgtEl>
                                          <p:spTgt spid="22"/>
                                        </p:tgtEl>
                                        <p:attrNameLst>
                                          <p:attrName>style.visibility</p:attrName>
                                        </p:attrNameLst>
                                      </p:cBhvr>
                                      <p:to>
                                        <p:strVal val="visible"/>
                                      </p:to>
                                    </p:set>
                                    <p:animEffect transition="in" filter="barn(inVertical)">
                                      <p:cBhvr>
                                        <p:cTn id="97" dur="500"/>
                                        <p:tgtEl>
                                          <p:spTgt spid="22"/>
                                        </p:tgtEl>
                                      </p:cBhvr>
                                    </p:animEffect>
                                  </p:childTnLst>
                                </p:cTn>
                              </p:par>
                            </p:childTnLst>
                          </p:cTn>
                        </p:par>
                        <p:par>
                          <p:cTn id="98" fill="hold">
                            <p:stCondLst>
                              <p:cond delay="2000"/>
                            </p:stCondLst>
                            <p:childTnLst>
                              <p:par>
                                <p:cTn id="99" presetID="22" presetClass="entr" presetSubtype="8" fill="hold" nodeType="afterEffect">
                                  <p:stCondLst>
                                    <p:cond delay="0"/>
                                  </p:stCondLst>
                                  <p:childTnLst>
                                    <p:set>
                                      <p:cBhvr>
                                        <p:cTn id="100" dur="1" fill="hold">
                                          <p:stCondLst>
                                            <p:cond delay="0"/>
                                          </p:stCondLst>
                                        </p:cTn>
                                        <p:tgtEl>
                                          <p:spTgt spid="23"/>
                                        </p:tgtEl>
                                        <p:attrNameLst>
                                          <p:attrName>style.visibility</p:attrName>
                                        </p:attrNameLst>
                                      </p:cBhvr>
                                      <p:to>
                                        <p:strVal val="visible"/>
                                      </p:to>
                                    </p:set>
                                    <p:animEffect transition="in" filter="wipe(left)">
                                      <p:cBhvr>
                                        <p:cTn id="101" dur="500"/>
                                        <p:tgtEl>
                                          <p:spTgt spid="23"/>
                                        </p:tgtEl>
                                      </p:cBhvr>
                                    </p:animEffect>
                                  </p:childTnLst>
                                </p:cTn>
                              </p:par>
                            </p:childTnLst>
                          </p:cTn>
                        </p:par>
                        <p:par>
                          <p:cTn id="102" fill="hold">
                            <p:stCondLst>
                              <p:cond delay="2500"/>
                            </p:stCondLst>
                            <p:childTnLst>
                              <p:par>
                                <p:cTn id="103" presetID="16" presetClass="entr" presetSubtype="21" fill="hold" grpId="0" nodeType="afterEffect">
                                  <p:stCondLst>
                                    <p:cond delay="0"/>
                                  </p:stCondLst>
                                  <p:childTnLst>
                                    <p:set>
                                      <p:cBhvr>
                                        <p:cTn id="104" dur="1" fill="hold">
                                          <p:stCondLst>
                                            <p:cond delay="0"/>
                                          </p:stCondLst>
                                        </p:cTn>
                                        <p:tgtEl>
                                          <p:spTgt spid="24"/>
                                        </p:tgtEl>
                                        <p:attrNameLst>
                                          <p:attrName>style.visibility</p:attrName>
                                        </p:attrNameLst>
                                      </p:cBhvr>
                                      <p:to>
                                        <p:strVal val="visible"/>
                                      </p:to>
                                    </p:set>
                                    <p:animEffect transition="in" filter="barn(inVertical)">
                                      <p:cBhvr>
                                        <p:cTn id="105" dur="500"/>
                                        <p:tgtEl>
                                          <p:spTgt spid="24"/>
                                        </p:tgtEl>
                                      </p:cBhvr>
                                    </p:animEffect>
                                  </p:childTnLst>
                                </p:cTn>
                              </p:par>
                            </p:childTnLst>
                          </p:cTn>
                        </p:par>
                      </p:childTnLst>
                    </p:cTn>
                  </p:par>
                  <p:par>
                    <p:cTn id="106" fill="hold">
                      <p:stCondLst>
                        <p:cond delay="indefinite"/>
                      </p:stCondLst>
                      <p:childTnLst>
                        <p:par>
                          <p:cTn id="107" fill="hold">
                            <p:stCondLst>
                              <p:cond delay="0"/>
                            </p:stCondLst>
                            <p:childTnLst>
                              <p:par>
                                <p:cTn id="108" presetID="1" presetClass="exit" presetSubtype="0" fill="hold" nodeType="clickEffect">
                                  <p:stCondLst>
                                    <p:cond delay="0"/>
                                  </p:stCondLst>
                                  <p:childTnLst>
                                    <p:set>
                                      <p:cBhvr>
                                        <p:cTn id="109" dur="1" fill="hold">
                                          <p:stCondLst>
                                            <p:cond delay="0"/>
                                          </p:stCondLst>
                                        </p:cTn>
                                        <p:tgtEl>
                                          <p:spTgt spid="18"/>
                                        </p:tgtEl>
                                        <p:attrNameLst>
                                          <p:attrName>style.visibility</p:attrName>
                                        </p:attrNameLst>
                                      </p:cBhvr>
                                      <p:to>
                                        <p:strVal val="hidden"/>
                                      </p:to>
                                    </p:set>
                                  </p:childTnLst>
                                </p:cTn>
                              </p:par>
                              <p:par>
                                <p:cTn id="110" presetID="1" presetClass="exit" presetSubtype="0" fill="hold" grpId="1" nodeType="withEffect">
                                  <p:stCondLst>
                                    <p:cond delay="0"/>
                                  </p:stCondLst>
                                  <p:childTnLst>
                                    <p:set>
                                      <p:cBhvr>
                                        <p:cTn id="111" dur="1" fill="hold">
                                          <p:stCondLst>
                                            <p:cond delay="0"/>
                                          </p:stCondLst>
                                        </p:cTn>
                                        <p:tgtEl>
                                          <p:spTgt spid="22"/>
                                        </p:tgtEl>
                                        <p:attrNameLst>
                                          <p:attrName>style.visibility</p:attrName>
                                        </p:attrNameLst>
                                      </p:cBhvr>
                                      <p:to>
                                        <p:strVal val="hidden"/>
                                      </p:to>
                                    </p:set>
                                  </p:childTnLst>
                                </p:cTn>
                              </p:par>
                              <p:par>
                                <p:cTn id="112" presetID="1" presetClass="exit" presetSubtype="0" fill="hold" nodeType="withEffect">
                                  <p:stCondLst>
                                    <p:cond delay="0"/>
                                  </p:stCondLst>
                                  <p:childTnLst>
                                    <p:set>
                                      <p:cBhvr>
                                        <p:cTn id="113" dur="1" fill="hold">
                                          <p:stCondLst>
                                            <p:cond delay="0"/>
                                          </p:stCondLst>
                                        </p:cTn>
                                        <p:tgtEl>
                                          <p:spTgt spid="23"/>
                                        </p:tgtEl>
                                        <p:attrNameLst>
                                          <p:attrName>style.visibility</p:attrName>
                                        </p:attrNameLst>
                                      </p:cBhvr>
                                      <p:to>
                                        <p:strVal val="hidden"/>
                                      </p:to>
                                    </p:set>
                                  </p:childTnLst>
                                </p:cTn>
                              </p:par>
                              <p:par>
                                <p:cTn id="114" presetID="1" presetClass="exit" presetSubtype="0" fill="hold" grpId="1" nodeType="withEffect">
                                  <p:stCondLst>
                                    <p:cond delay="0"/>
                                  </p:stCondLst>
                                  <p:childTnLst>
                                    <p:set>
                                      <p:cBhvr>
                                        <p:cTn id="115" dur="1" fill="hold">
                                          <p:stCondLst>
                                            <p:cond delay="0"/>
                                          </p:stCondLst>
                                        </p:cTn>
                                        <p:tgtEl>
                                          <p:spTgt spid="24"/>
                                        </p:tgtEl>
                                        <p:attrNameLst>
                                          <p:attrName>style.visibility</p:attrName>
                                        </p:attrNameLst>
                                      </p:cBhvr>
                                      <p:to>
                                        <p:strVal val="hidden"/>
                                      </p:to>
                                    </p:set>
                                  </p:childTnLst>
                                </p:cTn>
                              </p:par>
                              <p:par>
                                <p:cTn id="116" presetID="1" presetClass="exit" presetSubtype="0" fill="hold" nodeType="withEffect">
                                  <p:stCondLst>
                                    <p:cond delay="0"/>
                                  </p:stCondLst>
                                  <p:childTnLst>
                                    <p:set>
                                      <p:cBhvr>
                                        <p:cTn id="117" dur="1" fill="hold">
                                          <p:stCondLst>
                                            <p:cond delay="0"/>
                                          </p:stCondLst>
                                        </p:cTn>
                                        <p:tgtEl>
                                          <p:spTgt spid="19"/>
                                        </p:tgtEl>
                                        <p:attrNameLst>
                                          <p:attrName>style.visibility</p:attrName>
                                        </p:attrNameLst>
                                      </p:cBhvr>
                                      <p:to>
                                        <p:strVal val="hidden"/>
                                      </p:to>
                                    </p:set>
                                  </p:childTnLst>
                                </p:cTn>
                              </p:par>
                              <p:par>
                                <p:cTn id="118" presetID="22" presetClass="entr" presetSubtype="4" fill="hold" grpId="0" nodeType="withEffect">
                                  <p:stCondLst>
                                    <p:cond delay="0"/>
                                  </p:stCondLst>
                                  <p:childTnLst>
                                    <p:set>
                                      <p:cBhvr>
                                        <p:cTn id="119" dur="1" fill="hold">
                                          <p:stCondLst>
                                            <p:cond delay="0"/>
                                          </p:stCondLst>
                                        </p:cTn>
                                        <p:tgtEl>
                                          <p:spTgt spid="14"/>
                                        </p:tgtEl>
                                        <p:attrNameLst>
                                          <p:attrName>style.visibility</p:attrName>
                                        </p:attrNameLst>
                                      </p:cBhvr>
                                      <p:to>
                                        <p:strVal val="visible"/>
                                      </p:to>
                                    </p:set>
                                    <p:animEffect transition="in" filter="wipe(down)">
                                      <p:cBhvr>
                                        <p:cTn id="120" dur="500"/>
                                        <p:tgtEl>
                                          <p:spTgt spid="14"/>
                                        </p:tgtEl>
                                      </p:cBhvr>
                                    </p:animEffect>
                                  </p:childTnLst>
                                </p:cTn>
                              </p:par>
                            </p:childTnLst>
                          </p:cTn>
                        </p:par>
                        <p:par>
                          <p:cTn id="121" fill="hold">
                            <p:stCondLst>
                              <p:cond delay="500"/>
                            </p:stCondLst>
                            <p:childTnLst>
                              <p:par>
                                <p:cTn id="122" presetID="53" presetClass="entr" presetSubtype="16" fill="hold" grpId="0" nodeType="afterEffect">
                                  <p:stCondLst>
                                    <p:cond delay="0"/>
                                  </p:stCondLst>
                                  <p:childTnLst>
                                    <p:set>
                                      <p:cBhvr>
                                        <p:cTn id="123" dur="1" fill="hold">
                                          <p:stCondLst>
                                            <p:cond delay="0"/>
                                          </p:stCondLst>
                                        </p:cTn>
                                        <p:tgtEl>
                                          <p:spTgt spid="27"/>
                                        </p:tgtEl>
                                        <p:attrNameLst>
                                          <p:attrName>style.visibility</p:attrName>
                                        </p:attrNameLst>
                                      </p:cBhvr>
                                      <p:to>
                                        <p:strVal val="visible"/>
                                      </p:to>
                                    </p:set>
                                    <p:anim calcmode="lin" valueType="num">
                                      <p:cBhvr>
                                        <p:cTn id="124" dur="500" fill="hold"/>
                                        <p:tgtEl>
                                          <p:spTgt spid="27"/>
                                        </p:tgtEl>
                                        <p:attrNameLst>
                                          <p:attrName>ppt_w</p:attrName>
                                        </p:attrNameLst>
                                      </p:cBhvr>
                                      <p:tavLst>
                                        <p:tav tm="0">
                                          <p:val>
                                            <p:fltVal val="0"/>
                                          </p:val>
                                        </p:tav>
                                        <p:tav tm="100000">
                                          <p:val>
                                            <p:strVal val="#ppt_w"/>
                                          </p:val>
                                        </p:tav>
                                      </p:tavLst>
                                    </p:anim>
                                    <p:anim calcmode="lin" valueType="num">
                                      <p:cBhvr>
                                        <p:cTn id="125" dur="500" fill="hold"/>
                                        <p:tgtEl>
                                          <p:spTgt spid="27"/>
                                        </p:tgtEl>
                                        <p:attrNameLst>
                                          <p:attrName>ppt_h</p:attrName>
                                        </p:attrNameLst>
                                      </p:cBhvr>
                                      <p:tavLst>
                                        <p:tav tm="0">
                                          <p:val>
                                            <p:fltVal val="0"/>
                                          </p:val>
                                        </p:tav>
                                        <p:tav tm="100000">
                                          <p:val>
                                            <p:strVal val="#ppt_h"/>
                                          </p:val>
                                        </p:tav>
                                      </p:tavLst>
                                    </p:anim>
                                    <p:animEffect transition="in" filter="fade">
                                      <p:cBhvr>
                                        <p:cTn id="126" dur="500"/>
                                        <p:tgtEl>
                                          <p:spTgt spid="27"/>
                                        </p:tgtEl>
                                      </p:cBhvr>
                                    </p:animEffect>
                                  </p:childTnLst>
                                </p:cTn>
                              </p:par>
                            </p:childTnLst>
                          </p:cTn>
                        </p:par>
                      </p:childTnLst>
                    </p:cTn>
                  </p:par>
                  <p:par>
                    <p:cTn id="127" fill="hold">
                      <p:stCondLst>
                        <p:cond delay="indefinite"/>
                      </p:stCondLst>
                      <p:childTnLst>
                        <p:par>
                          <p:cTn id="128" fill="hold">
                            <p:stCondLst>
                              <p:cond delay="0"/>
                            </p:stCondLst>
                            <p:childTnLst>
                              <p:par>
                                <p:cTn id="129" presetID="22" presetClass="entr" presetSubtype="1" fill="hold" nodeType="clickEffect">
                                  <p:stCondLst>
                                    <p:cond delay="0"/>
                                  </p:stCondLst>
                                  <p:childTnLst>
                                    <p:set>
                                      <p:cBhvr>
                                        <p:cTn id="130" dur="1" fill="hold">
                                          <p:stCondLst>
                                            <p:cond delay="0"/>
                                          </p:stCondLst>
                                        </p:cTn>
                                        <p:tgtEl>
                                          <p:spTgt spid="29"/>
                                        </p:tgtEl>
                                        <p:attrNameLst>
                                          <p:attrName>style.visibility</p:attrName>
                                        </p:attrNameLst>
                                      </p:cBhvr>
                                      <p:to>
                                        <p:strVal val="visible"/>
                                      </p:to>
                                    </p:set>
                                    <p:animEffect transition="in" filter="wipe(up)">
                                      <p:cBhvr>
                                        <p:cTn id="131" dur="500"/>
                                        <p:tgtEl>
                                          <p:spTgt spid="29"/>
                                        </p:tgtEl>
                                      </p:cBhvr>
                                    </p:animEffect>
                                  </p:childTnLst>
                                </p:cTn>
                              </p:par>
                            </p:childTnLst>
                          </p:cTn>
                        </p:par>
                      </p:childTnLst>
                    </p:cTn>
                  </p:par>
                  <p:par>
                    <p:cTn id="132" fill="hold">
                      <p:stCondLst>
                        <p:cond delay="indefinite"/>
                      </p:stCondLst>
                      <p:childTnLst>
                        <p:par>
                          <p:cTn id="133" fill="hold">
                            <p:stCondLst>
                              <p:cond delay="0"/>
                            </p:stCondLst>
                            <p:childTnLst>
                              <p:par>
                                <p:cTn id="134" presetID="22" presetClass="entr" presetSubtype="4" fill="hold" nodeType="clickEffect">
                                  <p:stCondLst>
                                    <p:cond delay="0"/>
                                  </p:stCondLst>
                                  <p:childTnLst>
                                    <p:set>
                                      <p:cBhvr>
                                        <p:cTn id="135" dur="1" fill="hold">
                                          <p:stCondLst>
                                            <p:cond delay="0"/>
                                          </p:stCondLst>
                                        </p:cTn>
                                        <p:tgtEl>
                                          <p:spTgt spid="25"/>
                                        </p:tgtEl>
                                        <p:attrNameLst>
                                          <p:attrName>style.visibility</p:attrName>
                                        </p:attrNameLst>
                                      </p:cBhvr>
                                      <p:to>
                                        <p:strVal val="visible"/>
                                      </p:to>
                                    </p:set>
                                    <p:animEffect transition="in" filter="wipe(down)">
                                      <p:cBhvr>
                                        <p:cTn id="136" dur="500"/>
                                        <p:tgtEl>
                                          <p:spTgt spid="25"/>
                                        </p:tgtEl>
                                      </p:cBhvr>
                                    </p:animEffect>
                                  </p:childTnLst>
                                </p:cTn>
                              </p:par>
                            </p:childTnLst>
                          </p:cTn>
                        </p:par>
                        <p:par>
                          <p:cTn id="137" fill="hold">
                            <p:stCondLst>
                              <p:cond delay="500"/>
                            </p:stCondLst>
                            <p:childTnLst>
                              <p:par>
                                <p:cTn id="138" presetID="22" presetClass="entr" presetSubtype="8" fill="hold" nodeType="afterEffect">
                                  <p:stCondLst>
                                    <p:cond delay="0"/>
                                  </p:stCondLst>
                                  <p:childTnLst>
                                    <p:set>
                                      <p:cBhvr>
                                        <p:cTn id="139" dur="1" fill="hold">
                                          <p:stCondLst>
                                            <p:cond delay="0"/>
                                          </p:stCondLst>
                                        </p:cTn>
                                        <p:tgtEl>
                                          <p:spTgt spid="33"/>
                                        </p:tgtEl>
                                        <p:attrNameLst>
                                          <p:attrName>style.visibility</p:attrName>
                                        </p:attrNameLst>
                                      </p:cBhvr>
                                      <p:to>
                                        <p:strVal val="visible"/>
                                      </p:to>
                                    </p:set>
                                    <p:animEffect transition="in" filter="wipe(left)">
                                      <p:cBhvr>
                                        <p:cTn id="140" dur="500"/>
                                        <p:tgtEl>
                                          <p:spTgt spid="33"/>
                                        </p:tgtEl>
                                      </p:cBhvr>
                                    </p:animEffect>
                                  </p:childTnLst>
                                </p:cTn>
                              </p:par>
                            </p:childTnLst>
                          </p:cTn>
                        </p:par>
                        <p:par>
                          <p:cTn id="141" fill="hold">
                            <p:stCondLst>
                              <p:cond delay="1000"/>
                            </p:stCondLst>
                            <p:childTnLst>
                              <p:par>
                                <p:cTn id="142" presetID="16" presetClass="entr" presetSubtype="21" fill="hold" grpId="0" nodeType="afterEffect">
                                  <p:stCondLst>
                                    <p:cond delay="0"/>
                                  </p:stCondLst>
                                  <p:childTnLst>
                                    <p:set>
                                      <p:cBhvr>
                                        <p:cTn id="143" dur="1" fill="hold">
                                          <p:stCondLst>
                                            <p:cond delay="0"/>
                                          </p:stCondLst>
                                        </p:cTn>
                                        <p:tgtEl>
                                          <p:spTgt spid="30"/>
                                        </p:tgtEl>
                                        <p:attrNameLst>
                                          <p:attrName>style.visibility</p:attrName>
                                        </p:attrNameLst>
                                      </p:cBhvr>
                                      <p:to>
                                        <p:strVal val="visible"/>
                                      </p:to>
                                    </p:set>
                                    <p:animEffect transition="in" filter="barn(inVertical)">
                                      <p:cBhvr>
                                        <p:cTn id="144" dur="500"/>
                                        <p:tgtEl>
                                          <p:spTgt spid="30"/>
                                        </p:tgtEl>
                                      </p:cBhvr>
                                    </p:animEffect>
                                  </p:childTnLst>
                                </p:cTn>
                              </p:par>
                            </p:childTnLst>
                          </p:cTn>
                        </p:par>
                        <p:par>
                          <p:cTn id="145" fill="hold">
                            <p:stCondLst>
                              <p:cond delay="1500"/>
                            </p:stCondLst>
                            <p:childTnLst>
                              <p:par>
                                <p:cTn id="146" presetID="22" presetClass="entr" presetSubtype="4" fill="hold" nodeType="afterEffect">
                                  <p:stCondLst>
                                    <p:cond delay="0"/>
                                  </p:stCondLst>
                                  <p:childTnLst>
                                    <p:set>
                                      <p:cBhvr>
                                        <p:cTn id="147" dur="1" fill="hold">
                                          <p:stCondLst>
                                            <p:cond delay="0"/>
                                          </p:stCondLst>
                                        </p:cTn>
                                        <p:tgtEl>
                                          <p:spTgt spid="26"/>
                                        </p:tgtEl>
                                        <p:attrNameLst>
                                          <p:attrName>style.visibility</p:attrName>
                                        </p:attrNameLst>
                                      </p:cBhvr>
                                      <p:to>
                                        <p:strVal val="visible"/>
                                      </p:to>
                                    </p:set>
                                    <p:animEffect transition="in" filter="wipe(down)">
                                      <p:cBhvr>
                                        <p:cTn id="148" dur="500"/>
                                        <p:tgtEl>
                                          <p:spTgt spid="26"/>
                                        </p:tgtEl>
                                      </p:cBhvr>
                                    </p:animEffect>
                                  </p:childTnLst>
                                </p:cTn>
                              </p:par>
                            </p:childTnLst>
                          </p:cTn>
                        </p:par>
                        <p:par>
                          <p:cTn id="149" fill="hold">
                            <p:stCondLst>
                              <p:cond delay="2000"/>
                            </p:stCondLst>
                            <p:childTnLst>
                              <p:par>
                                <p:cTn id="150" presetID="16" presetClass="entr" presetSubtype="21" fill="hold" grpId="0" nodeType="afterEffect">
                                  <p:stCondLst>
                                    <p:cond delay="0"/>
                                  </p:stCondLst>
                                  <p:childTnLst>
                                    <p:set>
                                      <p:cBhvr>
                                        <p:cTn id="151" dur="1" fill="hold">
                                          <p:stCondLst>
                                            <p:cond delay="0"/>
                                          </p:stCondLst>
                                        </p:cTn>
                                        <p:tgtEl>
                                          <p:spTgt spid="28"/>
                                        </p:tgtEl>
                                        <p:attrNameLst>
                                          <p:attrName>style.visibility</p:attrName>
                                        </p:attrNameLst>
                                      </p:cBhvr>
                                      <p:to>
                                        <p:strVal val="visible"/>
                                      </p:to>
                                    </p:set>
                                    <p:animEffect transition="in" filter="barn(inVertical)">
                                      <p:cBhvr>
                                        <p:cTn id="152" dur="500"/>
                                        <p:tgtEl>
                                          <p:spTgt spid="28"/>
                                        </p:tgtEl>
                                      </p:cBhvr>
                                    </p:animEffect>
                                  </p:childTnLst>
                                </p:cTn>
                              </p:par>
                            </p:childTnLst>
                          </p:cTn>
                        </p:par>
                      </p:childTnLst>
                    </p:cTn>
                  </p:par>
                  <p:par>
                    <p:cTn id="153" fill="hold">
                      <p:stCondLst>
                        <p:cond delay="indefinite"/>
                      </p:stCondLst>
                      <p:childTnLst>
                        <p:par>
                          <p:cTn id="154" fill="hold">
                            <p:stCondLst>
                              <p:cond delay="0"/>
                            </p:stCondLst>
                            <p:childTnLst>
                              <p:par>
                                <p:cTn id="155" presetID="1" presetClass="exit" presetSubtype="0" fill="hold" nodeType="clickEffect">
                                  <p:stCondLst>
                                    <p:cond delay="0"/>
                                  </p:stCondLst>
                                  <p:childTnLst>
                                    <p:set>
                                      <p:cBhvr>
                                        <p:cTn id="156" dur="1" fill="hold">
                                          <p:stCondLst>
                                            <p:cond delay="0"/>
                                          </p:stCondLst>
                                        </p:cTn>
                                        <p:tgtEl>
                                          <p:spTgt spid="26"/>
                                        </p:tgtEl>
                                        <p:attrNameLst>
                                          <p:attrName>style.visibility</p:attrName>
                                        </p:attrNameLst>
                                      </p:cBhvr>
                                      <p:to>
                                        <p:strVal val="hidden"/>
                                      </p:to>
                                    </p:set>
                                  </p:childTnLst>
                                </p:cTn>
                              </p:par>
                              <p:par>
                                <p:cTn id="157" presetID="1" presetClass="exit" presetSubtype="0" fill="hold" nodeType="withEffect">
                                  <p:stCondLst>
                                    <p:cond delay="0"/>
                                  </p:stCondLst>
                                  <p:childTnLst>
                                    <p:set>
                                      <p:cBhvr>
                                        <p:cTn id="158" dur="1" fill="hold">
                                          <p:stCondLst>
                                            <p:cond delay="0"/>
                                          </p:stCondLst>
                                        </p:cTn>
                                        <p:tgtEl>
                                          <p:spTgt spid="25"/>
                                        </p:tgtEl>
                                        <p:attrNameLst>
                                          <p:attrName>style.visibility</p:attrName>
                                        </p:attrNameLst>
                                      </p:cBhvr>
                                      <p:to>
                                        <p:strVal val="hidden"/>
                                      </p:to>
                                    </p:set>
                                  </p:childTnLst>
                                </p:cTn>
                              </p:par>
                              <p:par>
                                <p:cTn id="159" presetID="1" presetClass="exit" presetSubtype="0" fill="hold" grpId="1" nodeType="withEffect">
                                  <p:stCondLst>
                                    <p:cond delay="0"/>
                                  </p:stCondLst>
                                  <p:childTnLst>
                                    <p:set>
                                      <p:cBhvr>
                                        <p:cTn id="160" dur="1" fill="hold">
                                          <p:stCondLst>
                                            <p:cond delay="0"/>
                                          </p:stCondLst>
                                        </p:cTn>
                                        <p:tgtEl>
                                          <p:spTgt spid="30"/>
                                        </p:tgtEl>
                                        <p:attrNameLst>
                                          <p:attrName>style.visibility</p:attrName>
                                        </p:attrNameLst>
                                      </p:cBhvr>
                                      <p:to>
                                        <p:strVal val="hidden"/>
                                      </p:to>
                                    </p:set>
                                  </p:childTnLst>
                                </p:cTn>
                              </p:par>
                              <p:par>
                                <p:cTn id="161" presetID="1" presetClass="exit" presetSubtype="0" fill="hold" grpId="1" nodeType="withEffect">
                                  <p:stCondLst>
                                    <p:cond delay="0"/>
                                  </p:stCondLst>
                                  <p:childTnLst>
                                    <p:set>
                                      <p:cBhvr>
                                        <p:cTn id="162" dur="1" fill="hold">
                                          <p:stCondLst>
                                            <p:cond delay="0"/>
                                          </p:stCondLst>
                                        </p:cTn>
                                        <p:tgtEl>
                                          <p:spTgt spid="28"/>
                                        </p:tgtEl>
                                        <p:attrNameLst>
                                          <p:attrName>style.visibility</p:attrName>
                                        </p:attrNameLst>
                                      </p:cBhvr>
                                      <p:to>
                                        <p:strVal val="hidden"/>
                                      </p:to>
                                    </p:set>
                                  </p:childTnLst>
                                </p:cTn>
                              </p:par>
                              <p:par>
                                <p:cTn id="163" presetID="1" presetClass="exit" presetSubtype="0" fill="hold" nodeType="withEffect">
                                  <p:stCondLst>
                                    <p:cond delay="0"/>
                                  </p:stCondLst>
                                  <p:childTnLst>
                                    <p:set>
                                      <p:cBhvr>
                                        <p:cTn id="164" dur="1" fill="hold">
                                          <p:stCondLst>
                                            <p:cond delay="0"/>
                                          </p:stCondLst>
                                        </p:cTn>
                                        <p:tgtEl>
                                          <p:spTgt spid="29"/>
                                        </p:tgtEl>
                                        <p:attrNameLst>
                                          <p:attrName>style.visibility</p:attrName>
                                        </p:attrNameLst>
                                      </p:cBhvr>
                                      <p:to>
                                        <p:strVal val="hidden"/>
                                      </p:to>
                                    </p:set>
                                  </p:childTnLst>
                                </p:cTn>
                              </p:par>
                              <p:par>
                                <p:cTn id="165" presetID="1" presetClass="exit" presetSubtype="0" fill="hold" nodeType="withEffect">
                                  <p:stCondLst>
                                    <p:cond delay="0"/>
                                  </p:stCondLst>
                                  <p:childTnLst>
                                    <p:set>
                                      <p:cBhvr>
                                        <p:cTn id="166" dur="1" fill="hold">
                                          <p:stCondLst>
                                            <p:cond delay="0"/>
                                          </p:stCondLst>
                                        </p:cTn>
                                        <p:tgtEl>
                                          <p:spTgt spid="33"/>
                                        </p:tgtEl>
                                        <p:attrNameLst>
                                          <p:attrName>style.visibility</p:attrName>
                                        </p:attrNameLst>
                                      </p:cBhvr>
                                      <p:to>
                                        <p:strVal val="hidden"/>
                                      </p:to>
                                    </p:set>
                                  </p:childTnLst>
                                </p:cTn>
                              </p:par>
                            </p:childTnLst>
                          </p:cTn>
                        </p:par>
                      </p:childTnLst>
                    </p:cTn>
                  </p:par>
                  <p:par>
                    <p:cTn id="167" fill="hold">
                      <p:stCondLst>
                        <p:cond delay="indefinite"/>
                      </p:stCondLst>
                      <p:childTnLst>
                        <p:par>
                          <p:cTn id="168" fill="hold">
                            <p:stCondLst>
                              <p:cond delay="0"/>
                            </p:stCondLst>
                            <p:childTnLst>
                              <p:par>
                                <p:cTn id="169" presetID="22" presetClass="entr" presetSubtype="1" fill="hold" nodeType="clickEffect">
                                  <p:stCondLst>
                                    <p:cond delay="0"/>
                                  </p:stCondLst>
                                  <p:childTnLst>
                                    <p:set>
                                      <p:cBhvr>
                                        <p:cTn id="170" dur="1" fill="hold">
                                          <p:stCondLst>
                                            <p:cond delay="0"/>
                                          </p:stCondLst>
                                        </p:cTn>
                                        <p:tgtEl>
                                          <p:spTgt spid="31"/>
                                        </p:tgtEl>
                                        <p:attrNameLst>
                                          <p:attrName>style.visibility</p:attrName>
                                        </p:attrNameLst>
                                      </p:cBhvr>
                                      <p:to>
                                        <p:strVal val="visible"/>
                                      </p:to>
                                    </p:set>
                                    <p:animEffect transition="in" filter="wipe(up)">
                                      <p:cBhvr>
                                        <p:cTn id="171" dur="500"/>
                                        <p:tgtEl>
                                          <p:spTgt spid="31"/>
                                        </p:tgtEl>
                                      </p:cBhvr>
                                    </p:animEffect>
                                  </p:childTnLst>
                                </p:cTn>
                              </p:par>
                            </p:childTnLst>
                          </p:cTn>
                        </p:par>
                        <p:par>
                          <p:cTn id="172" fill="hold">
                            <p:stCondLst>
                              <p:cond delay="500"/>
                            </p:stCondLst>
                            <p:childTnLst>
                              <p:par>
                                <p:cTn id="173" presetID="35" presetClass="entr" presetSubtype="0" fill="hold" grpId="0" nodeType="afterEffect">
                                  <p:stCondLst>
                                    <p:cond delay="0"/>
                                  </p:stCondLst>
                                  <p:childTnLst>
                                    <p:set>
                                      <p:cBhvr>
                                        <p:cTn id="174" dur="1" fill="hold">
                                          <p:stCondLst>
                                            <p:cond delay="0"/>
                                          </p:stCondLst>
                                        </p:cTn>
                                        <p:tgtEl>
                                          <p:spTgt spid="32"/>
                                        </p:tgtEl>
                                        <p:attrNameLst>
                                          <p:attrName>style.visibility</p:attrName>
                                        </p:attrNameLst>
                                      </p:cBhvr>
                                      <p:to>
                                        <p:strVal val="visible"/>
                                      </p:to>
                                    </p:set>
                                    <p:animEffect transition="in" filter="fade">
                                      <p:cBhvr>
                                        <p:cTn id="175" dur="500"/>
                                        <p:tgtEl>
                                          <p:spTgt spid="32"/>
                                        </p:tgtEl>
                                      </p:cBhvr>
                                    </p:animEffect>
                                    <p:anim calcmode="lin" valueType="num">
                                      <p:cBhvr>
                                        <p:cTn id="176" dur="500" fill="hold"/>
                                        <p:tgtEl>
                                          <p:spTgt spid="32"/>
                                        </p:tgtEl>
                                        <p:attrNameLst>
                                          <p:attrName>style.rotation</p:attrName>
                                        </p:attrNameLst>
                                      </p:cBhvr>
                                      <p:tavLst>
                                        <p:tav tm="0">
                                          <p:val>
                                            <p:fltVal val="720"/>
                                          </p:val>
                                        </p:tav>
                                        <p:tav tm="100000">
                                          <p:val>
                                            <p:fltVal val="0"/>
                                          </p:val>
                                        </p:tav>
                                      </p:tavLst>
                                    </p:anim>
                                    <p:anim calcmode="lin" valueType="num">
                                      <p:cBhvr>
                                        <p:cTn id="177" dur="500" fill="hold"/>
                                        <p:tgtEl>
                                          <p:spTgt spid="32"/>
                                        </p:tgtEl>
                                        <p:attrNameLst>
                                          <p:attrName>ppt_h</p:attrName>
                                        </p:attrNameLst>
                                      </p:cBhvr>
                                      <p:tavLst>
                                        <p:tav tm="0">
                                          <p:val>
                                            <p:fltVal val="0"/>
                                          </p:val>
                                        </p:tav>
                                        <p:tav tm="100000">
                                          <p:val>
                                            <p:strVal val="#ppt_h"/>
                                          </p:val>
                                        </p:tav>
                                      </p:tavLst>
                                    </p:anim>
                                    <p:anim calcmode="lin" valueType="num">
                                      <p:cBhvr>
                                        <p:cTn id="178" dur="500" fill="hold"/>
                                        <p:tgtEl>
                                          <p:spTgt spid="32"/>
                                        </p:tgtEl>
                                        <p:attrNameLst>
                                          <p:attrName>ppt_w</p:attrName>
                                        </p:attrNameLst>
                                      </p:cBhvr>
                                      <p:tavLst>
                                        <p:tav tm="0">
                                          <p:val>
                                            <p:fltVal val="0"/>
                                          </p:val>
                                        </p:tav>
                                        <p:tav tm="100000">
                                          <p:val>
                                            <p:strVal val="#ppt_w"/>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P spid="8" grpId="0"/>
      <p:bldP spid="9" grpId="0"/>
      <p:bldP spid="10" grpId="0" animBg="1"/>
      <p:bldP spid="10" grpId="1" animBg="1"/>
      <p:bldP spid="13" grpId="0" animBg="1"/>
      <p:bldP spid="14" grpId="0" animBg="1"/>
      <p:bldP spid="15" grpId="0"/>
      <p:bldP spid="16" grpId="0"/>
      <p:bldP spid="17" grpId="0"/>
      <p:bldP spid="20" grpId="0"/>
      <p:bldP spid="21" grpId="0"/>
      <p:bldP spid="22" grpId="0"/>
      <p:bldP spid="22" grpId="1"/>
      <p:bldP spid="24" grpId="0"/>
      <p:bldP spid="24" grpId="1"/>
      <p:bldP spid="27" grpId="0"/>
      <p:bldP spid="28" grpId="0"/>
      <p:bldP spid="28" grpId="1"/>
      <p:bldP spid="30" grpId="0"/>
      <p:bldP spid="30" grpId="1"/>
      <p:bldP spid="32" grpId="0" animBg="1"/>
      <p:bldP spid="3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87D5E6-FE23-4D67-BFAB-89DA846A9502}"/>
              </a:ext>
            </a:extLst>
          </p:cNvPr>
          <p:cNvSpPr>
            <a:spLocks noGrp="1"/>
          </p:cNvSpPr>
          <p:nvPr>
            <p:ph type="title"/>
          </p:nvPr>
        </p:nvSpPr>
        <p:spPr>
          <a:xfrm>
            <a:off x="913774" y="0"/>
            <a:ext cx="10364451" cy="740229"/>
          </a:xfrm>
        </p:spPr>
        <p:txBody>
          <a:bodyPr/>
          <a:lstStyle/>
          <a:p>
            <a:r>
              <a:rPr lang="en-GB" dirty="0"/>
              <a:t>RATE OF REACTION</a:t>
            </a:r>
          </a:p>
        </p:txBody>
      </p:sp>
      <p:sp>
        <p:nvSpPr>
          <p:cNvPr id="3" name="Content Placeholder 2">
            <a:extLst>
              <a:ext uri="{FF2B5EF4-FFF2-40B4-BE49-F238E27FC236}">
                <a16:creationId xmlns:a16="http://schemas.microsoft.com/office/drawing/2014/main" id="{5A475170-AD6C-4F0A-B881-998B80BD746F}"/>
              </a:ext>
            </a:extLst>
          </p:cNvPr>
          <p:cNvSpPr>
            <a:spLocks noGrp="1"/>
          </p:cNvSpPr>
          <p:nvPr>
            <p:ph sz="quarter" idx="13"/>
          </p:nvPr>
        </p:nvSpPr>
        <p:spPr>
          <a:xfrm>
            <a:off x="188052" y="1561007"/>
            <a:ext cx="11807840" cy="3424107"/>
          </a:xfrm>
        </p:spPr>
        <p:txBody>
          <a:bodyPr>
            <a:normAutofit/>
          </a:bodyPr>
          <a:lstStyle/>
          <a:p>
            <a:pPr marL="0" indent="0">
              <a:buNone/>
            </a:pPr>
            <a:r>
              <a:rPr lang="en-GB" sz="2800" u="sng" cap="none" dirty="0">
                <a:solidFill>
                  <a:srgbClr val="0000FF"/>
                </a:solidFill>
              </a:rPr>
              <a:t>Rate of reaction </a:t>
            </a:r>
            <a:r>
              <a:rPr lang="en-GB" sz="2800" cap="none" dirty="0">
                <a:solidFill>
                  <a:srgbClr val="0000FF"/>
                </a:solidFill>
              </a:rPr>
              <a:t>is the change in concentration (if </a:t>
            </a:r>
            <a:r>
              <a:rPr lang="en-GB" sz="2800" cap="none" dirty="0" err="1">
                <a:solidFill>
                  <a:srgbClr val="0000FF"/>
                </a:solidFill>
              </a:rPr>
              <a:t>rxn</a:t>
            </a:r>
            <a:r>
              <a:rPr lang="en-GB" sz="2800" cap="none" dirty="0">
                <a:solidFill>
                  <a:srgbClr val="0000FF"/>
                </a:solidFill>
              </a:rPr>
              <a:t> in solution) OR pressure (if in gas phase) of a species divided by the time it takes for the change to occur</a:t>
            </a:r>
            <a:endParaRPr lang="en-GB" sz="2800" cap="none" dirty="0"/>
          </a:p>
          <a:p>
            <a:endParaRPr lang="en-GB" sz="2800" cap="none" dirty="0"/>
          </a:p>
        </p:txBody>
      </p:sp>
      <p:grpSp>
        <p:nvGrpSpPr>
          <p:cNvPr id="4" name="Group 3">
            <a:extLst>
              <a:ext uri="{FF2B5EF4-FFF2-40B4-BE49-F238E27FC236}">
                <a16:creationId xmlns:a16="http://schemas.microsoft.com/office/drawing/2014/main" id="{D6AFCAF9-06DD-46D4-AECD-12C3CA0C6B72}"/>
              </a:ext>
            </a:extLst>
          </p:cNvPr>
          <p:cNvGrpSpPr/>
          <p:nvPr/>
        </p:nvGrpSpPr>
        <p:grpSpPr>
          <a:xfrm>
            <a:off x="254396" y="3254300"/>
            <a:ext cx="5837576" cy="1191482"/>
            <a:chOff x="1031954" y="4856335"/>
            <a:chExt cx="6650670" cy="1191482"/>
          </a:xfrm>
        </p:grpSpPr>
        <p:grpSp>
          <p:nvGrpSpPr>
            <p:cNvPr id="5" name="Group 4">
              <a:extLst>
                <a:ext uri="{FF2B5EF4-FFF2-40B4-BE49-F238E27FC236}">
                  <a16:creationId xmlns:a16="http://schemas.microsoft.com/office/drawing/2014/main" id="{253E8336-7E9C-414C-99AE-FBD99B7D3861}"/>
                </a:ext>
              </a:extLst>
            </p:cNvPr>
            <p:cNvGrpSpPr/>
            <p:nvPr/>
          </p:nvGrpSpPr>
          <p:grpSpPr>
            <a:xfrm>
              <a:off x="1031955" y="4856335"/>
              <a:ext cx="6650669" cy="1191482"/>
              <a:chOff x="2730645" y="1812914"/>
              <a:chExt cx="4517069" cy="774454"/>
            </a:xfrm>
          </p:grpSpPr>
          <p:sp>
            <p:nvSpPr>
              <p:cNvPr id="10" name="TextBox 9">
                <a:extLst>
                  <a:ext uri="{FF2B5EF4-FFF2-40B4-BE49-F238E27FC236}">
                    <a16:creationId xmlns:a16="http://schemas.microsoft.com/office/drawing/2014/main" id="{D7E95094-63A2-46F1-9840-1068F7B792A3}"/>
                  </a:ext>
                </a:extLst>
              </p:cNvPr>
              <p:cNvSpPr txBox="1"/>
              <p:nvPr/>
            </p:nvSpPr>
            <p:spPr>
              <a:xfrm>
                <a:off x="3139504" y="2018515"/>
                <a:ext cx="658908" cy="453494"/>
              </a:xfrm>
              <a:prstGeom prst="rect">
                <a:avLst/>
              </a:prstGeom>
              <a:noFill/>
            </p:spPr>
            <p:txBody>
              <a:bodyPr wrap="none" rtlCol="0">
                <a:spAutoFit/>
              </a:bodyPr>
              <a:lstStyle/>
              <a:p>
                <a:pPr>
                  <a:lnSpc>
                    <a:spcPts val="1500"/>
                  </a:lnSpc>
                </a:pPr>
                <a:r>
                  <a:rPr lang="en-US" sz="2400" dirty="0">
                    <a:solidFill>
                      <a:srgbClr val="FF0000"/>
                    </a:solidFill>
                    <a:cs typeface="Calibri" panose="020F0502020204030204" pitchFamily="34" charset="0"/>
                    <a:sym typeface="Symbol"/>
                  </a:rPr>
                  <a:t> [A]</a:t>
                </a:r>
              </a:p>
              <a:p>
                <a:pPr>
                  <a:lnSpc>
                    <a:spcPts val="1500"/>
                  </a:lnSpc>
                </a:pPr>
                <a:r>
                  <a:rPr lang="en-US" sz="2400" dirty="0">
                    <a:solidFill>
                      <a:srgbClr val="FF0000"/>
                    </a:solidFill>
                    <a:cs typeface="Calibri" panose="020F0502020204030204" pitchFamily="34" charset="0"/>
                    <a:sym typeface="Symbol"/>
                  </a:rPr>
                  <a:t> ------ </a:t>
                </a:r>
              </a:p>
              <a:p>
                <a:pPr>
                  <a:lnSpc>
                    <a:spcPts val="1500"/>
                  </a:lnSpc>
                </a:pPr>
                <a:r>
                  <a:rPr lang="en-US" sz="2400" dirty="0">
                    <a:solidFill>
                      <a:srgbClr val="FF0000"/>
                    </a:solidFill>
                    <a:cs typeface="Calibri" panose="020F0502020204030204" pitchFamily="34" charset="0"/>
                    <a:sym typeface="Symbol"/>
                  </a:rPr>
                  <a:t>    t</a:t>
                </a:r>
                <a:endParaRPr lang="en-US" sz="2400" dirty="0">
                  <a:solidFill>
                    <a:srgbClr val="FF0000"/>
                  </a:solidFill>
                  <a:cs typeface="Calibri" panose="020F0502020204030204" pitchFamily="34" charset="0"/>
                </a:endParaRPr>
              </a:p>
            </p:txBody>
          </p:sp>
          <p:sp>
            <p:nvSpPr>
              <p:cNvPr id="11" name="TextBox 10">
                <a:extLst>
                  <a:ext uri="{FF2B5EF4-FFF2-40B4-BE49-F238E27FC236}">
                    <a16:creationId xmlns:a16="http://schemas.microsoft.com/office/drawing/2014/main" id="{8AE042DC-EE0C-41EB-9683-5C735885C4CC}"/>
                  </a:ext>
                </a:extLst>
              </p:cNvPr>
              <p:cNvSpPr txBox="1"/>
              <p:nvPr/>
            </p:nvSpPr>
            <p:spPr>
              <a:xfrm>
                <a:off x="4216207" y="2028398"/>
                <a:ext cx="774315" cy="453494"/>
              </a:xfrm>
              <a:prstGeom prst="rect">
                <a:avLst/>
              </a:prstGeom>
              <a:noFill/>
            </p:spPr>
            <p:txBody>
              <a:bodyPr wrap="none" rtlCol="0">
                <a:spAutoFit/>
              </a:bodyPr>
              <a:lstStyle/>
              <a:p>
                <a:pPr>
                  <a:lnSpc>
                    <a:spcPts val="1500"/>
                  </a:lnSpc>
                </a:pPr>
                <a:r>
                  <a:rPr lang="en-US" sz="2400" dirty="0">
                    <a:solidFill>
                      <a:srgbClr val="CC66FF"/>
                    </a:solidFill>
                    <a:cs typeface="Calibri" panose="020F0502020204030204" pitchFamily="34" charset="0"/>
                    <a:sym typeface="Symbol"/>
                  </a:rPr>
                  <a:t>   [</a:t>
                </a:r>
                <a:r>
                  <a:rPr lang="en-US" sz="2400" dirty="0">
                    <a:solidFill>
                      <a:srgbClr val="CC66FF"/>
                    </a:solidFill>
                    <a:cs typeface="Calibri" panose="020F0502020204030204" pitchFamily="34" charset="0"/>
                  </a:rPr>
                  <a:t>B</a:t>
                </a:r>
                <a:r>
                  <a:rPr lang="en-US" sz="2400" dirty="0">
                    <a:solidFill>
                      <a:srgbClr val="CC66FF"/>
                    </a:solidFill>
                    <a:cs typeface="Calibri" panose="020F0502020204030204" pitchFamily="34" charset="0"/>
                    <a:sym typeface="Symbol"/>
                  </a:rPr>
                  <a:t>]</a:t>
                </a:r>
              </a:p>
              <a:p>
                <a:pPr>
                  <a:lnSpc>
                    <a:spcPts val="1500"/>
                  </a:lnSpc>
                </a:pPr>
                <a:r>
                  <a:rPr lang="en-US" sz="2400" dirty="0">
                    <a:solidFill>
                      <a:srgbClr val="CC66FF"/>
                    </a:solidFill>
                    <a:cs typeface="Calibri" panose="020F0502020204030204" pitchFamily="34" charset="0"/>
                    <a:sym typeface="Symbol"/>
                  </a:rPr>
                  <a:t>   ------ </a:t>
                </a:r>
              </a:p>
              <a:p>
                <a:pPr>
                  <a:lnSpc>
                    <a:spcPts val="1500"/>
                  </a:lnSpc>
                </a:pPr>
                <a:r>
                  <a:rPr lang="en-US" sz="2400" dirty="0">
                    <a:solidFill>
                      <a:srgbClr val="CC66FF"/>
                    </a:solidFill>
                    <a:cs typeface="Calibri" panose="020F0502020204030204" pitchFamily="34" charset="0"/>
                    <a:sym typeface="Symbol"/>
                  </a:rPr>
                  <a:t>    t</a:t>
                </a:r>
                <a:endParaRPr lang="en-US" sz="2400" dirty="0">
                  <a:solidFill>
                    <a:srgbClr val="CC66FF"/>
                  </a:solidFill>
                  <a:cs typeface="Calibri" panose="020F0502020204030204" pitchFamily="34" charset="0"/>
                </a:endParaRPr>
              </a:p>
            </p:txBody>
          </p:sp>
          <p:sp>
            <p:nvSpPr>
              <p:cNvPr id="12" name="TextBox 11">
                <a:extLst>
                  <a:ext uri="{FF2B5EF4-FFF2-40B4-BE49-F238E27FC236}">
                    <a16:creationId xmlns:a16="http://schemas.microsoft.com/office/drawing/2014/main" id="{7621C2C9-BE17-42A6-A1F1-D62664499551}"/>
                  </a:ext>
                </a:extLst>
              </p:cNvPr>
              <p:cNvSpPr txBox="1"/>
              <p:nvPr/>
            </p:nvSpPr>
            <p:spPr>
              <a:xfrm>
                <a:off x="5333032" y="2029900"/>
                <a:ext cx="728588" cy="453494"/>
              </a:xfrm>
              <a:prstGeom prst="rect">
                <a:avLst/>
              </a:prstGeom>
              <a:noFill/>
            </p:spPr>
            <p:txBody>
              <a:bodyPr wrap="none" rtlCol="0">
                <a:spAutoFit/>
              </a:bodyPr>
              <a:lstStyle/>
              <a:p>
                <a:pPr>
                  <a:lnSpc>
                    <a:spcPts val="1500"/>
                  </a:lnSpc>
                </a:pPr>
                <a:r>
                  <a:rPr lang="en-US" sz="2400" dirty="0">
                    <a:solidFill>
                      <a:srgbClr val="00B050"/>
                    </a:solidFill>
                    <a:cs typeface="Calibri" panose="020F0502020204030204" pitchFamily="34" charset="0"/>
                    <a:sym typeface="Symbol"/>
                  </a:rPr>
                  <a:t>  [C]</a:t>
                </a:r>
              </a:p>
              <a:p>
                <a:pPr>
                  <a:lnSpc>
                    <a:spcPts val="1500"/>
                  </a:lnSpc>
                </a:pPr>
                <a:r>
                  <a:rPr lang="en-US" sz="2400" dirty="0">
                    <a:solidFill>
                      <a:srgbClr val="00B050"/>
                    </a:solidFill>
                    <a:cs typeface="Calibri" panose="020F0502020204030204" pitchFamily="34" charset="0"/>
                    <a:sym typeface="Symbol"/>
                  </a:rPr>
                  <a:t> ------- </a:t>
                </a:r>
              </a:p>
              <a:p>
                <a:pPr>
                  <a:lnSpc>
                    <a:spcPts val="1500"/>
                  </a:lnSpc>
                </a:pPr>
                <a:r>
                  <a:rPr lang="en-US" sz="2400" dirty="0">
                    <a:solidFill>
                      <a:srgbClr val="00B050"/>
                    </a:solidFill>
                    <a:cs typeface="Calibri" panose="020F0502020204030204" pitchFamily="34" charset="0"/>
                    <a:sym typeface="Symbol"/>
                  </a:rPr>
                  <a:t>   t</a:t>
                </a:r>
                <a:endParaRPr lang="en-US" sz="2400" dirty="0">
                  <a:solidFill>
                    <a:srgbClr val="00B050"/>
                  </a:solidFill>
                  <a:cs typeface="Calibri" panose="020F0502020204030204" pitchFamily="34" charset="0"/>
                </a:endParaRPr>
              </a:p>
            </p:txBody>
          </p:sp>
          <p:sp>
            <p:nvSpPr>
              <p:cNvPr id="13" name="TextBox 12">
                <a:extLst>
                  <a:ext uri="{FF2B5EF4-FFF2-40B4-BE49-F238E27FC236}">
                    <a16:creationId xmlns:a16="http://schemas.microsoft.com/office/drawing/2014/main" id="{950408C3-E881-4994-8DCD-055402E3807E}"/>
                  </a:ext>
                </a:extLst>
              </p:cNvPr>
              <p:cNvSpPr txBox="1"/>
              <p:nvPr/>
            </p:nvSpPr>
            <p:spPr>
              <a:xfrm>
                <a:off x="6513108" y="2029899"/>
                <a:ext cx="670884" cy="453494"/>
              </a:xfrm>
              <a:prstGeom prst="rect">
                <a:avLst/>
              </a:prstGeom>
              <a:noFill/>
            </p:spPr>
            <p:txBody>
              <a:bodyPr wrap="none" rtlCol="0">
                <a:spAutoFit/>
              </a:bodyPr>
              <a:lstStyle/>
              <a:p>
                <a:pPr>
                  <a:lnSpc>
                    <a:spcPts val="1500"/>
                  </a:lnSpc>
                </a:pPr>
                <a:r>
                  <a:rPr lang="en-US" sz="2400" dirty="0">
                    <a:solidFill>
                      <a:srgbClr val="0070C0"/>
                    </a:solidFill>
                    <a:cs typeface="Calibri" panose="020F0502020204030204" pitchFamily="34" charset="0"/>
                    <a:sym typeface="Symbol"/>
                  </a:rPr>
                  <a:t>[</a:t>
                </a:r>
                <a:r>
                  <a:rPr lang="en-US" sz="2400" dirty="0">
                    <a:solidFill>
                      <a:srgbClr val="0070C0"/>
                    </a:solidFill>
                    <a:cs typeface="Calibri" panose="020F0502020204030204" pitchFamily="34" charset="0"/>
                  </a:rPr>
                  <a:t>D</a:t>
                </a:r>
                <a:r>
                  <a:rPr lang="en-US" sz="2400" dirty="0">
                    <a:solidFill>
                      <a:srgbClr val="0070C0"/>
                    </a:solidFill>
                    <a:cs typeface="Calibri" panose="020F0502020204030204" pitchFamily="34" charset="0"/>
                    <a:sym typeface="Symbol"/>
                  </a:rPr>
                  <a:t>]</a:t>
                </a:r>
              </a:p>
              <a:p>
                <a:pPr>
                  <a:lnSpc>
                    <a:spcPts val="1500"/>
                  </a:lnSpc>
                </a:pPr>
                <a:r>
                  <a:rPr lang="en-US" sz="2400" dirty="0">
                    <a:solidFill>
                      <a:srgbClr val="0070C0"/>
                    </a:solidFill>
                    <a:cs typeface="Calibri" panose="020F0502020204030204" pitchFamily="34" charset="0"/>
                    <a:sym typeface="Symbol"/>
                  </a:rPr>
                  <a:t>------- </a:t>
                </a:r>
              </a:p>
              <a:p>
                <a:pPr>
                  <a:lnSpc>
                    <a:spcPts val="1500"/>
                  </a:lnSpc>
                </a:pPr>
                <a:r>
                  <a:rPr lang="en-US" sz="2400" dirty="0">
                    <a:solidFill>
                      <a:srgbClr val="0070C0"/>
                    </a:solidFill>
                    <a:cs typeface="Calibri" panose="020F0502020204030204" pitchFamily="34" charset="0"/>
                    <a:sym typeface="Symbol"/>
                  </a:rPr>
                  <a:t>  t</a:t>
                </a:r>
                <a:endParaRPr lang="en-US" sz="2400" dirty="0">
                  <a:solidFill>
                    <a:srgbClr val="0070C0"/>
                  </a:solidFill>
                  <a:cs typeface="Calibri" panose="020F0502020204030204" pitchFamily="34" charset="0"/>
                </a:endParaRPr>
              </a:p>
            </p:txBody>
          </p:sp>
          <p:sp>
            <p:nvSpPr>
              <p:cNvPr id="14" name="TextBox 13">
                <a:extLst>
                  <a:ext uri="{FF2B5EF4-FFF2-40B4-BE49-F238E27FC236}">
                    <a16:creationId xmlns:a16="http://schemas.microsoft.com/office/drawing/2014/main" id="{5FBB1FFA-C0AA-4B51-8E39-F0FE1F3E5604}"/>
                  </a:ext>
                </a:extLst>
              </p:cNvPr>
              <p:cNvSpPr txBox="1"/>
              <p:nvPr/>
            </p:nvSpPr>
            <p:spPr>
              <a:xfrm>
                <a:off x="6001316" y="2064148"/>
                <a:ext cx="264782" cy="300079"/>
              </a:xfrm>
              <a:prstGeom prst="rect">
                <a:avLst/>
              </a:prstGeom>
              <a:noFill/>
            </p:spPr>
            <p:txBody>
              <a:bodyPr wrap="none" rtlCol="0">
                <a:spAutoFit/>
              </a:bodyPr>
              <a:lstStyle/>
              <a:p>
                <a:r>
                  <a:rPr lang="en-US" sz="2400" dirty="0">
                    <a:cs typeface="Calibri" panose="020F0502020204030204" pitchFamily="34" charset="0"/>
                  </a:rPr>
                  <a:t>=</a:t>
                </a:r>
                <a:endParaRPr lang="en-US" sz="2400" b="1" dirty="0">
                  <a:solidFill>
                    <a:srgbClr val="00B050"/>
                  </a:solidFill>
                  <a:cs typeface="Calibri" panose="020F0502020204030204" pitchFamily="34" charset="0"/>
                </a:endParaRPr>
              </a:p>
            </p:txBody>
          </p:sp>
          <p:sp>
            <p:nvSpPr>
              <p:cNvPr id="15" name="TextBox 14">
                <a:extLst>
                  <a:ext uri="{FF2B5EF4-FFF2-40B4-BE49-F238E27FC236}">
                    <a16:creationId xmlns:a16="http://schemas.microsoft.com/office/drawing/2014/main" id="{1CEA4B48-4FC4-4A7E-A8DE-1D281D66FD38}"/>
                  </a:ext>
                </a:extLst>
              </p:cNvPr>
              <p:cNvSpPr txBox="1"/>
              <p:nvPr/>
            </p:nvSpPr>
            <p:spPr>
              <a:xfrm>
                <a:off x="4890213" y="2080362"/>
                <a:ext cx="222991" cy="300079"/>
              </a:xfrm>
              <a:prstGeom prst="rect">
                <a:avLst/>
              </a:prstGeom>
              <a:noFill/>
            </p:spPr>
            <p:txBody>
              <a:bodyPr wrap="square" rtlCol="0">
                <a:spAutoFit/>
              </a:bodyPr>
              <a:lstStyle/>
              <a:p>
                <a:r>
                  <a:rPr lang="en-US" sz="2400" dirty="0">
                    <a:cs typeface="Calibri" panose="020F0502020204030204" pitchFamily="34" charset="0"/>
                  </a:rPr>
                  <a:t>=</a:t>
                </a:r>
                <a:endParaRPr lang="en-US" sz="2400" b="1" dirty="0">
                  <a:solidFill>
                    <a:srgbClr val="00B050"/>
                  </a:solidFill>
                  <a:cs typeface="Calibri" panose="020F0502020204030204" pitchFamily="34" charset="0"/>
                </a:endParaRPr>
              </a:p>
            </p:txBody>
          </p:sp>
          <p:sp>
            <p:nvSpPr>
              <p:cNvPr id="16" name="TextBox 15">
                <a:extLst>
                  <a:ext uri="{FF2B5EF4-FFF2-40B4-BE49-F238E27FC236}">
                    <a16:creationId xmlns:a16="http://schemas.microsoft.com/office/drawing/2014/main" id="{5DF09FEF-1C3B-44F0-AA19-431DAA3A465E}"/>
                  </a:ext>
                </a:extLst>
              </p:cNvPr>
              <p:cNvSpPr txBox="1"/>
              <p:nvPr/>
            </p:nvSpPr>
            <p:spPr>
              <a:xfrm>
                <a:off x="3711001" y="2079569"/>
                <a:ext cx="264782" cy="300079"/>
              </a:xfrm>
              <a:prstGeom prst="rect">
                <a:avLst/>
              </a:prstGeom>
              <a:noFill/>
            </p:spPr>
            <p:txBody>
              <a:bodyPr wrap="none" rtlCol="0">
                <a:spAutoFit/>
              </a:bodyPr>
              <a:lstStyle/>
              <a:p>
                <a:r>
                  <a:rPr lang="en-US" sz="2400" dirty="0">
                    <a:cs typeface="Calibri" panose="020F0502020204030204" pitchFamily="34" charset="0"/>
                  </a:rPr>
                  <a:t>=</a:t>
                </a:r>
                <a:endParaRPr lang="en-US" sz="2400" b="1" dirty="0">
                  <a:solidFill>
                    <a:srgbClr val="00B050"/>
                  </a:solidFill>
                  <a:cs typeface="Calibri" panose="020F0502020204030204" pitchFamily="34" charset="0"/>
                </a:endParaRPr>
              </a:p>
            </p:txBody>
          </p:sp>
          <p:sp>
            <p:nvSpPr>
              <p:cNvPr id="17" name="Rectangle 16">
                <a:extLst>
                  <a:ext uri="{FF2B5EF4-FFF2-40B4-BE49-F238E27FC236}">
                    <a16:creationId xmlns:a16="http://schemas.microsoft.com/office/drawing/2014/main" id="{EB6FDD35-5DFA-4BC5-B521-86971BA85C54}"/>
                  </a:ext>
                </a:extLst>
              </p:cNvPr>
              <p:cNvSpPr/>
              <p:nvPr/>
            </p:nvSpPr>
            <p:spPr>
              <a:xfrm>
                <a:off x="2730645" y="1812914"/>
                <a:ext cx="4517069" cy="77445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cs typeface="Calibri" panose="020F0502020204030204" pitchFamily="34" charset="0"/>
                </a:endParaRPr>
              </a:p>
            </p:txBody>
          </p:sp>
        </p:grpSp>
        <p:sp>
          <p:nvSpPr>
            <p:cNvPr id="6" name="TextBox 5">
              <a:extLst>
                <a:ext uri="{FF2B5EF4-FFF2-40B4-BE49-F238E27FC236}">
                  <a16:creationId xmlns:a16="http://schemas.microsoft.com/office/drawing/2014/main" id="{7D51BD60-6292-4D29-959F-F917902B97C4}"/>
                </a:ext>
              </a:extLst>
            </p:cNvPr>
            <p:cNvSpPr txBox="1"/>
            <p:nvPr/>
          </p:nvSpPr>
          <p:spPr>
            <a:xfrm>
              <a:off x="1031954" y="5187853"/>
              <a:ext cx="694421" cy="700320"/>
            </a:xfrm>
            <a:prstGeom prst="rect">
              <a:avLst/>
            </a:prstGeom>
            <a:noFill/>
          </p:spPr>
          <p:txBody>
            <a:bodyPr wrap="none" rtlCol="0">
              <a:spAutoFit/>
            </a:bodyPr>
            <a:lstStyle/>
            <a:p>
              <a:pPr>
                <a:lnSpc>
                  <a:spcPts val="1500"/>
                </a:lnSpc>
              </a:pPr>
              <a:r>
                <a:rPr lang="en-US" sz="2400" dirty="0">
                  <a:solidFill>
                    <a:srgbClr val="FF0000"/>
                  </a:solidFill>
                  <a:cs typeface="Calibri" panose="020F0502020204030204" pitchFamily="34" charset="0"/>
                  <a:sym typeface="Symbol"/>
                </a:rPr>
                <a:t>   1</a:t>
              </a:r>
            </a:p>
            <a:p>
              <a:pPr>
                <a:lnSpc>
                  <a:spcPts val="1500"/>
                </a:lnSpc>
              </a:pPr>
              <a:r>
                <a:rPr lang="en-US" sz="2400" dirty="0">
                  <a:solidFill>
                    <a:srgbClr val="FF0000"/>
                  </a:solidFill>
                  <a:cs typeface="Calibri" panose="020F0502020204030204" pitchFamily="34" charset="0"/>
                  <a:sym typeface="Symbol"/>
                </a:rPr>
                <a:t>- ---</a:t>
              </a:r>
            </a:p>
            <a:p>
              <a:pPr>
                <a:lnSpc>
                  <a:spcPts val="1500"/>
                </a:lnSpc>
              </a:pPr>
              <a:r>
                <a:rPr lang="en-US" sz="2400" dirty="0">
                  <a:solidFill>
                    <a:srgbClr val="FF0000"/>
                  </a:solidFill>
                  <a:cs typeface="Calibri" panose="020F0502020204030204" pitchFamily="34" charset="0"/>
                  <a:sym typeface="Symbol"/>
                </a:rPr>
                <a:t>   a </a:t>
              </a:r>
              <a:endParaRPr lang="en-US" sz="2400" dirty="0">
                <a:solidFill>
                  <a:srgbClr val="FF0000"/>
                </a:solidFill>
                <a:cs typeface="Calibri" panose="020F0502020204030204" pitchFamily="34" charset="0"/>
              </a:endParaRPr>
            </a:p>
          </p:txBody>
        </p:sp>
        <p:sp>
          <p:nvSpPr>
            <p:cNvPr id="7" name="TextBox 6">
              <a:extLst>
                <a:ext uri="{FF2B5EF4-FFF2-40B4-BE49-F238E27FC236}">
                  <a16:creationId xmlns:a16="http://schemas.microsoft.com/office/drawing/2014/main" id="{5AAB8BD3-C461-4552-B2F5-9C01FBF63355}"/>
                </a:ext>
              </a:extLst>
            </p:cNvPr>
            <p:cNvSpPr txBox="1"/>
            <p:nvPr/>
          </p:nvSpPr>
          <p:spPr>
            <a:xfrm>
              <a:off x="2823961" y="5176087"/>
              <a:ext cx="694421" cy="700320"/>
            </a:xfrm>
            <a:prstGeom prst="rect">
              <a:avLst/>
            </a:prstGeom>
            <a:noFill/>
          </p:spPr>
          <p:txBody>
            <a:bodyPr wrap="none" rtlCol="0">
              <a:spAutoFit/>
            </a:bodyPr>
            <a:lstStyle/>
            <a:p>
              <a:pPr>
                <a:lnSpc>
                  <a:spcPts val="1500"/>
                </a:lnSpc>
              </a:pPr>
              <a:r>
                <a:rPr lang="en-US" sz="2400" dirty="0">
                  <a:solidFill>
                    <a:srgbClr val="CC66FF"/>
                  </a:solidFill>
                  <a:cs typeface="Calibri" panose="020F0502020204030204" pitchFamily="34" charset="0"/>
                  <a:sym typeface="Symbol"/>
                </a:rPr>
                <a:t>   1</a:t>
              </a:r>
            </a:p>
            <a:p>
              <a:pPr>
                <a:lnSpc>
                  <a:spcPts val="1500"/>
                </a:lnSpc>
              </a:pPr>
              <a:r>
                <a:rPr lang="en-US" sz="2400" dirty="0">
                  <a:solidFill>
                    <a:srgbClr val="CC66FF"/>
                  </a:solidFill>
                  <a:cs typeface="Calibri" panose="020F0502020204030204" pitchFamily="34" charset="0"/>
                  <a:sym typeface="Symbol"/>
                </a:rPr>
                <a:t>- ---</a:t>
              </a:r>
            </a:p>
            <a:p>
              <a:pPr>
                <a:lnSpc>
                  <a:spcPts val="1500"/>
                </a:lnSpc>
              </a:pPr>
              <a:r>
                <a:rPr lang="en-US" sz="2400" dirty="0">
                  <a:solidFill>
                    <a:srgbClr val="CC66FF"/>
                  </a:solidFill>
                  <a:cs typeface="Calibri" panose="020F0502020204030204" pitchFamily="34" charset="0"/>
                  <a:sym typeface="Symbol"/>
                </a:rPr>
                <a:t>   b </a:t>
              </a:r>
              <a:endParaRPr lang="en-US" sz="2400" dirty="0">
                <a:solidFill>
                  <a:srgbClr val="CC66FF"/>
                </a:solidFill>
                <a:cs typeface="Calibri" panose="020F0502020204030204" pitchFamily="34" charset="0"/>
              </a:endParaRPr>
            </a:p>
          </p:txBody>
        </p:sp>
        <p:sp>
          <p:nvSpPr>
            <p:cNvPr id="8" name="TextBox 7">
              <a:extLst>
                <a:ext uri="{FF2B5EF4-FFF2-40B4-BE49-F238E27FC236}">
                  <a16:creationId xmlns:a16="http://schemas.microsoft.com/office/drawing/2014/main" id="{4ADD6D51-95F6-4B3A-BFF7-B775E5344C2D}"/>
                </a:ext>
              </a:extLst>
            </p:cNvPr>
            <p:cNvSpPr txBox="1"/>
            <p:nvPr/>
          </p:nvSpPr>
          <p:spPr>
            <a:xfrm>
              <a:off x="4313242" y="5187853"/>
              <a:ext cx="662361" cy="700320"/>
            </a:xfrm>
            <a:prstGeom prst="rect">
              <a:avLst/>
            </a:prstGeom>
            <a:noFill/>
          </p:spPr>
          <p:txBody>
            <a:bodyPr wrap="none" rtlCol="0">
              <a:spAutoFit/>
            </a:bodyPr>
            <a:lstStyle/>
            <a:p>
              <a:pPr>
                <a:lnSpc>
                  <a:spcPts val="1500"/>
                </a:lnSpc>
              </a:pPr>
              <a:r>
                <a:rPr lang="en-US" sz="2400" dirty="0">
                  <a:solidFill>
                    <a:srgbClr val="00B050"/>
                  </a:solidFill>
                  <a:cs typeface="Calibri" panose="020F0502020204030204" pitchFamily="34" charset="0"/>
                  <a:sym typeface="Symbol"/>
                </a:rPr>
                <a:t>   1</a:t>
              </a:r>
            </a:p>
            <a:p>
              <a:pPr>
                <a:lnSpc>
                  <a:spcPts val="1500"/>
                </a:lnSpc>
              </a:pPr>
              <a:r>
                <a:rPr lang="en-US" sz="2400" dirty="0">
                  <a:solidFill>
                    <a:srgbClr val="00B050"/>
                  </a:solidFill>
                  <a:cs typeface="Calibri" panose="020F0502020204030204" pitchFamily="34" charset="0"/>
                  <a:sym typeface="Symbol"/>
                </a:rPr>
                <a:t>  ---</a:t>
              </a:r>
            </a:p>
            <a:p>
              <a:pPr>
                <a:lnSpc>
                  <a:spcPts val="1500"/>
                </a:lnSpc>
              </a:pPr>
              <a:r>
                <a:rPr lang="en-US" sz="2400" dirty="0">
                  <a:solidFill>
                    <a:srgbClr val="00B050"/>
                  </a:solidFill>
                  <a:cs typeface="Calibri" panose="020F0502020204030204" pitchFamily="34" charset="0"/>
                  <a:sym typeface="Symbol"/>
                </a:rPr>
                <a:t>   c </a:t>
              </a:r>
              <a:endParaRPr lang="en-US" sz="2400" dirty="0">
                <a:solidFill>
                  <a:srgbClr val="00B050"/>
                </a:solidFill>
                <a:cs typeface="Calibri" panose="020F0502020204030204" pitchFamily="34" charset="0"/>
              </a:endParaRPr>
            </a:p>
          </p:txBody>
        </p:sp>
        <p:sp>
          <p:nvSpPr>
            <p:cNvPr id="9" name="TextBox 8">
              <a:extLst>
                <a:ext uri="{FF2B5EF4-FFF2-40B4-BE49-F238E27FC236}">
                  <a16:creationId xmlns:a16="http://schemas.microsoft.com/office/drawing/2014/main" id="{0EDF0790-E9BB-4556-BD7D-48B45FF019E8}"/>
                </a:ext>
              </a:extLst>
            </p:cNvPr>
            <p:cNvSpPr txBox="1"/>
            <p:nvPr/>
          </p:nvSpPr>
          <p:spPr>
            <a:xfrm>
              <a:off x="5949057" y="5184776"/>
              <a:ext cx="779381" cy="700320"/>
            </a:xfrm>
            <a:prstGeom prst="rect">
              <a:avLst/>
            </a:prstGeom>
            <a:noFill/>
          </p:spPr>
          <p:txBody>
            <a:bodyPr wrap="none" rtlCol="0">
              <a:spAutoFit/>
            </a:bodyPr>
            <a:lstStyle/>
            <a:p>
              <a:pPr>
                <a:lnSpc>
                  <a:spcPts val="1500"/>
                </a:lnSpc>
              </a:pPr>
              <a:r>
                <a:rPr lang="en-US" sz="2400" dirty="0">
                  <a:solidFill>
                    <a:srgbClr val="0070C0"/>
                  </a:solidFill>
                  <a:cs typeface="Calibri" panose="020F0502020204030204" pitchFamily="34" charset="0"/>
                  <a:sym typeface="Symbol"/>
                </a:rPr>
                <a:t>   1</a:t>
              </a:r>
            </a:p>
            <a:p>
              <a:pPr>
                <a:lnSpc>
                  <a:spcPts val="1500"/>
                </a:lnSpc>
              </a:pPr>
              <a:r>
                <a:rPr lang="en-US" sz="2400" dirty="0">
                  <a:solidFill>
                    <a:srgbClr val="0070C0"/>
                  </a:solidFill>
                  <a:cs typeface="Calibri" panose="020F0502020204030204" pitchFamily="34" charset="0"/>
                  <a:sym typeface="Symbol"/>
                </a:rPr>
                <a:t>  ---</a:t>
              </a:r>
            </a:p>
            <a:p>
              <a:pPr>
                <a:lnSpc>
                  <a:spcPts val="1500"/>
                </a:lnSpc>
              </a:pPr>
              <a:r>
                <a:rPr lang="en-US" sz="2400" dirty="0">
                  <a:solidFill>
                    <a:srgbClr val="0070C0"/>
                  </a:solidFill>
                  <a:cs typeface="Calibri" panose="020F0502020204030204" pitchFamily="34" charset="0"/>
                  <a:sym typeface="Symbol"/>
                </a:rPr>
                <a:t>   d  </a:t>
              </a:r>
              <a:endParaRPr lang="en-US" sz="2400" dirty="0">
                <a:solidFill>
                  <a:srgbClr val="0070C0"/>
                </a:solidFill>
                <a:cs typeface="Calibri" panose="020F0502020204030204" pitchFamily="34" charset="0"/>
              </a:endParaRPr>
            </a:p>
          </p:txBody>
        </p:sp>
      </p:grpSp>
      <p:sp>
        <p:nvSpPr>
          <p:cNvPr id="18" name="TextBox 17">
            <a:extLst>
              <a:ext uri="{FF2B5EF4-FFF2-40B4-BE49-F238E27FC236}">
                <a16:creationId xmlns:a16="http://schemas.microsoft.com/office/drawing/2014/main" id="{0DE00101-DE10-4780-AA9F-60C6C6F1DB64}"/>
              </a:ext>
            </a:extLst>
          </p:cNvPr>
          <p:cNvSpPr txBox="1"/>
          <p:nvPr/>
        </p:nvSpPr>
        <p:spPr>
          <a:xfrm>
            <a:off x="4072047" y="778470"/>
            <a:ext cx="4047903" cy="646331"/>
          </a:xfrm>
          <a:prstGeom prst="rect">
            <a:avLst/>
          </a:prstGeom>
          <a:noFill/>
        </p:spPr>
        <p:txBody>
          <a:bodyPr wrap="none" rtlCol="0">
            <a:spAutoFit/>
          </a:bodyPr>
          <a:lstStyle/>
          <a:p>
            <a:r>
              <a:rPr lang="en-US" sz="3600" b="1" dirty="0" err="1">
                <a:solidFill>
                  <a:srgbClr val="FF0000"/>
                </a:solidFill>
                <a:cs typeface="Calibri" panose="020F0502020204030204" pitchFamily="34" charset="0"/>
              </a:rPr>
              <a:t>aA</a:t>
            </a:r>
            <a:r>
              <a:rPr lang="en-US" sz="3600" b="1" dirty="0">
                <a:cs typeface="Calibri" panose="020F0502020204030204" pitchFamily="34" charset="0"/>
              </a:rPr>
              <a:t> +</a:t>
            </a:r>
            <a:r>
              <a:rPr lang="en-US" sz="3600" b="1" dirty="0">
                <a:solidFill>
                  <a:srgbClr val="CC66FF"/>
                </a:solidFill>
                <a:cs typeface="Calibri" panose="020F0502020204030204" pitchFamily="34" charset="0"/>
              </a:rPr>
              <a:t> </a:t>
            </a:r>
            <a:r>
              <a:rPr lang="en-US" sz="3600" b="1" dirty="0" err="1">
                <a:solidFill>
                  <a:srgbClr val="CC66FF"/>
                </a:solidFill>
                <a:cs typeface="Calibri" panose="020F0502020204030204" pitchFamily="34" charset="0"/>
              </a:rPr>
              <a:t>bB</a:t>
            </a:r>
            <a:r>
              <a:rPr lang="en-US" sz="3600" b="1" dirty="0">
                <a:solidFill>
                  <a:srgbClr val="CC66FF"/>
                </a:solidFill>
                <a:cs typeface="Calibri" panose="020F0502020204030204" pitchFamily="34" charset="0"/>
              </a:rPr>
              <a:t> </a:t>
            </a:r>
            <a:r>
              <a:rPr lang="en-US" sz="3600" b="1" dirty="0">
                <a:cs typeface="Calibri" panose="020F0502020204030204" pitchFamily="34" charset="0"/>
              </a:rPr>
              <a:t>→ </a:t>
            </a:r>
            <a:r>
              <a:rPr lang="en-US" sz="3600" b="1" dirty="0" err="1">
                <a:solidFill>
                  <a:srgbClr val="00B050"/>
                </a:solidFill>
                <a:cs typeface="Calibri" panose="020F0502020204030204" pitchFamily="34" charset="0"/>
              </a:rPr>
              <a:t>cC</a:t>
            </a:r>
            <a:r>
              <a:rPr lang="en-US" sz="3600" b="1" dirty="0">
                <a:cs typeface="Calibri" panose="020F0502020204030204" pitchFamily="34" charset="0"/>
              </a:rPr>
              <a:t> +</a:t>
            </a:r>
            <a:r>
              <a:rPr lang="en-US" sz="3600" b="1" dirty="0">
                <a:solidFill>
                  <a:srgbClr val="0070C0"/>
                </a:solidFill>
                <a:cs typeface="Calibri" panose="020F0502020204030204" pitchFamily="34" charset="0"/>
              </a:rPr>
              <a:t> </a:t>
            </a:r>
            <a:r>
              <a:rPr lang="en-US" sz="3600" b="1" dirty="0" err="1">
                <a:solidFill>
                  <a:srgbClr val="0070C0"/>
                </a:solidFill>
                <a:cs typeface="Calibri" panose="020F0502020204030204" pitchFamily="34" charset="0"/>
              </a:rPr>
              <a:t>dD</a:t>
            </a:r>
            <a:endParaRPr lang="en-US" sz="3600" b="1" dirty="0">
              <a:solidFill>
                <a:srgbClr val="0070C0"/>
              </a:solidFill>
              <a:cs typeface="Calibri" panose="020F0502020204030204" pitchFamily="34" charset="0"/>
            </a:endParaRPr>
          </a:p>
        </p:txBody>
      </p:sp>
      <p:sp>
        <p:nvSpPr>
          <p:cNvPr id="38" name="TextBox 37">
            <a:extLst>
              <a:ext uri="{FF2B5EF4-FFF2-40B4-BE49-F238E27FC236}">
                <a16:creationId xmlns:a16="http://schemas.microsoft.com/office/drawing/2014/main" id="{B6D6B65C-21BD-4E45-8D40-577A30652D18}"/>
              </a:ext>
            </a:extLst>
          </p:cNvPr>
          <p:cNvSpPr txBox="1"/>
          <p:nvPr/>
        </p:nvSpPr>
        <p:spPr>
          <a:xfrm>
            <a:off x="1654634" y="5113321"/>
            <a:ext cx="3808158" cy="523220"/>
          </a:xfrm>
          <a:prstGeom prst="rect">
            <a:avLst/>
          </a:prstGeom>
          <a:noFill/>
        </p:spPr>
        <p:txBody>
          <a:bodyPr wrap="none" rtlCol="0">
            <a:spAutoFit/>
          </a:bodyPr>
          <a:lstStyle/>
          <a:p>
            <a:r>
              <a:rPr lang="en-GB" sz="2800" b="1" dirty="0">
                <a:solidFill>
                  <a:srgbClr val="00B0F0"/>
                </a:solidFill>
                <a:cs typeface="Calibri" panose="020F0502020204030204" pitchFamily="34" charset="0"/>
              </a:rPr>
              <a:t>units of rate of reaction:</a:t>
            </a:r>
          </a:p>
        </p:txBody>
      </p:sp>
      <p:sp>
        <p:nvSpPr>
          <p:cNvPr id="39" name="TextBox 38">
            <a:extLst>
              <a:ext uri="{FF2B5EF4-FFF2-40B4-BE49-F238E27FC236}">
                <a16:creationId xmlns:a16="http://schemas.microsoft.com/office/drawing/2014/main" id="{5C7341F0-F41D-4BFD-9742-B6AD0E0282C3}"/>
              </a:ext>
            </a:extLst>
          </p:cNvPr>
          <p:cNvSpPr txBox="1"/>
          <p:nvPr/>
        </p:nvSpPr>
        <p:spPr>
          <a:xfrm>
            <a:off x="2301728" y="5619014"/>
            <a:ext cx="2813784" cy="1200329"/>
          </a:xfrm>
          <a:prstGeom prst="rect">
            <a:avLst/>
          </a:prstGeom>
          <a:noFill/>
        </p:spPr>
        <p:txBody>
          <a:bodyPr wrap="none" lIns="91440" tIns="45720" rIns="91440" bIns="45720" rtlCol="0" anchor="t">
            <a:spAutoFit/>
          </a:bodyPr>
          <a:lstStyle/>
          <a:p>
            <a:r>
              <a:rPr lang="en-GB" sz="2400" dirty="0">
                <a:cs typeface="Calibri"/>
              </a:rPr>
              <a:t>concentration – </a:t>
            </a:r>
            <a:r>
              <a:rPr lang="en-GB" sz="2400" dirty="0">
                <a:solidFill>
                  <a:srgbClr val="7030A0"/>
                </a:solidFill>
                <a:cs typeface="Calibri"/>
              </a:rPr>
              <a:t>mol/L</a:t>
            </a:r>
          </a:p>
          <a:p>
            <a:r>
              <a:rPr lang="en-GB" sz="2400" dirty="0">
                <a:cs typeface="Calibri" panose="020F0502020204030204" pitchFamily="34" charset="0"/>
              </a:rPr>
              <a:t>time – </a:t>
            </a:r>
            <a:r>
              <a:rPr lang="en-GB" sz="2400" dirty="0">
                <a:solidFill>
                  <a:srgbClr val="00B050"/>
                </a:solidFill>
                <a:cs typeface="Calibri" panose="020F0502020204030204" pitchFamily="34" charset="0"/>
              </a:rPr>
              <a:t>s</a:t>
            </a:r>
          </a:p>
          <a:p>
            <a:endParaRPr lang="en-GB" sz="2400" dirty="0">
              <a:cs typeface="Calibri" panose="020F0502020204030204" pitchFamily="34" charset="0"/>
            </a:endParaRPr>
          </a:p>
        </p:txBody>
      </p:sp>
      <p:sp>
        <p:nvSpPr>
          <p:cNvPr id="40" name="TextBox 39">
            <a:extLst>
              <a:ext uri="{FF2B5EF4-FFF2-40B4-BE49-F238E27FC236}">
                <a16:creationId xmlns:a16="http://schemas.microsoft.com/office/drawing/2014/main" id="{5C4C4CE2-2346-45FF-A797-B41535031D07}"/>
              </a:ext>
            </a:extLst>
          </p:cNvPr>
          <p:cNvSpPr txBox="1"/>
          <p:nvPr/>
        </p:nvSpPr>
        <p:spPr>
          <a:xfrm>
            <a:off x="6003803" y="5559597"/>
            <a:ext cx="4571803" cy="830997"/>
          </a:xfrm>
          <a:prstGeom prst="rect">
            <a:avLst/>
          </a:prstGeom>
          <a:noFill/>
        </p:spPr>
        <p:txBody>
          <a:bodyPr wrap="square">
            <a:spAutoFit/>
          </a:bodyPr>
          <a:lstStyle/>
          <a:p>
            <a:r>
              <a:rPr lang="en-GB" sz="2400" b="1" dirty="0">
                <a:cs typeface="Calibri" panose="020F0502020204030204" pitchFamily="34" charset="0"/>
              </a:rPr>
              <a:t>rate of reaction – </a:t>
            </a:r>
            <a:r>
              <a:rPr lang="en-GB" sz="2400" b="1" dirty="0">
                <a:solidFill>
                  <a:srgbClr val="7030A0"/>
                </a:solidFill>
                <a:cs typeface="Calibri" panose="020F0502020204030204" pitchFamily="34" charset="0"/>
              </a:rPr>
              <a:t>mol/L</a:t>
            </a:r>
            <a:r>
              <a:rPr lang="en-GB" sz="2400" b="1" dirty="0">
                <a:cs typeface="Calibri" panose="020F0502020204030204" pitchFamily="34" charset="0"/>
              </a:rPr>
              <a:t>-</a:t>
            </a:r>
            <a:r>
              <a:rPr lang="en-GB" sz="2400" b="1" dirty="0">
                <a:solidFill>
                  <a:srgbClr val="00B050"/>
                </a:solidFill>
                <a:cs typeface="Calibri" panose="020F0502020204030204" pitchFamily="34" charset="0"/>
              </a:rPr>
              <a:t>s</a:t>
            </a:r>
          </a:p>
          <a:p>
            <a:r>
              <a:rPr lang="en-GB" sz="2400" b="1" dirty="0">
                <a:solidFill>
                  <a:srgbClr val="00B050"/>
                </a:solidFill>
                <a:cs typeface="Calibri" panose="020F0502020204030204" pitchFamily="34" charset="0"/>
              </a:rPr>
              <a:t>					</a:t>
            </a:r>
          </a:p>
        </p:txBody>
      </p:sp>
      <p:grpSp>
        <p:nvGrpSpPr>
          <p:cNvPr id="41" name="Group 40">
            <a:extLst>
              <a:ext uri="{FF2B5EF4-FFF2-40B4-BE49-F238E27FC236}">
                <a16:creationId xmlns:a16="http://schemas.microsoft.com/office/drawing/2014/main" id="{3627341D-B6C2-48A1-97DD-E1B90F2634FD}"/>
              </a:ext>
            </a:extLst>
          </p:cNvPr>
          <p:cNvGrpSpPr/>
          <p:nvPr/>
        </p:nvGrpSpPr>
        <p:grpSpPr>
          <a:xfrm>
            <a:off x="6158415" y="3267139"/>
            <a:ext cx="5875988" cy="1191482"/>
            <a:chOff x="1031954" y="4856335"/>
            <a:chExt cx="6694432" cy="1191482"/>
          </a:xfrm>
        </p:grpSpPr>
        <p:grpSp>
          <p:nvGrpSpPr>
            <p:cNvPr id="42" name="Group 41">
              <a:extLst>
                <a:ext uri="{FF2B5EF4-FFF2-40B4-BE49-F238E27FC236}">
                  <a16:creationId xmlns:a16="http://schemas.microsoft.com/office/drawing/2014/main" id="{82F553D4-731D-480F-99D3-C0A1EB97C6D7}"/>
                </a:ext>
              </a:extLst>
            </p:cNvPr>
            <p:cNvGrpSpPr/>
            <p:nvPr/>
          </p:nvGrpSpPr>
          <p:grpSpPr>
            <a:xfrm>
              <a:off x="1031955" y="4856335"/>
              <a:ext cx="6694431" cy="1191482"/>
              <a:chOff x="2730645" y="1812914"/>
              <a:chExt cx="4546792" cy="774454"/>
            </a:xfrm>
          </p:grpSpPr>
          <p:sp>
            <p:nvSpPr>
              <p:cNvPr id="47" name="TextBox 46">
                <a:extLst>
                  <a:ext uri="{FF2B5EF4-FFF2-40B4-BE49-F238E27FC236}">
                    <a16:creationId xmlns:a16="http://schemas.microsoft.com/office/drawing/2014/main" id="{CE2090C5-234F-4BF1-BD40-60A2D878AFBD}"/>
                  </a:ext>
                </a:extLst>
              </p:cNvPr>
              <p:cNvSpPr txBox="1"/>
              <p:nvPr/>
            </p:nvSpPr>
            <p:spPr>
              <a:xfrm>
                <a:off x="3139504" y="2018515"/>
                <a:ext cx="750684" cy="453494"/>
              </a:xfrm>
              <a:prstGeom prst="rect">
                <a:avLst/>
              </a:prstGeom>
              <a:noFill/>
            </p:spPr>
            <p:txBody>
              <a:bodyPr wrap="none" rtlCol="0">
                <a:spAutoFit/>
              </a:bodyPr>
              <a:lstStyle/>
              <a:p>
                <a:pPr>
                  <a:lnSpc>
                    <a:spcPts val="1500"/>
                  </a:lnSpc>
                </a:pPr>
                <a:r>
                  <a:rPr lang="en-US" sz="2400" dirty="0">
                    <a:solidFill>
                      <a:srgbClr val="FF0000"/>
                    </a:solidFill>
                    <a:cs typeface="Calibri" panose="020F0502020204030204" pitchFamily="34" charset="0"/>
                    <a:sym typeface="Symbol"/>
                  </a:rPr>
                  <a:t>  P</a:t>
                </a:r>
                <a:r>
                  <a:rPr lang="en-US" sz="2400" baseline="-25000" dirty="0">
                    <a:solidFill>
                      <a:srgbClr val="FF0000"/>
                    </a:solidFill>
                    <a:cs typeface="Calibri" panose="020F0502020204030204" pitchFamily="34" charset="0"/>
                    <a:sym typeface="Symbol"/>
                  </a:rPr>
                  <a:t>A</a:t>
                </a:r>
                <a:endParaRPr lang="en-US" sz="2400" dirty="0">
                  <a:solidFill>
                    <a:srgbClr val="FF0000"/>
                  </a:solidFill>
                  <a:cs typeface="Calibri" panose="020F0502020204030204" pitchFamily="34" charset="0"/>
                  <a:sym typeface="Symbol"/>
                </a:endParaRPr>
              </a:p>
              <a:p>
                <a:pPr>
                  <a:lnSpc>
                    <a:spcPts val="1500"/>
                  </a:lnSpc>
                </a:pPr>
                <a:r>
                  <a:rPr lang="en-US" sz="2400" dirty="0">
                    <a:solidFill>
                      <a:srgbClr val="FF0000"/>
                    </a:solidFill>
                    <a:cs typeface="Calibri" panose="020F0502020204030204" pitchFamily="34" charset="0"/>
                    <a:sym typeface="Symbol"/>
                  </a:rPr>
                  <a:t> ------ </a:t>
                </a:r>
              </a:p>
              <a:p>
                <a:pPr>
                  <a:lnSpc>
                    <a:spcPts val="1500"/>
                  </a:lnSpc>
                </a:pPr>
                <a:r>
                  <a:rPr lang="en-US" sz="2400" dirty="0">
                    <a:solidFill>
                      <a:srgbClr val="FF0000"/>
                    </a:solidFill>
                    <a:cs typeface="Calibri" panose="020F0502020204030204" pitchFamily="34" charset="0"/>
                    <a:sym typeface="Symbol"/>
                  </a:rPr>
                  <a:t>   t</a:t>
                </a:r>
                <a:endParaRPr lang="en-US" sz="2400" dirty="0">
                  <a:solidFill>
                    <a:srgbClr val="FF0000"/>
                  </a:solidFill>
                  <a:cs typeface="Calibri" panose="020F0502020204030204" pitchFamily="34" charset="0"/>
                </a:endParaRPr>
              </a:p>
            </p:txBody>
          </p:sp>
          <p:sp>
            <p:nvSpPr>
              <p:cNvPr id="48" name="TextBox 47">
                <a:extLst>
                  <a:ext uri="{FF2B5EF4-FFF2-40B4-BE49-F238E27FC236}">
                    <a16:creationId xmlns:a16="http://schemas.microsoft.com/office/drawing/2014/main" id="{E4C97C31-7FFB-4F75-AD19-AE9D29276275}"/>
                  </a:ext>
                </a:extLst>
              </p:cNvPr>
              <p:cNvSpPr txBox="1"/>
              <p:nvPr/>
            </p:nvSpPr>
            <p:spPr>
              <a:xfrm>
                <a:off x="4216207" y="2028398"/>
                <a:ext cx="882166" cy="453494"/>
              </a:xfrm>
              <a:prstGeom prst="rect">
                <a:avLst/>
              </a:prstGeom>
              <a:noFill/>
            </p:spPr>
            <p:txBody>
              <a:bodyPr wrap="none" rtlCol="0">
                <a:spAutoFit/>
              </a:bodyPr>
              <a:lstStyle/>
              <a:p>
                <a:pPr>
                  <a:lnSpc>
                    <a:spcPts val="1500"/>
                  </a:lnSpc>
                </a:pPr>
                <a:r>
                  <a:rPr lang="en-US" sz="2400" dirty="0">
                    <a:solidFill>
                      <a:srgbClr val="CC66FF"/>
                    </a:solidFill>
                    <a:cs typeface="Calibri" panose="020F0502020204030204" pitchFamily="34" charset="0"/>
                    <a:sym typeface="Symbol"/>
                  </a:rPr>
                  <a:t>   P</a:t>
                </a:r>
                <a:r>
                  <a:rPr lang="en-US" sz="2400" baseline="-25000" dirty="0">
                    <a:solidFill>
                      <a:srgbClr val="CC66FF"/>
                    </a:solidFill>
                    <a:cs typeface="Calibri" panose="020F0502020204030204" pitchFamily="34" charset="0"/>
                  </a:rPr>
                  <a:t>B</a:t>
                </a:r>
                <a:endParaRPr lang="en-US" sz="2400" baseline="-25000" dirty="0">
                  <a:solidFill>
                    <a:srgbClr val="CC66FF"/>
                  </a:solidFill>
                  <a:cs typeface="Calibri" panose="020F0502020204030204" pitchFamily="34" charset="0"/>
                  <a:sym typeface="Symbol"/>
                </a:endParaRPr>
              </a:p>
              <a:p>
                <a:pPr>
                  <a:lnSpc>
                    <a:spcPts val="1500"/>
                  </a:lnSpc>
                </a:pPr>
                <a:r>
                  <a:rPr lang="en-US" sz="2400" dirty="0">
                    <a:solidFill>
                      <a:srgbClr val="CC66FF"/>
                    </a:solidFill>
                    <a:cs typeface="Calibri" panose="020F0502020204030204" pitchFamily="34" charset="0"/>
                    <a:sym typeface="Symbol"/>
                  </a:rPr>
                  <a:t>   ------ </a:t>
                </a:r>
              </a:p>
              <a:p>
                <a:pPr>
                  <a:lnSpc>
                    <a:spcPts val="1500"/>
                  </a:lnSpc>
                </a:pPr>
                <a:r>
                  <a:rPr lang="en-US" sz="2400" dirty="0">
                    <a:solidFill>
                      <a:srgbClr val="CC66FF"/>
                    </a:solidFill>
                    <a:cs typeface="Calibri" panose="020F0502020204030204" pitchFamily="34" charset="0"/>
                    <a:sym typeface="Symbol"/>
                  </a:rPr>
                  <a:t>    t</a:t>
                </a:r>
                <a:endParaRPr lang="en-US" sz="2400" dirty="0">
                  <a:solidFill>
                    <a:srgbClr val="CC66FF"/>
                  </a:solidFill>
                  <a:cs typeface="Calibri" panose="020F0502020204030204" pitchFamily="34" charset="0"/>
                </a:endParaRPr>
              </a:p>
            </p:txBody>
          </p:sp>
          <p:sp>
            <p:nvSpPr>
              <p:cNvPr id="49" name="TextBox 48">
                <a:extLst>
                  <a:ext uri="{FF2B5EF4-FFF2-40B4-BE49-F238E27FC236}">
                    <a16:creationId xmlns:a16="http://schemas.microsoft.com/office/drawing/2014/main" id="{5CA958EE-940F-4720-BB5D-71C766E38EB0}"/>
                  </a:ext>
                </a:extLst>
              </p:cNvPr>
              <p:cNvSpPr txBox="1"/>
              <p:nvPr/>
            </p:nvSpPr>
            <p:spPr>
              <a:xfrm>
                <a:off x="5333032" y="2029900"/>
                <a:ext cx="830070" cy="453494"/>
              </a:xfrm>
              <a:prstGeom prst="rect">
                <a:avLst/>
              </a:prstGeom>
              <a:noFill/>
            </p:spPr>
            <p:txBody>
              <a:bodyPr wrap="none" rtlCol="0">
                <a:spAutoFit/>
              </a:bodyPr>
              <a:lstStyle/>
              <a:p>
                <a:pPr>
                  <a:lnSpc>
                    <a:spcPts val="1500"/>
                  </a:lnSpc>
                </a:pPr>
                <a:r>
                  <a:rPr lang="en-US" sz="2400" dirty="0">
                    <a:solidFill>
                      <a:srgbClr val="00B050"/>
                    </a:solidFill>
                    <a:cs typeface="Calibri" panose="020F0502020204030204" pitchFamily="34" charset="0"/>
                    <a:sym typeface="Symbol"/>
                  </a:rPr>
                  <a:t>  P</a:t>
                </a:r>
                <a:r>
                  <a:rPr lang="en-US" sz="2400" baseline="-25000" dirty="0">
                    <a:solidFill>
                      <a:srgbClr val="00B050"/>
                    </a:solidFill>
                    <a:cs typeface="Calibri" panose="020F0502020204030204" pitchFamily="34" charset="0"/>
                    <a:sym typeface="Symbol"/>
                  </a:rPr>
                  <a:t>C</a:t>
                </a:r>
              </a:p>
              <a:p>
                <a:pPr>
                  <a:lnSpc>
                    <a:spcPts val="1500"/>
                  </a:lnSpc>
                </a:pPr>
                <a:r>
                  <a:rPr lang="en-US" sz="2400" dirty="0">
                    <a:solidFill>
                      <a:srgbClr val="00B050"/>
                    </a:solidFill>
                    <a:cs typeface="Calibri" panose="020F0502020204030204" pitchFamily="34" charset="0"/>
                    <a:sym typeface="Symbol"/>
                  </a:rPr>
                  <a:t> ------- </a:t>
                </a:r>
              </a:p>
              <a:p>
                <a:pPr>
                  <a:lnSpc>
                    <a:spcPts val="1500"/>
                  </a:lnSpc>
                </a:pPr>
                <a:r>
                  <a:rPr lang="en-US" sz="2400" dirty="0">
                    <a:solidFill>
                      <a:srgbClr val="00B050"/>
                    </a:solidFill>
                    <a:cs typeface="Calibri" panose="020F0502020204030204" pitchFamily="34" charset="0"/>
                    <a:sym typeface="Symbol"/>
                  </a:rPr>
                  <a:t>   t</a:t>
                </a:r>
                <a:endParaRPr lang="en-US" sz="2400" dirty="0">
                  <a:solidFill>
                    <a:srgbClr val="00B050"/>
                  </a:solidFill>
                  <a:cs typeface="Calibri" panose="020F0502020204030204" pitchFamily="34" charset="0"/>
                </a:endParaRPr>
              </a:p>
            </p:txBody>
          </p:sp>
          <p:sp>
            <p:nvSpPr>
              <p:cNvPr id="50" name="TextBox 49">
                <a:extLst>
                  <a:ext uri="{FF2B5EF4-FFF2-40B4-BE49-F238E27FC236}">
                    <a16:creationId xmlns:a16="http://schemas.microsoft.com/office/drawing/2014/main" id="{309AABC4-11AD-4C11-87B2-F2BF0FE00271}"/>
                  </a:ext>
                </a:extLst>
              </p:cNvPr>
              <p:cNvSpPr txBox="1"/>
              <p:nvPr/>
            </p:nvSpPr>
            <p:spPr>
              <a:xfrm>
                <a:off x="6513108" y="2029899"/>
                <a:ext cx="764329" cy="453494"/>
              </a:xfrm>
              <a:prstGeom prst="rect">
                <a:avLst/>
              </a:prstGeom>
              <a:noFill/>
            </p:spPr>
            <p:txBody>
              <a:bodyPr wrap="none" rtlCol="0">
                <a:spAutoFit/>
              </a:bodyPr>
              <a:lstStyle/>
              <a:p>
                <a:pPr>
                  <a:lnSpc>
                    <a:spcPts val="1500"/>
                  </a:lnSpc>
                </a:pPr>
                <a:r>
                  <a:rPr lang="en-US" sz="2400" dirty="0">
                    <a:solidFill>
                      <a:srgbClr val="0070C0"/>
                    </a:solidFill>
                    <a:cs typeface="Calibri" panose="020F0502020204030204" pitchFamily="34" charset="0"/>
                    <a:sym typeface="Symbol"/>
                  </a:rPr>
                  <a:t>P</a:t>
                </a:r>
                <a:r>
                  <a:rPr lang="en-US" sz="2400" baseline="-25000" dirty="0">
                    <a:solidFill>
                      <a:srgbClr val="0070C0"/>
                    </a:solidFill>
                    <a:cs typeface="Calibri" panose="020F0502020204030204" pitchFamily="34" charset="0"/>
                  </a:rPr>
                  <a:t>D</a:t>
                </a:r>
                <a:endParaRPr lang="en-US" sz="2400" baseline="-25000" dirty="0">
                  <a:solidFill>
                    <a:srgbClr val="0070C0"/>
                  </a:solidFill>
                  <a:cs typeface="Calibri" panose="020F0502020204030204" pitchFamily="34" charset="0"/>
                  <a:sym typeface="Symbol"/>
                </a:endParaRPr>
              </a:p>
              <a:p>
                <a:pPr>
                  <a:lnSpc>
                    <a:spcPts val="1500"/>
                  </a:lnSpc>
                </a:pPr>
                <a:r>
                  <a:rPr lang="en-US" sz="2400" dirty="0">
                    <a:solidFill>
                      <a:srgbClr val="0070C0"/>
                    </a:solidFill>
                    <a:cs typeface="Calibri" panose="020F0502020204030204" pitchFamily="34" charset="0"/>
                    <a:sym typeface="Symbol"/>
                  </a:rPr>
                  <a:t>------- </a:t>
                </a:r>
              </a:p>
              <a:p>
                <a:pPr>
                  <a:lnSpc>
                    <a:spcPts val="1500"/>
                  </a:lnSpc>
                </a:pPr>
                <a:r>
                  <a:rPr lang="en-US" sz="2400" dirty="0">
                    <a:solidFill>
                      <a:srgbClr val="0070C0"/>
                    </a:solidFill>
                    <a:cs typeface="Calibri" panose="020F0502020204030204" pitchFamily="34" charset="0"/>
                    <a:sym typeface="Symbol"/>
                  </a:rPr>
                  <a:t>  t</a:t>
                </a:r>
                <a:endParaRPr lang="en-US" sz="2400" dirty="0">
                  <a:solidFill>
                    <a:srgbClr val="0070C0"/>
                  </a:solidFill>
                  <a:cs typeface="Calibri" panose="020F0502020204030204" pitchFamily="34" charset="0"/>
                </a:endParaRPr>
              </a:p>
            </p:txBody>
          </p:sp>
          <p:sp>
            <p:nvSpPr>
              <p:cNvPr id="51" name="TextBox 50">
                <a:extLst>
                  <a:ext uri="{FF2B5EF4-FFF2-40B4-BE49-F238E27FC236}">
                    <a16:creationId xmlns:a16="http://schemas.microsoft.com/office/drawing/2014/main" id="{EE1F9C99-E7D1-4266-A8A2-763276871BB3}"/>
                  </a:ext>
                </a:extLst>
              </p:cNvPr>
              <p:cNvSpPr txBox="1"/>
              <p:nvPr/>
            </p:nvSpPr>
            <p:spPr>
              <a:xfrm>
                <a:off x="6001316" y="2064148"/>
                <a:ext cx="264782" cy="300079"/>
              </a:xfrm>
              <a:prstGeom prst="rect">
                <a:avLst/>
              </a:prstGeom>
              <a:noFill/>
            </p:spPr>
            <p:txBody>
              <a:bodyPr wrap="none" rtlCol="0">
                <a:spAutoFit/>
              </a:bodyPr>
              <a:lstStyle/>
              <a:p>
                <a:r>
                  <a:rPr lang="en-US" sz="2400" dirty="0">
                    <a:cs typeface="Calibri" panose="020F0502020204030204" pitchFamily="34" charset="0"/>
                  </a:rPr>
                  <a:t>=</a:t>
                </a:r>
                <a:endParaRPr lang="en-US" sz="2400" b="1" dirty="0">
                  <a:solidFill>
                    <a:srgbClr val="00B050"/>
                  </a:solidFill>
                  <a:cs typeface="Calibri" panose="020F0502020204030204" pitchFamily="34" charset="0"/>
                </a:endParaRPr>
              </a:p>
            </p:txBody>
          </p:sp>
          <p:sp>
            <p:nvSpPr>
              <p:cNvPr id="52" name="TextBox 51">
                <a:extLst>
                  <a:ext uri="{FF2B5EF4-FFF2-40B4-BE49-F238E27FC236}">
                    <a16:creationId xmlns:a16="http://schemas.microsoft.com/office/drawing/2014/main" id="{C15EE57D-661B-49EA-B3B9-7E59B4D7A9C6}"/>
                  </a:ext>
                </a:extLst>
              </p:cNvPr>
              <p:cNvSpPr txBox="1"/>
              <p:nvPr/>
            </p:nvSpPr>
            <p:spPr>
              <a:xfrm>
                <a:off x="4890213" y="2080362"/>
                <a:ext cx="222991" cy="300079"/>
              </a:xfrm>
              <a:prstGeom prst="rect">
                <a:avLst/>
              </a:prstGeom>
              <a:noFill/>
            </p:spPr>
            <p:txBody>
              <a:bodyPr wrap="square" rtlCol="0">
                <a:spAutoFit/>
              </a:bodyPr>
              <a:lstStyle/>
              <a:p>
                <a:r>
                  <a:rPr lang="en-US" sz="2400" dirty="0">
                    <a:cs typeface="Calibri" panose="020F0502020204030204" pitchFamily="34" charset="0"/>
                  </a:rPr>
                  <a:t>=</a:t>
                </a:r>
                <a:endParaRPr lang="en-US" sz="2400" b="1" dirty="0">
                  <a:solidFill>
                    <a:srgbClr val="00B050"/>
                  </a:solidFill>
                  <a:cs typeface="Calibri" panose="020F0502020204030204" pitchFamily="34" charset="0"/>
                </a:endParaRPr>
              </a:p>
            </p:txBody>
          </p:sp>
          <p:sp>
            <p:nvSpPr>
              <p:cNvPr id="53" name="TextBox 52">
                <a:extLst>
                  <a:ext uri="{FF2B5EF4-FFF2-40B4-BE49-F238E27FC236}">
                    <a16:creationId xmlns:a16="http://schemas.microsoft.com/office/drawing/2014/main" id="{89E6F4B6-BD5E-466C-99B8-DF363B25838B}"/>
                  </a:ext>
                </a:extLst>
              </p:cNvPr>
              <p:cNvSpPr txBox="1"/>
              <p:nvPr/>
            </p:nvSpPr>
            <p:spPr>
              <a:xfrm>
                <a:off x="3711001" y="2079569"/>
                <a:ext cx="264782" cy="300079"/>
              </a:xfrm>
              <a:prstGeom prst="rect">
                <a:avLst/>
              </a:prstGeom>
              <a:noFill/>
            </p:spPr>
            <p:txBody>
              <a:bodyPr wrap="none" rtlCol="0">
                <a:spAutoFit/>
              </a:bodyPr>
              <a:lstStyle/>
              <a:p>
                <a:r>
                  <a:rPr lang="en-US" sz="2400" dirty="0">
                    <a:cs typeface="Calibri" panose="020F0502020204030204" pitchFamily="34" charset="0"/>
                  </a:rPr>
                  <a:t>=</a:t>
                </a:r>
                <a:endParaRPr lang="en-US" sz="2400" b="1" dirty="0">
                  <a:solidFill>
                    <a:srgbClr val="00B050"/>
                  </a:solidFill>
                  <a:cs typeface="Calibri" panose="020F0502020204030204" pitchFamily="34" charset="0"/>
                </a:endParaRPr>
              </a:p>
            </p:txBody>
          </p:sp>
          <p:sp>
            <p:nvSpPr>
              <p:cNvPr id="54" name="Rectangle 53">
                <a:extLst>
                  <a:ext uri="{FF2B5EF4-FFF2-40B4-BE49-F238E27FC236}">
                    <a16:creationId xmlns:a16="http://schemas.microsoft.com/office/drawing/2014/main" id="{ABBD4008-2BEF-442A-9C29-7078069A4968}"/>
                  </a:ext>
                </a:extLst>
              </p:cNvPr>
              <p:cNvSpPr/>
              <p:nvPr/>
            </p:nvSpPr>
            <p:spPr>
              <a:xfrm>
                <a:off x="2730645" y="1812914"/>
                <a:ext cx="4517069" cy="77445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cs typeface="Calibri" panose="020F0502020204030204" pitchFamily="34" charset="0"/>
                </a:endParaRPr>
              </a:p>
            </p:txBody>
          </p:sp>
        </p:grpSp>
        <p:sp>
          <p:nvSpPr>
            <p:cNvPr id="43" name="TextBox 42">
              <a:extLst>
                <a:ext uri="{FF2B5EF4-FFF2-40B4-BE49-F238E27FC236}">
                  <a16:creationId xmlns:a16="http://schemas.microsoft.com/office/drawing/2014/main" id="{1EE11852-4B04-4F83-96AC-55A76D552BB5}"/>
                </a:ext>
              </a:extLst>
            </p:cNvPr>
            <p:cNvSpPr txBox="1"/>
            <p:nvPr/>
          </p:nvSpPr>
          <p:spPr>
            <a:xfrm>
              <a:off x="1031954" y="5187853"/>
              <a:ext cx="694421" cy="700320"/>
            </a:xfrm>
            <a:prstGeom prst="rect">
              <a:avLst/>
            </a:prstGeom>
            <a:noFill/>
          </p:spPr>
          <p:txBody>
            <a:bodyPr wrap="none" rtlCol="0">
              <a:spAutoFit/>
            </a:bodyPr>
            <a:lstStyle/>
            <a:p>
              <a:pPr>
                <a:lnSpc>
                  <a:spcPts val="1500"/>
                </a:lnSpc>
              </a:pPr>
              <a:r>
                <a:rPr lang="en-US" sz="2400" dirty="0">
                  <a:solidFill>
                    <a:srgbClr val="FF0000"/>
                  </a:solidFill>
                  <a:cs typeface="Calibri" panose="020F0502020204030204" pitchFamily="34" charset="0"/>
                  <a:sym typeface="Symbol"/>
                </a:rPr>
                <a:t>   1</a:t>
              </a:r>
            </a:p>
            <a:p>
              <a:pPr>
                <a:lnSpc>
                  <a:spcPts val="1500"/>
                </a:lnSpc>
              </a:pPr>
              <a:r>
                <a:rPr lang="en-US" sz="2400" dirty="0">
                  <a:solidFill>
                    <a:srgbClr val="FF0000"/>
                  </a:solidFill>
                  <a:cs typeface="Calibri" panose="020F0502020204030204" pitchFamily="34" charset="0"/>
                  <a:sym typeface="Symbol"/>
                </a:rPr>
                <a:t>- ---</a:t>
              </a:r>
            </a:p>
            <a:p>
              <a:pPr>
                <a:lnSpc>
                  <a:spcPts val="1500"/>
                </a:lnSpc>
              </a:pPr>
              <a:r>
                <a:rPr lang="en-US" sz="2400" dirty="0">
                  <a:solidFill>
                    <a:srgbClr val="FF0000"/>
                  </a:solidFill>
                  <a:cs typeface="Calibri" panose="020F0502020204030204" pitchFamily="34" charset="0"/>
                  <a:sym typeface="Symbol"/>
                </a:rPr>
                <a:t>   a </a:t>
              </a:r>
              <a:endParaRPr lang="en-US" sz="2400" dirty="0">
                <a:solidFill>
                  <a:srgbClr val="FF0000"/>
                </a:solidFill>
                <a:cs typeface="Calibri" panose="020F0502020204030204" pitchFamily="34" charset="0"/>
              </a:endParaRPr>
            </a:p>
          </p:txBody>
        </p:sp>
        <p:sp>
          <p:nvSpPr>
            <p:cNvPr id="44" name="TextBox 43">
              <a:extLst>
                <a:ext uri="{FF2B5EF4-FFF2-40B4-BE49-F238E27FC236}">
                  <a16:creationId xmlns:a16="http://schemas.microsoft.com/office/drawing/2014/main" id="{07DD3E6F-AC87-4CAE-B539-3E16FEB87FD8}"/>
                </a:ext>
              </a:extLst>
            </p:cNvPr>
            <p:cNvSpPr txBox="1"/>
            <p:nvPr/>
          </p:nvSpPr>
          <p:spPr>
            <a:xfrm>
              <a:off x="2823961" y="5176087"/>
              <a:ext cx="694421" cy="700320"/>
            </a:xfrm>
            <a:prstGeom prst="rect">
              <a:avLst/>
            </a:prstGeom>
            <a:noFill/>
          </p:spPr>
          <p:txBody>
            <a:bodyPr wrap="none" rtlCol="0">
              <a:spAutoFit/>
            </a:bodyPr>
            <a:lstStyle/>
            <a:p>
              <a:pPr>
                <a:lnSpc>
                  <a:spcPts val="1500"/>
                </a:lnSpc>
              </a:pPr>
              <a:r>
                <a:rPr lang="en-US" sz="2400" dirty="0">
                  <a:solidFill>
                    <a:srgbClr val="CC66FF"/>
                  </a:solidFill>
                  <a:cs typeface="Calibri" panose="020F0502020204030204" pitchFamily="34" charset="0"/>
                  <a:sym typeface="Symbol"/>
                </a:rPr>
                <a:t>   1</a:t>
              </a:r>
            </a:p>
            <a:p>
              <a:pPr>
                <a:lnSpc>
                  <a:spcPts val="1500"/>
                </a:lnSpc>
              </a:pPr>
              <a:r>
                <a:rPr lang="en-US" sz="2400" dirty="0">
                  <a:solidFill>
                    <a:srgbClr val="CC66FF"/>
                  </a:solidFill>
                  <a:cs typeface="Calibri" panose="020F0502020204030204" pitchFamily="34" charset="0"/>
                  <a:sym typeface="Symbol"/>
                </a:rPr>
                <a:t>- ---</a:t>
              </a:r>
            </a:p>
            <a:p>
              <a:pPr>
                <a:lnSpc>
                  <a:spcPts val="1500"/>
                </a:lnSpc>
              </a:pPr>
              <a:r>
                <a:rPr lang="en-US" sz="2400" dirty="0">
                  <a:solidFill>
                    <a:srgbClr val="CC66FF"/>
                  </a:solidFill>
                  <a:cs typeface="Calibri" panose="020F0502020204030204" pitchFamily="34" charset="0"/>
                  <a:sym typeface="Symbol"/>
                </a:rPr>
                <a:t>   b </a:t>
              </a:r>
              <a:endParaRPr lang="en-US" sz="2400" dirty="0">
                <a:solidFill>
                  <a:srgbClr val="CC66FF"/>
                </a:solidFill>
                <a:cs typeface="Calibri" panose="020F0502020204030204" pitchFamily="34" charset="0"/>
              </a:endParaRPr>
            </a:p>
          </p:txBody>
        </p:sp>
        <p:sp>
          <p:nvSpPr>
            <p:cNvPr id="45" name="TextBox 44">
              <a:extLst>
                <a:ext uri="{FF2B5EF4-FFF2-40B4-BE49-F238E27FC236}">
                  <a16:creationId xmlns:a16="http://schemas.microsoft.com/office/drawing/2014/main" id="{2A8502C4-78E5-4165-A3AA-A17717884C0C}"/>
                </a:ext>
              </a:extLst>
            </p:cNvPr>
            <p:cNvSpPr txBox="1"/>
            <p:nvPr/>
          </p:nvSpPr>
          <p:spPr>
            <a:xfrm>
              <a:off x="4313242" y="5187853"/>
              <a:ext cx="662361" cy="700320"/>
            </a:xfrm>
            <a:prstGeom prst="rect">
              <a:avLst/>
            </a:prstGeom>
            <a:noFill/>
          </p:spPr>
          <p:txBody>
            <a:bodyPr wrap="none" rtlCol="0">
              <a:spAutoFit/>
            </a:bodyPr>
            <a:lstStyle/>
            <a:p>
              <a:pPr>
                <a:lnSpc>
                  <a:spcPts val="1500"/>
                </a:lnSpc>
              </a:pPr>
              <a:r>
                <a:rPr lang="en-US" sz="2400" dirty="0">
                  <a:solidFill>
                    <a:srgbClr val="00B050"/>
                  </a:solidFill>
                  <a:cs typeface="Calibri" panose="020F0502020204030204" pitchFamily="34" charset="0"/>
                  <a:sym typeface="Symbol"/>
                </a:rPr>
                <a:t>   1</a:t>
              </a:r>
            </a:p>
            <a:p>
              <a:pPr>
                <a:lnSpc>
                  <a:spcPts val="1500"/>
                </a:lnSpc>
              </a:pPr>
              <a:r>
                <a:rPr lang="en-US" sz="2400" dirty="0">
                  <a:solidFill>
                    <a:srgbClr val="00B050"/>
                  </a:solidFill>
                  <a:cs typeface="Calibri" panose="020F0502020204030204" pitchFamily="34" charset="0"/>
                  <a:sym typeface="Symbol"/>
                </a:rPr>
                <a:t>  ---</a:t>
              </a:r>
            </a:p>
            <a:p>
              <a:pPr>
                <a:lnSpc>
                  <a:spcPts val="1500"/>
                </a:lnSpc>
              </a:pPr>
              <a:r>
                <a:rPr lang="en-US" sz="2400" dirty="0">
                  <a:solidFill>
                    <a:srgbClr val="00B050"/>
                  </a:solidFill>
                  <a:cs typeface="Calibri" panose="020F0502020204030204" pitchFamily="34" charset="0"/>
                  <a:sym typeface="Symbol"/>
                </a:rPr>
                <a:t>   c </a:t>
              </a:r>
              <a:endParaRPr lang="en-US" sz="2400" dirty="0">
                <a:solidFill>
                  <a:srgbClr val="00B050"/>
                </a:solidFill>
                <a:cs typeface="Calibri" panose="020F0502020204030204" pitchFamily="34" charset="0"/>
              </a:endParaRPr>
            </a:p>
          </p:txBody>
        </p:sp>
        <p:sp>
          <p:nvSpPr>
            <p:cNvPr id="46" name="TextBox 45">
              <a:extLst>
                <a:ext uri="{FF2B5EF4-FFF2-40B4-BE49-F238E27FC236}">
                  <a16:creationId xmlns:a16="http://schemas.microsoft.com/office/drawing/2014/main" id="{386E1D3C-9048-4523-BAF7-B74185DADAF3}"/>
                </a:ext>
              </a:extLst>
            </p:cNvPr>
            <p:cNvSpPr txBox="1"/>
            <p:nvPr/>
          </p:nvSpPr>
          <p:spPr>
            <a:xfrm>
              <a:off x="5949057" y="5184776"/>
              <a:ext cx="779381" cy="700320"/>
            </a:xfrm>
            <a:prstGeom prst="rect">
              <a:avLst/>
            </a:prstGeom>
            <a:noFill/>
          </p:spPr>
          <p:txBody>
            <a:bodyPr wrap="none" rtlCol="0">
              <a:spAutoFit/>
            </a:bodyPr>
            <a:lstStyle/>
            <a:p>
              <a:pPr>
                <a:lnSpc>
                  <a:spcPts val="1500"/>
                </a:lnSpc>
              </a:pPr>
              <a:r>
                <a:rPr lang="en-US" sz="2400" dirty="0">
                  <a:solidFill>
                    <a:srgbClr val="0070C0"/>
                  </a:solidFill>
                  <a:cs typeface="Calibri" panose="020F0502020204030204" pitchFamily="34" charset="0"/>
                  <a:sym typeface="Symbol"/>
                </a:rPr>
                <a:t>   1</a:t>
              </a:r>
            </a:p>
            <a:p>
              <a:pPr>
                <a:lnSpc>
                  <a:spcPts val="1500"/>
                </a:lnSpc>
              </a:pPr>
              <a:r>
                <a:rPr lang="en-US" sz="2400" dirty="0">
                  <a:solidFill>
                    <a:srgbClr val="0070C0"/>
                  </a:solidFill>
                  <a:cs typeface="Calibri" panose="020F0502020204030204" pitchFamily="34" charset="0"/>
                  <a:sym typeface="Symbol"/>
                </a:rPr>
                <a:t>  ---</a:t>
              </a:r>
            </a:p>
            <a:p>
              <a:pPr>
                <a:lnSpc>
                  <a:spcPts val="1500"/>
                </a:lnSpc>
              </a:pPr>
              <a:r>
                <a:rPr lang="en-US" sz="2400" dirty="0">
                  <a:solidFill>
                    <a:srgbClr val="0070C0"/>
                  </a:solidFill>
                  <a:cs typeface="Calibri" panose="020F0502020204030204" pitchFamily="34" charset="0"/>
                  <a:sym typeface="Symbol"/>
                </a:rPr>
                <a:t>   d  </a:t>
              </a:r>
              <a:endParaRPr lang="en-US" sz="2400" dirty="0">
                <a:solidFill>
                  <a:srgbClr val="0070C0"/>
                </a:solidFill>
                <a:cs typeface="Calibri" panose="020F0502020204030204" pitchFamily="34" charset="0"/>
              </a:endParaRPr>
            </a:p>
          </p:txBody>
        </p:sp>
      </p:grpSp>
      <mc:AlternateContent xmlns:mc="http://schemas.openxmlformats.org/markup-compatibility/2006" xmlns:a14="http://schemas.microsoft.com/office/drawing/2010/main">
        <mc:Choice Requires="a14">
          <p:sp>
            <p:nvSpPr>
              <p:cNvPr id="19" name="TextBox 18">
                <a:extLst>
                  <a:ext uri="{FF2B5EF4-FFF2-40B4-BE49-F238E27FC236}">
                    <a16:creationId xmlns:a16="http://schemas.microsoft.com/office/drawing/2014/main" id="{EBF773F0-E38C-4854-A3B4-89E8B4A44714}"/>
                  </a:ext>
                </a:extLst>
              </p:cNvPr>
              <p:cNvSpPr txBox="1"/>
              <p:nvPr/>
            </p:nvSpPr>
            <p:spPr>
              <a:xfrm flipH="1">
                <a:off x="6217917" y="2666113"/>
                <a:ext cx="4032963" cy="485582"/>
              </a:xfrm>
              <a:prstGeom prst="rect">
                <a:avLst/>
              </a:prstGeom>
              <a:noFill/>
            </p:spPr>
            <p:txBody>
              <a:bodyPr wrap="square" rtlCol="0">
                <a:spAutoFit/>
              </a:bodyPr>
              <a:lstStyle/>
              <a:p>
                <a:r>
                  <a:rPr lang="en-GB" i="1" dirty="0"/>
                  <a:t> Pv = nRT =&gt; </a:t>
                </a:r>
                <a14:m>
                  <m:oMath xmlns:m="http://schemas.openxmlformats.org/officeDocument/2006/math">
                    <m:f>
                      <m:fPr>
                        <m:ctrlPr>
                          <a:rPr lang="en-GB" i="1" smtClean="0">
                            <a:latin typeface="Cambria Math" panose="02040503050406030204" pitchFamily="18" charset="0"/>
                          </a:rPr>
                        </m:ctrlPr>
                      </m:fPr>
                      <m:num>
                        <m:r>
                          <a:rPr lang="en-GB" b="0" i="1" smtClean="0">
                            <a:latin typeface="Cambria Math" panose="02040503050406030204" pitchFamily="18" charset="0"/>
                          </a:rPr>
                          <m:t>𝑛</m:t>
                        </m:r>
                      </m:num>
                      <m:den>
                        <m:r>
                          <a:rPr lang="en-GB" b="0" i="1" smtClean="0">
                            <a:latin typeface="Cambria Math" panose="02040503050406030204" pitchFamily="18" charset="0"/>
                          </a:rPr>
                          <m:t>𝑣</m:t>
                        </m:r>
                      </m:den>
                    </m:f>
                    <m:r>
                      <a:rPr lang="en-GB" b="0" i="1" smtClean="0">
                        <a:latin typeface="Cambria Math" panose="02040503050406030204" pitchFamily="18" charset="0"/>
                      </a:rPr>
                      <m:t>=</m:t>
                    </m:r>
                    <m:f>
                      <m:fPr>
                        <m:ctrlPr>
                          <a:rPr lang="en-GB" b="0" i="1" smtClean="0">
                            <a:latin typeface="Cambria Math" panose="02040503050406030204" pitchFamily="18" charset="0"/>
                          </a:rPr>
                        </m:ctrlPr>
                      </m:fPr>
                      <m:num>
                        <m:r>
                          <a:rPr lang="en-GB" b="0" i="1" smtClean="0">
                            <a:latin typeface="Cambria Math" panose="02040503050406030204" pitchFamily="18" charset="0"/>
                          </a:rPr>
                          <m:t>𝑃</m:t>
                        </m:r>
                      </m:num>
                      <m:den>
                        <m:r>
                          <a:rPr lang="en-GB" b="0" i="1" smtClean="0">
                            <a:latin typeface="Cambria Math" panose="02040503050406030204" pitchFamily="18" charset="0"/>
                          </a:rPr>
                          <m:t>𝑅𝑇</m:t>
                        </m:r>
                      </m:den>
                    </m:f>
                    <m:r>
                      <a:rPr lang="en-GB" b="0" i="1" smtClean="0">
                        <a:latin typeface="Cambria Math" panose="02040503050406030204" pitchFamily="18" charset="0"/>
                      </a:rPr>
                      <m:t> </m:t>
                    </m:r>
                  </m:oMath>
                </a14:m>
                <a:r>
                  <a:rPr lang="en-GB" i="1" dirty="0"/>
                  <a:t> </a:t>
                </a:r>
              </a:p>
            </p:txBody>
          </p:sp>
        </mc:Choice>
        <mc:Fallback xmlns="">
          <p:sp>
            <p:nvSpPr>
              <p:cNvPr id="19" name="TextBox 18">
                <a:extLst>
                  <a:ext uri="{FF2B5EF4-FFF2-40B4-BE49-F238E27FC236}">
                    <a16:creationId xmlns:a16="http://schemas.microsoft.com/office/drawing/2014/main" id="{EBF773F0-E38C-4854-A3B4-89E8B4A44714}"/>
                  </a:ext>
                </a:extLst>
              </p:cNvPr>
              <p:cNvSpPr txBox="1">
                <a:spLocks noRot="1" noChangeAspect="1" noMove="1" noResize="1" noEditPoints="1" noAdjustHandles="1" noChangeArrowheads="1" noChangeShapeType="1" noTextEdit="1"/>
              </p:cNvSpPr>
              <p:nvPr/>
            </p:nvSpPr>
            <p:spPr>
              <a:xfrm flipH="1">
                <a:off x="6217917" y="2666113"/>
                <a:ext cx="4032963" cy="485582"/>
              </a:xfrm>
              <a:prstGeom prst="rect">
                <a:avLst/>
              </a:prstGeom>
              <a:blipFill>
                <a:blip r:embed="rId3"/>
                <a:stretch>
                  <a:fillRect b="-7500"/>
                </a:stretch>
              </a:blipFill>
            </p:spPr>
            <p:txBody>
              <a:bodyPr/>
              <a:lstStyle/>
              <a:p>
                <a:r>
                  <a:rPr lang="en-GB">
                    <a:noFill/>
                  </a:rPr>
                  <a:t> </a:t>
                </a:r>
              </a:p>
            </p:txBody>
          </p:sp>
        </mc:Fallback>
      </mc:AlternateContent>
    </p:spTree>
    <p:extLst>
      <p:ext uri="{BB962C8B-B14F-4D97-AF65-F5344CB8AC3E}">
        <p14:creationId xmlns:p14="http://schemas.microsoft.com/office/powerpoint/2010/main" val="11617368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63CDA8-6ABA-4BD5-B67D-81BAF2531D3B}"/>
              </a:ext>
            </a:extLst>
          </p:cNvPr>
          <p:cNvSpPr>
            <a:spLocks noGrp="1"/>
          </p:cNvSpPr>
          <p:nvPr>
            <p:ph type="title"/>
          </p:nvPr>
        </p:nvSpPr>
        <p:spPr>
          <a:xfrm>
            <a:off x="913149" y="0"/>
            <a:ext cx="10364451" cy="879565"/>
          </a:xfrm>
        </p:spPr>
        <p:txBody>
          <a:bodyPr/>
          <a:lstStyle/>
          <a:p>
            <a:r>
              <a:rPr lang="en-GB" dirty="0"/>
              <a:t>Factors affecting rate of reaction</a:t>
            </a:r>
          </a:p>
        </p:txBody>
      </p:sp>
      <p:sp>
        <p:nvSpPr>
          <p:cNvPr id="3" name="Content Placeholder 2">
            <a:extLst>
              <a:ext uri="{FF2B5EF4-FFF2-40B4-BE49-F238E27FC236}">
                <a16:creationId xmlns:a16="http://schemas.microsoft.com/office/drawing/2014/main" id="{B0AEC445-7778-4D3F-BCFF-997C12CB15E0}"/>
              </a:ext>
            </a:extLst>
          </p:cNvPr>
          <p:cNvSpPr>
            <a:spLocks noGrp="1"/>
          </p:cNvSpPr>
          <p:nvPr>
            <p:ph sz="quarter" idx="13"/>
          </p:nvPr>
        </p:nvSpPr>
        <p:spPr>
          <a:xfrm>
            <a:off x="447172" y="1410732"/>
            <a:ext cx="11495941" cy="5332968"/>
          </a:xfrm>
        </p:spPr>
        <p:txBody>
          <a:bodyPr>
            <a:noAutofit/>
          </a:bodyPr>
          <a:lstStyle/>
          <a:p>
            <a:r>
              <a:rPr lang="en-GB" sz="2800" u="sng" cap="none" dirty="0"/>
              <a:t>Concentration of reactants </a:t>
            </a:r>
            <a:r>
              <a:rPr lang="en-GB" sz="2800" cap="none" dirty="0"/>
              <a:t>– as the concentration of reactants increase, the reactant molecules will collide more frequently and successfully so the rate of reaction increases</a:t>
            </a:r>
          </a:p>
          <a:p>
            <a:r>
              <a:rPr lang="en-GB" sz="2800" u="sng" cap="none" dirty="0"/>
              <a:t>Temperature of reaction </a:t>
            </a:r>
            <a:r>
              <a:rPr lang="en-GB" sz="2800" cap="none" dirty="0"/>
              <a:t>– as temperature increases the reaction rate increases, reactant molecules have more kinetic energy, move faster and collide more often and with more energy </a:t>
            </a:r>
          </a:p>
          <a:p>
            <a:r>
              <a:rPr lang="en-GB" sz="2800" u="sng" cap="none" dirty="0"/>
              <a:t>Particle size of a solid </a:t>
            </a:r>
            <a:r>
              <a:rPr lang="en-GB" sz="2800" cap="none" dirty="0"/>
              <a:t>(large surface area) </a:t>
            </a:r>
          </a:p>
          <a:p>
            <a:r>
              <a:rPr lang="en-GB" sz="2800" u="sng" cap="none" dirty="0"/>
              <a:t>Presence of catalyst </a:t>
            </a:r>
            <a:r>
              <a:rPr lang="en-GB" sz="2800" cap="none" dirty="0"/>
              <a:t>– catalyst increases chemical reaction by decreasing the activation energy</a:t>
            </a:r>
          </a:p>
          <a:p>
            <a:endParaRPr lang="en-GB" sz="2800" cap="none" dirty="0"/>
          </a:p>
        </p:txBody>
      </p:sp>
      <p:sp>
        <p:nvSpPr>
          <p:cNvPr id="5" name="TextBox 4">
            <a:extLst>
              <a:ext uri="{FF2B5EF4-FFF2-40B4-BE49-F238E27FC236}">
                <a16:creationId xmlns:a16="http://schemas.microsoft.com/office/drawing/2014/main" id="{7D5723E5-7DBB-4295-A364-E71ACA252BF7}"/>
              </a:ext>
            </a:extLst>
          </p:cNvPr>
          <p:cNvSpPr txBox="1"/>
          <p:nvPr/>
        </p:nvSpPr>
        <p:spPr>
          <a:xfrm>
            <a:off x="4134095" y="775816"/>
            <a:ext cx="3675365" cy="369332"/>
          </a:xfrm>
          <a:prstGeom prst="rect">
            <a:avLst/>
          </a:prstGeom>
          <a:noFill/>
        </p:spPr>
        <p:txBody>
          <a:bodyPr wrap="none" rtlCol="0">
            <a:spAutoFit/>
          </a:bodyPr>
          <a:lstStyle/>
          <a:p>
            <a:r>
              <a:rPr lang="en-GB" i="1" dirty="0"/>
              <a:t>How do we define chemical reaction? </a:t>
            </a:r>
          </a:p>
        </p:txBody>
      </p:sp>
    </p:spTree>
    <p:extLst>
      <p:ext uri="{BB962C8B-B14F-4D97-AF65-F5344CB8AC3E}">
        <p14:creationId xmlns:p14="http://schemas.microsoft.com/office/powerpoint/2010/main" val="32242420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2EB1AB-71D6-45C4-9D68-44827336F3C1}"/>
              </a:ext>
            </a:extLst>
          </p:cNvPr>
          <p:cNvSpPr>
            <a:spLocks noGrp="1"/>
          </p:cNvSpPr>
          <p:nvPr>
            <p:ph type="title"/>
          </p:nvPr>
        </p:nvSpPr>
        <p:spPr>
          <a:xfrm>
            <a:off x="913774" y="0"/>
            <a:ext cx="10364451" cy="862445"/>
          </a:xfrm>
        </p:spPr>
        <p:txBody>
          <a:bodyPr/>
          <a:lstStyle/>
          <a:p>
            <a:r>
              <a:rPr lang="en-GB" dirty="0"/>
              <a:t>Effect of concentration &amp; Rate law</a:t>
            </a:r>
          </a:p>
        </p:txBody>
      </p:sp>
      <p:sp>
        <p:nvSpPr>
          <p:cNvPr id="3" name="Content Placeholder 2">
            <a:extLst>
              <a:ext uri="{FF2B5EF4-FFF2-40B4-BE49-F238E27FC236}">
                <a16:creationId xmlns:a16="http://schemas.microsoft.com/office/drawing/2014/main" id="{4F63540C-74A3-4B42-AE81-068AB5759699}"/>
              </a:ext>
            </a:extLst>
          </p:cNvPr>
          <p:cNvSpPr>
            <a:spLocks noGrp="1"/>
          </p:cNvSpPr>
          <p:nvPr>
            <p:ph sz="quarter" idx="13"/>
          </p:nvPr>
        </p:nvSpPr>
        <p:spPr>
          <a:xfrm>
            <a:off x="10877" y="869067"/>
            <a:ext cx="12387209" cy="1688087"/>
          </a:xfrm>
        </p:spPr>
        <p:txBody>
          <a:bodyPr>
            <a:noAutofit/>
          </a:bodyPr>
          <a:lstStyle/>
          <a:p>
            <a:r>
              <a:rPr lang="en-GB" sz="2400" cap="none" dirty="0"/>
              <a:t>mathematical expressions that describe the relationship between the rate of a chemical reaction and the concentration of its reactants</a:t>
            </a:r>
          </a:p>
          <a:p>
            <a:r>
              <a:rPr lang="en-GB" sz="2400" b="1" cap="none" dirty="0"/>
              <a:t>determined experimentally </a:t>
            </a:r>
            <a:r>
              <a:rPr lang="en-GB" sz="2400" cap="none" dirty="0"/>
              <a:t>and cannot be predicted by stoichiometry</a:t>
            </a:r>
          </a:p>
          <a:p>
            <a:r>
              <a:rPr lang="en-GB" sz="2400" cap="none" dirty="0"/>
              <a:t>rate of reaction is directly proportional to concentration (times the proportionality constant)</a:t>
            </a:r>
          </a:p>
        </p:txBody>
      </p:sp>
      <p:sp>
        <p:nvSpPr>
          <p:cNvPr id="6" name="TextBox 5">
            <a:extLst>
              <a:ext uri="{FF2B5EF4-FFF2-40B4-BE49-F238E27FC236}">
                <a16:creationId xmlns:a16="http://schemas.microsoft.com/office/drawing/2014/main" id="{CAB9C0A2-6960-4C2C-9BBB-7211EF4CE599}"/>
              </a:ext>
            </a:extLst>
          </p:cNvPr>
          <p:cNvSpPr txBox="1"/>
          <p:nvPr/>
        </p:nvSpPr>
        <p:spPr>
          <a:xfrm>
            <a:off x="719474" y="6365557"/>
            <a:ext cx="10558751" cy="492443"/>
          </a:xfrm>
          <a:prstGeom prst="rect">
            <a:avLst/>
          </a:prstGeom>
          <a:noFill/>
        </p:spPr>
        <p:txBody>
          <a:bodyPr wrap="square" rtlCol="0">
            <a:spAutoFit/>
          </a:bodyPr>
          <a:lstStyle/>
          <a:p>
            <a:r>
              <a:rPr lang="en-GB" sz="2600" b="1" dirty="0">
                <a:solidFill>
                  <a:srgbClr val="0000FF"/>
                </a:solidFill>
                <a:cs typeface="Calibri" panose="020F0502020204030204" pitchFamily="34" charset="0"/>
              </a:rPr>
              <a:t>every reaction has its own characteristic rate law and rate constant k </a:t>
            </a:r>
            <a:endParaRPr lang="en-GB" sz="2600" dirty="0">
              <a:cs typeface="Calibri" panose="020F0502020204030204" pitchFamily="34" charset="0"/>
            </a:endParaRPr>
          </a:p>
        </p:txBody>
      </p:sp>
      <p:sp>
        <p:nvSpPr>
          <p:cNvPr id="7" name="TextBox 6">
            <a:extLst>
              <a:ext uri="{FF2B5EF4-FFF2-40B4-BE49-F238E27FC236}">
                <a16:creationId xmlns:a16="http://schemas.microsoft.com/office/drawing/2014/main" id="{611000EA-BEC6-412F-B7A0-D83C757FE8EE}"/>
              </a:ext>
            </a:extLst>
          </p:cNvPr>
          <p:cNvSpPr txBox="1"/>
          <p:nvPr/>
        </p:nvSpPr>
        <p:spPr>
          <a:xfrm>
            <a:off x="303344" y="4553638"/>
            <a:ext cx="11169182" cy="892552"/>
          </a:xfrm>
          <a:prstGeom prst="rect">
            <a:avLst/>
          </a:prstGeom>
          <a:noFill/>
        </p:spPr>
        <p:txBody>
          <a:bodyPr wrap="square" rtlCol="0">
            <a:spAutoFit/>
          </a:bodyPr>
          <a:lstStyle/>
          <a:p>
            <a:r>
              <a:rPr lang="en-GB" sz="2600" b="1" dirty="0">
                <a:cs typeface="Calibri" panose="020F0502020204030204" pitchFamily="34" charset="0"/>
              </a:rPr>
              <a:t>k</a:t>
            </a:r>
            <a:r>
              <a:rPr lang="en-GB" sz="2600" dirty="0">
                <a:cs typeface="Calibri" panose="020F0502020204030204" pitchFamily="34" charset="0"/>
              </a:rPr>
              <a:t> - </a:t>
            </a:r>
            <a:r>
              <a:rPr lang="en-GB" sz="2600" b="1" dirty="0">
                <a:solidFill>
                  <a:srgbClr val="0070C0"/>
                </a:solidFill>
                <a:effectLst>
                  <a:outerShdw blurRad="38100" dist="38100" dir="2700000" algn="tl">
                    <a:srgbClr val="000000">
                      <a:alpha val="43137"/>
                    </a:srgbClr>
                  </a:outerShdw>
                </a:effectLst>
                <a:cs typeface="Calibri" panose="020F0502020204030204" pitchFamily="34" charset="0"/>
              </a:rPr>
              <a:t>rate constant </a:t>
            </a:r>
            <a:r>
              <a:rPr lang="en-GB" sz="2600" dirty="0">
                <a:solidFill>
                  <a:srgbClr val="00B0F0"/>
                </a:solidFill>
                <a:cs typeface="Calibri" panose="020F0502020204030204" pitchFamily="34" charset="0"/>
              </a:rPr>
              <a:t>independent of concentration but depends on temperature and has to be determined experimentally </a:t>
            </a:r>
          </a:p>
        </p:txBody>
      </p:sp>
      <p:sp>
        <p:nvSpPr>
          <p:cNvPr id="8" name="TextBox 7">
            <a:extLst>
              <a:ext uri="{FF2B5EF4-FFF2-40B4-BE49-F238E27FC236}">
                <a16:creationId xmlns:a16="http://schemas.microsoft.com/office/drawing/2014/main" id="{E62A3FEF-6109-44E6-BB66-DF513AC74104}"/>
              </a:ext>
            </a:extLst>
          </p:cNvPr>
          <p:cNvSpPr txBox="1"/>
          <p:nvPr/>
        </p:nvSpPr>
        <p:spPr>
          <a:xfrm>
            <a:off x="324237" y="5473005"/>
            <a:ext cx="11148289" cy="892552"/>
          </a:xfrm>
          <a:prstGeom prst="rect">
            <a:avLst/>
          </a:prstGeom>
          <a:noFill/>
        </p:spPr>
        <p:txBody>
          <a:bodyPr wrap="square" rtlCol="0">
            <a:spAutoFit/>
          </a:bodyPr>
          <a:lstStyle/>
          <a:p>
            <a:r>
              <a:rPr lang="en-GB" sz="2600" dirty="0">
                <a:cs typeface="Calibri" panose="020F0502020204030204" pitchFamily="34" charset="0"/>
              </a:rPr>
              <a:t>m, n– </a:t>
            </a:r>
            <a:r>
              <a:rPr lang="en-GB" sz="2600" b="1" dirty="0">
                <a:solidFill>
                  <a:srgbClr val="0070C0"/>
                </a:solidFill>
                <a:effectLst>
                  <a:outerShdw blurRad="38100" dist="38100" dir="2700000" algn="tl">
                    <a:srgbClr val="000000">
                      <a:alpha val="43137"/>
                    </a:srgbClr>
                  </a:outerShdw>
                </a:effectLst>
                <a:cs typeface="Calibri" panose="020F0502020204030204" pitchFamily="34" charset="0"/>
              </a:rPr>
              <a:t>order of reaction </a:t>
            </a:r>
            <a:r>
              <a:rPr lang="en-GB" sz="2600" dirty="0">
                <a:solidFill>
                  <a:srgbClr val="00B0F0"/>
                </a:solidFill>
                <a:cs typeface="Calibri" panose="020F0502020204030204" pitchFamily="34" charset="0"/>
              </a:rPr>
              <a:t>in</a:t>
            </a:r>
            <a:r>
              <a:rPr lang="en-GB" sz="2600" dirty="0">
                <a:cs typeface="Calibri" panose="020F0502020204030204" pitchFamily="34" charset="0"/>
              </a:rPr>
              <a:t> </a:t>
            </a:r>
            <a:r>
              <a:rPr lang="en-GB" sz="2600" dirty="0">
                <a:solidFill>
                  <a:srgbClr val="FF0000"/>
                </a:solidFill>
                <a:cs typeface="Calibri" panose="020F0502020204030204" pitchFamily="34" charset="0"/>
              </a:rPr>
              <a:t>A </a:t>
            </a:r>
            <a:r>
              <a:rPr lang="en-GB" sz="2600" dirty="0">
                <a:solidFill>
                  <a:srgbClr val="00B0F0"/>
                </a:solidFill>
                <a:cs typeface="Calibri" panose="020F0502020204030204" pitchFamily="34" charset="0"/>
              </a:rPr>
              <a:t>and</a:t>
            </a:r>
            <a:r>
              <a:rPr lang="en-GB" sz="2600" dirty="0">
                <a:cs typeface="Calibri" panose="020F0502020204030204" pitchFamily="34" charset="0"/>
              </a:rPr>
              <a:t> </a:t>
            </a:r>
            <a:r>
              <a:rPr lang="en-GB" sz="2600" dirty="0">
                <a:solidFill>
                  <a:srgbClr val="CC66FF"/>
                </a:solidFill>
                <a:cs typeface="Calibri" panose="020F0502020204030204" pitchFamily="34" charset="0"/>
              </a:rPr>
              <a:t>B</a:t>
            </a:r>
            <a:r>
              <a:rPr lang="en-GB" sz="2600" dirty="0">
                <a:cs typeface="Calibri" panose="020F0502020204030204" pitchFamily="34" charset="0"/>
              </a:rPr>
              <a:t>  </a:t>
            </a:r>
            <a:r>
              <a:rPr lang="en-GB" sz="2600" dirty="0">
                <a:solidFill>
                  <a:srgbClr val="00B0F0"/>
                </a:solidFill>
                <a:cs typeface="Calibri" panose="020F0502020204030204" pitchFamily="34" charset="0"/>
              </a:rPr>
              <a:t>(0, 1, 2); the power to which the concentration of a species is raised in the rate law</a:t>
            </a:r>
          </a:p>
        </p:txBody>
      </p:sp>
      <p:grpSp>
        <p:nvGrpSpPr>
          <p:cNvPr id="4" name="Group 3">
            <a:extLst>
              <a:ext uri="{FF2B5EF4-FFF2-40B4-BE49-F238E27FC236}">
                <a16:creationId xmlns:a16="http://schemas.microsoft.com/office/drawing/2014/main" id="{FDB8DA20-4485-4643-BD2B-A49F7A5F2FC0}"/>
              </a:ext>
            </a:extLst>
          </p:cNvPr>
          <p:cNvGrpSpPr/>
          <p:nvPr/>
        </p:nvGrpSpPr>
        <p:grpSpPr>
          <a:xfrm>
            <a:off x="6287608" y="3293740"/>
            <a:ext cx="3775584" cy="531754"/>
            <a:chOff x="4794485" y="2897246"/>
            <a:chExt cx="3775584" cy="531754"/>
          </a:xfrm>
        </p:grpSpPr>
        <p:sp>
          <p:nvSpPr>
            <p:cNvPr id="10" name="TextBox 9">
              <a:extLst>
                <a:ext uri="{FF2B5EF4-FFF2-40B4-BE49-F238E27FC236}">
                  <a16:creationId xmlns:a16="http://schemas.microsoft.com/office/drawing/2014/main" id="{03FBDA31-BD32-46E1-98E8-837697F267D5}"/>
                </a:ext>
              </a:extLst>
            </p:cNvPr>
            <p:cNvSpPr txBox="1"/>
            <p:nvPr/>
          </p:nvSpPr>
          <p:spPr>
            <a:xfrm>
              <a:off x="5004734" y="2897246"/>
              <a:ext cx="3355086" cy="523220"/>
            </a:xfrm>
            <a:prstGeom prst="rect">
              <a:avLst/>
            </a:prstGeom>
            <a:noFill/>
          </p:spPr>
          <p:txBody>
            <a:bodyPr wrap="none" rtlCol="0">
              <a:spAutoFit/>
            </a:bodyPr>
            <a:lstStyle/>
            <a:p>
              <a:r>
                <a:rPr lang="en-GB" sz="2800" dirty="0">
                  <a:solidFill>
                    <a:srgbClr val="0000FF"/>
                  </a:solidFill>
                  <a:cs typeface="Calibri" panose="020F0502020204030204" pitchFamily="34" charset="0"/>
                </a:rPr>
                <a:t>rate</a:t>
              </a:r>
              <a:r>
                <a:rPr lang="en-GB" sz="2800" dirty="0">
                  <a:cs typeface="Calibri" panose="020F0502020204030204" pitchFamily="34" charset="0"/>
                </a:rPr>
                <a:t> = </a:t>
              </a:r>
              <a:r>
                <a:rPr lang="en-GB" sz="2800" b="1" dirty="0">
                  <a:cs typeface="Calibri" panose="020F0502020204030204" pitchFamily="34" charset="0"/>
                </a:rPr>
                <a:t>k</a:t>
              </a:r>
              <a:r>
                <a:rPr lang="en-GB" sz="2800" dirty="0">
                  <a:cs typeface="Calibri" panose="020F0502020204030204" pitchFamily="34" charset="0"/>
                </a:rPr>
                <a:t> </a:t>
              </a:r>
              <a:r>
                <a:rPr lang="en-GB" sz="2800" dirty="0">
                  <a:cs typeface="Calibri" panose="020F0502020204030204" pitchFamily="34" charset="0"/>
                  <a:sym typeface="Symbol" panose="05050102010706020507" pitchFamily="18" charset="2"/>
                </a:rPr>
                <a:t> [</a:t>
              </a:r>
              <a:r>
                <a:rPr lang="en-GB" sz="2800" dirty="0">
                  <a:solidFill>
                    <a:srgbClr val="FF0000"/>
                  </a:solidFill>
                  <a:cs typeface="Calibri" panose="020F0502020204030204" pitchFamily="34" charset="0"/>
                  <a:sym typeface="Symbol" panose="05050102010706020507" pitchFamily="18" charset="2"/>
                </a:rPr>
                <a:t>A</a:t>
              </a:r>
              <a:r>
                <a:rPr lang="en-GB" sz="2800" dirty="0">
                  <a:cs typeface="Calibri" panose="020F0502020204030204" pitchFamily="34" charset="0"/>
                  <a:sym typeface="Symbol" panose="05050102010706020507" pitchFamily="18" charset="2"/>
                </a:rPr>
                <a:t>]</a:t>
              </a:r>
              <a:r>
                <a:rPr lang="en-GB" sz="2800" baseline="30000" dirty="0">
                  <a:cs typeface="Calibri" panose="020F0502020204030204" pitchFamily="34" charset="0"/>
                  <a:sym typeface="Symbol" panose="05050102010706020507" pitchFamily="18" charset="2"/>
                </a:rPr>
                <a:t>m</a:t>
              </a:r>
              <a:r>
                <a:rPr lang="en-GB" sz="2800" dirty="0">
                  <a:cs typeface="Calibri" panose="020F0502020204030204" pitchFamily="34" charset="0"/>
                  <a:sym typeface="Symbol" panose="05050102010706020507" pitchFamily="18" charset="2"/>
                </a:rPr>
                <a:t>  [</a:t>
              </a:r>
              <a:r>
                <a:rPr lang="en-GB" sz="2800" dirty="0">
                  <a:solidFill>
                    <a:srgbClr val="CC66FF"/>
                  </a:solidFill>
                  <a:cs typeface="Calibri" panose="020F0502020204030204" pitchFamily="34" charset="0"/>
                  <a:sym typeface="Symbol" panose="05050102010706020507" pitchFamily="18" charset="2"/>
                </a:rPr>
                <a:t>B</a:t>
              </a:r>
              <a:r>
                <a:rPr lang="en-GB" sz="2800" dirty="0">
                  <a:cs typeface="Calibri" panose="020F0502020204030204" pitchFamily="34" charset="0"/>
                  <a:sym typeface="Symbol" panose="05050102010706020507" pitchFamily="18" charset="2"/>
                </a:rPr>
                <a:t>]</a:t>
              </a:r>
              <a:r>
                <a:rPr lang="en-GB" sz="2800" baseline="30000" dirty="0">
                  <a:cs typeface="Calibri" panose="020F0502020204030204" pitchFamily="34" charset="0"/>
                  <a:sym typeface="Symbol" panose="05050102010706020507" pitchFamily="18" charset="2"/>
                </a:rPr>
                <a:t>n</a:t>
              </a:r>
              <a:endParaRPr lang="en-GB" sz="2800" baseline="30000" dirty="0">
                <a:cs typeface="Calibri" panose="020F0502020204030204" pitchFamily="34" charset="0"/>
              </a:endParaRPr>
            </a:p>
          </p:txBody>
        </p:sp>
        <p:sp>
          <p:nvSpPr>
            <p:cNvPr id="14" name="Rectangle 13">
              <a:extLst>
                <a:ext uri="{FF2B5EF4-FFF2-40B4-BE49-F238E27FC236}">
                  <a16:creationId xmlns:a16="http://schemas.microsoft.com/office/drawing/2014/main" id="{E812CF7D-7E30-4DBE-B1E7-357FFFFAC9CC}"/>
                </a:ext>
              </a:extLst>
            </p:cNvPr>
            <p:cNvSpPr/>
            <p:nvPr/>
          </p:nvSpPr>
          <p:spPr>
            <a:xfrm>
              <a:off x="4794485" y="2918157"/>
              <a:ext cx="3775584" cy="510843"/>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800">
                <a:cs typeface="Calibri" panose="020F0502020204030204" pitchFamily="34" charset="0"/>
              </a:endParaRPr>
            </a:p>
          </p:txBody>
        </p:sp>
      </p:grpSp>
      <p:sp>
        <p:nvSpPr>
          <p:cNvPr id="15" name="TextBox 14">
            <a:extLst>
              <a:ext uri="{FF2B5EF4-FFF2-40B4-BE49-F238E27FC236}">
                <a16:creationId xmlns:a16="http://schemas.microsoft.com/office/drawing/2014/main" id="{7025FF99-20B0-497A-8B64-9463668DBB82}"/>
              </a:ext>
            </a:extLst>
          </p:cNvPr>
          <p:cNvSpPr txBox="1"/>
          <p:nvPr/>
        </p:nvSpPr>
        <p:spPr>
          <a:xfrm>
            <a:off x="7422694" y="4001841"/>
            <a:ext cx="1505412" cy="461665"/>
          </a:xfrm>
          <a:prstGeom prst="rect">
            <a:avLst/>
          </a:prstGeom>
          <a:noFill/>
        </p:spPr>
        <p:txBody>
          <a:bodyPr wrap="none" rtlCol="0">
            <a:spAutoFit/>
          </a:bodyPr>
          <a:lstStyle/>
          <a:p>
            <a:r>
              <a:rPr lang="en-GB" sz="2400" b="1" dirty="0"/>
              <a:t>RATE LAW</a:t>
            </a:r>
          </a:p>
        </p:txBody>
      </p:sp>
      <p:sp>
        <p:nvSpPr>
          <p:cNvPr id="17" name="TextBox 16">
            <a:extLst>
              <a:ext uri="{FF2B5EF4-FFF2-40B4-BE49-F238E27FC236}">
                <a16:creationId xmlns:a16="http://schemas.microsoft.com/office/drawing/2014/main" id="{C874369C-BF97-4BE2-91F0-DE0AEACAB57C}"/>
              </a:ext>
            </a:extLst>
          </p:cNvPr>
          <p:cNvSpPr txBox="1"/>
          <p:nvPr/>
        </p:nvSpPr>
        <p:spPr>
          <a:xfrm>
            <a:off x="1259609" y="3236452"/>
            <a:ext cx="4047903" cy="646331"/>
          </a:xfrm>
          <a:prstGeom prst="rect">
            <a:avLst/>
          </a:prstGeom>
          <a:noFill/>
        </p:spPr>
        <p:txBody>
          <a:bodyPr wrap="none" rtlCol="0">
            <a:spAutoFit/>
          </a:bodyPr>
          <a:lstStyle/>
          <a:p>
            <a:r>
              <a:rPr lang="en-US" sz="3600" b="1" dirty="0" err="1">
                <a:solidFill>
                  <a:srgbClr val="FF0000"/>
                </a:solidFill>
                <a:cs typeface="Calibri" panose="020F0502020204030204" pitchFamily="34" charset="0"/>
              </a:rPr>
              <a:t>aA</a:t>
            </a:r>
            <a:r>
              <a:rPr lang="en-US" sz="3600" b="1" dirty="0">
                <a:cs typeface="Calibri" panose="020F0502020204030204" pitchFamily="34" charset="0"/>
              </a:rPr>
              <a:t> +</a:t>
            </a:r>
            <a:r>
              <a:rPr lang="en-US" sz="3600" b="1" dirty="0">
                <a:solidFill>
                  <a:srgbClr val="CC66FF"/>
                </a:solidFill>
                <a:cs typeface="Calibri" panose="020F0502020204030204" pitchFamily="34" charset="0"/>
              </a:rPr>
              <a:t> </a:t>
            </a:r>
            <a:r>
              <a:rPr lang="en-US" sz="3600" b="1" dirty="0" err="1">
                <a:solidFill>
                  <a:srgbClr val="CC66FF"/>
                </a:solidFill>
                <a:cs typeface="Calibri" panose="020F0502020204030204" pitchFamily="34" charset="0"/>
              </a:rPr>
              <a:t>bB</a:t>
            </a:r>
            <a:r>
              <a:rPr lang="en-US" sz="3600" b="1" dirty="0">
                <a:solidFill>
                  <a:srgbClr val="CC66FF"/>
                </a:solidFill>
                <a:cs typeface="Calibri" panose="020F0502020204030204" pitchFamily="34" charset="0"/>
              </a:rPr>
              <a:t> </a:t>
            </a:r>
            <a:r>
              <a:rPr lang="en-US" sz="3600" b="1" dirty="0">
                <a:cs typeface="Calibri" panose="020F0502020204030204" pitchFamily="34" charset="0"/>
              </a:rPr>
              <a:t>→ </a:t>
            </a:r>
            <a:r>
              <a:rPr lang="en-US" sz="3600" b="1" dirty="0" err="1">
                <a:solidFill>
                  <a:srgbClr val="00B050"/>
                </a:solidFill>
                <a:cs typeface="Calibri" panose="020F0502020204030204" pitchFamily="34" charset="0"/>
              </a:rPr>
              <a:t>cC</a:t>
            </a:r>
            <a:r>
              <a:rPr lang="en-US" sz="3600" b="1" dirty="0">
                <a:cs typeface="Calibri" panose="020F0502020204030204" pitchFamily="34" charset="0"/>
              </a:rPr>
              <a:t> +</a:t>
            </a:r>
            <a:r>
              <a:rPr lang="en-US" sz="3600" b="1" dirty="0">
                <a:solidFill>
                  <a:srgbClr val="0070C0"/>
                </a:solidFill>
                <a:cs typeface="Calibri" panose="020F0502020204030204" pitchFamily="34" charset="0"/>
              </a:rPr>
              <a:t> </a:t>
            </a:r>
            <a:r>
              <a:rPr lang="en-US" sz="3600" b="1" dirty="0" err="1">
                <a:solidFill>
                  <a:srgbClr val="0070C0"/>
                </a:solidFill>
                <a:cs typeface="Calibri" panose="020F0502020204030204" pitchFamily="34" charset="0"/>
              </a:rPr>
              <a:t>dD</a:t>
            </a:r>
            <a:endParaRPr lang="en-US" sz="3600" b="1" dirty="0">
              <a:solidFill>
                <a:srgbClr val="0070C0"/>
              </a:solidFill>
              <a:cs typeface="Calibri" panose="020F0502020204030204" pitchFamily="34" charset="0"/>
            </a:endParaRPr>
          </a:p>
        </p:txBody>
      </p:sp>
    </p:spTree>
    <p:extLst>
      <p:ext uri="{BB962C8B-B14F-4D97-AF65-F5344CB8AC3E}">
        <p14:creationId xmlns:p14="http://schemas.microsoft.com/office/powerpoint/2010/main" val="29572990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4ABD09A-498A-4D5B-8026-C11ACFC5DE9A}"/>
              </a:ext>
            </a:extLst>
          </p:cNvPr>
          <p:cNvSpPr txBox="1"/>
          <p:nvPr/>
        </p:nvSpPr>
        <p:spPr>
          <a:xfrm>
            <a:off x="81973" y="-19769"/>
            <a:ext cx="9144001" cy="646331"/>
          </a:xfrm>
          <a:prstGeom prst="rect">
            <a:avLst/>
          </a:prstGeom>
          <a:noFill/>
        </p:spPr>
        <p:txBody>
          <a:bodyPr wrap="square">
            <a:spAutoFit/>
          </a:bodyPr>
          <a:lstStyle/>
          <a:p>
            <a:r>
              <a:rPr lang="en-GB" sz="3600" b="1" dirty="0">
                <a:solidFill>
                  <a:srgbClr val="0070C0"/>
                </a:solidFill>
                <a:effectLst>
                  <a:outerShdw blurRad="38100" dist="38100" dir="2700000" algn="tl">
                    <a:srgbClr val="000000">
                      <a:alpha val="43137"/>
                    </a:srgbClr>
                  </a:outerShdw>
                </a:effectLst>
              </a:rPr>
              <a:t>EFFECT OF CONCENTRATION – 1</a:t>
            </a:r>
            <a:r>
              <a:rPr lang="en-GB" sz="3600" b="1" baseline="30000" dirty="0">
                <a:solidFill>
                  <a:srgbClr val="0070C0"/>
                </a:solidFill>
                <a:effectLst>
                  <a:outerShdw blurRad="38100" dist="38100" dir="2700000" algn="tl">
                    <a:srgbClr val="000000">
                      <a:alpha val="43137"/>
                    </a:srgbClr>
                  </a:outerShdw>
                </a:effectLst>
              </a:rPr>
              <a:t>st</a:t>
            </a:r>
            <a:r>
              <a:rPr lang="en-GB" sz="3600" b="1" dirty="0">
                <a:solidFill>
                  <a:srgbClr val="0070C0"/>
                </a:solidFill>
                <a:effectLst>
                  <a:outerShdw blurRad="38100" dist="38100" dir="2700000" algn="tl">
                    <a:srgbClr val="000000">
                      <a:alpha val="43137"/>
                    </a:srgbClr>
                  </a:outerShdw>
                </a:effectLst>
              </a:rPr>
              <a:t> ORDER</a:t>
            </a:r>
            <a:endParaRPr lang="en-GB" sz="3600" b="1" dirty="0">
              <a:effectLst>
                <a:outerShdw blurRad="38100" dist="38100" dir="2700000" algn="tl">
                  <a:srgbClr val="000000">
                    <a:alpha val="43137"/>
                  </a:srgbClr>
                </a:outerShdw>
              </a:effectLst>
            </a:endParaRPr>
          </a:p>
        </p:txBody>
      </p:sp>
      <p:sp>
        <p:nvSpPr>
          <p:cNvPr id="3" name="TextBox 2">
            <a:extLst>
              <a:ext uri="{FF2B5EF4-FFF2-40B4-BE49-F238E27FC236}">
                <a16:creationId xmlns:a16="http://schemas.microsoft.com/office/drawing/2014/main" id="{90BBD380-C201-4225-8102-0E873EE2CFD3}"/>
              </a:ext>
            </a:extLst>
          </p:cNvPr>
          <p:cNvSpPr txBox="1"/>
          <p:nvPr/>
        </p:nvSpPr>
        <p:spPr>
          <a:xfrm>
            <a:off x="2874043" y="2042546"/>
            <a:ext cx="2452594" cy="523220"/>
          </a:xfrm>
          <a:prstGeom prst="rect">
            <a:avLst/>
          </a:prstGeom>
          <a:noFill/>
        </p:spPr>
        <p:txBody>
          <a:bodyPr wrap="none" rtlCol="0">
            <a:spAutoFit/>
          </a:bodyPr>
          <a:lstStyle/>
          <a:p>
            <a:r>
              <a:rPr lang="en-GB" sz="2800" dirty="0">
                <a:solidFill>
                  <a:srgbClr val="0000FF"/>
                </a:solidFill>
                <a:cs typeface="Calibri" panose="020F0502020204030204" pitchFamily="34" charset="0"/>
              </a:rPr>
              <a:t>rate</a:t>
            </a:r>
            <a:r>
              <a:rPr lang="en-GB" sz="2800" dirty="0">
                <a:cs typeface="Calibri" panose="020F0502020204030204" pitchFamily="34" charset="0"/>
              </a:rPr>
              <a:t> = </a:t>
            </a:r>
            <a:r>
              <a:rPr lang="en-GB" sz="2800" b="1" dirty="0">
                <a:cs typeface="Calibri" panose="020F0502020204030204" pitchFamily="34" charset="0"/>
              </a:rPr>
              <a:t>k</a:t>
            </a:r>
            <a:r>
              <a:rPr lang="en-GB" sz="2800" b="1" baseline="-25000" dirty="0">
                <a:cs typeface="Calibri" panose="020F0502020204030204" pitchFamily="34" charset="0"/>
              </a:rPr>
              <a:t>1</a:t>
            </a:r>
            <a:r>
              <a:rPr lang="en-GB" sz="2800" dirty="0">
                <a:cs typeface="Calibri" panose="020F0502020204030204" pitchFamily="34" charset="0"/>
              </a:rPr>
              <a:t> </a:t>
            </a:r>
            <a:r>
              <a:rPr lang="en-GB" sz="2800" dirty="0">
                <a:cs typeface="Calibri" panose="020F0502020204030204" pitchFamily="34" charset="0"/>
                <a:sym typeface="Symbol" panose="05050102010706020507" pitchFamily="18" charset="2"/>
              </a:rPr>
              <a:t> [</a:t>
            </a:r>
            <a:r>
              <a:rPr lang="en-GB" sz="2800" dirty="0">
                <a:solidFill>
                  <a:srgbClr val="FF0000"/>
                </a:solidFill>
                <a:cs typeface="Calibri" panose="020F0502020204030204" pitchFamily="34" charset="0"/>
                <a:sym typeface="Symbol" panose="05050102010706020507" pitchFamily="18" charset="2"/>
              </a:rPr>
              <a:t>A</a:t>
            </a:r>
            <a:r>
              <a:rPr lang="en-GB" sz="2800" dirty="0">
                <a:cs typeface="Calibri" panose="020F0502020204030204" pitchFamily="34" charset="0"/>
                <a:sym typeface="Symbol" panose="05050102010706020507" pitchFamily="18" charset="2"/>
              </a:rPr>
              <a:t>]</a:t>
            </a:r>
            <a:r>
              <a:rPr lang="en-GB" sz="2800" baseline="30000" dirty="0">
                <a:cs typeface="Calibri" panose="020F0502020204030204" pitchFamily="34" charset="0"/>
                <a:sym typeface="Symbol" panose="05050102010706020507" pitchFamily="18" charset="2"/>
              </a:rPr>
              <a:t>a</a:t>
            </a:r>
            <a:endParaRPr lang="en-GB" sz="2800" baseline="30000" dirty="0">
              <a:cs typeface="Calibri" panose="020F0502020204030204" pitchFamily="34" charset="0"/>
            </a:endParaRPr>
          </a:p>
        </p:txBody>
      </p:sp>
      <p:sp>
        <p:nvSpPr>
          <p:cNvPr id="9" name="TextBox 8">
            <a:extLst>
              <a:ext uri="{FF2B5EF4-FFF2-40B4-BE49-F238E27FC236}">
                <a16:creationId xmlns:a16="http://schemas.microsoft.com/office/drawing/2014/main" id="{B2FA83A7-AC3E-48BC-BB1B-3B28B47498B9}"/>
              </a:ext>
            </a:extLst>
          </p:cNvPr>
          <p:cNvSpPr txBox="1"/>
          <p:nvPr/>
        </p:nvSpPr>
        <p:spPr>
          <a:xfrm>
            <a:off x="986010" y="2061794"/>
            <a:ext cx="1130438" cy="523220"/>
          </a:xfrm>
          <a:prstGeom prst="rect">
            <a:avLst/>
          </a:prstGeom>
          <a:noFill/>
        </p:spPr>
        <p:txBody>
          <a:bodyPr wrap="none" rtlCol="0">
            <a:spAutoFit/>
          </a:bodyPr>
          <a:lstStyle/>
          <a:p>
            <a:r>
              <a:rPr lang="en-GB" sz="2800">
                <a:solidFill>
                  <a:srgbClr val="FF0000"/>
                </a:solidFill>
              </a:rPr>
              <a:t>A</a:t>
            </a:r>
            <a:r>
              <a:rPr lang="en-GB" sz="2800"/>
              <a:t> </a:t>
            </a:r>
            <a:r>
              <a:rPr lang="en-GB" sz="2800">
                <a:sym typeface="Wingdings" panose="05000000000000000000" pitchFamily="2" charset="2"/>
              </a:rPr>
              <a:t> </a:t>
            </a:r>
            <a:r>
              <a:rPr lang="en-GB" sz="2800">
                <a:solidFill>
                  <a:srgbClr val="CC66FF"/>
                </a:solidFill>
                <a:sym typeface="Wingdings" panose="05000000000000000000" pitchFamily="2" charset="2"/>
              </a:rPr>
              <a:t>B</a:t>
            </a:r>
            <a:endParaRPr lang="en-GB" sz="2800">
              <a:solidFill>
                <a:srgbClr val="CC66FF"/>
              </a:solidFill>
            </a:endParaRPr>
          </a:p>
        </p:txBody>
      </p:sp>
      <p:sp>
        <p:nvSpPr>
          <p:cNvPr id="4" name="TextBox 3">
            <a:extLst>
              <a:ext uri="{FF2B5EF4-FFF2-40B4-BE49-F238E27FC236}">
                <a16:creationId xmlns:a16="http://schemas.microsoft.com/office/drawing/2014/main" id="{CFBB1F51-B174-4FA5-8FAA-062CED782435}"/>
              </a:ext>
            </a:extLst>
          </p:cNvPr>
          <p:cNvSpPr txBox="1"/>
          <p:nvPr/>
        </p:nvSpPr>
        <p:spPr>
          <a:xfrm>
            <a:off x="105641" y="986376"/>
            <a:ext cx="11980718" cy="830997"/>
          </a:xfrm>
          <a:prstGeom prst="rect">
            <a:avLst/>
          </a:prstGeom>
          <a:noFill/>
        </p:spPr>
        <p:txBody>
          <a:bodyPr wrap="square" rtlCol="0">
            <a:spAutoFit/>
          </a:bodyPr>
          <a:lstStyle/>
          <a:p>
            <a:r>
              <a:rPr lang="en-GB" sz="2400" dirty="0"/>
              <a:t>A reaction A </a:t>
            </a:r>
            <a:r>
              <a:rPr lang="en-GB" sz="2400" dirty="0">
                <a:sym typeface="Wingdings" panose="05000000000000000000" pitchFamily="2" charset="2"/>
              </a:rPr>
              <a:t> B is </a:t>
            </a:r>
            <a:r>
              <a:rPr lang="en-GB" sz="2400" dirty="0">
                <a:solidFill>
                  <a:srgbClr val="FF0000"/>
                </a:solidFill>
                <a:sym typeface="Wingdings" panose="05000000000000000000" pitchFamily="2" charset="2"/>
              </a:rPr>
              <a:t>FIRST</a:t>
            </a:r>
            <a:r>
              <a:rPr lang="en-GB" sz="2400" dirty="0">
                <a:sym typeface="Wingdings" panose="05000000000000000000" pitchFamily="2" charset="2"/>
              </a:rPr>
              <a:t> order in A. How much the rate of this reaction will change if the concentration of A was </a:t>
            </a:r>
            <a:r>
              <a:rPr lang="en-GB" sz="2400" dirty="0">
                <a:solidFill>
                  <a:srgbClr val="00B050"/>
                </a:solidFill>
                <a:sym typeface="Wingdings" panose="05000000000000000000" pitchFamily="2" charset="2"/>
              </a:rPr>
              <a:t>doubled</a:t>
            </a:r>
            <a:r>
              <a:rPr lang="en-GB" sz="2400" dirty="0">
                <a:sym typeface="Wingdings" panose="05000000000000000000" pitchFamily="2" charset="2"/>
              </a:rPr>
              <a:t>? What is the unit of k?</a:t>
            </a:r>
            <a:endParaRPr lang="en-GB" sz="2400" dirty="0"/>
          </a:p>
        </p:txBody>
      </p:sp>
      <mc:AlternateContent xmlns:mc="http://schemas.openxmlformats.org/markup-compatibility/2006" xmlns:a14="http://schemas.microsoft.com/office/drawing/2010/main">
        <mc:Choice Requires="a14">
          <p:sp>
            <p:nvSpPr>
              <p:cNvPr id="17" name="TextBox 16">
                <a:extLst>
                  <a:ext uri="{FF2B5EF4-FFF2-40B4-BE49-F238E27FC236}">
                    <a16:creationId xmlns:a16="http://schemas.microsoft.com/office/drawing/2014/main" id="{CAEB8683-1CF7-42A8-A063-40FDBF5BA8F8}"/>
                  </a:ext>
                </a:extLst>
              </p:cNvPr>
              <p:cNvSpPr txBox="1"/>
              <p:nvPr/>
            </p:nvSpPr>
            <p:spPr>
              <a:xfrm>
                <a:off x="986010" y="2975960"/>
                <a:ext cx="8931099" cy="2227982"/>
              </a:xfrm>
              <a:prstGeom prst="rect">
                <a:avLst/>
              </a:prstGeom>
              <a:noFill/>
            </p:spPr>
            <p:txBody>
              <a:bodyPr wrap="none" rtlCol="0">
                <a:spAutoFit/>
              </a:bodyPr>
              <a:lstStyle/>
              <a:p>
                <a:r>
                  <a:rPr lang="en-GB" sz="2400" dirty="0">
                    <a:cs typeface="Calibri" panose="020F0502020204030204" pitchFamily="34" charset="0"/>
                  </a:rPr>
                  <a:t>rate = </a:t>
                </a:r>
                <a:r>
                  <a:rPr lang="en-GB" sz="2400" b="1" dirty="0">
                    <a:cs typeface="Calibri" panose="020F0502020204030204" pitchFamily="34" charset="0"/>
                  </a:rPr>
                  <a:t>k</a:t>
                </a:r>
                <a:r>
                  <a:rPr lang="en-GB" sz="2400" dirty="0">
                    <a:cs typeface="Calibri" panose="020F0502020204030204" pitchFamily="34" charset="0"/>
                  </a:rPr>
                  <a:t> </a:t>
                </a:r>
                <a:r>
                  <a:rPr lang="en-GB" sz="2400" dirty="0">
                    <a:cs typeface="Calibri" panose="020F0502020204030204" pitchFamily="34" charset="0"/>
                    <a:sym typeface="Symbol" panose="05050102010706020507" pitchFamily="18" charset="2"/>
                  </a:rPr>
                  <a:t> [A]</a:t>
                </a:r>
                <a:r>
                  <a:rPr lang="en-GB" sz="2400" b="1" baseline="30000" dirty="0">
                    <a:solidFill>
                      <a:srgbClr val="FF0000"/>
                    </a:solidFill>
                    <a:cs typeface="Calibri" panose="020F0502020204030204" pitchFamily="34" charset="0"/>
                    <a:sym typeface="Symbol" panose="05050102010706020507" pitchFamily="18" charset="2"/>
                  </a:rPr>
                  <a:t>1</a:t>
                </a:r>
                <a:r>
                  <a:rPr lang="en-GB" sz="2400" dirty="0">
                    <a:cs typeface="Calibri" panose="020F0502020204030204" pitchFamily="34" charset="0"/>
                    <a:sym typeface="Symbol" panose="05050102010706020507" pitchFamily="18" charset="2"/>
                  </a:rPr>
                  <a:t>      a = 1; </a:t>
                </a:r>
              </a:p>
              <a:p>
                <a:endParaRPr lang="en-GB" sz="2400" dirty="0">
                  <a:cs typeface="Calibri" panose="020F0502020204030204" pitchFamily="34" charset="0"/>
                  <a:sym typeface="Symbol" panose="05050102010706020507" pitchFamily="18" charset="2"/>
                </a:endParaRPr>
              </a:p>
              <a:p>
                <a:r>
                  <a:rPr lang="en-GB" sz="2400" dirty="0">
                    <a:cs typeface="Calibri" panose="020F0502020204030204" pitchFamily="34" charset="0"/>
                    <a:sym typeface="Symbol" panose="05050102010706020507" pitchFamily="18" charset="2"/>
                  </a:rPr>
                  <a:t>if we </a:t>
                </a:r>
                <a:r>
                  <a:rPr lang="en-GB" sz="2400" dirty="0">
                    <a:solidFill>
                      <a:srgbClr val="00B050"/>
                    </a:solidFill>
                    <a:cs typeface="Calibri" panose="020F0502020204030204" pitchFamily="34" charset="0"/>
                    <a:sym typeface="Symbol" panose="05050102010706020507" pitchFamily="18" charset="2"/>
                  </a:rPr>
                  <a:t>double</a:t>
                </a:r>
                <a:r>
                  <a:rPr lang="en-GB" sz="2400" dirty="0">
                    <a:cs typeface="Calibri" panose="020F0502020204030204" pitchFamily="34" charset="0"/>
                    <a:sym typeface="Symbol" panose="05050102010706020507" pitchFamily="18" charset="2"/>
                  </a:rPr>
                  <a:t> [A],  rate = k  [</a:t>
                </a:r>
                <a:r>
                  <a:rPr lang="en-GB" sz="2400" dirty="0">
                    <a:solidFill>
                      <a:srgbClr val="00B050"/>
                    </a:solidFill>
                    <a:cs typeface="Calibri" panose="020F0502020204030204" pitchFamily="34" charset="0"/>
                    <a:sym typeface="Symbol" panose="05050102010706020507" pitchFamily="18" charset="2"/>
                  </a:rPr>
                  <a:t>2</a:t>
                </a:r>
                <a:r>
                  <a:rPr lang="en-GB" sz="2400" dirty="0">
                    <a:cs typeface="Calibri" panose="020F0502020204030204" pitchFamily="34" charset="0"/>
                    <a:sym typeface="Symbol" panose="05050102010706020507" pitchFamily="18" charset="2"/>
                  </a:rPr>
                  <a:t>A]</a:t>
                </a:r>
                <a:r>
                  <a:rPr lang="en-GB" sz="2400" b="1" baseline="30000" dirty="0">
                    <a:solidFill>
                      <a:srgbClr val="FF0000"/>
                    </a:solidFill>
                    <a:cs typeface="Calibri" panose="020F0502020204030204" pitchFamily="34" charset="0"/>
                    <a:sym typeface="Symbol" panose="05050102010706020507" pitchFamily="18" charset="2"/>
                  </a:rPr>
                  <a:t>1 </a:t>
                </a:r>
                <a:r>
                  <a:rPr lang="en-GB" sz="2400" b="1" dirty="0">
                    <a:solidFill>
                      <a:srgbClr val="FF0000"/>
                    </a:solidFill>
                    <a:cs typeface="Calibri" panose="020F0502020204030204" pitchFamily="34" charset="0"/>
                    <a:sym typeface="Symbol" panose="05050102010706020507" pitchFamily="18" charset="2"/>
                  </a:rPr>
                  <a:t> </a:t>
                </a:r>
                <a:r>
                  <a:rPr lang="en-GB" sz="2400" dirty="0">
                    <a:cs typeface="Calibri" panose="020F0502020204030204" pitchFamily="34" charset="0"/>
                    <a:sym typeface="Symbol" panose="05050102010706020507" pitchFamily="18" charset="2"/>
                  </a:rPr>
                  <a:t>=&gt; rate will increase by factor of 2</a:t>
                </a:r>
              </a:p>
              <a:p>
                <a:endParaRPr lang="en-GB" sz="2400" b="0" i="0" dirty="0">
                  <a:solidFill>
                    <a:schemeClr val="tx1"/>
                  </a:solidFill>
                  <a:latin typeface="Cambria Math" panose="02040503050406030204" pitchFamily="18" charset="0"/>
                  <a:cs typeface="Calibri" panose="020F0502020204030204" pitchFamily="34" charset="0"/>
                  <a:sym typeface="Symbol" panose="05050102010706020507" pitchFamily="18" charset="2"/>
                </a:endParaRPr>
              </a:p>
              <a:p>
                <a:r>
                  <a:rPr lang="en-GB" sz="2400" dirty="0">
                    <a:cs typeface="Calibri" panose="020F0502020204030204" pitchFamily="34" charset="0"/>
                    <a:sym typeface="Symbol" panose="05050102010706020507" pitchFamily="18" charset="2"/>
                  </a:rPr>
                  <a:t>unit of k: </a:t>
                </a:r>
                <a14:m>
                  <m:oMath xmlns:m="http://schemas.openxmlformats.org/officeDocument/2006/math">
                    <m:r>
                      <m:rPr>
                        <m:sty m:val="p"/>
                      </m:rPr>
                      <a:rPr lang="en-GB" sz="2400" b="0" i="0" smtClean="0">
                        <a:solidFill>
                          <a:schemeClr val="tx1"/>
                        </a:solidFill>
                        <a:latin typeface="Cambria Math" panose="02040503050406030204" pitchFamily="18" charset="0"/>
                        <a:cs typeface="Calibri" panose="020F0502020204030204" pitchFamily="34" charset="0"/>
                        <a:sym typeface="Symbol" panose="05050102010706020507" pitchFamily="18" charset="2"/>
                      </a:rPr>
                      <m:t>k</m:t>
                    </m:r>
                    <m:r>
                      <a:rPr lang="en-GB" sz="2400" b="0" i="0" smtClean="0">
                        <a:solidFill>
                          <a:schemeClr val="tx1"/>
                        </a:solidFill>
                        <a:latin typeface="Cambria Math" panose="02040503050406030204" pitchFamily="18" charset="0"/>
                        <a:cs typeface="Calibri" panose="020F0502020204030204" pitchFamily="34" charset="0"/>
                        <a:sym typeface="Symbol" panose="05050102010706020507" pitchFamily="18" charset="2"/>
                      </a:rPr>
                      <m:t>=</m:t>
                    </m:r>
                    <m:f>
                      <m:fPr>
                        <m:ctrlPr>
                          <a:rPr lang="en-GB" sz="2400" b="0" i="1" smtClean="0">
                            <a:solidFill>
                              <a:schemeClr val="tx1"/>
                            </a:solidFill>
                            <a:latin typeface="Cambria Math" panose="02040503050406030204" pitchFamily="18" charset="0"/>
                            <a:cs typeface="Calibri" panose="020F0502020204030204" pitchFamily="34" charset="0"/>
                            <a:sym typeface="Symbol" panose="05050102010706020507" pitchFamily="18" charset="2"/>
                          </a:rPr>
                        </m:ctrlPr>
                      </m:fPr>
                      <m:num>
                        <m:r>
                          <m:rPr>
                            <m:sty m:val="p"/>
                          </m:rPr>
                          <a:rPr lang="en-GB" sz="2400" b="0" i="0" smtClean="0">
                            <a:solidFill>
                              <a:schemeClr val="tx1"/>
                            </a:solidFill>
                            <a:latin typeface="Cambria Math" panose="02040503050406030204" pitchFamily="18" charset="0"/>
                            <a:cs typeface="Calibri" panose="020F0502020204030204" pitchFamily="34" charset="0"/>
                            <a:sym typeface="Symbol" panose="05050102010706020507" pitchFamily="18" charset="2"/>
                          </a:rPr>
                          <m:t>rate</m:t>
                        </m:r>
                      </m:num>
                      <m:den>
                        <m:sSup>
                          <m:sSupPr>
                            <m:ctrlPr>
                              <a:rPr lang="en-GB" sz="2400" b="0" i="1" smtClean="0">
                                <a:solidFill>
                                  <a:schemeClr val="tx1"/>
                                </a:solidFill>
                                <a:latin typeface="Cambria Math" panose="02040503050406030204" pitchFamily="18" charset="0"/>
                                <a:cs typeface="Calibri" panose="020F0502020204030204" pitchFamily="34" charset="0"/>
                                <a:sym typeface="Symbol" panose="05050102010706020507" pitchFamily="18" charset="2"/>
                              </a:rPr>
                            </m:ctrlPr>
                          </m:sSupPr>
                          <m:e>
                            <m:r>
                              <a:rPr lang="en-GB" sz="2400" b="0" i="0" smtClean="0">
                                <a:solidFill>
                                  <a:schemeClr val="tx1"/>
                                </a:solidFill>
                                <a:latin typeface="Cambria Math" panose="02040503050406030204" pitchFamily="18" charset="0"/>
                                <a:cs typeface="Calibri" panose="020F0502020204030204" pitchFamily="34" charset="0"/>
                                <a:sym typeface="Symbol" panose="05050102010706020507" pitchFamily="18" charset="2"/>
                              </a:rPr>
                              <m:t>[</m:t>
                            </m:r>
                            <m:r>
                              <m:rPr>
                                <m:sty m:val="p"/>
                              </m:rPr>
                              <a:rPr lang="en-GB" sz="2400" b="0" i="0" smtClean="0">
                                <a:solidFill>
                                  <a:schemeClr val="tx1"/>
                                </a:solidFill>
                                <a:latin typeface="Cambria Math" panose="02040503050406030204" pitchFamily="18" charset="0"/>
                                <a:cs typeface="Calibri" panose="020F0502020204030204" pitchFamily="34" charset="0"/>
                                <a:sym typeface="Symbol" panose="05050102010706020507" pitchFamily="18" charset="2"/>
                              </a:rPr>
                              <m:t>A</m:t>
                            </m:r>
                            <m:r>
                              <a:rPr lang="en-GB" sz="2400" b="0" i="0" smtClean="0">
                                <a:solidFill>
                                  <a:schemeClr val="tx1"/>
                                </a:solidFill>
                                <a:latin typeface="Cambria Math" panose="02040503050406030204" pitchFamily="18" charset="0"/>
                                <a:cs typeface="Calibri" panose="020F0502020204030204" pitchFamily="34" charset="0"/>
                                <a:sym typeface="Symbol" panose="05050102010706020507" pitchFamily="18" charset="2"/>
                              </a:rPr>
                              <m:t>]</m:t>
                            </m:r>
                          </m:e>
                          <m:sup>
                            <m:r>
                              <a:rPr lang="en-GB" sz="2400" b="0" i="0" smtClean="0">
                                <a:solidFill>
                                  <a:schemeClr val="tx1"/>
                                </a:solidFill>
                                <a:latin typeface="Cambria Math" panose="02040503050406030204" pitchFamily="18" charset="0"/>
                                <a:cs typeface="Calibri" panose="020F0502020204030204" pitchFamily="34" charset="0"/>
                                <a:sym typeface="Symbol" panose="05050102010706020507" pitchFamily="18" charset="2"/>
                              </a:rPr>
                              <m:t>1</m:t>
                            </m:r>
                          </m:sup>
                        </m:sSup>
                      </m:den>
                    </m:f>
                    <m:r>
                      <a:rPr lang="en-GB" sz="2400" b="0" i="0" smtClean="0">
                        <a:solidFill>
                          <a:schemeClr val="tx1"/>
                        </a:solidFill>
                        <a:latin typeface="Cambria Math" panose="02040503050406030204" pitchFamily="18" charset="0"/>
                        <a:cs typeface="Calibri" panose="020F0502020204030204" pitchFamily="34" charset="0"/>
                        <a:sym typeface="Symbol" panose="05050102010706020507" pitchFamily="18" charset="2"/>
                      </a:rPr>
                      <m:t>=</m:t>
                    </m:r>
                    <m:f>
                      <m:fPr>
                        <m:ctrlPr>
                          <a:rPr lang="en-GB" sz="2400" b="0" i="1" smtClean="0">
                            <a:solidFill>
                              <a:schemeClr val="tx1"/>
                            </a:solidFill>
                            <a:latin typeface="Cambria Math" panose="02040503050406030204" pitchFamily="18" charset="0"/>
                            <a:cs typeface="Calibri" panose="020F0502020204030204" pitchFamily="34" charset="0"/>
                            <a:sym typeface="Symbol" panose="05050102010706020507" pitchFamily="18" charset="2"/>
                          </a:rPr>
                        </m:ctrlPr>
                      </m:fPr>
                      <m:num>
                        <m:f>
                          <m:fPr>
                            <m:type m:val="skw"/>
                            <m:ctrlPr>
                              <a:rPr lang="en-GB" sz="2400" b="0" i="1" smtClean="0">
                                <a:solidFill>
                                  <a:schemeClr val="tx1"/>
                                </a:solidFill>
                                <a:latin typeface="Cambria Math" panose="02040503050406030204" pitchFamily="18" charset="0"/>
                                <a:cs typeface="Calibri" panose="020F0502020204030204" pitchFamily="34" charset="0"/>
                                <a:sym typeface="Symbol" panose="05050102010706020507" pitchFamily="18" charset="2"/>
                              </a:rPr>
                            </m:ctrlPr>
                          </m:fPr>
                          <m:num>
                            <m:r>
                              <m:rPr>
                                <m:sty m:val="p"/>
                              </m:rPr>
                              <a:rPr lang="en-GB" sz="2400" b="0" i="0" smtClean="0">
                                <a:solidFill>
                                  <a:schemeClr val="tx1"/>
                                </a:solidFill>
                                <a:latin typeface="Cambria Math" panose="02040503050406030204" pitchFamily="18" charset="0"/>
                                <a:cs typeface="Calibri" panose="020F0502020204030204" pitchFamily="34" charset="0"/>
                                <a:sym typeface="Symbol" panose="05050102010706020507" pitchFamily="18" charset="2"/>
                              </a:rPr>
                              <m:t>mol</m:t>
                            </m:r>
                          </m:num>
                          <m:den>
                            <m:r>
                              <m:rPr>
                                <m:sty m:val="p"/>
                              </m:rPr>
                              <a:rPr lang="en-GB" sz="2400" b="0" i="0" smtClean="0">
                                <a:solidFill>
                                  <a:schemeClr val="tx1"/>
                                </a:solidFill>
                                <a:latin typeface="Cambria Math" panose="02040503050406030204" pitchFamily="18" charset="0"/>
                                <a:cs typeface="Calibri" panose="020F0502020204030204" pitchFamily="34" charset="0"/>
                                <a:sym typeface="Symbol" panose="05050102010706020507" pitchFamily="18" charset="2"/>
                              </a:rPr>
                              <m:t>L</m:t>
                            </m:r>
                            <m:r>
                              <a:rPr lang="en-GB" sz="2400" b="0" i="0" smtClean="0">
                                <a:solidFill>
                                  <a:schemeClr val="tx1"/>
                                </a:solidFill>
                                <a:latin typeface="Cambria Math" panose="02040503050406030204" pitchFamily="18" charset="0"/>
                                <a:cs typeface="Calibri" panose="020F0502020204030204" pitchFamily="34" charset="0"/>
                                <a:sym typeface="Symbol" panose="05050102010706020507" pitchFamily="18" charset="2"/>
                              </a:rPr>
                              <m:t>−</m:t>
                            </m:r>
                            <m:r>
                              <m:rPr>
                                <m:sty m:val="p"/>
                              </m:rPr>
                              <a:rPr lang="en-GB" sz="2400" b="0" i="0" smtClean="0">
                                <a:solidFill>
                                  <a:schemeClr val="tx1"/>
                                </a:solidFill>
                                <a:latin typeface="Cambria Math" panose="02040503050406030204" pitchFamily="18" charset="0"/>
                                <a:cs typeface="Calibri" panose="020F0502020204030204" pitchFamily="34" charset="0"/>
                                <a:sym typeface="Symbol" panose="05050102010706020507" pitchFamily="18" charset="2"/>
                              </a:rPr>
                              <m:t>s</m:t>
                            </m:r>
                          </m:den>
                        </m:f>
                      </m:num>
                      <m:den>
                        <m:f>
                          <m:fPr>
                            <m:type m:val="skw"/>
                            <m:ctrlPr>
                              <a:rPr lang="en-GB" sz="2400" b="0" i="1" smtClean="0">
                                <a:solidFill>
                                  <a:schemeClr val="tx1"/>
                                </a:solidFill>
                                <a:latin typeface="Cambria Math" panose="02040503050406030204" pitchFamily="18" charset="0"/>
                                <a:cs typeface="Calibri" panose="020F0502020204030204" pitchFamily="34" charset="0"/>
                                <a:sym typeface="Symbol" panose="05050102010706020507" pitchFamily="18" charset="2"/>
                              </a:rPr>
                            </m:ctrlPr>
                          </m:fPr>
                          <m:num>
                            <m:r>
                              <m:rPr>
                                <m:sty m:val="p"/>
                              </m:rPr>
                              <a:rPr lang="en-GB" sz="2400" b="0" i="0" smtClean="0">
                                <a:solidFill>
                                  <a:schemeClr val="tx1"/>
                                </a:solidFill>
                                <a:latin typeface="Cambria Math" panose="02040503050406030204" pitchFamily="18" charset="0"/>
                                <a:cs typeface="Calibri" panose="020F0502020204030204" pitchFamily="34" charset="0"/>
                                <a:sym typeface="Symbol" panose="05050102010706020507" pitchFamily="18" charset="2"/>
                              </a:rPr>
                              <m:t>mol</m:t>
                            </m:r>
                          </m:num>
                          <m:den>
                            <m:r>
                              <m:rPr>
                                <m:sty m:val="p"/>
                              </m:rPr>
                              <a:rPr lang="en-GB" sz="2400" b="0" i="0" smtClean="0">
                                <a:solidFill>
                                  <a:schemeClr val="tx1"/>
                                </a:solidFill>
                                <a:latin typeface="Cambria Math" panose="02040503050406030204" pitchFamily="18" charset="0"/>
                                <a:cs typeface="Calibri" panose="020F0502020204030204" pitchFamily="34" charset="0"/>
                                <a:sym typeface="Symbol" panose="05050102010706020507" pitchFamily="18" charset="2"/>
                              </a:rPr>
                              <m:t>L</m:t>
                            </m:r>
                          </m:den>
                        </m:f>
                      </m:den>
                    </m:f>
                    <m:r>
                      <a:rPr lang="en-GB" sz="2400" b="0" i="0" smtClean="0">
                        <a:solidFill>
                          <a:schemeClr val="tx1"/>
                        </a:solidFill>
                        <a:latin typeface="Cambria Math" panose="02040503050406030204" pitchFamily="18" charset="0"/>
                        <a:cs typeface="Calibri" panose="020F0502020204030204" pitchFamily="34" charset="0"/>
                        <a:sym typeface="Symbol" panose="05050102010706020507" pitchFamily="18" charset="2"/>
                      </a:rPr>
                      <m:t>=</m:t>
                    </m:r>
                    <m:sSup>
                      <m:sSupPr>
                        <m:ctrlPr>
                          <a:rPr lang="en-GB" sz="2400" b="1" i="1" smtClean="0">
                            <a:solidFill>
                              <a:schemeClr val="tx1"/>
                            </a:solidFill>
                            <a:latin typeface="Cambria Math" panose="02040503050406030204" pitchFamily="18" charset="0"/>
                            <a:cs typeface="Calibri" panose="020F0502020204030204" pitchFamily="34" charset="0"/>
                            <a:sym typeface="Symbol" panose="05050102010706020507" pitchFamily="18" charset="2"/>
                          </a:rPr>
                        </m:ctrlPr>
                      </m:sSupPr>
                      <m:e>
                        <m:r>
                          <a:rPr lang="en-GB" sz="2400" b="1" i="0" smtClean="0">
                            <a:solidFill>
                              <a:schemeClr val="tx1"/>
                            </a:solidFill>
                            <a:latin typeface="Cambria Math" panose="02040503050406030204" pitchFamily="18" charset="0"/>
                            <a:cs typeface="Calibri" panose="020F0502020204030204" pitchFamily="34" charset="0"/>
                            <a:sym typeface="Symbol" panose="05050102010706020507" pitchFamily="18" charset="2"/>
                          </a:rPr>
                          <m:t>𝐬</m:t>
                        </m:r>
                      </m:e>
                      <m:sup>
                        <m:r>
                          <a:rPr lang="en-GB" sz="2400" b="1" i="0" smtClean="0">
                            <a:solidFill>
                              <a:schemeClr val="tx1"/>
                            </a:solidFill>
                            <a:latin typeface="Cambria Math" panose="02040503050406030204" pitchFamily="18" charset="0"/>
                            <a:cs typeface="Calibri" panose="020F0502020204030204" pitchFamily="34" charset="0"/>
                            <a:sym typeface="Symbol" panose="05050102010706020507" pitchFamily="18" charset="2"/>
                          </a:rPr>
                          <m:t>−</m:t>
                        </m:r>
                        <m:r>
                          <a:rPr lang="en-GB" sz="2400" b="1" i="0" smtClean="0">
                            <a:solidFill>
                              <a:schemeClr val="tx1"/>
                            </a:solidFill>
                            <a:latin typeface="Cambria Math" panose="02040503050406030204" pitchFamily="18" charset="0"/>
                            <a:cs typeface="Calibri" panose="020F0502020204030204" pitchFamily="34" charset="0"/>
                            <a:sym typeface="Symbol" panose="05050102010706020507" pitchFamily="18" charset="2"/>
                          </a:rPr>
                          <m:t>𝟏</m:t>
                        </m:r>
                      </m:sup>
                    </m:sSup>
                  </m:oMath>
                </a14:m>
                <a:r>
                  <a:rPr lang="en-GB" sz="2400" b="1" baseline="30000" dirty="0">
                    <a:solidFill>
                      <a:schemeClr val="tx1"/>
                    </a:solidFill>
                    <a:cs typeface="Calibri" panose="020F0502020204030204" pitchFamily="34" charset="0"/>
                  </a:rPr>
                  <a:t> </a:t>
                </a:r>
              </a:p>
            </p:txBody>
          </p:sp>
        </mc:Choice>
        <mc:Fallback xmlns="">
          <p:sp>
            <p:nvSpPr>
              <p:cNvPr id="17" name="TextBox 16">
                <a:extLst>
                  <a:ext uri="{FF2B5EF4-FFF2-40B4-BE49-F238E27FC236}">
                    <a16:creationId xmlns:a16="http://schemas.microsoft.com/office/drawing/2014/main" id="{CAEB8683-1CF7-42A8-A063-40FDBF5BA8F8}"/>
                  </a:ext>
                </a:extLst>
              </p:cNvPr>
              <p:cNvSpPr txBox="1">
                <a:spLocks noRot="1" noChangeAspect="1" noMove="1" noResize="1" noEditPoints="1" noAdjustHandles="1" noChangeArrowheads="1" noChangeShapeType="1" noTextEdit="1"/>
              </p:cNvSpPr>
              <p:nvPr/>
            </p:nvSpPr>
            <p:spPr>
              <a:xfrm>
                <a:off x="986010" y="2975960"/>
                <a:ext cx="8931099" cy="2227982"/>
              </a:xfrm>
              <a:prstGeom prst="rect">
                <a:avLst/>
              </a:prstGeom>
              <a:blipFill>
                <a:blip r:embed="rId2"/>
                <a:stretch>
                  <a:fillRect l="-1092" t="-2459" r="-68"/>
                </a:stretch>
              </a:blipFill>
            </p:spPr>
            <p:txBody>
              <a:bodyPr/>
              <a:lstStyle/>
              <a:p>
                <a:r>
                  <a:rPr lang="en-GB">
                    <a:noFill/>
                  </a:rPr>
                  <a:t> </a:t>
                </a:r>
              </a:p>
            </p:txBody>
          </p:sp>
        </mc:Fallback>
      </mc:AlternateContent>
    </p:spTree>
    <p:extLst>
      <p:ext uri="{BB962C8B-B14F-4D97-AF65-F5344CB8AC3E}">
        <p14:creationId xmlns:p14="http://schemas.microsoft.com/office/powerpoint/2010/main" val="4910046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4ABD09A-498A-4D5B-8026-C11ACFC5DE9A}"/>
              </a:ext>
            </a:extLst>
          </p:cNvPr>
          <p:cNvSpPr txBox="1"/>
          <p:nvPr/>
        </p:nvSpPr>
        <p:spPr>
          <a:xfrm>
            <a:off x="81973" y="-19769"/>
            <a:ext cx="9144001" cy="646331"/>
          </a:xfrm>
          <a:prstGeom prst="rect">
            <a:avLst/>
          </a:prstGeom>
          <a:noFill/>
        </p:spPr>
        <p:txBody>
          <a:bodyPr wrap="square">
            <a:spAutoFit/>
          </a:bodyPr>
          <a:lstStyle/>
          <a:p>
            <a:r>
              <a:rPr lang="en-GB" sz="3600" b="1" dirty="0">
                <a:solidFill>
                  <a:srgbClr val="0070C0"/>
                </a:solidFill>
                <a:effectLst>
                  <a:outerShdw blurRad="38100" dist="38100" dir="2700000" algn="tl">
                    <a:srgbClr val="000000">
                      <a:alpha val="43137"/>
                    </a:srgbClr>
                  </a:outerShdw>
                </a:effectLst>
              </a:rPr>
              <a:t>EFFECT OF CONCENTRATION – 2</a:t>
            </a:r>
            <a:r>
              <a:rPr lang="en-GB" sz="3600" b="1" baseline="30000" dirty="0">
                <a:solidFill>
                  <a:srgbClr val="0070C0"/>
                </a:solidFill>
                <a:effectLst>
                  <a:outerShdw blurRad="38100" dist="38100" dir="2700000" algn="tl">
                    <a:srgbClr val="000000">
                      <a:alpha val="43137"/>
                    </a:srgbClr>
                  </a:outerShdw>
                </a:effectLst>
              </a:rPr>
              <a:t>nd</a:t>
            </a:r>
            <a:r>
              <a:rPr lang="en-GB" sz="3600" b="1" dirty="0">
                <a:solidFill>
                  <a:srgbClr val="0070C0"/>
                </a:solidFill>
                <a:effectLst>
                  <a:outerShdw blurRad="38100" dist="38100" dir="2700000" algn="tl">
                    <a:srgbClr val="000000">
                      <a:alpha val="43137"/>
                    </a:srgbClr>
                  </a:outerShdw>
                </a:effectLst>
              </a:rPr>
              <a:t> ORDER</a:t>
            </a:r>
            <a:endParaRPr lang="en-GB" sz="3600" b="1" dirty="0">
              <a:effectLst>
                <a:outerShdw blurRad="38100" dist="38100" dir="2700000" algn="tl">
                  <a:srgbClr val="000000">
                    <a:alpha val="43137"/>
                  </a:srgbClr>
                </a:outerShdw>
              </a:effectLst>
            </a:endParaRPr>
          </a:p>
        </p:txBody>
      </p:sp>
      <p:sp>
        <p:nvSpPr>
          <p:cNvPr id="3" name="TextBox 2">
            <a:extLst>
              <a:ext uri="{FF2B5EF4-FFF2-40B4-BE49-F238E27FC236}">
                <a16:creationId xmlns:a16="http://schemas.microsoft.com/office/drawing/2014/main" id="{90BBD380-C201-4225-8102-0E873EE2CFD3}"/>
              </a:ext>
            </a:extLst>
          </p:cNvPr>
          <p:cNvSpPr txBox="1"/>
          <p:nvPr/>
        </p:nvSpPr>
        <p:spPr>
          <a:xfrm>
            <a:off x="3082576" y="2066197"/>
            <a:ext cx="2452594" cy="523220"/>
          </a:xfrm>
          <a:prstGeom prst="rect">
            <a:avLst/>
          </a:prstGeom>
          <a:noFill/>
        </p:spPr>
        <p:txBody>
          <a:bodyPr wrap="none" rtlCol="0">
            <a:spAutoFit/>
          </a:bodyPr>
          <a:lstStyle/>
          <a:p>
            <a:r>
              <a:rPr lang="en-GB" sz="2800">
                <a:solidFill>
                  <a:srgbClr val="0000FF"/>
                </a:solidFill>
                <a:cs typeface="Calibri" panose="020F0502020204030204" pitchFamily="34" charset="0"/>
              </a:rPr>
              <a:t>rate</a:t>
            </a:r>
            <a:r>
              <a:rPr lang="en-GB" sz="2800">
                <a:cs typeface="Calibri" panose="020F0502020204030204" pitchFamily="34" charset="0"/>
              </a:rPr>
              <a:t> = </a:t>
            </a:r>
            <a:r>
              <a:rPr lang="en-GB" sz="2800" b="1">
                <a:cs typeface="Calibri" panose="020F0502020204030204" pitchFamily="34" charset="0"/>
              </a:rPr>
              <a:t>k</a:t>
            </a:r>
            <a:r>
              <a:rPr lang="en-GB" sz="2800" b="1" baseline="-25000">
                <a:cs typeface="Calibri" panose="020F0502020204030204" pitchFamily="34" charset="0"/>
              </a:rPr>
              <a:t>1</a:t>
            </a:r>
            <a:r>
              <a:rPr lang="en-GB" sz="2800">
                <a:cs typeface="Calibri" panose="020F0502020204030204" pitchFamily="34" charset="0"/>
              </a:rPr>
              <a:t> </a:t>
            </a:r>
            <a:r>
              <a:rPr lang="en-GB" sz="2800">
                <a:cs typeface="Calibri" panose="020F0502020204030204" pitchFamily="34" charset="0"/>
                <a:sym typeface="Symbol" panose="05050102010706020507" pitchFamily="18" charset="2"/>
              </a:rPr>
              <a:t> [</a:t>
            </a:r>
            <a:r>
              <a:rPr lang="en-GB" sz="2800">
                <a:solidFill>
                  <a:srgbClr val="FF0000"/>
                </a:solidFill>
                <a:cs typeface="Calibri" panose="020F0502020204030204" pitchFamily="34" charset="0"/>
                <a:sym typeface="Symbol" panose="05050102010706020507" pitchFamily="18" charset="2"/>
              </a:rPr>
              <a:t>A</a:t>
            </a:r>
            <a:r>
              <a:rPr lang="en-GB" sz="2800">
                <a:cs typeface="Calibri" panose="020F0502020204030204" pitchFamily="34" charset="0"/>
                <a:sym typeface="Symbol" panose="05050102010706020507" pitchFamily="18" charset="2"/>
              </a:rPr>
              <a:t>]</a:t>
            </a:r>
            <a:r>
              <a:rPr lang="en-GB" sz="2800" baseline="30000">
                <a:cs typeface="Calibri" panose="020F0502020204030204" pitchFamily="34" charset="0"/>
                <a:sym typeface="Symbol" panose="05050102010706020507" pitchFamily="18" charset="2"/>
              </a:rPr>
              <a:t>a</a:t>
            </a:r>
            <a:endParaRPr lang="en-GB" sz="2800" baseline="30000">
              <a:cs typeface="Calibri" panose="020F0502020204030204" pitchFamily="34" charset="0"/>
            </a:endParaRPr>
          </a:p>
        </p:txBody>
      </p:sp>
      <p:sp>
        <p:nvSpPr>
          <p:cNvPr id="9" name="TextBox 8">
            <a:extLst>
              <a:ext uri="{FF2B5EF4-FFF2-40B4-BE49-F238E27FC236}">
                <a16:creationId xmlns:a16="http://schemas.microsoft.com/office/drawing/2014/main" id="{B2FA83A7-AC3E-48BC-BB1B-3B28B47498B9}"/>
              </a:ext>
            </a:extLst>
          </p:cNvPr>
          <p:cNvSpPr txBox="1"/>
          <p:nvPr/>
        </p:nvSpPr>
        <p:spPr>
          <a:xfrm>
            <a:off x="1194543" y="2085445"/>
            <a:ext cx="1130438" cy="523220"/>
          </a:xfrm>
          <a:prstGeom prst="rect">
            <a:avLst/>
          </a:prstGeom>
          <a:noFill/>
        </p:spPr>
        <p:txBody>
          <a:bodyPr wrap="none" rtlCol="0">
            <a:spAutoFit/>
          </a:bodyPr>
          <a:lstStyle/>
          <a:p>
            <a:r>
              <a:rPr lang="en-GB" sz="2800">
                <a:solidFill>
                  <a:srgbClr val="FF0000"/>
                </a:solidFill>
              </a:rPr>
              <a:t>A</a:t>
            </a:r>
            <a:r>
              <a:rPr lang="en-GB" sz="2800"/>
              <a:t> </a:t>
            </a:r>
            <a:r>
              <a:rPr lang="en-GB" sz="2800">
                <a:sym typeface="Wingdings" panose="05000000000000000000" pitchFamily="2" charset="2"/>
              </a:rPr>
              <a:t> </a:t>
            </a:r>
            <a:r>
              <a:rPr lang="en-GB" sz="2800">
                <a:solidFill>
                  <a:srgbClr val="CC66FF"/>
                </a:solidFill>
                <a:sym typeface="Wingdings" panose="05000000000000000000" pitchFamily="2" charset="2"/>
              </a:rPr>
              <a:t>B</a:t>
            </a:r>
            <a:endParaRPr lang="en-GB" sz="2800">
              <a:solidFill>
                <a:srgbClr val="CC66FF"/>
              </a:solidFill>
            </a:endParaRPr>
          </a:p>
        </p:txBody>
      </p:sp>
      <p:sp>
        <p:nvSpPr>
          <p:cNvPr id="23" name="TextBox 22">
            <a:extLst>
              <a:ext uri="{FF2B5EF4-FFF2-40B4-BE49-F238E27FC236}">
                <a16:creationId xmlns:a16="http://schemas.microsoft.com/office/drawing/2014/main" id="{B47FC1C5-7E42-46C9-AF70-F9D5784167A5}"/>
              </a:ext>
            </a:extLst>
          </p:cNvPr>
          <p:cNvSpPr txBox="1"/>
          <p:nvPr/>
        </p:nvSpPr>
        <p:spPr>
          <a:xfrm>
            <a:off x="1194543" y="5725175"/>
            <a:ext cx="9130305" cy="830997"/>
          </a:xfrm>
          <a:prstGeom prst="rect">
            <a:avLst/>
          </a:prstGeom>
          <a:noFill/>
        </p:spPr>
        <p:txBody>
          <a:bodyPr wrap="square" rtlCol="0">
            <a:spAutoFit/>
          </a:bodyPr>
          <a:lstStyle/>
          <a:p>
            <a:r>
              <a:rPr lang="en-GB" sz="2400" dirty="0">
                <a:solidFill>
                  <a:srgbClr val="0000FF"/>
                </a:solidFill>
                <a:cs typeface="Calibri" panose="020F0502020204030204" pitchFamily="34" charset="0"/>
              </a:rPr>
              <a:t>a + b + c  - overall order of reaction with respect to a reactant is an indication of how the reaction takes place, </a:t>
            </a:r>
            <a:r>
              <a:rPr lang="en-GB" sz="2400" u="sng" dirty="0">
                <a:solidFill>
                  <a:srgbClr val="0000FF"/>
                </a:solidFill>
                <a:cs typeface="Calibri" panose="020F0502020204030204" pitchFamily="34" charset="0"/>
              </a:rPr>
              <a:t>not its stoichiometry </a:t>
            </a:r>
            <a:r>
              <a:rPr lang="en-GB" sz="2400" dirty="0">
                <a:solidFill>
                  <a:srgbClr val="0000FF"/>
                </a:solidFill>
                <a:cs typeface="Calibri" panose="020F0502020204030204" pitchFamily="34" charset="0"/>
              </a:rPr>
              <a:t>!!!</a:t>
            </a:r>
          </a:p>
        </p:txBody>
      </p:sp>
      <p:sp>
        <p:nvSpPr>
          <p:cNvPr id="18" name="TextBox 17">
            <a:extLst>
              <a:ext uri="{FF2B5EF4-FFF2-40B4-BE49-F238E27FC236}">
                <a16:creationId xmlns:a16="http://schemas.microsoft.com/office/drawing/2014/main" id="{2C5E10E6-74CD-4112-886B-EB5A77750E5D}"/>
              </a:ext>
            </a:extLst>
          </p:cNvPr>
          <p:cNvSpPr txBox="1"/>
          <p:nvPr/>
        </p:nvSpPr>
        <p:spPr>
          <a:xfrm>
            <a:off x="81974" y="949220"/>
            <a:ext cx="11326832" cy="830997"/>
          </a:xfrm>
          <a:prstGeom prst="rect">
            <a:avLst/>
          </a:prstGeom>
          <a:noFill/>
        </p:spPr>
        <p:txBody>
          <a:bodyPr wrap="square" rtlCol="0">
            <a:spAutoFit/>
          </a:bodyPr>
          <a:lstStyle/>
          <a:p>
            <a:r>
              <a:rPr lang="en-GB" sz="2400" dirty="0"/>
              <a:t>A reaction A </a:t>
            </a:r>
            <a:r>
              <a:rPr lang="en-GB" sz="2400" dirty="0">
                <a:sym typeface="Wingdings" panose="05000000000000000000" pitchFamily="2" charset="2"/>
              </a:rPr>
              <a:t> B is </a:t>
            </a:r>
            <a:r>
              <a:rPr lang="en-GB" sz="2400" dirty="0">
                <a:solidFill>
                  <a:srgbClr val="FF0000"/>
                </a:solidFill>
                <a:sym typeface="Wingdings" panose="05000000000000000000" pitchFamily="2" charset="2"/>
              </a:rPr>
              <a:t>SECOND</a:t>
            </a:r>
            <a:r>
              <a:rPr lang="en-GB" sz="2400" dirty="0">
                <a:sym typeface="Wingdings" panose="05000000000000000000" pitchFamily="2" charset="2"/>
              </a:rPr>
              <a:t> order in A. How much the rate of this reaction will change if the concentration of A was </a:t>
            </a:r>
            <a:r>
              <a:rPr lang="en-GB" sz="2400" dirty="0">
                <a:solidFill>
                  <a:srgbClr val="00B050"/>
                </a:solidFill>
                <a:sym typeface="Wingdings" panose="05000000000000000000" pitchFamily="2" charset="2"/>
              </a:rPr>
              <a:t>doubled</a:t>
            </a:r>
            <a:r>
              <a:rPr lang="en-GB" sz="2400" dirty="0">
                <a:sym typeface="Wingdings" panose="05000000000000000000" pitchFamily="2" charset="2"/>
              </a:rPr>
              <a:t>? What is the unit of k?</a:t>
            </a:r>
            <a:endParaRPr lang="en-GB" sz="2400" dirty="0"/>
          </a:p>
        </p:txBody>
      </p:sp>
      <mc:AlternateContent xmlns:mc="http://schemas.openxmlformats.org/markup-compatibility/2006" xmlns:a14="http://schemas.microsoft.com/office/drawing/2010/main">
        <mc:Choice Requires="a14">
          <p:sp>
            <p:nvSpPr>
              <p:cNvPr id="19" name="TextBox 18">
                <a:extLst>
                  <a:ext uri="{FF2B5EF4-FFF2-40B4-BE49-F238E27FC236}">
                    <a16:creationId xmlns:a16="http://schemas.microsoft.com/office/drawing/2014/main" id="{302E6B2D-54C5-4331-86F7-92E2C32EA8C2}"/>
                  </a:ext>
                </a:extLst>
              </p:cNvPr>
              <p:cNvSpPr txBox="1"/>
              <p:nvPr/>
            </p:nvSpPr>
            <p:spPr>
              <a:xfrm>
                <a:off x="1194543" y="2929818"/>
                <a:ext cx="8931099" cy="2474203"/>
              </a:xfrm>
              <a:prstGeom prst="rect">
                <a:avLst/>
              </a:prstGeom>
              <a:noFill/>
            </p:spPr>
            <p:txBody>
              <a:bodyPr wrap="none" rtlCol="0">
                <a:spAutoFit/>
              </a:bodyPr>
              <a:lstStyle/>
              <a:p>
                <a:r>
                  <a:rPr lang="en-GB" sz="2400" dirty="0">
                    <a:cs typeface="Calibri" panose="020F0502020204030204" pitchFamily="34" charset="0"/>
                  </a:rPr>
                  <a:t>rate = </a:t>
                </a:r>
                <a:r>
                  <a:rPr lang="en-GB" sz="2400" b="1" dirty="0">
                    <a:cs typeface="Calibri" panose="020F0502020204030204" pitchFamily="34" charset="0"/>
                  </a:rPr>
                  <a:t>k</a:t>
                </a:r>
                <a:r>
                  <a:rPr lang="en-GB" sz="2400" dirty="0">
                    <a:cs typeface="Calibri" panose="020F0502020204030204" pitchFamily="34" charset="0"/>
                  </a:rPr>
                  <a:t> </a:t>
                </a:r>
                <a:r>
                  <a:rPr lang="en-GB" sz="2400" dirty="0">
                    <a:cs typeface="Calibri" panose="020F0502020204030204" pitchFamily="34" charset="0"/>
                    <a:sym typeface="Symbol" panose="05050102010706020507" pitchFamily="18" charset="2"/>
                  </a:rPr>
                  <a:t> [A]</a:t>
                </a:r>
                <a:r>
                  <a:rPr lang="en-GB" sz="2400" b="1" baseline="30000" dirty="0">
                    <a:solidFill>
                      <a:srgbClr val="FF0000"/>
                    </a:solidFill>
                    <a:cs typeface="Calibri" panose="020F0502020204030204" pitchFamily="34" charset="0"/>
                    <a:sym typeface="Symbol" panose="05050102010706020507" pitchFamily="18" charset="2"/>
                  </a:rPr>
                  <a:t>2</a:t>
                </a:r>
                <a:r>
                  <a:rPr lang="en-GB" sz="2400" dirty="0">
                    <a:cs typeface="Calibri" panose="020F0502020204030204" pitchFamily="34" charset="0"/>
                    <a:sym typeface="Symbol" panose="05050102010706020507" pitchFamily="18" charset="2"/>
                  </a:rPr>
                  <a:t>      a = 2; </a:t>
                </a:r>
              </a:p>
              <a:p>
                <a:endParaRPr lang="en-GB" sz="2400" dirty="0">
                  <a:cs typeface="Calibri" panose="020F0502020204030204" pitchFamily="34" charset="0"/>
                  <a:sym typeface="Symbol" panose="05050102010706020507" pitchFamily="18" charset="2"/>
                </a:endParaRPr>
              </a:p>
              <a:p>
                <a:r>
                  <a:rPr lang="en-GB" sz="2400" dirty="0">
                    <a:cs typeface="Calibri" panose="020F0502020204030204" pitchFamily="34" charset="0"/>
                    <a:sym typeface="Symbol" panose="05050102010706020507" pitchFamily="18" charset="2"/>
                  </a:rPr>
                  <a:t>if we </a:t>
                </a:r>
                <a:r>
                  <a:rPr lang="en-GB" sz="2400" dirty="0">
                    <a:solidFill>
                      <a:srgbClr val="00B050"/>
                    </a:solidFill>
                    <a:cs typeface="Calibri" panose="020F0502020204030204" pitchFamily="34" charset="0"/>
                    <a:sym typeface="Symbol" panose="05050102010706020507" pitchFamily="18" charset="2"/>
                  </a:rPr>
                  <a:t>double</a:t>
                </a:r>
                <a:r>
                  <a:rPr lang="en-GB" sz="2400" dirty="0">
                    <a:cs typeface="Calibri" panose="020F0502020204030204" pitchFamily="34" charset="0"/>
                    <a:sym typeface="Symbol" panose="05050102010706020507" pitchFamily="18" charset="2"/>
                  </a:rPr>
                  <a:t> [A],  rate = k  [</a:t>
                </a:r>
                <a:r>
                  <a:rPr lang="en-GB" sz="2400" dirty="0">
                    <a:solidFill>
                      <a:srgbClr val="00B050"/>
                    </a:solidFill>
                    <a:cs typeface="Calibri" panose="020F0502020204030204" pitchFamily="34" charset="0"/>
                    <a:sym typeface="Symbol" panose="05050102010706020507" pitchFamily="18" charset="2"/>
                  </a:rPr>
                  <a:t>2</a:t>
                </a:r>
                <a:r>
                  <a:rPr lang="en-GB" sz="2400" dirty="0">
                    <a:cs typeface="Calibri" panose="020F0502020204030204" pitchFamily="34" charset="0"/>
                    <a:sym typeface="Symbol" panose="05050102010706020507" pitchFamily="18" charset="2"/>
                  </a:rPr>
                  <a:t>A]</a:t>
                </a:r>
                <a:r>
                  <a:rPr lang="en-GB" sz="2400" b="1" baseline="30000" dirty="0">
                    <a:solidFill>
                      <a:srgbClr val="FF0000"/>
                    </a:solidFill>
                    <a:cs typeface="Calibri" panose="020F0502020204030204" pitchFamily="34" charset="0"/>
                    <a:sym typeface="Symbol" panose="05050102010706020507" pitchFamily="18" charset="2"/>
                  </a:rPr>
                  <a:t>2 </a:t>
                </a:r>
                <a:r>
                  <a:rPr lang="en-GB" sz="2400" b="1" dirty="0">
                    <a:solidFill>
                      <a:srgbClr val="FF0000"/>
                    </a:solidFill>
                    <a:cs typeface="Calibri" panose="020F0502020204030204" pitchFamily="34" charset="0"/>
                    <a:sym typeface="Symbol" panose="05050102010706020507" pitchFamily="18" charset="2"/>
                  </a:rPr>
                  <a:t> </a:t>
                </a:r>
                <a:r>
                  <a:rPr lang="en-GB" sz="2400" dirty="0">
                    <a:cs typeface="Calibri" panose="020F0502020204030204" pitchFamily="34" charset="0"/>
                    <a:sym typeface="Symbol" panose="05050102010706020507" pitchFamily="18" charset="2"/>
                  </a:rPr>
                  <a:t>=&gt; rate will increase by factor of 4</a:t>
                </a:r>
              </a:p>
              <a:p>
                <a:endParaRPr lang="en-GB" sz="2400" dirty="0">
                  <a:cs typeface="Calibri" panose="020F0502020204030204" pitchFamily="34" charset="0"/>
                  <a:sym typeface="Symbol" panose="05050102010706020507" pitchFamily="18" charset="2"/>
                </a:endParaRPr>
              </a:p>
              <a:p>
                <a14:m>
                  <m:oMath xmlns:m="http://schemas.openxmlformats.org/officeDocument/2006/math">
                    <m:r>
                      <m:rPr>
                        <m:nor/>
                      </m:rPr>
                      <a:rPr lang="en-GB" sz="2400" dirty="0">
                        <a:cs typeface="Calibri" panose="020F0502020204030204" pitchFamily="34" charset="0"/>
                        <a:sym typeface="Symbol" panose="05050102010706020507" pitchFamily="18" charset="2"/>
                      </a:rPr>
                      <m:t>unit</m:t>
                    </m:r>
                    <m:r>
                      <m:rPr>
                        <m:nor/>
                      </m:rPr>
                      <a:rPr lang="en-GB" sz="2400" dirty="0">
                        <a:cs typeface="Calibri" panose="020F0502020204030204" pitchFamily="34" charset="0"/>
                        <a:sym typeface="Symbol" panose="05050102010706020507" pitchFamily="18" charset="2"/>
                      </a:rPr>
                      <m:t> </m:t>
                    </m:r>
                    <m:r>
                      <m:rPr>
                        <m:nor/>
                      </m:rPr>
                      <a:rPr lang="en-GB" sz="2400" dirty="0">
                        <a:cs typeface="Calibri" panose="020F0502020204030204" pitchFamily="34" charset="0"/>
                        <a:sym typeface="Symbol" panose="05050102010706020507" pitchFamily="18" charset="2"/>
                      </a:rPr>
                      <m:t>of</m:t>
                    </m:r>
                    <m:r>
                      <m:rPr>
                        <m:nor/>
                      </m:rPr>
                      <a:rPr lang="en-GB" sz="2400" dirty="0">
                        <a:cs typeface="Calibri" panose="020F0502020204030204" pitchFamily="34" charset="0"/>
                        <a:sym typeface="Symbol" panose="05050102010706020507" pitchFamily="18" charset="2"/>
                      </a:rPr>
                      <m:t> </m:t>
                    </m:r>
                    <m:r>
                      <m:rPr>
                        <m:nor/>
                      </m:rPr>
                      <a:rPr lang="en-GB" sz="2400" dirty="0">
                        <a:cs typeface="Calibri" panose="020F0502020204030204" pitchFamily="34" charset="0"/>
                        <a:sym typeface="Symbol" panose="05050102010706020507" pitchFamily="18" charset="2"/>
                      </a:rPr>
                      <m:t>k</m:t>
                    </m:r>
                    <m:r>
                      <m:rPr>
                        <m:nor/>
                      </m:rPr>
                      <a:rPr lang="en-GB" sz="2400" dirty="0">
                        <a:cs typeface="Calibri" panose="020F0502020204030204" pitchFamily="34" charset="0"/>
                        <a:sym typeface="Symbol" panose="05050102010706020507" pitchFamily="18" charset="2"/>
                      </a:rPr>
                      <m:t>:</m:t>
                    </m:r>
                    <m:r>
                      <a:rPr lang="en-GB" sz="2400" b="0" i="0" dirty="0" smtClean="0">
                        <a:latin typeface="Cambria Math" panose="02040503050406030204" pitchFamily="18" charset="0"/>
                        <a:cs typeface="Calibri" panose="020F0502020204030204" pitchFamily="34" charset="0"/>
                        <a:sym typeface="Symbol" panose="05050102010706020507" pitchFamily="18" charset="2"/>
                      </a:rPr>
                      <m:t>  </m:t>
                    </m:r>
                    <m:r>
                      <m:rPr>
                        <m:sty m:val="p"/>
                      </m:rPr>
                      <a:rPr lang="en-GB" sz="2400" b="0" i="0" smtClean="0">
                        <a:solidFill>
                          <a:schemeClr val="tx1"/>
                        </a:solidFill>
                        <a:latin typeface="Cambria Math" panose="02040503050406030204" pitchFamily="18" charset="0"/>
                        <a:cs typeface="Calibri" panose="020F0502020204030204" pitchFamily="34" charset="0"/>
                        <a:sym typeface="Symbol" panose="05050102010706020507" pitchFamily="18" charset="2"/>
                      </a:rPr>
                      <m:t>k</m:t>
                    </m:r>
                    <m:r>
                      <a:rPr lang="en-GB" sz="2400" b="0" i="0" smtClean="0">
                        <a:solidFill>
                          <a:schemeClr val="tx1"/>
                        </a:solidFill>
                        <a:latin typeface="Cambria Math" panose="02040503050406030204" pitchFamily="18" charset="0"/>
                        <a:cs typeface="Calibri" panose="020F0502020204030204" pitchFamily="34" charset="0"/>
                        <a:sym typeface="Symbol" panose="05050102010706020507" pitchFamily="18" charset="2"/>
                      </a:rPr>
                      <m:t>=</m:t>
                    </m:r>
                    <m:f>
                      <m:fPr>
                        <m:ctrlPr>
                          <a:rPr lang="en-GB" sz="2400" b="0" i="1" smtClean="0">
                            <a:solidFill>
                              <a:schemeClr val="tx1"/>
                            </a:solidFill>
                            <a:latin typeface="Cambria Math" panose="02040503050406030204" pitchFamily="18" charset="0"/>
                            <a:cs typeface="Calibri" panose="020F0502020204030204" pitchFamily="34" charset="0"/>
                            <a:sym typeface="Symbol" panose="05050102010706020507" pitchFamily="18" charset="2"/>
                          </a:rPr>
                        </m:ctrlPr>
                      </m:fPr>
                      <m:num>
                        <m:r>
                          <m:rPr>
                            <m:sty m:val="p"/>
                          </m:rPr>
                          <a:rPr lang="en-GB" sz="2400" b="0" i="0" smtClean="0">
                            <a:solidFill>
                              <a:schemeClr val="tx1"/>
                            </a:solidFill>
                            <a:latin typeface="Cambria Math" panose="02040503050406030204" pitchFamily="18" charset="0"/>
                            <a:cs typeface="Calibri" panose="020F0502020204030204" pitchFamily="34" charset="0"/>
                            <a:sym typeface="Symbol" panose="05050102010706020507" pitchFamily="18" charset="2"/>
                          </a:rPr>
                          <m:t>rate</m:t>
                        </m:r>
                      </m:num>
                      <m:den>
                        <m:sSup>
                          <m:sSupPr>
                            <m:ctrlPr>
                              <a:rPr lang="en-GB" sz="2400" b="0" i="1" smtClean="0">
                                <a:solidFill>
                                  <a:schemeClr val="tx1"/>
                                </a:solidFill>
                                <a:latin typeface="Cambria Math" panose="02040503050406030204" pitchFamily="18" charset="0"/>
                                <a:cs typeface="Calibri" panose="020F0502020204030204" pitchFamily="34" charset="0"/>
                                <a:sym typeface="Symbol" panose="05050102010706020507" pitchFamily="18" charset="2"/>
                              </a:rPr>
                            </m:ctrlPr>
                          </m:sSupPr>
                          <m:e>
                            <m:r>
                              <a:rPr lang="en-GB" sz="2400" b="0" i="0" smtClean="0">
                                <a:solidFill>
                                  <a:schemeClr val="tx1"/>
                                </a:solidFill>
                                <a:latin typeface="Cambria Math" panose="02040503050406030204" pitchFamily="18" charset="0"/>
                                <a:cs typeface="Calibri" panose="020F0502020204030204" pitchFamily="34" charset="0"/>
                                <a:sym typeface="Symbol" panose="05050102010706020507" pitchFamily="18" charset="2"/>
                              </a:rPr>
                              <m:t>[</m:t>
                            </m:r>
                            <m:r>
                              <m:rPr>
                                <m:sty m:val="p"/>
                              </m:rPr>
                              <a:rPr lang="en-GB" sz="2400" b="0" i="0" smtClean="0">
                                <a:solidFill>
                                  <a:schemeClr val="tx1"/>
                                </a:solidFill>
                                <a:latin typeface="Cambria Math" panose="02040503050406030204" pitchFamily="18" charset="0"/>
                                <a:cs typeface="Calibri" panose="020F0502020204030204" pitchFamily="34" charset="0"/>
                                <a:sym typeface="Symbol" panose="05050102010706020507" pitchFamily="18" charset="2"/>
                              </a:rPr>
                              <m:t>A</m:t>
                            </m:r>
                            <m:r>
                              <a:rPr lang="en-GB" sz="2400" b="0" i="0" smtClean="0">
                                <a:solidFill>
                                  <a:schemeClr val="tx1"/>
                                </a:solidFill>
                                <a:latin typeface="Cambria Math" panose="02040503050406030204" pitchFamily="18" charset="0"/>
                                <a:cs typeface="Calibri" panose="020F0502020204030204" pitchFamily="34" charset="0"/>
                                <a:sym typeface="Symbol" panose="05050102010706020507" pitchFamily="18" charset="2"/>
                              </a:rPr>
                              <m:t>]</m:t>
                            </m:r>
                          </m:e>
                          <m:sup>
                            <m:r>
                              <a:rPr lang="en-GB" sz="2400" b="0" i="0" smtClean="0">
                                <a:solidFill>
                                  <a:schemeClr val="tx1"/>
                                </a:solidFill>
                                <a:latin typeface="Cambria Math" panose="02040503050406030204" pitchFamily="18" charset="0"/>
                                <a:cs typeface="Calibri" panose="020F0502020204030204" pitchFamily="34" charset="0"/>
                                <a:sym typeface="Symbol" panose="05050102010706020507" pitchFamily="18" charset="2"/>
                              </a:rPr>
                              <m:t>2</m:t>
                            </m:r>
                          </m:sup>
                        </m:sSup>
                      </m:den>
                    </m:f>
                    <m:r>
                      <a:rPr lang="en-GB" sz="2400" b="0" i="0" smtClean="0">
                        <a:solidFill>
                          <a:schemeClr val="tx1"/>
                        </a:solidFill>
                        <a:latin typeface="Cambria Math" panose="02040503050406030204" pitchFamily="18" charset="0"/>
                        <a:cs typeface="Calibri" panose="020F0502020204030204" pitchFamily="34" charset="0"/>
                        <a:sym typeface="Symbol" panose="05050102010706020507" pitchFamily="18" charset="2"/>
                      </a:rPr>
                      <m:t>=</m:t>
                    </m:r>
                    <m:f>
                      <m:fPr>
                        <m:ctrlPr>
                          <a:rPr lang="en-GB" sz="2400" b="0" i="1" smtClean="0">
                            <a:solidFill>
                              <a:schemeClr val="tx1"/>
                            </a:solidFill>
                            <a:latin typeface="Cambria Math" panose="02040503050406030204" pitchFamily="18" charset="0"/>
                            <a:cs typeface="Calibri" panose="020F0502020204030204" pitchFamily="34" charset="0"/>
                            <a:sym typeface="Symbol" panose="05050102010706020507" pitchFamily="18" charset="2"/>
                          </a:rPr>
                        </m:ctrlPr>
                      </m:fPr>
                      <m:num>
                        <m:f>
                          <m:fPr>
                            <m:type m:val="skw"/>
                            <m:ctrlPr>
                              <a:rPr lang="en-GB" sz="2400" b="0" i="1" smtClean="0">
                                <a:solidFill>
                                  <a:schemeClr val="tx1"/>
                                </a:solidFill>
                                <a:latin typeface="Cambria Math" panose="02040503050406030204" pitchFamily="18" charset="0"/>
                                <a:cs typeface="Calibri" panose="020F0502020204030204" pitchFamily="34" charset="0"/>
                                <a:sym typeface="Symbol" panose="05050102010706020507" pitchFamily="18" charset="2"/>
                              </a:rPr>
                            </m:ctrlPr>
                          </m:fPr>
                          <m:num>
                            <m:r>
                              <m:rPr>
                                <m:sty m:val="p"/>
                              </m:rPr>
                              <a:rPr lang="en-GB" sz="2400" b="0" i="0" smtClean="0">
                                <a:solidFill>
                                  <a:schemeClr val="tx1"/>
                                </a:solidFill>
                                <a:latin typeface="Cambria Math" panose="02040503050406030204" pitchFamily="18" charset="0"/>
                                <a:cs typeface="Calibri" panose="020F0502020204030204" pitchFamily="34" charset="0"/>
                                <a:sym typeface="Symbol" panose="05050102010706020507" pitchFamily="18" charset="2"/>
                              </a:rPr>
                              <m:t>mol</m:t>
                            </m:r>
                          </m:num>
                          <m:den>
                            <m:r>
                              <m:rPr>
                                <m:sty m:val="p"/>
                              </m:rPr>
                              <a:rPr lang="en-GB" sz="2400" b="0" i="0" smtClean="0">
                                <a:solidFill>
                                  <a:schemeClr val="tx1"/>
                                </a:solidFill>
                                <a:latin typeface="Cambria Math" panose="02040503050406030204" pitchFamily="18" charset="0"/>
                                <a:cs typeface="Calibri" panose="020F0502020204030204" pitchFamily="34" charset="0"/>
                                <a:sym typeface="Symbol" panose="05050102010706020507" pitchFamily="18" charset="2"/>
                              </a:rPr>
                              <m:t>L</m:t>
                            </m:r>
                            <m:r>
                              <a:rPr lang="en-GB" sz="2400" b="0" i="0" smtClean="0">
                                <a:solidFill>
                                  <a:schemeClr val="tx1"/>
                                </a:solidFill>
                                <a:latin typeface="Cambria Math" panose="02040503050406030204" pitchFamily="18" charset="0"/>
                                <a:cs typeface="Calibri" panose="020F0502020204030204" pitchFamily="34" charset="0"/>
                                <a:sym typeface="Symbol" panose="05050102010706020507" pitchFamily="18" charset="2"/>
                              </a:rPr>
                              <m:t>−</m:t>
                            </m:r>
                            <m:r>
                              <m:rPr>
                                <m:sty m:val="p"/>
                              </m:rPr>
                              <a:rPr lang="en-GB" sz="2400" b="0" i="0" smtClean="0">
                                <a:solidFill>
                                  <a:schemeClr val="tx1"/>
                                </a:solidFill>
                                <a:latin typeface="Cambria Math" panose="02040503050406030204" pitchFamily="18" charset="0"/>
                                <a:cs typeface="Calibri" panose="020F0502020204030204" pitchFamily="34" charset="0"/>
                                <a:sym typeface="Symbol" panose="05050102010706020507" pitchFamily="18" charset="2"/>
                              </a:rPr>
                              <m:t>s</m:t>
                            </m:r>
                          </m:den>
                        </m:f>
                      </m:num>
                      <m:den>
                        <m:f>
                          <m:fPr>
                            <m:type m:val="skw"/>
                            <m:ctrlPr>
                              <a:rPr lang="en-GB" sz="2400" b="0" i="1" smtClean="0">
                                <a:solidFill>
                                  <a:schemeClr val="tx1"/>
                                </a:solidFill>
                                <a:latin typeface="Cambria Math" panose="02040503050406030204" pitchFamily="18" charset="0"/>
                                <a:cs typeface="Calibri" panose="020F0502020204030204" pitchFamily="34" charset="0"/>
                                <a:sym typeface="Symbol" panose="05050102010706020507" pitchFamily="18" charset="2"/>
                              </a:rPr>
                            </m:ctrlPr>
                          </m:fPr>
                          <m:num>
                            <m:r>
                              <m:rPr>
                                <m:sty m:val="p"/>
                              </m:rPr>
                              <a:rPr lang="en-GB" sz="2400" b="0" i="0" smtClean="0">
                                <a:solidFill>
                                  <a:schemeClr val="tx1"/>
                                </a:solidFill>
                                <a:latin typeface="Cambria Math" panose="02040503050406030204" pitchFamily="18" charset="0"/>
                                <a:cs typeface="Calibri" panose="020F0502020204030204" pitchFamily="34" charset="0"/>
                                <a:sym typeface="Symbol" panose="05050102010706020507" pitchFamily="18" charset="2"/>
                              </a:rPr>
                              <m:t>mol</m:t>
                            </m:r>
                            <m:r>
                              <a:rPr lang="en-GB" sz="2400" b="0" i="0" baseline="30000" smtClean="0">
                                <a:solidFill>
                                  <a:schemeClr val="tx1"/>
                                </a:solidFill>
                                <a:latin typeface="Cambria Math" panose="02040503050406030204" pitchFamily="18" charset="0"/>
                                <a:cs typeface="Calibri" panose="020F0502020204030204" pitchFamily="34" charset="0"/>
                                <a:sym typeface="Symbol" panose="05050102010706020507" pitchFamily="18" charset="2"/>
                              </a:rPr>
                              <m:t>2</m:t>
                            </m:r>
                          </m:num>
                          <m:den>
                            <m:r>
                              <m:rPr>
                                <m:sty m:val="p"/>
                              </m:rPr>
                              <a:rPr lang="en-GB" sz="2400" b="0" i="0" smtClean="0">
                                <a:solidFill>
                                  <a:schemeClr val="tx1"/>
                                </a:solidFill>
                                <a:latin typeface="Cambria Math" panose="02040503050406030204" pitchFamily="18" charset="0"/>
                                <a:cs typeface="Calibri" panose="020F0502020204030204" pitchFamily="34" charset="0"/>
                                <a:sym typeface="Symbol" panose="05050102010706020507" pitchFamily="18" charset="2"/>
                              </a:rPr>
                              <m:t>L</m:t>
                            </m:r>
                            <m:r>
                              <a:rPr lang="en-GB" sz="2400" b="0" i="0" baseline="30000" smtClean="0">
                                <a:solidFill>
                                  <a:schemeClr val="tx1"/>
                                </a:solidFill>
                                <a:latin typeface="Cambria Math" panose="02040503050406030204" pitchFamily="18" charset="0"/>
                                <a:cs typeface="Calibri" panose="020F0502020204030204" pitchFamily="34" charset="0"/>
                                <a:sym typeface="Symbol" panose="05050102010706020507" pitchFamily="18" charset="2"/>
                              </a:rPr>
                              <m:t>2</m:t>
                            </m:r>
                          </m:den>
                        </m:f>
                      </m:den>
                    </m:f>
                    <m:r>
                      <a:rPr lang="en-GB" sz="2400" b="0" i="0" smtClean="0">
                        <a:solidFill>
                          <a:schemeClr val="tx1"/>
                        </a:solidFill>
                        <a:latin typeface="Cambria Math" panose="02040503050406030204" pitchFamily="18" charset="0"/>
                        <a:cs typeface="Calibri" panose="020F0502020204030204" pitchFamily="34" charset="0"/>
                        <a:sym typeface="Symbol" panose="05050102010706020507" pitchFamily="18" charset="2"/>
                      </a:rPr>
                      <m:t>=</m:t>
                    </m:r>
                    <m:f>
                      <m:fPr>
                        <m:ctrlPr>
                          <a:rPr lang="en-GB" sz="2400" b="1" i="1" smtClean="0">
                            <a:solidFill>
                              <a:schemeClr val="tx1"/>
                            </a:solidFill>
                            <a:latin typeface="Cambria Math" panose="02040503050406030204" pitchFamily="18" charset="0"/>
                            <a:cs typeface="Calibri" panose="020F0502020204030204" pitchFamily="34" charset="0"/>
                            <a:sym typeface="Symbol" panose="05050102010706020507" pitchFamily="18" charset="2"/>
                          </a:rPr>
                        </m:ctrlPr>
                      </m:fPr>
                      <m:num>
                        <m:r>
                          <a:rPr lang="en-GB" sz="2400" b="1" i="0" smtClean="0">
                            <a:solidFill>
                              <a:schemeClr val="tx1"/>
                            </a:solidFill>
                            <a:latin typeface="Cambria Math" panose="02040503050406030204" pitchFamily="18" charset="0"/>
                            <a:cs typeface="Calibri" panose="020F0502020204030204" pitchFamily="34" charset="0"/>
                            <a:sym typeface="Symbol" panose="05050102010706020507" pitchFamily="18" charset="2"/>
                          </a:rPr>
                          <m:t>𝐋</m:t>
                        </m:r>
                      </m:num>
                      <m:den>
                        <m:r>
                          <a:rPr lang="en-GB" sz="2400" b="1" i="0" smtClean="0">
                            <a:solidFill>
                              <a:schemeClr val="tx1"/>
                            </a:solidFill>
                            <a:latin typeface="Cambria Math" panose="02040503050406030204" pitchFamily="18" charset="0"/>
                            <a:cs typeface="Calibri" panose="020F0502020204030204" pitchFamily="34" charset="0"/>
                            <a:sym typeface="Symbol" panose="05050102010706020507" pitchFamily="18" charset="2"/>
                          </a:rPr>
                          <m:t>𝐦𝐨𝐥</m:t>
                        </m:r>
                        <m:r>
                          <a:rPr lang="en-GB" sz="2400" b="1" i="0" smtClean="0">
                            <a:solidFill>
                              <a:schemeClr val="tx1"/>
                            </a:solidFill>
                            <a:latin typeface="Cambria Math" panose="02040503050406030204" pitchFamily="18" charset="0"/>
                            <a:cs typeface="Calibri" panose="020F0502020204030204" pitchFamily="34" charset="0"/>
                            <a:sym typeface="Symbol" panose="05050102010706020507" pitchFamily="18" charset="2"/>
                          </a:rPr>
                          <m:t>−</m:t>
                        </m:r>
                        <m:r>
                          <a:rPr lang="en-GB" sz="2400" b="1" i="0" smtClean="0">
                            <a:solidFill>
                              <a:schemeClr val="tx1"/>
                            </a:solidFill>
                            <a:latin typeface="Cambria Math" panose="02040503050406030204" pitchFamily="18" charset="0"/>
                            <a:cs typeface="Calibri" panose="020F0502020204030204" pitchFamily="34" charset="0"/>
                            <a:sym typeface="Symbol" panose="05050102010706020507" pitchFamily="18" charset="2"/>
                          </a:rPr>
                          <m:t>𝐬</m:t>
                        </m:r>
                      </m:den>
                    </m:f>
                  </m:oMath>
                </a14:m>
                <a:r>
                  <a:rPr lang="en-GB" sz="2400" baseline="30000" dirty="0">
                    <a:solidFill>
                      <a:schemeClr val="tx1"/>
                    </a:solidFill>
                    <a:cs typeface="Calibri" panose="020F0502020204030204" pitchFamily="34" charset="0"/>
                  </a:rPr>
                  <a:t> </a:t>
                </a:r>
              </a:p>
              <a:p>
                <a:endParaRPr lang="en-GB" sz="2400" baseline="30000" dirty="0">
                  <a:solidFill>
                    <a:schemeClr val="tx1"/>
                  </a:solidFill>
                  <a:cs typeface="Calibri" panose="020F0502020204030204" pitchFamily="34" charset="0"/>
                </a:endParaRPr>
              </a:p>
            </p:txBody>
          </p:sp>
        </mc:Choice>
        <mc:Fallback xmlns="">
          <p:sp>
            <p:nvSpPr>
              <p:cNvPr id="19" name="TextBox 18">
                <a:extLst>
                  <a:ext uri="{FF2B5EF4-FFF2-40B4-BE49-F238E27FC236}">
                    <a16:creationId xmlns:a16="http://schemas.microsoft.com/office/drawing/2014/main" id="{302E6B2D-54C5-4331-86F7-92E2C32EA8C2}"/>
                  </a:ext>
                </a:extLst>
              </p:cNvPr>
              <p:cNvSpPr txBox="1">
                <a:spLocks noRot="1" noChangeAspect="1" noMove="1" noResize="1" noEditPoints="1" noAdjustHandles="1" noChangeArrowheads="1" noChangeShapeType="1" noTextEdit="1"/>
              </p:cNvSpPr>
              <p:nvPr/>
            </p:nvSpPr>
            <p:spPr>
              <a:xfrm>
                <a:off x="1194543" y="2929818"/>
                <a:ext cx="8931099" cy="2474203"/>
              </a:xfrm>
              <a:prstGeom prst="rect">
                <a:avLst/>
              </a:prstGeom>
              <a:blipFill>
                <a:blip r:embed="rId2"/>
                <a:stretch>
                  <a:fillRect l="-1092" t="-2222" r="-68"/>
                </a:stretch>
              </a:blipFill>
            </p:spPr>
            <p:txBody>
              <a:bodyPr/>
              <a:lstStyle/>
              <a:p>
                <a:r>
                  <a:rPr lang="en-GB">
                    <a:noFill/>
                  </a:rPr>
                  <a:t> </a:t>
                </a:r>
              </a:p>
            </p:txBody>
          </p:sp>
        </mc:Fallback>
      </mc:AlternateContent>
    </p:spTree>
    <p:extLst>
      <p:ext uri="{BB962C8B-B14F-4D97-AF65-F5344CB8AC3E}">
        <p14:creationId xmlns:p14="http://schemas.microsoft.com/office/powerpoint/2010/main" val="18930852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4CC99B-648E-461A-9E8C-76153EA59C0E}"/>
              </a:ext>
            </a:extLst>
          </p:cNvPr>
          <p:cNvSpPr>
            <a:spLocks noGrp="1"/>
          </p:cNvSpPr>
          <p:nvPr>
            <p:ph type="title"/>
          </p:nvPr>
        </p:nvSpPr>
        <p:spPr>
          <a:xfrm>
            <a:off x="913774" y="0"/>
            <a:ext cx="10364451" cy="893618"/>
          </a:xfrm>
        </p:spPr>
        <p:txBody>
          <a:bodyPr/>
          <a:lstStyle/>
          <a:p>
            <a:r>
              <a:rPr lang="en-GB" dirty="0"/>
              <a:t>Reaction order and rate constant unit</a:t>
            </a:r>
          </a:p>
        </p:txBody>
      </p:sp>
      <p:sp>
        <p:nvSpPr>
          <p:cNvPr id="5" name="TextBox 4">
            <a:extLst>
              <a:ext uri="{FF2B5EF4-FFF2-40B4-BE49-F238E27FC236}">
                <a16:creationId xmlns:a16="http://schemas.microsoft.com/office/drawing/2014/main" id="{77EEB04E-806C-4D81-9D03-C531068BC829}"/>
              </a:ext>
            </a:extLst>
          </p:cNvPr>
          <p:cNvSpPr txBox="1"/>
          <p:nvPr/>
        </p:nvSpPr>
        <p:spPr>
          <a:xfrm>
            <a:off x="3326756" y="944399"/>
            <a:ext cx="1268296" cy="584775"/>
          </a:xfrm>
          <a:prstGeom prst="rect">
            <a:avLst/>
          </a:prstGeom>
          <a:noFill/>
        </p:spPr>
        <p:txBody>
          <a:bodyPr wrap="none" rtlCol="0">
            <a:spAutoFit/>
          </a:bodyPr>
          <a:lstStyle/>
          <a:p>
            <a:r>
              <a:rPr lang="en-GB" sz="3200" dirty="0">
                <a:solidFill>
                  <a:srgbClr val="FF0000"/>
                </a:solidFill>
              </a:rPr>
              <a:t>A</a:t>
            </a:r>
            <a:r>
              <a:rPr lang="en-GB" sz="3200" dirty="0"/>
              <a:t> </a:t>
            </a:r>
            <a:r>
              <a:rPr lang="en-GB" sz="3200" dirty="0">
                <a:sym typeface="Wingdings" panose="05000000000000000000" pitchFamily="2" charset="2"/>
              </a:rPr>
              <a:t> </a:t>
            </a:r>
            <a:r>
              <a:rPr lang="en-GB" sz="3200" dirty="0">
                <a:solidFill>
                  <a:srgbClr val="CC66FF"/>
                </a:solidFill>
                <a:sym typeface="Wingdings" panose="05000000000000000000" pitchFamily="2" charset="2"/>
              </a:rPr>
              <a:t>B</a:t>
            </a:r>
            <a:endParaRPr lang="en-GB" sz="3200" dirty="0">
              <a:solidFill>
                <a:srgbClr val="CC66FF"/>
              </a:solidFill>
            </a:endParaRPr>
          </a:p>
        </p:txBody>
      </p:sp>
      <p:pic>
        <p:nvPicPr>
          <p:cNvPr id="11" name="Picture 10">
            <a:extLst>
              <a:ext uri="{FF2B5EF4-FFF2-40B4-BE49-F238E27FC236}">
                <a16:creationId xmlns:a16="http://schemas.microsoft.com/office/drawing/2014/main" id="{A484EA5E-BCAB-4FEE-AD7A-7FA30F58949A}"/>
              </a:ext>
            </a:extLst>
          </p:cNvPr>
          <p:cNvPicPr>
            <a:picLocks noChangeAspect="1"/>
          </p:cNvPicPr>
          <p:nvPr/>
        </p:nvPicPr>
        <p:blipFill>
          <a:blip r:embed="rId3"/>
          <a:stretch>
            <a:fillRect/>
          </a:stretch>
        </p:blipFill>
        <p:spPr>
          <a:xfrm>
            <a:off x="1447348" y="1919744"/>
            <a:ext cx="10215432" cy="4801042"/>
          </a:xfrm>
          <a:prstGeom prst="rect">
            <a:avLst/>
          </a:prstGeom>
        </p:spPr>
      </p:pic>
      <mc:AlternateContent xmlns:mc="http://schemas.openxmlformats.org/markup-compatibility/2006" xmlns:a14="http://schemas.microsoft.com/office/drawing/2010/main">
        <mc:Choice Requires="a14">
          <p:sp>
            <p:nvSpPr>
              <p:cNvPr id="12" name="TextBox 11">
                <a:extLst>
                  <a:ext uri="{FF2B5EF4-FFF2-40B4-BE49-F238E27FC236}">
                    <a16:creationId xmlns:a16="http://schemas.microsoft.com/office/drawing/2014/main" id="{8835596D-8101-4B36-80FC-4A12A0B8BDE2}"/>
                  </a:ext>
                </a:extLst>
              </p:cNvPr>
              <p:cNvSpPr txBox="1"/>
              <p:nvPr/>
            </p:nvSpPr>
            <p:spPr>
              <a:xfrm>
                <a:off x="6329795" y="1021342"/>
                <a:ext cx="2679067" cy="430887"/>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m:rPr>
                          <m:sty m:val="p"/>
                        </m:rPr>
                        <a:rPr lang="en-GB" sz="2800" b="0" i="0" smtClean="0">
                          <a:solidFill>
                            <a:srgbClr val="0000FF"/>
                          </a:solidFill>
                          <a:latin typeface="Cambria Math" panose="02040503050406030204" pitchFamily="18" charset="0"/>
                        </a:rPr>
                        <m:t>rate</m:t>
                      </m:r>
                      <m:r>
                        <a:rPr lang="en-GB" sz="2800" b="0" i="0" smtClean="0">
                          <a:latin typeface="Cambria Math" panose="02040503050406030204" pitchFamily="18" charset="0"/>
                        </a:rPr>
                        <m:t>=</m:t>
                      </m:r>
                      <m:r>
                        <m:rPr>
                          <m:sty m:val="p"/>
                        </m:rPr>
                        <a:rPr lang="en-GB" sz="2800" b="0" i="0" smtClean="0">
                          <a:latin typeface="Cambria Math" panose="02040503050406030204" pitchFamily="18" charset="0"/>
                        </a:rPr>
                        <m:t>k</m:t>
                      </m:r>
                      <m:r>
                        <a:rPr lang="en-GB" sz="2800" b="0" i="0" smtClean="0">
                          <a:latin typeface="Cambria Math" panose="02040503050406030204" pitchFamily="18" charset="0"/>
                        </a:rPr>
                        <m:t> × </m:t>
                      </m:r>
                      <m:sSup>
                        <m:sSupPr>
                          <m:ctrlPr>
                            <a:rPr lang="en-GB" sz="2800" b="0" i="1" smtClean="0">
                              <a:latin typeface="Cambria Math" panose="02040503050406030204" pitchFamily="18" charset="0"/>
                              <a:ea typeface="Cambria Math" panose="02040503050406030204" pitchFamily="18" charset="0"/>
                            </a:rPr>
                          </m:ctrlPr>
                        </m:sSupPr>
                        <m:e>
                          <m:r>
                            <a:rPr lang="en-GB" sz="2800" b="0" i="0" smtClean="0">
                              <a:latin typeface="Cambria Math" panose="02040503050406030204" pitchFamily="18" charset="0"/>
                              <a:ea typeface="Cambria Math" panose="02040503050406030204" pitchFamily="18" charset="0"/>
                            </a:rPr>
                            <m:t>[</m:t>
                          </m:r>
                          <m:r>
                            <m:rPr>
                              <m:sty m:val="p"/>
                            </m:rPr>
                            <a:rPr lang="en-GB" sz="2800" b="0" i="0" smtClean="0">
                              <a:solidFill>
                                <a:srgbClr val="FF0000"/>
                              </a:solidFill>
                              <a:latin typeface="Cambria Math" panose="02040503050406030204" pitchFamily="18" charset="0"/>
                              <a:ea typeface="Cambria Math" panose="02040503050406030204" pitchFamily="18" charset="0"/>
                            </a:rPr>
                            <m:t>A</m:t>
                          </m:r>
                          <m:r>
                            <a:rPr lang="en-GB" sz="2800" b="0" i="0" smtClean="0">
                              <a:latin typeface="Cambria Math" panose="02040503050406030204" pitchFamily="18" charset="0"/>
                              <a:ea typeface="Cambria Math" panose="02040503050406030204" pitchFamily="18" charset="0"/>
                            </a:rPr>
                            <m:t>]</m:t>
                          </m:r>
                        </m:e>
                        <m:sup>
                          <m:r>
                            <m:rPr>
                              <m:sty m:val="p"/>
                            </m:rPr>
                            <a:rPr lang="en-GB" sz="2800" b="0" i="0" smtClean="0">
                              <a:latin typeface="Cambria Math" panose="02040503050406030204" pitchFamily="18" charset="0"/>
                              <a:ea typeface="Cambria Math" panose="02040503050406030204" pitchFamily="18" charset="0"/>
                            </a:rPr>
                            <m:t>m</m:t>
                          </m:r>
                        </m:sup>
                      </m:sSup>
                    </m:oMath>
                  </m:oMathPara>
                </a14:m>
                <a:endParaRPr lang="en-GB" sz="2800" dirty="0"/>
              </a:p>
            </p:txBody>
          </p:sp>
        </mc:Choice>
        <mc:Fallback xmlns="">
          <p:sp>
            <p:nvSpPr>
              <p:cNvPr id="12" name="TextBox 11">
                <a:extLst>
                  <a:ext uri="{FF2B5EF4-FFF2-40B4-BE49-F238E27FC236}">
                    <a16:creationId xmlns:a16="http://schemas.microsoft.com/office/drawing/2014/main" id="{8835596D-8101-4B36-80FC-4A12A0B8BDE2}"/>
                  </a:ext>
                </a:extLst>
              </p:cNvPr>
              <p:cNvSpPr txBox="1">
                <a:spLocks noRot="1" noChangeAspect="1" noMove="1" noResize="1" noEditPoints="1" noAdjustHandles="1" noChangeArrowheads="1" noChangeShapeType="1" noTextEdit="1"/>
              </p:cNvSpPr>
              <p:nvPr/>
            </p:nvSpPr>
            <p:spPr>
              <a:xfrm>
                <a:off x="6329795" y="1021342"/>
                <a:ext cx="2679067" cy="430887"/>
              </a:xfrm>
              <a:prstGeom prst="rect">
                <a:avLst/>
              </a:prstGeom>
              <a:blipFill>
                <a:blip r:embed="rId4"/>
                <a:stretch>
                  <a:fillRect/>
                </a:stretch>
              </a:blipFill>
            </p:spPr>
            <p:txBody>
              <a:bodyPr/>
              <a:lstStyle/>
              <a:p>
                <a:r>
                  <a:rPr lang="en-GB">
                    <a:noFill/>
                  </a:rPr>
                  <a:t> </a:t>
                </a:r>
              </a:p>
            </p:txBody>
          </p:sp>
        </mc:Fallback>
      </mc:AlternateContent>
    </p:spTree>
    <p:extLst>
      <p:ext uri="{BB962C8B-B14F-4D97-AF65-F5344CB8AC3E}">
        <p14:creationId xmlns:p14="http://schemas.microsoft.com/office/powerpoint/2010/main" val="1674910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63A084E-DC61-41EA-89A9-B42D62697DAB}"/>
              </a:ext>
            </a:extLst>
          </p:cNvPr>
          <p:cNvSpPr>
            <a:spLocks noGrp="1"/>
          </p:cNvSpPr>
          <p:nvPr>
            <p:ph sz="quarter" idx="13"/>
          </p:nvPr>
        </p:nvSpPr>
        <p:spPr>
          <a:xfrm>
            <a:off x="914087" y="157293"/>
            <a:ext cx="10363826" cy="3424107"/>
          </a:xfrm>
        </p:spPr>
        <p:txBody>
          <a:bodyPr/>
          <a:lstStyle/>
          <a:p>
            <a:r>
              <a:rPr lang="en-GB" dirty="0">
                <a:hlinkClick r:id="rId3"/>
              </a:rPr>
              <a:t>https://www.youtube.com/watch?v=CYuMW-0qHEA</a:t>
            </a:r>
            <a:r>
              <a:rPr lang="en-GB" dirty="0"/>
              <a:t> </a:t>
            </a:r>
          </a:p>
        </p:txBody>
      </p:sp>
      <p:sp>
        <p:nvSpPr>
          <p:cNvPr id="4" name="AutoShape 2">
            <a:extLst>
              <a:ext uri="{FF2B5EF4-FFF2-40B4-BE49-F238E27FC236}">
                <a16:creationId xmlns:a16="http://schemas.microsoft.com/office/drawing/2014/main" id="{A53150D1-5CB5-4B38-A0B9-95EA4F1D63A2}"/>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7" name="Picture 6">
            <a:extLst>
              <a:ext uri="{FF2B5EF4-FFF2-40B4-BE49-F238E27FC236}">
                <a16:creationId xmlns:a16="http://schemas.microsoft.com/office/drawing/2014/main" id="{20C48B0C-865F-4ABE-864B-63F52A78CF5F}"/>
              </a:ext>
            </a:extLst>
          </p:cNvPr>
          <p:cNvPicPr>
            <a:picLocks noChangeAspect="1"/>
          </p:cNvPicPr>
          <p:nvPr/>
        </p:nvPicPr>
        <p:blipFill>
          <a:blip r:embed="rId4"/>
          <a:stretch>
            <a:fillRect/>
          </a:stretch>
        </p:blipFill>
        <p:spPr>
          <a:xfrm>
            <a:off x="914087" y="819151"/>
            <a:ext cx="6858000" cy="3848100"/>
          </a:xfrm>
          <a:prstGeom prst="rect">
            <a:avLst/>
          </a:prstGeom>
        </p:spPr>
      </p:pic>
    </p:spTree>
    <p:extLst>
      <p:ext uri="{BB962C8B-B14F-4D97-AF65-F5344CB8AC3E}">
        <p14:creationId xmlns:p14="http://schemas.microsoft.com/office/powerpoint/2010/main" val="40619155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30093B-7FBE-46C4-B682-39D0EE0F729C}"/>
              </a:ext>
            </a:extLst>
          </p:cNvPr>
          <p:cNvSpPr>
            <a:spLocks noGrp="1"/>
          </p:cNvSpPr>
          <p:nvPr>
            <p:ph type="title"/>
          </p:nvPr>
        </p:nvSpPr>
        <p:spPr>
          <a:xfrm>
            <a:off x="913149" y="1"/>
            <a:ext cx="10364451" cy="820882"/>
          </a:xfrm>
        </p:spPr>
        <p:txBody>
          <a:bodyPr/>
          <a:lstStyle/>
          <a:p>
            <a:r>
              <a:rPr lang="en-GB" dirty="0"/>
              <a:t>Effect of temperature</a:t>
            </a:r>
          </a:p>
        </p:txBody>
      </p:sp>
      <p:sp>
        <p:nvSpPr>
          <p:cNvPr id="3" name="Content Placeholder 2">
            <a:extLst>
              <a:ext uri="{FF2B5EF4-FFF2-40B4-BE49-F238E27FC236}">
                <a16:creationId xmlns:a16="http://schemas.microsoft.com/office/drawing/2014/main" id="{CDB552BB-63C9-4F49-9357-1F9B2DAEED1E}"/>
              </a:ext>
            </a:extLst>
          </p:cNvPr>
          <p:cNvSpPr>
            <a:spLocks noGrp="1"/>
          </p:cNvSpPr>
          <p:nvPr>
            <p:ph sz="quarter" idx="13"/>
          </p:nvPr>
        </p:nvSpPr>
        <p:spPr>
          <a:xfrm>
            <a:off x="186411" y="747128"/>
            <a:ext cx="5712162" cy="5363743"/>
          </a:xfrm>
        </p:spPr>
        <p:txBody>
          <a:bodyPr>
            <a:normAutofit/>
          </a:bodyPr>
          <a:lstStyle/>
          <a:p>
            <a:r>
              <a:rPr lang="en-GB" dirty="0"/>
              <a:t>Boltzmann distribution shows how available energy is distributed among molecules in a system</a:t>
            </a:r>
          </a:p>
          <a:p>
            <a:r>
              <a:rPr lang="en-GB" dirty="0"/>
              <a:t>At a given temperature, only a certain amount of energy is available for all molecules </a:t>
            </a:r>
          </a:p>
          <a:p>
            <a:r>
              <a:rPr lang="en-GB" dirty="0"/>
              <a:t>Individual molecules have different energies and are constantly colliding, transferring energy with other molecules – either gaining or losing energy</a:t>
            </a:r>
          </a:p>
          <a:p>
            <a:r>
              <a:rPr lang="en-GB" dirty="0"/>
              <a:t>Boltzman postulated that the </a:t>
            </a:r>
            <a:r>
              <a:rPr lang="en-GB" u="sng" dirty="0"/>
              <a:t>number</a:t>
            </a:r>
            <a:r>
              <a:rPr lang="en-GB" dirty="0"/>
              <a:t> of molecules attaining a specific energy was related to temperature according to:</a:t>
            </a:r>
          </a:p>
          <a:p>
            <a:endParaRPr lang="en-GB" dirty="0"/>
          </a:p>
          <a:p>
            <a:endParaRPr lang="en-GB" dirty="0"/>
          </a:p>
        </p:txBody>
      </p:sp>
      <mc:AlternateContent xmlns:mc="http://schemas.openxmlformats.org/markup-compatibility/2006" xmlns:a14="http://schemas.microsoft.com/office/drawing/2010/main">
        <mc:Choice Requires="a14">
          <p:sp>
            <p:nvSpPr>
              <p:cNvPr id="4" name="TextBox 3">
                <a:extLst>
                  <a:ext uri="{FF2B5EF4-FFF2-40B4-BE49-F238E27FC236}">
                    <a16:creationId xmlns:a16="http://schemas.microsoft.com/office/drawing/2014/main" id="{2169EFA6-D8E2-4473-966F-60DDE471E43D}"/>
                  </a:ext>
                </a:extLst>
              </p:cNvPr>
              <p:cNvSpPr txBox="1"/>
              <p:nvPr/>
            </p:nvSpPr>
            <p:spPr>
              <a:xfrm>
                <a:off x="7413913" y="649182"/>
                <a:ext cx="1635128" cy="717632"/>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GB" sz="3200" b="0" i="1" smtClean="0">
                          <a:latin typeface="Cambria Math" panose="02040503050406030204" pitchFamily="18" charset="0"/>
                        </a:rPr>
                        <m:t>𝑝</m:t>
                      </m:r>
                      <m:r>
                        <a:rPr lang="en-GB" sz="3200" b="0" i="1" smtClean="0">
                          <a:latin typeface="Cambria Math" panose="02040503050406030204" pitchFamily="18" charset="0"/>
                        </a:rPr>
                        <m:t>= </m:t>
                      </m:r>
                      <m:sSup>
                        <m:sSupPr>
                          <m:ctrlPr>
                            <a:rPr lang="en-GB" sz="3200" b="0" i="1" smtClean="0">
                              <a:latin typeface="Cambria Math" panose="02040503050406030204" pitchFamily="18" charset="0"/>
                            </a:rPr>
                          </m:ctrlPr>
                        </m:sSupPr>
                        <m:e>
                          <m:r>
                            <a:rPr lang="en-GB" sz="3200" b="0" i="1" smtClean="0">
                              <a:latin typeface="Cambria Math" panose="02040503050406030204" pitchFamily="18" charset="0"/>
                            </a:rPr>
                            <m:t>𝑒</m:t>
                          </m:r>
                        </m:e>
                        <m:sup>
                          <m:f>
                            <m:fPr>
                              <m:ctrlPr>
                                <a:rPr lang="en-GB" sz="3200" b="0" i="1" smtClean="0">
                                  <a:latin typeface="Cambria Math" panose="02040503050406030204" pitchFamily="18" charset="0"/>
                                </a:rPr>
                              </m:ctrlPr>
                            </m:fPr>
                            <m:num>
                              <m:r>
                                <a:rPr lang="en-GB" sz="3200" b="0" i="1" smtClean="0">
                                  <a:latin typeface="Cambria Math" panose="02040503050406030204" pitchFamily="18" charset="0"/>
                                </a:rPr>
                                <m:t>−</m:t>
                              </m:r>
                              <m:r>
                                <a:rPr lang="en-GB" sz="3200" b="0" i="1" smtClean="0">
                                  <a:latin typeface="Cambria Math" panose="02040503050406030204" pitchFamily="18" charset="0"/>
                                </a:rPr>
                                <m:t>𝐸</m:t>
                              </m:r>
                            </m:num>
                            <m:den>
                              <m:r>
                                <a:rPr lang="en-GB" sz="3200" b="0" i="1" smtClean="0">
                                  <a:latin typeface="Cambria Math" panose="02040503050406030204" pitchFamily="18" charset="0"/>
                                </a:rPr>
                                <m:t>𝑘𝑇</m:t>
                              </m:r>
                            </m:den>
                          </m:f>
                        </m:sup>
                      </m:sSup>
                    </m:oMath>
                  </m:oMathPara>
                </a14:m>
                <a:endParaRPr lang="en-GB" sz="3200" dirty="0"/>
              </a:p>
            </p:txBody>
          </p:sp>
        </mc:Choice>
        <mc:Fallback xmlns="">
          <p:sp>
            <p:nvSpPr>
              <p:cNvPr id="4" name="TextBox 3">
                <a:extLst>
                  <a:ext uri="{FF2B5EF4-FFF2-40B4-BE49-F238E27FC236}">
                    <a16:creationId xmlns:a16="http://schemas.microsoft.com/office/drawing/2014/main" id="{2169EFA6-D8E2-4473-966F-60DDE471E43D}"/>
                  </a:ext>
                </a:extLst>
              </p:cNvPr>
              <p:cNvSpPr txBox="1">
                <a:spLocks noRot="1" noChangeAspect="1" noMove="1" noResize="1" noEditPoints="1" noAdjustHandles="1" noChangeArrowheads="1" noChangeShapeType="1" noTextEdit="1"/>
              </p:cNvSpPr>
              <p:nvPr/>
            </p:nvSpPr>
            <p:spPr>
              <a:xfrm>
                <a:off x="7413913" y="649182"/>
                <a:ext cx="1635128" cy="717632"/>
              </a:xfrm>
              <a:prstGeom prst="rect">
                <a:avLst/>
              </a:prstGeom>
              <a:blipFill>
                <a:blip r:embed="rId3"/>
                <a:stretch>
                  <a:fillRect/>
                </a:stretch>
              </a:blipFill>
            </p:spPr>
            <p:txBody>
              <a:bodyPr/>
              <a:lstStyle/>
              <a:p>
                <a:r>
                  <a:rPr lang="en-GB">
                    <a:noFill/>
                  </a:rPr>
                  <a:t> </a:t>
                </a:r>
              </a:p>
            </p:txBody>
          </p:sp>
        </mc:Fallback>
      </mc:AlternateContent>
      <p:sp>
        <p:nvSpPr>
          <p:cNvPr id="5" name="TextBox 4">
            <a:extLst>
              <a:ext uri="{FF2B5EF4-FFF2-40B4-BE49-F238E27FC236}">
                <a16:creationId xmlns:a16="http://schemas.microsoft.com/office/drawing/2014/main" id="{4846D6F8-4596-4E02-8BF9-A8D3FDD1485B}"/>
              </a:ext>
            </a:extLst>
          </p:cNvPr>
          <p:cNvSpPr txBox="1"/>
          <p:nvPr/>
        </p:nvSpPr>
        <p:spPr>
          <a:xfrm>
            <a:off x="6497959" y="1534659"/>
            <a:ext cx="5180585" cy="1200329"/>
          </a:xfrm>
          <a:prstGeom prst="rect">
            <a:avLst/>
          </a:prstGeom>
          <a:noFill/>
        </p:spPr>
        <p:txBody>
          <a:bodyPr wrap="none" rtlCol="0">
            <a:spAutoFit/>
          </a:bodyPr>
          <a:lstStyle/>
          <a:p>
            <a:r>
              <a:rPr lang="en-GB" dirty="0"/>
              <a:t>p = the fraction of molecules attaining energy E [J]</a:t>
            </a:r>
          </a:p>
          <a:p>
            <a:r>
              <a:rPr lang="en-GB" dirty="0"/>
              <a:t>k = the the Boltzman constant [JK</a:t>
            </a:r>
            <a:r>
              <a:rPr lang="en-GB" baseline="30000" dirty="0"/>
              <a:t>-1</a:t>
            </a:r>
            <a:r>
              <a:rPr lang="en-GB" dirty="0"/>
              <a:t>] </a:t>
            </a:r>
            <a:r>
              <a:rPr lang="en-GB" dirty="0">
                <a:solidFill>
                  <a:srgbClr val="FF0000"/>
                </a:solidFill>
              </a:rPr>
              <a:t>(not rate constant!)</a:t>
            </a:r>
          </a:p>
          <a:p>
            <a:r>
              <a:rPr lang="en-GB" dirty="0"/>
              <a:t>T = temperature [K]</a:t>
            </a:r>
          </a:p>
          <a:p>
            <a:endParaRPr lang="en-GB" dirty="0"/>
          </a:p>
        </p:txBody>
      </p:sp>
      <p:pic>
        <p:nvPicPr>
          <p:cNvPr id="6" name="Picture 5">
            <a:extLst>
              <a:ext uri="{FF2B5EF4-FFF2-40B4-BE49-F238E27FC236}">
                <a16:creationId xmlns:a16="http://schemas.microsoft.com/office/drawing/2014/main" id="{481F1D23-3BE8-4F3C-B82A-7288F710EDEA}"/>
              </a:ext>
            </a:extLst>
          </p:cNvPr>
          <p:cNvPicPr>
            <a:picLocks noChangeAspect="1"/>
          </p:cNvPicPr>
          <p:nvPr/>
        </p:nvPicPr>
        <p:blipFill>
          <a:blip r:embed="rId4"/>
          <a:stretch>
            <a:fillRect/>
          </a:stretch>
        </p:blipFill>
        <p:spPr>
          <a:xfrm>
            <a:off x="6582673" y="2734988"/>
            <a:ext cx="4694927" cy="4048095"/>
          </a:xfrm>
          <a:prstGeom prst="rect">
            <a:avLst/>
          </a:prstGeom>
        </p:spPr>
      </p:pic>
    </p:spTree>
    <p:extLst>
      <p:ext uri="{BB962C8B-B14F-4D97-AF65-F5344CB8AC3E}">
        <p14:creationId xmlns:p14="http://schemas.microsoft.com/office/powerpoint/2010/main" val="10212330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CBF5AD-B4C3-4DFD-9CF4-01D63CA3ED20}"/>
              </a:ext>
            </a:extLst>
          </p:cNvPr>
          <p:cNvSpPr>
            <a:spLocks noGrp="1"/>
          </p:cNvSpPr>
          <p:nvPr>
            <p:ph type="title"/>
          </p:nvPr>
        </p:nvSpPr>
        <p:spPr>
          <a:xfrm>
            <a:off x="913774" y="0"/>
            <a:ext cx="10364451" cy="831273"/>
          </a:xfrm>
        </p:spPr>
        <p:txBody>
          <a:bodyPr/>
          <a:lstStyle/>
          <a:p>
            <a:r>
              <a:rPr lang="en-GB" dirty="0"/>
              <a:t>Arrhenius equation</a:t>
            </a:r>
          </a:p>
        </p:txBody>
      </p:sp>
      <p:sp>
        <p:nvSpPr>
          <p:cNvPr id="3" name="Content Placeholder 2">
            <a:extLst>
              <a:ext uri="{FF2B5EF4-FFF2-40B4-BE49-F238E27FC236}">
                <a16:creationId xmlns:a16="http://schemas.microsoft.com/office/drawing/2014/main" id="{56FB96B8-8654-4A8F-90F3-0538E2DC4820}"/>
              </a:ext>
            </a:extLst>
          </p:cNvPr>
          <p:cNvSpPr>
            <a:spLocks noGrp="1"/>
          </p:cNvSpPr>
          <p:nvPr>
            <p:ph sz="quarter" idx="13"/>
          </p:nvPr>
        </p:nvSpPr>
        <p:spPr>
          <a:xfrm>
            <a:off x="219627" y="743557"/>
            <a:ext cx="11752745" cy="3424107"/>
          </a:xfrm>
        </p:spPr>
        <p:txBody>
          <a:bodyPr/>
          <a:lstStyle/>
          <a:p>
            <a:r>
              <a:rPr lang="en-GB" dirty="0"/>
              <a:t>Boltzman gives us the fraction of molecules that achieve the energy required to take part in reaction.  If we multiply that by the number of collisions at the correct orientations per second, we obtain the number of reactions per second.  </a:t>
            </a:r>
          </a:p>
          <a:p>
            <a:r>
              <a:rPr lang="en-GB" dirty="0"/>
              <a:t>Arrhenius (1889) postulated that the rate at which a reaction takes place is related to temperature according to:</a:t>
            </a:r>
          </a:p>
          <a:p>
            <a:endParaRPr lang="en-GB" dirty="0"/>
          </a:p>
        </p:txBody>
      </p:sp>
      <p:sp>
        <p:nvSpPr>
          <p:cNvPr id="5" name="TextBox 4">
            <a:extLst>
              <a:ext uri="{FF2B5EF4-FFF2-40B4-BE49-F238E27FC236}">
                <a16:creationId xmlns:a16="http://schemas.microsoft.com/office/drawing/2014/main" id="{544E23BE-D399-412F-A002-B417B49EEE24}"/>
              </a:ext>
            </a:extLst>
          </p:cNvPr>
          <p:cNvSpPr txBox="1"/>
          <p:nvPr/>
        </p:nvSpPr>
        <p:spPr>
          <a:xfrm>
            <a:off x="4390207" y="2354098"/>
            <a:ext cx="3217227" cy="1477328"/>
          </a:xfrm>
          <a:prstGeom prst="rect">
            <a:avLst/>
          </a:prstGeom>
          <a:noFill/>
        </p:spPr>
        <p:txBody>
          <a:bodyPr wrap="none" rtlCol="0">
            <a:spAutoFit/>
          </a:bodyPr>
          <a:lstStyle/>
          <a:p>
            <a:r>
              <a:rPr lang="en-GB" b="1" dirty="0">
                <a:cs typeface="Calibri" panose="020F0502020204030204" pitchFamily="34" charset="0"/>
              </a:rPr>
              <a:t>k</a:t>
            </a:r>
            <a:r>
              <a:rPr lang="en-GB" dirty="0">
                <a:cs typeface="Calibri" panose="020F0502020204030204" pitchFamily="34" charset="0"/>
              </a:rPr>
              <a:t> – rate constant</a:t>
            </a:r>
          </a:p>
          <a:p>
            <a:r>
              <a:rPr lang="en-GB" dirty="0">
                <a:solidFill>
                  <a:srgbClr val="FF6600"/>
                </a:solidFill>
                <a:cs typeface="Calibri" panose="020F0502020204030204" pitchFamily="34" charset="0"/>
              </a:rPr>
              <a:t>A</a:t>
            </a:r>
            <a:r>
              <a:rPr lang="en-GB" dirty="0">
                <a:cs typeface="Calibri" panose="020F0502020204030204" pitchFamily="34" charset="0"/>
              </a:rPr>
              <a:t> – constant for a given material</a:t>
            </a:r>
          </a:p>
          <a:p>
            <a:r>
              <a:rPr lang="en-GB" dirty="0" err="1">
                <a:solidFill>
                  <a:srgbClr val="00B050"/>
                </a:solidFill>
                <a:cs typeface="Calibri" panose="020F0502020204030204" pitchFamily="34" charset="0"/>
              </a:rPr>
              <a:t>E</a:t>
            </a:r>
            <a:r>
              <a:rPr lang="en-GB" baseline="-25000" dirty="0" err="1">
                <a:solidFill>
                  <a:srgbClr val="00B050"/>
                </a:solidFill>
                <a:cs typeface="Calibri" panose="020F0502020204030204" pitchFamily="34" charset="0"/>
              </a:rPr>
              <a:t>a</a:t>
            </a:r>
            <a:r>
              <a:rPr lang="en-GB" dirty="0">
                <a:cs typeface="Calibri" panose="020F0502020204030204" pitchFamily="34" charset="0"/>
              </a:rPr>
              <a:t> – activation energy, kJ/mol</a:t>
            </a:r>
          </a:p>
          <a:p>
            <a:r>
              <a:rPr lang="en-GB" dirty="0">
                <a:solidFill>
                  <a:srgbClr val="996600"/>
                </a:solidFill>
                <a:cs typeface="Calibri" panose="020F0502020204030204" pitchFamily="34" charset="0"/>
              </a:rPr>
              <a:t>R</a:t>
            </a:r>
            <a:r>
              <a:rPr lang="en-GB" dirty="0">
                <a:cs typeface="Calibri" panose="020F0502020204030204" pitchFamily="34" charset="0"/>
              </a:rPr>
              <a:t> – gas constant, 8.314 J/mol-K</a:t>
            </a:r>
          </a:p>
          <a:p>
            <a:r>
              <a:rPr lang="en-GB" dirty="0">
                <a:solidFill>
                  <a:srgbClr val="0000FF"/>
                </a:solidFill>
                <a:cs typeface="Calibri" panose="020F0502020204030204" pitchFamily="34" charset="0"/>
              </a:rPr>
              <a:t>T</a:t>
            </a:r>
            <a:r>
              <a:rPr lang="en-GB" dirty="0">
                <a:cs typeface="Calibri" panose="020F0502020204030204" pitchFamily="34" charset="0"/>
              </a:rPr>
              <a:t> – temperature, K</a:t>
            </a:r>
          </a:p>
        </p:txBody>
      </p:sp>
      <p:grpSp>
        <p:nvGrpSpPr>
          <p:cNvPr id="7" name="Group 6">
            <a:extLst>
              <a:ext uri="{FF2B5EF4-FFF2-40B4-BE49-F238E27FC236}">
                <a16:creationId xmlns:a16="http://schemas.microsoft.com/office/drawing/2014/main" id="{2F597F2A-B721-46CB-9DD4-F50A9D2A1FB5}"/>
              </a:ext>
            </a:extLst>
          </p:cNvPr>
          <p:cNvGrpSpPr/>
          <p:nvPr/>
        </p:nvGrpSpPr>
        <p:grpSpPr>
          <a:xfrm>
            <a:off x="1086558" y="3134577"/>
            <a:ext cx="2552058" cy="533086"/>
            <a:chOff x="2518335" y="3640740"/>
            <a:chExt cx="2552058" cy="533086"/>
          </a:xfrm>
        </p:grpSpPr>
        <p:sp>
          <p:nvSpPr>
            <p:cNvPr id="4" name="TextBox 3">
              <a:extLst>
                <a:ext uri="{FF2B5EF4-FFF2-40B4-BE49-F238E27FC236}">
                  <a16:creationId xmlns:a16="http://schemas.microsoft.com/office/drawing/2014/main" id="{7EA3E792-D75A-441D-A23F-FE04A475D027}"/>
                </a:ext>
              </a:extLst>
            </p:cNvPr>
            <p:cNvSpPr txBox="1"/>
            <p:nvPr/>
          </p:nvSpPr>
          <p:spPr>
            <a:xfrm>
              <a:off x="2767522" y="3650606"/>
              <a:ext cx="1850186" cy="523220"/>
            </a:xfrm>
            <a:prstGeom prst="rect">
              <a:avLst/>
            </a:prstGeom>
            <a:noFill/>
          </p:spPr>
          <p:txBody>
            <a:bodyPr wrap="none" rtlCol="0">
              <a:spAutoFit/>
            </a:bodyPr>
            <a:lstStyle/>
            <a:p>
              <a:r>
                <a:rPr lang="en-GB" sz="2800" b="1" dirty="0">
                  <a:cs typeface="Calibri" panose="020F0502020204030204" pitchFamily="34" charset="0"/>
                </a:rPr>
                <a:t>k</a:t>
              </a:r>
              <a:r>
                <a:rPr lang="en-GB" sz="2800" dirty="0">
                  <a:cs typeface="Calibri" panose="020F0502020204030204" pitchFamily="34" charset="0"/>
                </a:rPr>
                <a:t> = </a:t>
              </a:r>
              <a:r>
                <a:rPr lang="en-GB" sz="2800" dirty="0">
                  <a:solidFill>
                    <a:srgbClr val="FF6600"/>
                  </a:solidFill>
                  <a:cs typeface="Calibri" panose="020F0502020204030204" pitchFamily="34" charset="0"/>
                </a:rPr>
                <a:t>A</a:t>
              </a:r>
              <a:r>
                <a:rPr lang="en-GB" sz="2800" dirty="0">
                  <a:cs typeface="Calibri" panose="020F0502020204030204" pitchFamily="34" charset="0"/>
                </a:rPr>
                <a:t>e</a:t>
              </a:r>
              <a:r>
                <a:rPr lang="en-GB" sz="2800" baseline="30000" dirty="0">
                  <a:cs typeface="Calibri" panose="020F0502020204030204" pitchFamily="34" charset="0"/>
                </a:rPr>
                <a:t>-</a:t>
              </a:r>
              <a:r>
                <a:rPr lang="en-GB" sz="2800" baseline="30000" dirty="0" err="1">
                  <a:solidFill>
                    <a:srgbClr val="00B050"/>
                  </a:solidFill>
                  <a:cs typeface="Calibri" panose="020F0502020204030204" pitchFamily="34" charset="0"/>
                </a:rPr>
                <a:t>Ea</a:t>
              </a:r>
              <a:r>
                <a:rPr lang="en-GB" sz="2800" baseline="30000" dirty="0">
                  <a:cs typeface="Calibri" panose="020F0502020204030204" pitchFamily="34" charset="0"/>
                </a:rPr>
                <a:t>/</a:t>
              </a:r>
              <a:r>
                <a:rPr lang="en-GB" sz="2800" baseline="30000" dirty="0">
                  <a:solidFill>
                    <a:srgbClr val="996600"/>
                  </a:solidFill>
                  <a:cs typeface="Calibri" panose="020F0502020204030204" pitchFamily="34" charset="0"/>
                </a:rPr>
                <a:t>R</a:t>
              </a:r>
              <a:r>
                <a:rPr lang="en-GB" sz="2800" baseline="30000" dirty="0">
                  <a:solidFill>
                    <a:srgbClr val="0000FF"/>
                  </a:solidFill>
                  <a:cs typeface="Calibri" panose="020F0502020204030204" pitchFamily="34" charset="0"/>
                </a:rPr>
                <a:t>T</a:t>
              </a:r>
              <a:endParaRPr lang="en-GB" sz="2800" dirty="0">
                <a:solidFill>
                  <a:srgbClr val="0000FF"/>
                </a:solidFill>
                <a:cs typeface="Calibri" panose="020F0502020204030204" pitchFamily="34" charset="0"/>
              </a:endParaRPr>
            </a:p>
          </p:txBody>
        </p:sp>
        <p:sp>
          <p:nvSpPr>
            <p:cNvPr id="6" name="Rectangle 5">
              <a:extLst>
                <a:ext uri="{FF2B5EF4-FFF2-40B4-BE49-F238E27FC236}">
                  <a16:creationId xmlns:a16="http://schemas.microsoft.com/office/drawing/2014/main" id="{4F80A19C-78DD-48D1-B168-698E784BB02B}"/>
                </a:ext>
              </a:extLst>
            </p:cNvPr>
            <p:cNvSpPr/>
            <p:nvPr/>
          </p:nvSpPr>
          <p:spPr>
            <a:xfrm>
              <a:off x="2518335" y="3640740"/>
              <a:ext cx="2552058" cy="510843"/>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800">
                <a:cs typeface="Calibri" panose="020F0502020204030204" pitchFamily="34" charset="0"/>
              </a:endParaRPr>
            </a:p>
          </p:txBody>
        </p:sp>
      </p:grpSp>
      <p:sp>
        <p:nvSpPr>
          <p:cNvPr id="8" name="TextBox 7">
            <a:extLst>
              <a:ext uri="{FF2B5EF4-FFF2-40B4-BE49-F238E27FC236}">
                <a16:creationId xmlns:a16="http://schemas.microsoft.com/office/drawing/2014/main" id="{759165E8-F16B-451F-8C87-01C242E7EE6E}"/>
              </a:ext>
            </a:extLst>
          </p:cNvPr>
          <p:cNvSpPr txBox="1"/>
          <p:nvPr/>
        </p:nvSpPr>
        <p:spPr>
          <a:xfrm>
            <a:off x="1211059" y="4095339"/>
            <a:ext cx="9575522" cy="830997"/>
          </a:xfrm>
          <a:prstGeom prst="rect">
            <a:avLst/>
          </a:prstGeom>
          <a:noFill/>
        </p:spPr>
        <p:txBody>
          <a:bodyPr wrap="square">
            <a:spAutoFit/>
          </a:bodyPr>
          <a:lstStyle/>
          <a:p>
            <a:r>
              <a:rPr lang="en-GB" sz="2400" dirty="0">
                <a:cs typeface="Calibri" panose="020F0502020204030204" pitchFamily="34" charset="0"/>
              </a:rPr>
              <a:t>e</a:t>
            </a:r>
            <a:r>
              <a:rPr lang="en-GB" sz="2400" baseline="30000" dirty="0">
                <a:cs typeface="Calibri" panose="020F0502020204030204" pitchFamily="34" charset="0"/>
              </a:rPr>
              <a:t>-</a:t>
            </a:r>
            <a:r>
              <a:rPr lang="en-GB" sz="2400" baseline="30000" dirty="0" err="1">
                <a:solidFill>
                  <a:srgbClr val="00B050"/>
                </a:solidFill>
                <a:cs typeface="Calibri" panose="020F0502020204030204" pitchFamily="34" charset="0"/>
              </a:rPr>
              <a:t>Ea</a:t>
            </a:r>
            <a:r>
              <a:rPr lang="en-GB" sz="2400" baseline="30000" dirty="0">
                <a:cs typeface="Calibri" panose="020F0502020204030204" pitchFamily="34" charset="0"/>
              </a:rPr>
              <a:t>/</a:t>
            </a:r>
            <a:r>
              <a:rPr lang="en-GB" sz="2400" baseline="30000" dirty="0">
                <a:solidFill>
                  <a:srgbClr val="996600"/>
                </a:solidFill>
                <a:cs typeface="Calibri" panose="020F0502020204030204" pitchFamily="34" charset="0"/>
              </a:rPr>
              <a:t>R</a:t>
            </a:r>
            <a:r>
              <a:rPr lang="en-GB" sz="2400" baseline="30000" dirty="0">
                <a:solidFill>
                  <a:srgbClr val="0000FF"/>
                </a:solidFill>
                <a:cs typeface="Calibri" panose="020F0502020204030204" pitchFamily="34" charset="0"/>
              </a:rPr>
              <a:t>T</a:t>
            </a:r>
            <a:r>
              <a:rPr lang="en-GB" sz="2400" dirty="0">
                <a:cs typeface="Calibri" panose="020F0502020204030204" pitchFamily="34" charset="0"/>
              </a:rPr>
              <a:t> – quantifies the fraction of colliding molecules that result in a reaction</a:t>
            </a:r>
          </a:p>
          <a:p>
            <a:endParaRPr lang="en-GB" sz="2400" dirty="0">
              <a:cs typeface="Calibri" panose="020F0502020204030204" pitchFamily="34" charset="0"/>
            </a:endParaRPr>
          </a:p>
        </p:txBody>
      </p:sp>
      <p:sp>
        <p:nvSpPr>
          <p:cNvPr id="9" name="TextBox 8">
            <a:extLst>
              <a:ext uri="{FF2B5EF4-FFF2-40B4-BE49-F238E27FC236}">
                <a16:creationId xmlns:a16="http://schemas.microsoft.com/office/drawing/2014/main" id="{D17FA644-3005-4221-9829-64FCF2AD043D}"/>
              </a:ext>
            </a:extLst>
          </p:cNvPr>
          <p:cNvSpPr txBox="1"/>
          <p:nvPr/>
        </p:nvSpPr>
        <p:spPr>
          <a:xfrm>
            <a:off x="219627" y="6114443"/>
            <a:ext cx="12144481" cy="830997"/>
          </a:xfrm>
          <a:prstGeom prst="rect">
            <a:avLst/>
          </a:prstGeom>
          <a:noFill/>
        </p:spPr>
        <p:txBody>
          <a:bodyPr wrap="square" rtlCol="0">
            <a:spAutoFit/>
          </a:bodyPr>
          <a:lstStyle/>
          <a:p>
            <a:r>
              <a:rPr lang="en-GB" sz="2400" b="1" dirty="0" err="1">
                <a:solidFill>
                  <a:srgbClr val="00B0F0"/>
                </a:solidFill>
                <a:cs typeface="Calibri" panose="020F0502020204030204" pitchFamily="34" charset="0"/>
              </a:rPr>
              <a:t>Ea</a:t>
            </a:r>
            <a:r>
              <a:rPr lang="en-GB" sz="2400" b="1" dirty="0">
                <a:solidFill>
                  <a:srgbClr val="00B0F0"/>
                </a:solidFill>
                <a:cs typeface="Calibri" panose="020F0502020204030204" pitchFamily="34" charset="0"/>
              </a:rPr>
              <a:t>, A (primary explosives, PE) &lt; </a:t>
            </a:r>
            <a:r>
              <a:rPr lang="en-GB" sz="2400" b="1" dirty="0" err="1">
                <a:solidFill>
                  <a:srgbClr val="00B0F0"/>
                </a:solidFill>
                <a:cs typeface="Calibri" panose="020F0502020204030204" pitchFamily="34" charset="0"/>
              </a:rPr>
              <a:t>Ea</a:t>
            </a:r>
            <a:r>
              <a:rPr lang="en-GB" sz="2400" b="1" dirty="0">
                <a:solidFill>
                  <a:srgbClr val="00B0F0"/>
                </a:solidFill>
                <a:cs typeface="Calibri" panose="020F0502020204030204" pitchFamily="34" charset="0"/>
              </a:rPr>
              <a:t>, A (secondary explosives, SE)</a:t>
            </a:r>
          </a:p>
          <a:p>
            <a:r>
              <a:rPr lang="en-GB" sz="2400" b="1" dirty="0">
                <a:solidFill>
                  <a:srgbClr val="00B0F0"/>
                </a:solidFill>
                <a:cs typeface="Calibri" panose="020F0502020204030204" pitchFamily="34" charset="0"/>
              </a:rPr>
              <a:t>Less energy needed to initiate PE </a:t>
            </a:r>
            <a:r>
              <a:rPr lang="en-GB" sz="2400" b="1" dirty="0">
                <a:solidFill>
                  <a:srgbClr val="00B0F0"/>
                </a:solidFill>
                <a:cs typeface="Calibri" panose="020F0502020204030204" pitchFamily="34" charset="0"/>
                <a:sym typeface="Wingdings" panose="05000000000000000000" pitchFamily="2" charset="2"/>
              </a:rPr>
              <a:t> more sensitive to external stimuli (friction, light, etc)</a:t>
            </a:r>
            <a:endParaRPr lang="en-GB" sz="2400" b="1" dirty="0">
              <a:solidFill>
                <a:srgbClr val="00B0F0"/>
              </a:solidFill>
              <a:cs typeface="Calibri" panose="020F0502020204030204" pitchFamily="34" charset="0"/>
            </a:endParaRPr>
          </a:p>
        </p:txBody>
      </p:sp>
      <p:sp>
        <p:nvSpPr>
          <p:cNvPr id="10" name="TextBox 9">
            <a:extLst>
              <a:ext uri="{FF2B5EF4-FFF2-40B4-BE49-F238E27FC236}">
                <a16:creationId xmlns:a16="http://schemas.microsoft.com/office/drawing/2014/main" id="{171A93D8-2259-489A-89B1-0E0A38F86692}"/>
              </a:ext>
            </a:extLst>
          </p:cNvPr>
          <p:cNvSpPr txBox="1"/>
          <p:nvPr/>
        </p:nvSpPr>
        <p:spPr>
          <a:xfrm>
            <a:off x="8279914" y="2574390"/>
            <a:ext cx="4068254" cy="1631216"/>
          </a:xfrm>
          <a:prstGeom prst="rect">
            <a:avLst/>
          </a:prstGeom>
          <a:noFill/>
        </p:spPr>
        <p:txBody>
          <a:bodyPr wrap="square" rtlCol="0">
            <a:spAutoFit/>
          </a:bodyPr>
          <a:lstStyle/>
          <a:p>
            <a:r>
              <a:rPr lang="en-GB" sz="2000" dirty="0">
                <a:solidFill>
                  <a:srgbClr val="FF6600"/>
                </a:solidFill>
                <a:cs typeface="Calibri" panose="020F0502020204030204" pitchFamily="34" charset="0"/>
              </a:rPr>
              <a:t>A</a:t>
            </a:r>
            <a:r>
              <a:rPr lang="en-GB" sz="2000" dirty="0">
                <a:cs typeface="Calibri" panose="020F0502020204030204" pitchFamily="34" charset="0"/>
              </a:rPr>
              <a:t> – frequency factor or collision factor; determined from the number of collisions per unit volume per second between the molecules</a:t>
            </a:r>
          </a:p>
          <a:p>
            <a:endParaRPr lang="en-GB" sz="2000" dirty="0">
              <a:cs typeface="Calibri" panose="020F0502020204030204" pitchFamily="34" charset="0"/>
            </a:endParaRPr>
          </a:p>
        </p:txBody>
      </p:sp>
      <p:sp>
        <p:nvSpPr>
          <p:cNvPr id="11" name="TextBox 10">
            <a:extLst>
              <a:ext uri="{FF2B5EF4-FFF2-40B4-BE49-F238E27FC236}">
                <a16:creationId xmlns:a16="http://schemas.microsoft.com/office/drawing/2014/main" id="{8EC758BD-DA24-4298-9A85-02FFB08F870A}"/>
              </a:ext>
            </a:extLst>
          </p:cNvPr>
          <p:cNvSpPr txBox="1"/>
          <p:nvPr/>
        </p:nvSpPr>
        <p:spPr>
          <a:xfrm>
            <a:off x="1019406" y="4833527"/>
            <a:ext cx="3793624" cy="1200329"/>
          </a:xfrm>
          <a:prstGeom prst="rect">
            <a:avLst/>
          </a:prstGeom>
          <a:noFill/>
        </p:spPr>
        <p:txBody>
          <a:bodyPr wrap="square">
            <a:spAutoFit/>
          </a:bodyPr>
          <a:lstStyle/>
          <a:p>
            <a:r>
              <a:rPr lang="en-GB" sz="2400" dirty="0">
                <a:cs typeface="Calibri" panose="020F0502020204030204" pitchFamily="34" charset="0"/>
              </a:rPr>
              <a:t>if </a:t>
            </a:r>
            <a:r>
              <a:rPr lang="en-GB" sz="2400" dirty="0" err="1">
                <a:solidFill>
                  <a:srgbClr val="00B050"/>
                </a:solidFill>
                <a:cs typeface="Calibri" panose="020F0502020204030204" pitchFamily="34" charset="0"/>
              </a:rPr>
              <a:t>E</a:t>
            </a:r>
            <a:r>
              <a:rPr lang="en-GB" sz="2400" baseline="-25000" dirty="0" err="1">
                <a:solidFill>
                  <a:srgbClr val="00B050"/>
                </a:solidFill>
                <a:cs typeface="Calibri" panose="020F0502020204030204" pitchFamily="34" charset="0"/>
              </a:rPr>
              <a:t>a</a:t>
            </a:r>
            <a:r>
              <a:rPr lang="en-GB" sz="2400" dirty="0">
                <a:cs typeface="Calibri" panose="020F0502020204030204" pitchFamily="34" charset="0"/>
              </a:rPr>
              <a:t> = 0, e</a:t>
            </a:r>
            <a:r>
              <a:rPr lang="en-GB" sz="2400" baseline="30000" dirty="0">
                <a:cs typeface="Calibri" panose="020F0502020204030204" pitchFamily="34" charset="0"/>
              </a:rPr>
              <a:t>-</a:t>
            </a:r>
            <a:r>
              <a:rPr lang="en-GB" sz="2400" baseline="30000" dirty="0" err="1">
                <a:solidFill>
                  <a:srgbClr val="00B050"/>
                </a:solidFill>
                <a:cs typeface="Calibri" panose="020F0502020204030204" pitchFamily="34" charset="0"/>
              </a:rPr>
              <a:t>Ea</a:t>
            </a:r>
            <a:r>
              <a:rPr lang="en-GB" sz="2400" baseline="30000" dirty="0">
                <a:cs typeface="Calibri" panose="020F0502020204030204" pitchFamily="34" charset="0"/>
              </a:rPr>
              <a:t>/</a:t>
            </a:r>
            <a:r>
              <a:rPr lang="en-GB" sz="2400" baseline="30000" dirty="0">
                <a:solidFill>
                  <a:srgbClr val="996600"/>
                </a:solidFill>
                <a:cs typeface="Calibri" panose="020F0502020204030204" pitchFamily="34" charset="0"/>
              </a:rPr>
              <a:t>R</a:t>
            </a:r>
            <a:r>
              <a:rPr lang="en-GB" sz="2400" baseline="30000" dirty="0">
                <a:solidFill>
                  <a:srgbClr val="0000FF"/>
                </a:solidFill>
                <a:cs typeface="Calibri" panose="020F0502020204030204" pitchFamily="34" charset="0"/>
              </a:rPr>
              <a:t>T</a:t>
            </a:r>
            <a:r>
              <a:rPr lang="en-GB" sz="2400" dirty="0">
                <a:cs typeface="Calibri" panose="020F0502020204030204" pitchFamily="34" charset="0"/>
              </a:rPr>
              <a:t> = 1 and all colliding molecules react</a:t>
            </a:r>
          </a:p>
          <a:p>
            <a:endParaRPr lang="en-GB" sz="2400" dirty="0">
              <a:cs typeface="Calibri" panose="020F0502020204030204" pitchFamily="34" charset="0"/>
            </a:endParaRPr>
          </a:p>
        </p:txBody>
      </p:sp>
      <p:sp>
        <p:nvSpPr>
          <p:cNvPr id="12" name="TextBox 11">
            <a:extLst>
              <a:ext uri="{FF2B5EF4-FFF2-40B4-BE49-F238E27FC236}">
                <a16:creationId xmlns:a16="http://schemas.microsoft.com/office/drawing/2014/main" id="{C352C4E2-856F-487B-978C-DC9EEDA2BD42}"/>
              </a:ext>
            </a:extLst>
          </p:cNvPr>
          <p:cNvSpPr txBox="1"/>
          <p:nvPr/>
        </p:nvSpPr>
        <p:spPr>
          <a:xfrm>
            <a:off x="6096000" y="4838398"/>
            <a:ext cx="6058500" cy="830997"/>
          </a:xfrm>
          <a:prstGeom prst="rect">
            <a:avLst/>
          </a:prstGeom>
          <a:noFill/>
        </p:spPr>
        <p:txBody>
          <a:bodyPr wrap="square">
            <a:spAutoFit/>
          </a:bodyPr>
          <a:lstStyle/>
          <a:p>
            <a:r>
              <a:rPr lang="en-GB" sz="2400" dirty="0">
                <a:cs typeface="Calibri" panose="020F0502020204030204" pitchFamily="34" charset="0"/>
              </a:rPr>
              <a:t>if </a:t>
            </a:r>
            <a:r>
              <a:rPr lang="en-GB" sz="2400" dirty="0" err="1">
                <a:solidFill>
                  <a:srgbClr val="00B050"/>
                </a:solidFill>
                <a:cs typeface="Calibri" panose="020F0502020204030204" pitchFamily="34" charset="0"/>
              </a:rPr>
              <a:t>E</a:t>
            </a:r>
            <a:r>
              <a:rPr lang="en-GB" sz="2400" baseline="-25000" dirty="0" err="1">
                <a:solidFill>
                  <a:srgbClr val="00B050"/>
                </a:solidFill>
                <a:cs typeface="Calibri" panose="020F0502020204030204" pitchFamily="34" charset="0"/>
              </a:rPr>
              <a:t>a</a:t>
            </a:r>
            <a:r>
              <a:rPr lang="en-GB" sz="2400" dirty="0">
                <a:cs typeface="Calibri" panose="020F0502020204030204" pitchFamily="34" charset="0"/>
              </a:rPr>
              <a:t>/</a:t>
            </a:r>
            <a:r>
              <a:rPr lang="en-GB" sz="2400" dirty="0">
                <a:solidFill>
                  <a:srgbClr val="996600"/>
                </a:solidFill>
                <a:cs typeface="Calibri" panose="020F0502020204030204" pitchFamily="34" charset="0"/>
              </a:rPr>
              <a:t>R</a:t>
            </a:r>
            <a:r>
              <a:rPr lang="en-GB" sz="2400" dirty="0">
                <a:solidFill>
                  <a:srgbClr val="0000FF"/>
                </a:solidFill>
                <a:cs typeface="Calibri" panose="020F0502020204030204" pitchFamily="34" charset="0"/>
              </a:rPr>
              <a:t>T</a:t>
            </a:r>
            <a:r>
              <a:rPr lang="en-GB" sz="2400" dirty="0">
                <a:cs typeface="Calibri" panose="020F0502020204030204" pitchFamily="34" charset="0"/>
              </a:rPr>
              <a:t> &gt;&gt; 1, </a:t>
            </a:r>
            <a:r>
              <a:rPr lang="en-GB" sz="2400" dirty="0" err="1">
                <a:solidFill>
                  <a:srgbClr val="00B050"/>
                </a:solidFill>
                <a:cs typeface="Calibri" panose="020F0502020204030204" pitchFamily="34" charset="0"/>
              </a:rPr>
              <a:t>Ea</a:t>
            </a:r>
            <a:r>
              <a:rPr lang="en-GB" sz="2400" dirty="0">
                <a:cs typeface="Calibri" panose="020F0502020204030204" pitchFamily="34" charset="0"/>
              </a:rPr>
              <a:t> &gt;&gt; </a:t>
            </a:r>
            <a:r>
              <a:rPr lang="en-GB" sz="2400" dirty="0">
                <a:solidFill>
                  <a:srgbClr val="996600"/>
                </a:solidFill>
                <a:cs typeface="Calibri" panose="020F0502020204030204" pitchFamily="34" charset="0"/>
              </a:rPr>
              <a:t>R</a:t>
            </a:r>
            <a:r>
              <a:rPr lang="en-GB" sz="2400" dirty="0">
                <a:solidFill>
                  <a:srgbClr val="0000FF"/>
                </a:solidFill>
                <a:cs typeface="Calibri" panose="020F0502020204030204" pitchFamily="34" charset="0"/>
              </a:rPr>
              <a:t>T</a:t>
            </a:r>
            <a:r>
              <a:rPr lang="en-GB" sz="2400" dirty="0">
                <a:cs typeface="Calibri" panose="020F0502020204030204" pitchFamily="34" charset="0"/>
              </a:rPr>
              <a:t> (high activation energy), majority of molecules do not react</a:t>
            </a:r>
          </a:p>
        </p:txBody>
      </p:sp>
    </p:spTree>
    <p:extLst>
      <p:ext uri="{BB962C8B-B14F-4D97-AF65-F5344CB8AC3E}">
        <p14:creationId xmlns:p14="http://schemas.microsoft.com/office/powerpoint/2010/main" val="11167455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AA72F53-90F4-4224-BB5D-5B6618641CE8}"/>
              </a:ext>
            </a:extLst>
          </p:cNvPr>
          <p:cNvSpPr txBox="1"/>
          <p:nvPr/>
        </p:nvSpPr>
        <p:spPr>
          <a:xfrm>
            <a:off x="0" y="-18766"/>
            <a:ext cx="9144001" cy="646331"/>
          </a:xfrm>
          <a:prstGeom prst="rect">
            <a:avLst/>
          </a:prstGeom>
          <a:noFill/>
        </p:spPr>
        <p:txBody>
          <a:bodyPr wrap="square">
            <a:spAutoFit/>
          </a:bodyPr>
          <a:lstStyle/>
          <a:p>
            <a:r>
              <a:rPr lang="en-GB" sz="3600" b="1">
                <a:solidFill>
                  <a:srgbClr val="0070C0"/>
                </a:solidFill>
                <a:effectLst>
                  <a:outerShdw blurRad="38100" dist="38100" dir="2700000" algn="tl">
                    <a:srgbClr val="000000">
                      <a:alpha val="43137"/>
                    </a:srgbClr>
                  </a:outerShdw>
                </a:effectLst>
              </a:rPr>
              <a:t>THE KINETICS OF EXPLOSIONS</a:t>
            </a:r>
            <a:endParaRPr lang="en-GB" sz="3600" b="1">
              <a:effectLst>
                <a:outerShdw blurRad="38100" dist="38100" dir="2700000" algn="tl">
                  <a:srgbClr val="000000">
                    <a:alpha val="43137"/>
                  </a:srgbClr>
                </a:outerShdw>
              </a:effectLst>
            </a:endParaRPr>
          </a:p>
        </p:txBody>
      </p:sp>
      <p:sp>
        <p:nvSpPr>
          <p:cNvPr id="7" name="TextBox 6">
            <a:extLst>
              <a:ext uri="{FF2B5EF4-FFF2-40B4-BE49-F238E27FC236}">
                <a16:creationId xmlns:a16="http://schemas.microsoft.com/office/drawing/2014/main" id="{D8253470-B9AA-47FF-A10C-7E833F7A246E}"/>
              </a:ext>
            </a:extLst>
          </p:cNvPr>
          <p:cNvSpPr txBox="1"/>
          <p:nvPr/>
        </p:nvSpPr>
        <p:spPr>
          <a:xfrm>
            <a:off x="0" y="480964"/>
            <a:ext cx="12192000" cy="1569660"/>
          </a:xfrm>
          <a:prstGeom prst="rect">
            <a:avLst/>
          </a:prstGeom>
          <a:noFill/>
        </p:spPr>
        <p:txBody>
          <a:bodyPr wrap="square">
            <a:spAutoFit/>
          </a:bodyPr>
          <a:lstStyle/>
          <a:p>
            <a:pPr marL="285750" indent="-285750">
              <a:buFont typeface="Arial" panose="020B0604020202020204" pitchFamily="34" charset="0"/>
              <a:buChar char="•"/>
            </a:pPr>
            <a:r>
              <a:rPr lang="en-US" sz="2400" b="1">
                <a:solidFill>
                  <a:srgbClr val="00B0F0"/>
                </a:solidFill>
                <a:cs typeface="Calibri" panose="020F0502020204030204" pitchFamily="34" charset="0"/>
              </a:rPr>
              <a:t>exothermic reaction </a:t>
            </a:r>
            <a:r>
              <a:rPr lang="en-US" sz="2400">
                <a:solidFill>
                  <a:srgbClr val="000000"/>
                </a:solidFill>
                <a:cs typeface="Calibri" panose="020F0502020204030204" pitchFamily="34" charset="0"/>
              </a:rPr>
              <a:t>– energy of reactants &gt; energy of products</a:t>
            </a:r>
          </a:p>
          <a:p>
            <a:pPr marL="285750" indent="-285750">
              <a:buFont typeface="Arial" panose="020B0604020202020204" pitchFamily="34" charset="0"/>
              <a:buChar char="•"/>
            </a:pPr>
            <a:r>
              <a:rPr lang="en-US" sz="2400">
                <a:solidFill>
                  <a:srgbClr val="000000"/>
                </a:solidFill>
                <a:cs typeface="Calibri" panose="020F0502020204030204" pitchFamily="34" charset="0"/>
              </a:rPr>
              <a:t>energy is needed to start the reaction </a:t>
            </a:r>
          </a:p>
          <a:p>
            <a:pPr marL="285750" indent="-285750">
              <a:buFont typeface="Arial" panose="020B0604020202020204" pitchFamily="34" charset="0"/>
              <a:buChar char="•"/>
            </a:pPr>
            <a:r>
              <a:rPr lang="en-US" sz="2400" b="1">
                <a:solidFill>
                  <a:srgbClr val="00B0F0"/>
                </a:solidFill>
                <a:cs typeface="Calibri" panose="020F0502020204030204" pitchFamily="34" charset="0"/>
              </a:rPr>
              <a:t>activation energy (</a:t>
            </a:r>
            <a:r>
              <a:rPr lang="en-US" sz="2400" b="1" err="1">
                <a:solidFill>
                  <a:srgbClr val="00B0F0"/>
                </a:solidFill>
                <a:cs typeface="Calibri" panose="020F0502020204030204" pitchFamily="34" charset="0"/>
              </a:rPr>
              <a:t>E</a:t>
            </a:r>
            <a:r>
              <a:rPr lang="en-US" sz="2400" b="1" baseline="-25000" err="1">
                <a:solidFill>
                  <a:srgbClr val="00B0F0"/>
                </a:solidFill>
                <a:cs typeface="Calibri" panose="020F0502020204030204" pitchFamily="34" charset="0"/>
              </a:rPr>
              <a:t>a</a:t>
            </a:r>
            <a:r>
              <a:rPr lang="en-US" sz="2400" b="1">
                <a:solidFill>
                  <a:srgbClr val="00B0F0"/>
                </a:solidFill>
                <a:cs typeface="Calibri" panose="020F0502020204030204" pitchFamily="34" charset="0"/>
              </a:rPr>
              <a:t>) -</a:t>
            </a:r>
            <a:r>
              <a:rPr lang="en-US" sz="2400">
                <a:solidFill>
                  <a:srgbClr val="000000"/>
                </a:solidFill>
                <a:cs typeface="Calibri" panose="020F0502020204030204" pitchFamily="34" charset="0"/>
              </a:rPr>
              <a:t> energy needed to break bonds in the reactants and to allow the less stable intermediates, or activated complex, before the products are formed </a:t>
            </a:r>
            <a:endParaRPr lang="en-GB" sz="2400">
              <a:cs typeface="Calibri" panose="020F0502020204030204" pitchFamily="34" charset="0"/>
            </a:endParaRPr>
          </a:p>
        </p:txBody>
      </p:sp>
      <p:pic>
        <p:nvPicPr>
          <p:cNvPr id="6" name="Picture 5">
            <a:extLst>
              <a:ext uri="{FF2B5EF4-FFF2-40B4-BE49-F238E27FC236}">
                <a16:creationId xmlns:a16="http://schemas.microsoft.com/office/drawing/2014/main" id="{F869BAFA-AA2E-4674-81A9-FAA8C5097E73}"/>
              </a:ext>
            </a:extLst>
          </p:cNvPr>
          <p:cNvPicPr>
            <a:picLocks noChangeAspect="1"/>
          </p:cNvPicPr>
          <p:nvPr/>
        </p:nvPicPr>
        <p:blipFill>
          <a:blip r:embed="rId3"/>
          <a:stretch>
            <a:fillRect/>
          </a:stretch>
        </p:blipFill>
        <p:spPr>
          <a:xfrm>
            <a:off x="2850979" y="2055895"/>
            <a:ext cx="5329846" cy="4186052"/>
          </a:xfrm>
          <a:prstGeom prst="rect">
            <a:avLst/>
          </a:prstGeom>
          <a:solidFill>
            <a:schemeClr val="bg1"/>
          </a:solidFill>
        </p:spPr>
      </p:pic>
      <p:sp>
        <p:nvSpPr>
          <p:cNvPr id="28" name="TextBox 27">
            <a:extLst>
              <a:ext uri="{FF2B5EF4-FFF2-40B4-BE49-F238E27FC236}">
                <a16:creationId xmlns:a16="http://schemas.microsoft.com/office/drawing/2014/main" id="{CC435015-0B0D-4523-A45F-DC1E58FC9FBA}"/>
              </a:ext>
            </a:extLst>
          </p:cNvPr>
          <p:cNvSpPr txBox="1"/>
          <p:nvPr/>
        </p:nvSpPr>
        <p:spPr>
          <a:xfrm>
            <a:off x="5982177" y="2398228"/>
            <a:ext cx="6000716" cy="369332"/>
          </a:xfrm>
          <a:prstGeom prst="rect">
            <a:avLst/>
          </a:prstGeom>
          <a:noFill/>
        </p:spPr>
        <p:txBody>
          <a:bodyPr wrap="square" lIns="91440" tIns="45720" rIns="91440" bIns="45720" anchor="t">
            <a:spAutoFit/>
          </a:bodyPr>
          <a:lstStyle/>
          <a:p>
            <a:endParaRPr lang="en-GB">
              <a:solidFill>
                <a:srgbClr val="000000"/>
              </a:solidFill>
              <a:cs typeface="Calibri"/>
            </a:endParaRPr>
          </a:p>
        </p:txBody>
      </p:sp>
      <p:sp>
        <p:nvSpPr>
          <p:cNvPr id="31" name="TextBox 30">
            <a:extLst>
              <a:ext uri="{FF2B5EF4-FFF2-40B4-BE49-F238E27FC236}">
                <a16:creationId xmlns:a16="http://schemas.microsoft.com/office/drawing/2014/main" id="{92EA4087-7D6F-4506-B979-CE08747E2EDF}"/>
              </a:ext>
            </a:extLst>
          </p:cNvPr>
          <p:cNvSpPr txBox="1"/>
          <p:nvPr/>
        </p:nvSpPr>
        <p:spPr>
          <a:xfrm>
            <a:off x="972611" y="6233106"/>
            <a:ext cx="10339412" cy="646331"/>
          </a:xfrm>
          <a:prstGeom prst="rect">
            <a:avLst/>
          </a:prstGeom>
          <a:noFill/>
        </p:spPr>
        <p:txBody>
          <a:bodyPr wrap="square" rtlCol="0">
            <a:spAutoFit/>
          </a:bodyPr>
          <a:lstStyle/>
          <a:p>
            <a:r>
              <a:rPr lang="en-GB">
                <a:solidFill>
                  <a:srgbClr val="FF6600"/>
                </a:solidFill>
              </a:rPr>
              <a:t>The values for </a:t>
            </a:r>
            <a:r>
              <a:rPr lang="en-GB" err="1">
                <a:solidFill>
                  <a:srgbClr val="FF6600"/>
                </a:solidFill>
              </a:rPr>
              <a:t>E</a:t>
            </a:r>
            <a:r>
              <a:rPr lang="en-GB" baseline="-25000" err="1">
                <a:solidFill>
                  <a:srgbClr val="FF6600"/>
                </a:solidFill>
              </a:rPr>
              <a:t>a</a:t>
            </a:r>
            <a:r>
              <a:rPr lang="en-GB">
                <a:solidFill>
                  <a:srgbClr val="FF6600"/>
                </a:solidFill>
              </a:rPr>
              <a:t> can be used to measure the ease with which an explosive composition will initiate (the larger </a:t>
            </a:r>
            <a:r>
              <a:rPr lang="en-GB" err="1">
                <a:solidFill>
                  <a:srgbClr val="FF6600"/>
                </a:solidFill>
              </a:rPr>
              <a:t>E</a:t>
            </a:r>
            <a:r>
              <a:rPr lang="en-GB" baseline="-25000" err="1">
                <a:solidFill>
                  <a:srgbClr val="FF6600"/>
                </a:solidFill>
              </a:rPr>
              <a:t>a</a:t>
            </a:r>
            <a:r>
              <a:rPr lang="en-GB" baseline="-25000">
                <a:solidFill>
                  <a:srgbClr val="FF6600"/>
                </a:solidFill>
              </a:rPr>
              <a:t> </a:t>
            </a:r>
            <a:r>
              <a:rPr lang="en-GB">
                <a:solidFill>
                  <a:srgbClr val="FF6600"/>
                </a:solidFill>
              </a:rPr>
              <a:t>, the more difficult it will be to initiate the explosive composition) </a:t>
            </a:r>
          </a:p>
        </p:txBody>
      </p:sp>
      <p:sp>
        <p:nvSpPr>
          <p:cNvPr id="2" name="TextBox 1">
            <a:extLst>
              <a:ext uri="{FF2B5EF4-FFF2-40B4-BE49-F238E27FC236}">
                <a16:creationId xmlns:a16="http://schemas.microsoft.com/office/drawing/2014/main" id="{6C919672-CF7E-47C4-A67B-0AAE0103D531}"/>
              </a:ext>
            </a:extLst>
          </p:cNvPr>
          <p:cNvSpPr txBox="1"/>
          <p:nvPr/>
        </p:nvSpPr>
        <p:spPr>
          <a:xfrm>
            <a:off x="8309610" y="2341371"/>
            <a:ext cx="3989070" cy="1200329"/>
          </a:xfrm>
          <a:prstGeom prst="rect">
            <a:avLst/>
          </a:prstGeom>
          <a:noFill/>
        </p:spPr>
        <p:txBody>
          <a:bodyPr wrap="square" rtlCol="0">
            <a:spAutoFit/>
          </a:bodyPr>
          <a:lstStyle/>
          <a:p>
            <a:r>
              <a:rPr lang="en-GB" dirty="0"/>
              <a:t>Activated complex – a combination of two molecules that can either go on to form products or fall apart again into the unchanged reactants</a:t>
            </a:r>
          </a:p>
        </p:txBody>
      </p:sp>
    </p:spTree>
    <p:extLst>
      <p:ext uri="{BB962C8B-B14F-4D97-AF65-F5344CB8AC3E}">
        <p14:creationId xmlns:p14="http://schemas.microsoft.com/office/powerpoint/2010/main" val="168435026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A34799B-2C7C-514F-86E8-3B560DD7D9F8}"/>
              </a:ext>
            </a:extLst>
          </p:cNvPr>
          <p:cNvSpPr txBox="1"/>
          <p:nvPr/>
        </p:nvSpPr>
        <p:spPr>
          <a:xfrm>
            <a:off x="743034" y="2967137"/>
            <a:ext cx="1713931" cy="769441"/>
          </a:xfrm>
          <a:prstGeom prst="rect">
            <a:avLst/>
          </a:prstGeom>
          <a:noFill/>
        </p:spPr>
        <p:txBody>
          <a:bodyPr wrap="none" rtlCol="0">
            <a:spAutoFit/>
          </a:bodyPr>
          <a:lstStyle/>
          <a:p>
            <a:r>
              <a:rPr lang="en-GB" sz="4400" dirty="0"/>
              <a:t>k = Ae </a:t>
            </a:r>
          </a:p>
        </p:txBody>
      </p:sp>
      <p:grpSp>
        <p:nvGrpSpPr>
          <p:cNvPr id="9" name="Group 8">
            <a:extLst>
              <a:ext uri="{FF2B5EF4-FFF2-40B4-BE49-F238E27FC236}">
                <a16:creationId xmlns:a16="http://schemas.microsoft.com/office/drawing/2014/main" id="{7A0F2AE5-6000-514E-B72B-9492DFC13C44}"/>
              </a:ext>
            </a:extLst>
          </p:cNvPr>
          <p:cNvGrpSpPr/>
          <p:nvPr/>
        </p:nvGrpSpPr>
        <p:grpSpPr>
          <a:xfrm>
            <a:off x="2291248" y="2136610"/>
            <a:ext cx="691536" cy="1214244"/>
            <a:chOff x="6358759" y="2942897"/>
            <a:chExt cx="691536" cy="1214244"/>
          </a:xfrm>
        </p:grpSpPr>
        <p:sp>
          <p:nvSpPr>
            <p:cNvPr id="3" name="TextBox 2">
              <a:extLst>
                <a:ext uri="{FF2B5EF4-FFF2-40B4-BE49-F238E27FC236}">
                  <a16:creationId xmlns:a16="http://schemas.microsoft.com/office/drawing/2014/main" id="{B2950DAF-67D8-484B-A1C0-356987D7B0E7}"/>
                </a:ext>
              </a:extLst>
            </p:cNvPr>
            <p:cNvSpPr txBox="1"/>
            <p:nvPr/>
          </p:nvSpPr>
          <p:spPr>
            <a:xfrm>
              <a:off x="6358759" y="2942897"/>
              <a:ext cx="691536" cy="646331"/>
            </a:xfrm>
            <a:prstGeom prst="rect">
              <a:avLst/>
            </a:prstGeom>
            <a:noFill/>
          </p:spPr>
          <p:txBody>
            <a:bodyPr wrap="none" rtlCol="0">
              <a:spAutoFit/>
            </a:bodyPr>
            <a:lstStyle/>
            <a:p>
              <a:r>
                <a:rPr lang="en-GB" sz="3600" dirty="0"/>
                <a:t>-</a:t>
              </a:r>
              <a:r>
                <a:rPr lang="en-GB" sz="3600" dirty="0" err="1"/>
                <a:t>E</a:t>
              </a:r>
              <a:r>
                <a:rPr lang="en-GB" sz="3600" baseline="-25000" dirty="0" err="1"/>
                <a:t>a</a:t>
              </a:r>
              <a:endParaRPr lang="en-GB" sz="3600" baseline="-25000" dirty="0"/>
            </a:p>
          </p:txBody>
        </p:sp>
        <p:sp>
          <p:nvSpPr>
            <p:cNvPr id="6" name="TextBox 5">
              <a:extLst>
                <a:ext uri="{FF2B5EF4-FFF2-40B4-BE49-F238E27FC236}">
                  <a16:creationId xmlns:a16="http://schemas.microsoft.com/office/drawing/2014/main" id="{4AF242CC-93C0-BC41-AB8D-AE48802E8183}"/>
                </a:ext>
              </a:extLst>
            </p:cNvPr>
            <p:cNvSpPr txBox="1"/>
            <p:nvPr/>
          </p:nvSpPr>
          <p:spPr>
            <a:xfrm>
              <a:off x="6358759" y="3037490"/>
              <a:ext cx="643125" cy="646331"/>
            </a:xfrm>
            <a:prstGeom prst="rect">
              <a:avLst/>
            </a:prstGeom>
            <a:noFill/>
          </p:spPr>
          <p:txBody>
            <a:bodyPr wrap="none" rtlCol="0">
              <a:spAutoFit/>
            </a:bodyPr>
            <a:lstStyle/>
            <a:p>
              <a:r>
                <a:rPr lang="en-GB" sz="3600" dirty="0"/>
                <a:t>__</a:t>
              </a:r>
            </a:p>
          </p:txBody>
        </p:sp>
        <p:sp>
          <p:nvSpPr>
            <p:cNvPr id="7" name="TextBox 6">
              <a:extLst>
                <a:ext uri="{FF2B5EF4-FFF2-40B4-BE49-F238E27FC236}">
                  <a16:creationId xmlns:a16="http://schemas.microsoft.com/office/drawing/2014/main" id="{CACED4C0-3911-2C44-AB17-A049C65BC1FD}"/>
                </a:ext>
              </a:extLst>
            </p:cNvPr>
            <p:cNvSpPr txBox="1"/>
            <p:nvPr/>
          </p:nvSpPr>
          <p:spPr>
            <a:xfrm>
              <a:off x="6382195" y="3510810"/>
              <a:ext cx="654666" cy="646331"/>
            </a:xfrm>
            <a:prstGeom prst="rect">
              <a:avLst/>
            </a:prstGeom>
            <a:noFill/>
          </p:spPr>
          <p:txBody>
            <a:bodyPr wrap="none" rtlCol="0">
              <a:spAutoFit/>
            </a:bodyPr>
            <a:lstStyle/>
            <a:p>
              <a:r>
                <a:rPr lang="en-GB" sz="3600" dirty="0"/>
                <a:t>RT</a:t>
              </a:r>
            </a:p>
          </p:txBody>
        </p:sp>
      </p:grpSp>
      <p:sp>
        <p:nvSpPr>
          <p:cNvPr id="11" name="TextBox 10">
            <a:extLst>
              <a:ext uri="{FF2B5EF4-FFF2-40B4-BE49-F238E27FC236}">
                <a16:creationId xmlns:a16="http://schemas.microsoft.com/office/drawing/2014/main" id="{38846E38-3C77-134B-AC69-0403065FD2C2}"/>
              </a:ext>
            </a:extLst>
          </p:cNvPr>
          <p:cNvSpPr txBox="1"/>
          <p:nvPr/>
        </p:nvSpPr>
        <p:spPr>
          <a:xfrm>
            <a:off x="428242" y="4421182"/>
            <a:ext cx="3698705" cy="769441"/>
          </a:xfrm>
          <a:prstGeom prst="rect">
            <a:avLst/>
          </a:prstGeom>
          <a:noFill/>
        </p:spPr>
        <p:txBody>
          <a:bodyPr wrap="none" rtlCol="0">
            <a:spAutoFit/>
          </a:bodyPr>
          <a:lstStyle/>
          <a:p>
            <a:r>
              <a:rPr lang="en-GB" sz="4400" dirty="0"/>
              <a:t>ln k = -</a:t>
            </a:r>
            <a:r>
              <a:rPr lang="en-GB" sz="4400" dirty="0" err="1"/>
              <a:t>E</a:t>
            </a:r>
            <a:r>
              <a:rPr lang="en-GB" sz="4400" baseline="-25000" dirty="0" err="1"/>
              <a:t>a</a:t>
            </a:r>
            <a:r>
              <a:rPr lang="en-GB" sz="4400" dirty="0"/>
              <a:t> + ln A </a:t>
            </a:r>
          </a:p>
        </p:txBody>
      </p:sp>
      <p:sp>
        <p:nvSpPr>
          <p:cNvPr id="13" name="TextBox 12">
            <a:extLst>
              <a:ext uri="{FF2B5EF4-FFF2-40B4-BE49-F238E27FC236}">
                <a16:creationId xmlns:a16="http://schemas.microsoft.com/office/drawing/2014/main" id="{70554856-5347-0A4A-9FE1-AB88ACCA53C9}"/>
              </a:ext>
            </a:extLst>
          </p:cNvPr>
          <p:cNvSpPr txBox="1"/>
          <p:nvPr/>
        </p:nvSpPr>
        <p:spPr>
          <a:xfrm>
            <a:off x="1950260" y="5248710"/>
            <a:ext cx="654666" cy="646331"/>
          </a:xfrm>
          <a:prstGeom prst="rect">
            <a:avLst/>
          </a:prstGeom>
          <a:noFill/>
        </p:spPr>
        <p:txBody>
          <a:bodyPr wrap="none" rtlCol="0">
            <a:spAutoFit/>
          </a:bodyPr>
          <a:lstStyle/>
          <a:p>
            <a:r>
              <a:rPr lang="en-GB" sz="3600" dirty="0"/>
              <a:t>RT</a:t>
            </a:r>
          </a:p>
        </p:txBody>
      </p:sp>
      <p:sp>
        <p:nvSpPr>
          <p:cNvPr id="15" name="TextBox 14">
            <a:extLst>
              <a:ext uri="{FF2B5EF4-FFF2-40B4-BE49-F238E27FC236}">
                <a16:creationId xmlns:a16="http://schemas.microsoft.com/office/drawing/2014/main" id="{C6F94F3D-6B9E-8343-AAA0-CD2820D78904}"/>
              </a:ext>
            </a:extLst>
          </p:cNvPr>
          <p:cNvSpPr txBox="1"/>
          <p:nvPr/>
        </p:nvSpPr>
        <p:spPr>
          <a:xfrm>
            <a:off x="1980076" y="4748063"/>
            <a:ext cx="595035" cy="584775"/>
          </a:xfrm>
          <a:prstGeom prst="rect">
            <a:avLst/>
          </a:prstGeom>
          <a:noFill/>
        </p:spPr>
        <p:txBody>
          <a:bodyPr wrap="none" rtlCol="0">
            <a:spAutoFit/>
          </a:bodyPr>
          <a:lstStyle/>
          <a:p>
            <a:r>
              <a:rPr lang="en-GB" sz="3200" dirty="0"/>
              <a:t>__</a:t>
            </a:r>
          </a:p>
        </p:txBody>
      </p:sp>
      <p:cxnSp>
        <p:nvCxnSpPr>
          <p:cNvPr id="16" name="Straight Connector 15">
            <a:extLst>
              <a:ext uri="{FF2B5EF4-FFF2-40B4-BE49-F238E27FC236}">
                <a16:creationId xmlns:a16="http://schemas.microsoft.com/office/drawing/2014/main" id="{D7AAC589-53B7-E54F-B0FD-D0FC10600F64}"/>
              </a:ext>
            </a:extLst>
          </p:cNvPr>
          <p:cNvCxnSpPr/>
          <p:nvPr/>
        </p:nvCxnSpPr>
        <p:spPr>
          <a:xfrm>
            <a:off x="5284172" y="2119374"/>
            <a:ext cx="0" cy="3583460"/>
          </a:xfrm>
          <a:prstGeom prst="line">
            <a:avLst/>
          </a:prstGeom>
          <a:ln w="349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95F536F9-54B8-6E4C-BBC1-F77384FE0968}"/>
              </a:ext>
            </a:extLst>
          </p:cNvPr>
          <p:cNvCxnSpPr>
            <a:cxnSpLocks/>
          </p:cNvCxnSpPr>
          <p:nvPr/>
        </p:nvCxnSpPr>
        <p:spPr>
          <a:xfrm flipH="1">
            <a:off x="5273663" y="5719310"/>
            <a:ext cx="6190734" cy="0"/>
          </a:xfrm>
          <a:prstGeom prst="line">
            <a:avLst/>
          </a:prstGeom>
          <a:ln w="349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10709210-7B37-0F49-BC8C-3DF2C24B11AD}"/>
              </a:ext>
            </a:extLst>
          </p:cNvPr>
          <p:cNvCxnSpPr>
            <a:cxnSpLocks/>
          </p:cNvCxnSpPr>
          <p:nvPr/>
        </p:nvCxnSpPr>
        <p:spPr>
          <a:xfrm>
            <a:off x="10618316" y="5651348"/>
            <a:ext cx="0" cy="135924"/>
          </a:xfrm>
          <a:prstGeom prst="line">
            <a:avLst/>
          </a:prstGeom>
          <a:ln w="34925">
            <a:solidFill>
              <a:schemeClr val="tx1"/>
            </a:solidFill>
          </a:ln>
        </p:spPr>
        <p:style>
          <a:lnRef idx="1">
            <a:schemeClr val="accent1"/>
          </a:lnRef>
          <a:fillRef idx="0">
            <a:schemeClr val="accent1"/>
          </a:fillRef>
          <a:effectRef idx="0">
            <a:schemeClr val="accent1"/>
          </a:effectRef>
          <a:fontRef idx="minor">
            <a:schemeClr val="tx1"/>
          </a:fontRef>
        </p:style>
      </p:cxnSp>
      <p:sp>
        <p:nvSpPr>
          <p:cNvPr id="19" name="Arc 18">
            <a:extLst>
              <a:ext uri="{FF2B5EF4-FFF2-40B4-BE49-F238E27FC236}">
                <a16:creationId xmlns:a16="http://schemas.microsoft.com/office/drawing/2014/main" id="{776BFA7E-2E7E-C844-A852-7B58F6CD9670}"/>
              </a:ext>
            </a:extLst>
          </p:cNvPr>
          <p:cNvSpPr/>
          <p:nvPr/>
        </p:nvSpPr>
        <p:spPr>
          <a:xfrm>
            <a:off x="5185318" y="4553655"/>
            <a:ext cx="98854" cy="271849"/>
          </a:xfrm>
          <a:prstGeom prst="arc">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cxnSp>
        <p:nvCxnSpPr>
          <p:cNvPr id="20" name="Straight Connector 19">
            <a:extLst>
              <a:ext uri="{FF2B5EF4-FFF2-40B4-BE49-F238E27FC236}">
                <a16:creationId xmlns:a16="http://schemas.microsoft.com/office/drawing/2014/main" id="{ECCB0248-ECB1-BF45-933B-BDBAFF7213B1}"/>
              </a:ext>
            </a:extLst>
          </p:cNvPr>
          <p:cNvCxnSpPr>
            <a:cxnSpLocks/>
          </p:cNvCxnSpPr>
          <p:nvPr/>
        </p:nvCxnSpPr>
        <p:spPr>
          <a:xfrm rot="16200000">
            <a:off x="5284172" y="3431254"/>
            <a:ext cx="0" cy="135924"/>
          </a:xfrm>
          <a:prstGeom prst="line">
            <a:avLst/>
          </a:prstGeom>
          <a:ln w="349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54A406A4-EFF9-8C43-ABEF-C05322DF0569}"/>
              </a:ext>
            </a:extLst>
          </p:cNvPr>
          <p:cNvCxnSpPr>
            <a:cxnSpLocks/>
          </p:cNvCxnSpPr>
          <p:nvPr/>
        </p:nvCxnSpPr>
        <p:spPr>
          <a:xfrm rot="16200000">
            <a:off x="5275931" y="4547486"/>
            <a:ext cx="0" cy="135924"/>
          </a:xfrm>
          <a:prstGeom prst="line">
            <a:avLst/>
          </a:prstGeom>
          <a:ln w="349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6CFA119F-3751-654A-B866-FA1F95399A3A}"/>
              </a:ext>
            </a:extLst>
          </p:cNvPr>
          <p:cNvCxnSpPr>
            <a:cxnSpLocks/>
          </p:cNvCxnSpPr>
          <p:nvPr/>
        </p:nvCxnSpPr>
        <p:spPr>
          <a:xfrm rot="16200000">
            <a:off x="5275931" y="2325533"/>
            <a:ext cx="0" cy="135924"/>
          </a:xfrm>
          <a:prstGeom prst="line">
            <a:avLst/>
          </a:prstGeom>
          <a:ln w="349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C4DEA64F-9C50-4F49-8018-FC5FBBE0A02D}"/>
              </a:ext>
            </a:extLst>
          </p:cNvPr>
          <p:cNvCxnSpPr>
            <a:cxnSpLocks/>
          </p:cNvCxnSpPr>
          <p:nvPr/>
        </p:nvCxnSpPr>
        <p:spPr>
          <a:xfrm>
            <a:off x="4901249" y="2852731"/>
            <a:ext cx="6563148" cy="1700924"/>
          </a:xfrm>
          <a:prstGeom prst="line">
            <a:avLst/>
          </a:prstGeom>
          <a:ln w="349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07EA4095-EBF2-3F43-90BE-A77582F77979}"/>
              </a:ext>
            </a:extLst>
          </p:cNvPr>
          <p:cNvCxnSpPr>
            <a:cxnSpLocks/>
          </p:cNvCxnSpPr>
          <p:nvPr/>
        </p:nvCxnSpPr>
        <p:spPr>
          <a:xfrm>
            <a:off x="6493016" y="5667118"/>
            <a:ext cx="0" cy="135924"/>
          </a:xfrm>
          <a:prstGeom prst="line">
            <a:avLst/>
          </a:prstGeom>
          <a:ln w="349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808720F2-72B0-DF40-9E06-DC2B16900E62}"/>
              </a:ext>
            </a:extLst>
          </p:cNvPr>
          <p:cNvCxnSpPr>
            <a:cxnSpLocks/>
          </p:cNvCxnSpPr>
          <p:nvPr/>
        </p:nvCxnSpPr>
        <p:spPr>
          <a:xfrm>
            <a:off x="7859359" y="5656608"/>
            <a:ext cx="0" cy="135924"/>
          </a:xfrm>
          <a:prstGeom prst="line">
            <a:avLst/>
          </a:prstGeom>
          <a:ln w="349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8653D2E9-CAA0-FD41-8584-3CA1DC1A7218}"/>
              </a:ext>
            </a:extLst>
          </p:cNvPr>
          <p:cNvCxnSpPr>
            <a:cxnSpLocks/>
          </p:cNvCxnSpPr>
          <p:nvPr/>
        </p:nvCxnSpPr>
        <p:spPr>
          <a:xfrm>
            <a:off x="9278250" y="5646096"/>
            <a:ext cx="0" cy="135924"/>
          </a:xfrm>
          <a:prstGeom prst="line">
            <a:avLst/>
          </a:prstGeom>
          <a:ln w="34925">
            <a:solidFill>
              <a:schemeClr val="tx1"/>
            </a:solidFill>
          </a:ln>
        </p:spPr>
        <p:style>
          <a:lnRef idx="1">
            <a:schemeClr val="accent1"/>
          </a:lnRef>
          <a:fillRef idx="0">
            <a:schemeClr val="accent1"/>
          </a:fillRef>
          <a:effectRef idx="0">
            <a:schemeClr val="accent1"/>
          </a:effectRef>
          <a:fontRef idx="minor">
            <a:schemeClr val="tx1"/>
          </a:fontRef>
        </p:style>
      </p:cxnSp>
      <p:sp>
        <p:nvSpPr>
          <p:cNvPr id="27" name="Rectangle 26">
            <a:extLst>
              <a:ext uri="{FF2B5EF4-FFF2-40B4-BE49-F238E27FC236}">
                <a16:creationId xmlns:a16="http://schemas.microsoft.com/office/drawing/2014/main" id="{D1D6CF03-64E4-AD44-B8BF-F51870BFEE10}"/>
              </a:ext>
            </a:extLst>
          </p:cNvPr>
          <p:cNvSpPr/>
          <p:nvPr/>
        </p:nvSpPr>
        <p:spPr>
          <a:xfrm>
            <a:off x="4350004" y="3541772"/>
            <a:ext cx="841897" cy="646331"/>
          </a:xfrm>
          <a:prstGeom prst="rect">
            <a:avLst/>
          </a:prstGeom>
        </p:spPr>
        <p:txBody>
          <a:bodyPr wrap="none">
            <a:spAutoFit/>
          </a:bodyPr>
          <a:lstStyle/>
          <a:p>
            <a:r>
              <a:rPr lang="en-GB" sz="3600" i="1" dirty="0"/>
              <a:t>ln k</a:t>
            </a:r>
            <a:endParaRPr lang="en-GB" sz="3600" dirty="0"/>
          </a:p>
        </p:txBody>
      </p:sp>
      <p:sp>
        <p:nvSpPr>
          <p:cNvPr id="28" name="Rectangle 27">
            <a:extLst>
              <a:ext uri="{FF2B5EF4-FFF2-40B4-BE49-F238E27FC236}">
                <a16:creationId xmlns:a16="http://schemas.microsoft.com/office/drawing/2014/main" id="{092C96DB-550E-BB42-8AC1-FCC8F96596D2}"/>
              </a:ext>
            </a:extLst>
          </p:cNvPr>
          <p:cNvSpPr/>
          <p:nvPr/>
        </p:nvSpPr>
        <p:spPr>
          <a:xfrm>
            <a:off x="8263015" y="5931899"/>
            <a:ext cx="821059" cy="646331"/>
          </a:xfrm>
          <a:prstGeom prst="rect">
            <a:avLst/>
          </a:prstGeom>
        </p:spPr>
        <p:txBody>
          <a:bodyPr wrap="none">
            <a:spAutoFit/>
          </a:bodyPr>
          <a:lstStyle/>
          <a:p>
            <a:r>
              <a:rPr lang="en-GB" sz="3600" dirty="0"/>
              <a:t>1/T</a:t>
            </a:r>
          </a:p>
        </p:txBody>
      </p:sp>
      <p:sp>
        <p:nvSpPr>
          <p:cNvPr id="29" name="TextBox 28">
            <a:extLst>
              <a:ext uri="{FF2B5EF4-FFF2-40B4-BE49-F238E27FC236}">
                <a16:creationId xmlns:a16="http://schemas.microsoft.com/office/drawing/2014/main" id="{2C36DD6C-0027-454C-8E9C-CE5435BA737A}"/>
              </a:ext>
            </a:extLst>
          </p:cNvPr>
          <p:cNvSpPr txBox="1"/>
          <p:nvPr/>
        </p:nvSpPr>
        <p:spPr>
          <a:xfrm>
            <a:off x="10205057" y="2616799"/>
            <a:ext cx="561051" cy="646331"/>
          </a:xfrm>
          <a:prstGeom prst="rect">
            <a:avLst/>
          </a:prstGeom>
          <a:noFill/>
        </p:spPr>
        <p:txBody>
          <a:bodyPr wrap="none" rtlCol="0">
            <a:spAutoFit/>
          </a:bodyPr>
          <a:lstStyle/>
          <a:p>
            <a:r>
              <a:rPr lang="en-GB" sz="3600" i="1" dirty="0" err="1"/>
              <a:t>E</a:t>
            </a:r>
            <a:r>
              <a:rPr lang="en-GB" sz="3600" i="1" baseline="-25000" dirty="0" err="1"/>
              <a:t>a</a:t>
            </a:r>
            <a:endParaRPr lang="en-GB" sz="3600" i="1" dirty="0"/>
          </a:p>
        </p:txBody>
      </p:sp>
      <p:sp>
        <p:nvSpPr>
          <p:cNvPr id="30" name="TextBox 29">
            <a:extLst>
              <a:ext uri="{FF2B5EF4-FFF2-40B4-BE49-F238E27FC236}">
                <a16:creationId xmlns:a16="http://schemas.microsoft.com/office/drawing/2014/main" id="{5AE047DD-E318-8D45-8C27-D1BB5BF5EE5D}"/>
              </a:ext>
            </a:extLst>
          </p:cNvPr>
          <p:cNvSpPr txBox="1"/>
          <p:nvPr/>
        </p:nvSpPr>
        <p:spPr>
          <a:xfrm>
            <a:off x="10205057" y="2900578"/>
            <a:ext cx="543739" cy="523220"/>
          </a:xfrm>
          <a:prstGeom prst="rect">
            <a:avLst/>
          </a:prstGeom>
          <a:noFill/>
        </p:spPr>
        <p:txBody>
          <a:bodyPr wrap="none" rtlCol="0">
            <a:spAutoFit/>
          </a:bodyPr>
          <a:lstStyle/>
          <a:p>
            <a:r>
              <a:rPr lang="en-GB" sz="2800" dirty="0"/>
              <a:t>__</a:t>
            </a:r>
          </a:p>
        </p:txBody>
      </p:sp>
      <p:sp>
        <p:nvSpPr>
          <p:cNvPr id="31" name="TextBox 30">
            <a:extLst>
              <a:ext uri="{FF2B5EF4-FFF2-40B4-BE49-F238E27FC236}">
                <a16:creationId xmlns:a16="http://schemas.microsoft.com/office/drawing/2014/main" id="{B234ED72-B7BA-E74B-B5EF-63341DFC3576}"/>
              </a:ext>
            </a:extLst>
          </p:cNvPr>
          <p:cNvSpPr txBox="1"/>
          <p:nvPr/>
        </p:nvSpPr>
        <p:spPr>
          <a:xfrm>
            <a:off x="10298419" y="3271368"/>
            <a:ext cx="434734" cy="646331"/>
          </a:xfrm>
          <a:prstGeom prst="rect">
            <a:avLst/>
          </a:prstGeom>
          <a:noFill/>
        </p:spPr>
        <p:txBody>
          <a:bodyPr wrap="none" rtlCol="0">
            <a:spAutoFit/>
          </a:bodyPr>
          <a:lstStyle/>
          <a:p>
            <a:r>
              <a:rPr lang="en-GB" sz="3600" dirty="0"/>
              <a:t>R</a:t>
            </a:r>
          </a:p>
        </p:txBody>
      </p:sp>
      <p:sp>
        <p:nvSpPr>
          <p:cNvPr id="32" name="Rectangle 31">
            <a:extLst>
              <a:ext uri="{FF2B5EF4-FFF2-40B4-BE49-F238E27FC236}">
                <a16:creationId xmlns:a16="http://schemas.microsoft.com/office/drawing/2014/main" id="{D263FF83-F9D2-0046-88AE-D3C10B97EA62}"/>
              </a:ext>
            </a:extLst>
          </p:cNvPr>
          <p:cNvSpPr/>
          <p:nvPr/>
        </p:nvSpPr>
        <p:spPr>
          <a:xfrm>
            <a:off x="8562298" y="2934678"/>
            <a:ext cx="1596078" cy="584775"/>
          </a:xfrm>
          <a:prstGeom prst="rect">
            <a:avLst/>
          </a:prstGeom>
        </p:spPr>
        <p:txBody>
          <a:bodyPr wrap="none">
            <a:spAutoFit/>
          </a:bodyPr>
          <a:lstStyle/>
          <a:p>
            <a:r>
              <a:rPr lang="en-GB" sz="3200" i="1" dirty="0"/>
              <a:t>gradient</a:t>
            </a:r>
            <a:endParaRPr lang="en-GB" sz="3200" dirty="0"/>
          </a:p>
        </p:txBody>
      </p:sp>
      <p:sp>
        <p:nvSpPr>
          <p:cNvPr id="4" name="Rectangle 3">
            <a:extLst>
              <a:ext uri="{FF2B5EF4-FFF2-40B4-BE49-F238E27FC236}">
                <a16:creationId xmlns:a16="http://schemas.microsoft.com/office/drawing/2014/main" id="{E5FA8A88-9148-3046-BC03-CC99ACA78B37}"/>
              </a:ext>
            </a:extLst>
          </p:cNvPr>
          <p:cNvSpPr/>
          <p:nvPr/>
        </p:nvSpPr>
        <p:spPr>
          <a:xfrm>
            <a:off x="5607287" y="2051885"/>
            <a:ext cx="1183365" cy="707886"/>
          </a:xfrm>
          <a:prstGeom prst="rect">
            <a:avLst/>
          </a:prstGeom>
        </p:spPr>
        <p:txBody>
          <a:bodyPr wrap="square">
            <a:spAutoFit/>
          </a:bodyPr>
          <a:lstStyle/>
          <a:p>
            <a:r>
              <a:rPr lang="en-GB" sz="4000" dirty="0"/>
              <a:t>ln A</a:t>
            </a:r>
          </a:p>
        </p:txBody>
      </p:sp>
      <p:sp>
        <p:nvSpPr>
          <p:cNvPr id="33" name="TextBox 32">
            <a:extLst>
              <a:ext uri="{FF2B5EF4-FFF2-40B4-BE49-F238E27FC236}">
                <a16:creationId xmlns:a16="http://schemas.microsoft.com/office/drawing/2014/main" id="{5DFC77EF-F1CA-A64A-8BF0-6FA63F12694A}"/>
              </a:ext>
            </a:extLst>
          </p:cNvPr>
          <p:cNvSpPr txBox="1"/>
          <p:nvPr/>
        </p:nvSpPr>
        <p:spPr>
          <a:xfrm>
            <a:off x="514355" y="1028561"/>
            <a:ext cx="8594276" cy="584775"/>
          </a:xfrm>
          <a:prstGeom prst="rect">
            <a:avLst/>
          </a:prstGeom>
          <a:noFill/>
        </p:spPr>
        <p:txBody>
          <a:bodyPr wrap="none" rtlCol="0">
            <a:spAutoFit/>
          </a:bodyPr>
          <a:lstStyle/>
          <a:p>
            <a:r>
              <a:rPr lang="en-GB" sz="3200" dirty="0"/>
              <a:t>Change Arrhenius equation into form of </a:t>
            </a:r>
            <a:r>
              <a:rPr lang="en-GB" sz="3200" i="1" dirty="0"/>
              <a:t>y = mx +C</a:t>
            </a:r>
          </a:p>
        </p:txBody>
      </p:sp>
      <p:sp>
        <p:nvSpPr>
          <p:cNvPr id="5" name="Title 4">
            <a:extLst>
              <a:ext uri="{FF2B5EF4-FFF2-40B4-BE49-F238E27FC236}">
                <a16:creationId xmlns:a16="http://schemas.microsoft.com/office/drawing/2014/main" id="{7B47A1E7-8857-40DF-846A-412EFD0CDD49}"/>
              </a:ext>
            </a:extLst>
          </p:cNvPr>
          <p:cNvSpPr>
            <a:spLocks noGrp="1"/>
          </p:cNvSpPr>
          <p:nvPr>
            <p:ph type="title"/>
          </p:nvPr>
        </p:nvSpPr>
        <p:spPr>
          <a:xfrm>
            <a:off x="1039765" y="-472459"/>
            <a:ext cx="10364451" cy="1596177"/>
          </a:xfrm>
        </p:spPr>
        <p:txBody>
          <a:bodyPr/>
          <a:lstStyle/>
          <a:p>
            <a:r>
              <a:rPr lang="en-GB" dirty="0"/>
              <a:t>Activation energy</a:t>
            </a:r>
          </a:p>
        </p:txBody>
      </p:sp>
    </p:spTree>
    <p:extLst>
      <p:ext uri="{BB962C8B-B14F-4D97-AF65-F5344CB8AC3E}">
        <p14:creationId xmlns:p14="http://schemas.microsoft.com/office/powerpoint/2010/main" val="23014036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932B378-1921-4ECC-97F3-54C8726D6FC5}"/>
              </a:ext>
            </a:extLst>
          </p:cNvPr>
          <p:cNvSpPr>
            <a:spLocks noGrp="1"/>
          </p:cNvSpPr>
          <p:nvPr>
            <p:ph idx="1"/>
          </p:nvPr>
        </p:nvSpPr>
        <p:spPr>
          <a:xfrm>
            <a:off x="695565" y="195393"/>
            <a:ext cx="10364452" cy="3424107"/>
          </a:xfrm>
        </p:spPr>
        <p:txBody>
          <a:bodyPr/>
          <a:lstStyle/>
          <a:p>
            <a:r>
              <a:rPr lang="en-GB" dirty="0">
                <a:hlinkClick r:id="rId3"/>
              </a:rPr>
              <a:t>https://www.youtube.com/watch?v=CsDrL7qMyCg&amp;list=TLPQMTAxMDIwMjNBgjfRLthNsA&amp;index=2</a:t>
            </a:r>
            <a:r>
              <a:rPr lang="en-GB" dirty="0"/>
              <a:t> </a:t>
            </a:r>
          </a:p>
        </p:txBody>
      </p:sp>
      <p:pic>
        <p:nvPicPr>
          <p:cNvPr id="5" name="Picture 4">
            <a:extLst>
              <a:ext uri="{FF2B5EF4-FFF2-40B4-BE49-F238E27FC236}">
                <a16:creationId xmlns:a16="http://schemas.microsoft.com/office/drawing/2014/main" id="{363FFEEA-530B-4E7E-89B6-0ACD24DAC21F}"/>
              </a:ext>
            </a:extLst>
          </p:cNvPr>
          <p:cNvPicPr>
            <a:picLocks noChangeAspect="1"/>
          </p:cNvPicPr>
          <p:nvPr/>
        </p:nvPicPr>
        <p:blipFill>
          <a:blip r:embed="rId4"/>
          <a:stretch>
            <a:fillRect/>
          </a:stretch>
        </p:blipFill>
        <p:spPr>
          <a:xfrm>
            <a:off x="955098" y="1250221"/>
            <a:ext cx="7495880" cy="4205006"/>
          </a:xfrm>
          <a:prstGeom prst="rect">
            <a:avLst/>
          </a:prstGeom>
        </p:spPr>
      </p:pic>
    </p:spTree>
    <p:extLst>
      <p:ext uri="{BB962C8B-B14F-4D97-AF65-F5344CB8AC3E}">
        <p14:creationId xmlns:p14="http://schemas.microsoft.com/office/powerpoint/2010/main" val="256644156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26F4719-D354-40B0-8A60-D60814C46ECE}"/>
              </a:ext>
            </a:extLst>
          </p:cNvPr>
          <p:cNvSpPr txBox="1"/>
          <p:nvPr/>
        </p:nvSpPr>
        <p:spPr>
          <a:xfrm>
            <a:off x="-28575" y="17060"/>
            <a:ext cx="9144001" cy="646331"/>
          </a:xfrm>
          <a:prstGeom prst="rect">
            <a:avLst/>
          </a:prstGeom>
          <a:noFill/>
        </p:spPr>
        <p:txBody>
          <a:bodyPr wrap="square">
            <a:spAutoFit/>
          </a:bodyPr>
          <a:lstStyle/>
          <a:p>
            <a:r>
              <a:rPr lang="en-GB" sz="3600" b="1">
                <a:solidFill>
                  <a:srgbClr val="0070C0"/>
                </a:solidFill>
                <a:effectLst>
                  <a:outerShdw blurRad="38100" dist="38100" dir="2700000" algn="tl">
                    <a:srgbClr val="000000">
                      <a:alpha val="43137"/>
                    </a:srgbClr>
                  </a:outerShdw>
                </a:effectLst>
              </a:rPr>
              <a:t>KINETICS OF THERMAL DECOMPOSITION</a:t>
            </a:r>
            <a:endParaRPr lang="en-GB" sz="3600" b="1">
              <a:effectLst>
                <a:outerShdw blurRad="38100" dist="38100" dir="2700000" algn="tl">
                  <a:srgbClr val="000000">
                    <a:alpha val="43137"/>
                  </a:srgbClr>
                </a:outerShdw>
              </a:effectLst>
            </a:endParaRPr>
          </a:p>
        </p:txBody>
      </p:sp>
      <p:sp>
        <p:nvSpPr>
          <p:cNvPr id="2" name="TextBox 1">
            <a:extLst>
              <a:ext uri="{FF2B5EF4-FFF2-40B4-BE49-F238E27FC236}">
                <a16:creationId xmlns:a16="http://schemas.microsoft.com/office/drawing/2014/main" id="{2D1AB8BE-C96B-4A60-B927-D71ADFB55865}"/>
              </a:ext>
            </a:extLst>
          </p:cNvPr>
          <p:cNvSpPr txBox="1"/>
          <p:nvPr/>
        </p:nvSpPr>
        <p:spPr>
          <a:xfrm>
            <a:off x="116958" y="479590"/>
            <a:ext cx="11663916" cy="830997"/>
          </a:xfrm>
          <a:prstGeom prst="rect">
            <a:avLst/>
          </a:prstGeom>
          <a:noFill/>
        </p:spPr>
        <p:txBody>
          <a:bodyPr wrap="square" rtlCol="0">
            <a:spAutoFit/>
          </a:bodyPr>
          <a:lstStyle/>
          <a:p>
            <a:pPr marL="285750" indent="-285750">
              <a:buFont typeface="Arial" panose="020B0604020202020204" pitchFamily="34" charset="0"/>
              <a:buChar char="•"/>
            </a:pPr>
            <a:r>
              <a:rPr lang="en-GB" sz="2400">
                <a:cs typeface="Calibri" panose="020F0502020204030204" pitchFamily="34" charset="0"/>
              </a:rPr>
              <a:t>all explosives undergo thermal decomposition at temperatures lower than the temperature needed for detonation </a:t>
            </a:r>
          </a:p>
        </p:txBody>
      </p:sp>
      <p:sp>
        <p:nvSpPr>
          <p:cNvPr id="3" name="TextBox 2">
            <a:extLst>
              <a:ext uri="{FF2B5EF4-FFF2-40B4-BE49-F238E27FC236}">
                <a16:creationId xmlns:a16="http://schemas.microsoft.com/office/drawing/2014/main" id="{943F1A5E-B147-4EAF-8A15-2AC0290B49EC}"/>
              </a:ext>
            </a:extLst>
          </p:cNvPr>
          <p:cNvSpPr txBox="1"/>
          <p:nvPr/>
        </p:nvSpPr>
        <p:spPr>
          <a:xfrm>
            <a:off x="187743" y="1235637"/>
            <a:ext cx="11130756" cy="830997"/>
          </a:xfrm>
          <a:prstGeom prst="rect">
            <a:avLst/>
          </a:prstGeom>
          <a:noFill/>
        </p:spPr>
        <p:txBody>
          <a:bodyPr wrap="square" rtlCol="0">
            <a:spAutoFit/>
          </a:bodyPr>
          <a:lstStyle/>
          <a:p>
            <a:pPr marL="285750" indent="-285750">
              <a:buFont typeface="Arial" panose="020B0604020202020204" pitchFamily="34" charset="0"/>
              <a:buChar char="•"/>
            </a:pPr>
            <a:r>
              <a:rPr lang="en-GB" sz="2400">
                <a:cs typeface="Calibri" panose="020F0502020204030204" pitchFamily="34" charset="0"/>
              </a:rPr>
              <a:t>used to determine the </a:t>
            </a:r>
            <a:r>
              <a:rPr lang="en-GB" sz="2400" b="1">
                <a:solidFill>
                  <a:srgbClr val="00B0F0"/>
                </a:solidFill>
                <a:cs typeface="Calibri" panose="020F0502020204030204" pitchFamily="34" charset="0"/>
              </a:rPr>
              <a:t>stability</a:t>
            </a:r>
            <a:r>
              <a:rPr lang="en-GB" sz="2400">
                <a:cs typeface="Calibri" panose="020F0502020204030204" pitchFamily="34" charset="0"/>
              </a:rPr>
              <a:t> and </a:t>
            </a:r>
            <a:r>
              <a:rPr lang="en-GB" sz="2400" b="1">
                <a:solidFill>
                  <a:srgbClr val="00B0F0"/>
                </a:solidFill>
                <a:cs typeface="Calibri" panose="020F0502020204030204" pitchFamily="34" charset="0"/>
              </a:rPr>
              <a:t>shelf life </a:t>
            </a:r>
            <a:r>
              <a:rPr lang="en-GB" sz="2400">
                <a:cs typeface="Calibri" panose="020F0502020204030204" pitchFamily="34" charset="0"/>
              </a:rPr>
              <a:t>of the explosive</a:t>
            </a:r>
          </a:p>
          <a:p>
            <a:pPr marL="285750" indent="-285750">
              <a:buFont typeface="Arial" panose="020B0604020202020204" pitchFamily="34" charset="0"/>
              <a:buChar char="•"/>
            </a:pPr>
            <a:r>
              <a:rPr lang="en-GB" sz="2400">
                <a:cs typeface="Calibri" panose="020F0502020204030204" pitchFamily="34" charset="0"/>
              </a:rPr>
              <a:t>shelf-life and stability susceptibility to heat</a:t>
            </a:r>
          </a:p>
        </p:txBody>
      </p:sp>
      <p:sp>
        <p:nvSpPr>
          <p:cNvPr id="4" name="TextBox 3">
            <a:extLst>
              <a:ext uri="{FF2B5EF4-FFF2-40B4-BE49-F238E27FC236}">
                <a16:creationId xmlns:a16="http://schemas.microsoft.com/office/drawing/2014/main" id="{EF3E0EE0-8C49-4DE0-B86D-D58F0768E58A}"/>
              </a:ext>
            </a:extLst>
          </p:cNvPr>
          <p:cNvSpPr txBox="1"/>
          <p:nvPr/>
        </p:nvSpPr>
        <p:spPr>
          <a:xfrm>
            <a:off x="28084" y="2070397"/>
            <a:ext cx="12095463" cy="830997"/>
          </a:xfrm>
          <a:prstGeom prst="rect">
            <a:avLst/>
          </a:prstGeom>
          <a:noFill/>
        </p:spPr>
        <p:txBody>
          <a:bodyPr wrap="square" rtlCol="0">
            <a:spAutoFit/>
          </a:bodyPr>
          <a:lstStyle/>
          <a:p>
            <a:pPr marL="285750" indent="-285750">
              <a:buFont typeface="Arial" panose="020B0604020202020204" pitchFamily="34" charset="0"/>
              <a:buChar char="•"/>
            </a:pPr>
            <a:r>
              <a:rPr lang="en-GB" sz="2400">
                <a:cs typeface="Calibri" panose="020F0502020204030204" pitchFamily="34" charset="0"/>
              </a:rPr>
              <a:t>measured at constant temperature as the </a:t>
            </a:r>
            <a:r>
              <a:rPr lang="en-GB" sz="2400" b="1">
                <a:cs typeface="Calibri" panose="020F0502020204030204" pitchFamily="34" charset="0"/>
              </a:rPr>
              <a:t>rate of gas released </a:t>
            </a:r>
            <a:r>
              <a:rPr lang="en-GB" sz="2400">
                <a:cs typeface="Calibri" panose="020F0502020204030204" pitchFamily="34" charset="0"/>
              </a:rPr>
              <a:t>from a sample of explosive at a series of controlled temperatures</a:t>
            </a:r>
          </a:p>
        </p:txBody>
      </p:sp>
      <p:sp>
        <p:nvSpPr>
          <p:cNvPr id="6" name="TextBox 5">
            <a:extLst>
              <a:ext uri="{FF2B5EF4-FFF2-40B4-BE49-F238E27FC236}">
                <a16:creationId xmlns:a16="http://schemas.microsoft.com/office/drawing/2014/main" id="{133B347E-E1EF-410D-8236-4F389FC4B39F}"/>
              </a:ext>
            </a:extLst>
          </p:cNvPr>
          <p:cNvSpPr txBox="1"/>
          <p:nvPr/>
        </p:nvSpPr>
        <p:spPr>
          <a:xfrm>
            <a:off x="1635740" y="2860458"/>
            <a:ext cx="2137610" cy="461665"/>
          </a:xfrm>
          <a:prstGeom prst="rect">
            <a:avLst/>
          </a:prstGeom>
          <a:noFill/>
        </p:spPr>
        <p:txBody>
          <a:bodyPr wrap="square" rtlCol="0">
            <a:spAutoFit/>
          </a:bodyPr>
          <a:lstStyle/>
          <a:p>
            <a:r>
              <a:rPr lang="en-GB" sz="2400">
                <a:solidFill>
                  <a:srgbClr val="FF0000"/>
                </a:solidFill>
                <a:cs typeface="Calibri" panose="020F0502020204030204" pitchFamily="34" charset="0"/>
              </a:rPr>
              <a:t>V</a:t>
            </a:r>
            <a:r>
              <a:rPr lang="en-GB" sz="2400">
                <a:cs typeface="Calibri" panose="020F0502020204030204" pitchFamily="34" charset="0"/>
              </a:rPr>
              <a:t> = </a:t>
            </a:r>
            <a:r>
              <a:rPr lang="en-GB" sz="2400" b="1" err="1">
                <a:cs typeface="Calibri" panose="020F0502020204030204" pitchFamily="34" charset="0"/>
              </a:rPr>
              <a:t>k</a:t>
            </a:r>
            <a:r>
              <a:rPr lang="en-GB" sz="2400" baseline="30000" err="1">
                <a:solidFill>
                  <a:srgbClr val="0000FF"/>
                </a:solidFill>
                <a:cs typeface="Calibri" panose="020F0502020204030204" pitchFamily="34" charset="0"/>
              </a:rPr>
              <a:t>T</a:t>
            </a:r>
            <a:r>
              <a:rPr lang="en-GB" sz="2400">
                <a:cs typeface="Calibri" panose="020F0502020204030204" pitchFamily="34" charset="0"/>
              </a:rPr>
              <a:t> + </a:t>
            </a:r>
            <a:r>
              <a:rPr lang="en-GB" sz="2400">
                <a:solidFill>
                  <a:srgbClr val="00B0F0"/>
                </a:solidFill>
                <a:cs typeface="Calibri" panose="020F0502020204030204" pitchFamily="34" charset="0"/>
              </a:rPr>
              <a:t>C</a:t>
            </a:r>
          </a:p>
        </p:txBody>
      </p:sp>
      <p:sp>
        <p:nvSpPr>
          <p:cNvPr id="7" name="TextBox 6">
            <a:extLst>
              <a:ext uri="{FF2B5EF4-FFF2-40B4-BE49-F238E27FC236}">
                <a16:creationId xmlns:a16="http://schemas.microsoft.com/office/drawing/2014/main" id="{759C92CA-2701-47DD-9652-86F4466A9C42}"/>
              </a:ext>
            </a:extLst>
          </p:cNvPr>
          <p:cNvSpPr txBox="1"/>
          <p:nvPr/>
        </p:nvSpPr>
        <p:spPr>
          <a:xfrm>
            <a:off x="4023114" y="2783512"/>
            <a:ext cx="6392946" cy="1569660"/>
          </a:xfrm>
          <a:prstGeom prst="rect">
            <a:avLst/>
          </a:prstGeom>
          <a:noFill/>
        </p:spPr>
        <p:txBody>
          <a:bodyPr wrap="square" rtlCol="0">
            <a:spAutoFit/>
          </a:bodyPr>
          <a:lstStyle/>
          <a:p>
            <a:r>
              <a:rPr lang="en-GB" sz="2400">
                <a:solidFill>
                  <a:srgbClr val="FF0000"/>
                </a:solidFill>
                <a:cs typeface="Calibri" panose="020F0502020204030204" pitchFamily="34" charset="0"/>
              </a:rPr>
              <a:t>V</a:t>
            </a:r>
            <a:r>
              <a:rPr lang="en-GB" sz="2400">
                <a:cs typeface="Calibri" panose="020F0502020204030204" pitchFamily="34" charset="0"/>
              </a:rPr>
              <a:t> – volume of gas evolved </a:t>
            </a:r>
          </a:p>
          <a:p>
            <a:r>
              <a:rPr lang="en-GB" sz="2400" b="1">
                <a:cs typeface="Calibri" panose="020F0502020204030204" pitchFamily="34" charset="0"/>
              </a:rPr>
              <a:t>k</a:t>
            </a:r>
            <a:r>
              <a:rPr lang="en-GB" sz="2400">
                <a:cs typeface="Calibri" panose="020F0502020204030204" pitchFamily="34" charset="0"/>
              </a:rPr>
              <a:t> – reaction rate constant</a:t>
            </a:r>
          </a:p>
          <a:p>
            <a:r>
              <a:rPr lang="en-GB" sz="2400">
                <a:solidFill>
                  <a:srgbClr val="0000FF"/>
                </a:solidFill>
                <a:cs typeface="Calibri" panose="020F0502020204030204" pitchFamily="34" charset="0"/>
              </a:rPr>
              <a:t>T</a:t>
            </a:r>
            <a:r>
              <a:rPr lang="en-GB" sz="2400">
                <a:cs typeface="Calibri" panose="020F0502020204030204" pitchFamily="34" charset="0"/>
              </a:rPr>
              <a:t> – temperature, </a:t>
            </a:r>
            <a:r>
              <a:rPr lang="en-GB" sz="2400" err="1">
                <a:cs typeface="Calibri" panose="020F0502020204030204" pitchFamily="34" charset="0"/>
              </a:rPr>
              <a:t>degC</a:t>
            </a:r>
            <a:endParaRPr lang="en-GB" sz="2400">
              <a:cs typeface="Calibri" panose="020F0502020204030204" pitchFamily="34" charset="0"/>
            </a:endParaRPr>
          </a:p>
          <a:p>
            <a:r>
              <a:rPr lang="en-GB" sz="2400">
                <a:solidFill>
                  <a:srgbClr val="00B0F0"/>
                </a:solidFill>
                <a:cs typeface="Calibri" panose="020F0502020204030204" pitchFamily="34" charset="0"/>
              </a:rPr>
              <a:t>C</a:t>
            </a:r>
            <a:r>
              <a:rPr lang="en-GB" sz="2400">
                <a:cs typeface="Calibri" panose="020F0502020204030204" pitchFamily="34" charset="0"/>
              </a:rPr>
              <a:t> – constant for particular explosive</a:t>
            </a:r>
          </a:p>
        </p:txBody>
      </p:sp>
      <p:sp>
        <p:nvSpPr>
          <p:cNvPr id="8" name="TextBox 7">
            <a:extLst>
              <a:ext uri="{FF2B5EF4-FFF2-40B4-BE49-F238E27FC236}">
                <a16:creationId xmlns:a16="http://schemas.microsoft.com/office/drawing/2014/main" id="{F2D6EFAC-28D5-47FD-96BA-D1490DF0C5D1}"/>
              </a:ext>
            </a:extLst>
          </p:cNvPr>
          <p:cNvSpPr txBox="1"/>
          <p:nvPr/>
        </p:nvSpPr>
        <p:spPr>
          <a:xfrm>
            <a:off x="519717" y="4546869"/>
            <a:ext cx="11603830" cy="1938992"/>
          </a:xfrm>
          <a:prstGeom prst="rect">
            <a:avLst/>
          </a:prstGeom>
          <a:noFill/>
        </p:spPr>
        <p:txBody>
          <a:bodyPr wrap="square" rtlCol="0">
            <a:spAutoFit/>
          </a:bodyPr>
          <a:lstStyle/>
          <a:p>
            <a:pPr marL="285750" indent="-285750">
              <a:buFont typeface="Arial" panose="020B0604020202020204" pitchFamily="34" charset="0"/>
              <a:buChar char="•"/>
            </a:pPr>
            <a:r>
              <a:rPr lang="en-GB" sz="2400">
                <a:cs typeface="Calibri" panose="020F0502020204030204" pitchFamily="34" charset="0"/>
              </a:rPr>
              <a:t>for every </a:t>
            </a:r>
            <a:r>
              <a:rPr lang="en-GB" sz="2400" b="1">
                <a:solidFill>
                  <a:srgbClr val="00B0F0"/>
                </a:solidFill>
                <a:cs typeface="Calibri" panose="020F0502020204030204" pitchFamily="34" charset="0"/>
              </a:rPr>
              <a:t>10 </a:t>
            </a:r>
            <a:r>
              <a:rPr lang="en-GB" sz="2400" b="1" err="1">
                <a:solidFill>
                  <a:srgbClr val="00B0F0"/>
                </a:solidFill>
                <a:cs typeface="Calibri" panose="020F0502020204030204" pitchFamily="34" charset="0"/>
              </a:rPr>
              <a:t>degC</a:t>
            </a:r>
            <a:r>
              <a:rPr lang="en-GB" sz="2400" b="1">
                <a:solidFill>
                  <a:srgbClr val="00B0F0"/>
                </a:solidFill>
                <a:cs typeface="Calibri" panose="020F0502020204030204" pitchFamily="34" charset="0"/>
              </a:rPr>
              <a:t> </a:t>
            </a:r>
            <a:r>
              <a:rPr lang="en-GB" sz="2400">
                <a:cs typeface="Calibri" panose="020F0502020204030204" pitchFamily="34" charset="0"/>
              </a:rPr>
              <a:t>increase in temperature, the </a:t>
            </a:r>
            <a:r>
              <a:rPr lang="en-GB" sz="2400" b="1">
                <a:solidFill>
                  <a:srgbClr val="00B0F0"/>
                </a:solidFill>
                <a:cs typeface="Calibri" panose="020F0502020204030204" pitchFamily="34" charset="0"/>
              </a:rPr>
              <a:t>rate of decomposition </a:t>
            </a:r>
            <a:r>
              <a:rPr lang="en-GB" sz="2400">
                <a:cs typeface="Calibri" panose="020F0502020204030204" pitchFamily="34" charset="0"/>
              </a:rPr>
              <a:t>is approximately </a:t>
            </a:r>
            <a:r>
              <a:rPr lang="en-GB" sz="2400" b="1">
                <a:solidFill>
                  <a:srgbClr val="00B0F0"/>
                </a:solidFill>
                <a:cs typeface="Calibri" panose="020F0502020204030204" pitchFamily="34" charset="0"/>
              </a:rPr>
              <a:t>doubled</a:t>
            </a:r>
            <a:r>
              <a:rPr lang="en-GB" sz="2400">
                <a:cs typeface="Calibri" panose="020F0502020204030204" pitchFamily="34" charset="0"/>
              </a:rPr>
              <a:t> (may increase 50 times if the explosion is in the molten state)</a:t>
            </a:r>
          </a:p>
          <a:p>
            <a:pPr marL="285750" indent="-285750">
              <a:buFont typeface="Arial" panose="020B0604020202020204" pitchFamily="34" charset="0"/>
              <a:buChar char="•"/>
            </a:pPr>
            <a:r>
              <a:rPr lang="en-GB" sz="2400" b="1">
                <a:solidFill>
                  <a:srgbClr val="00B0F0"/>
                </a:solidFill>
                <a:cs typeface="Calibri" panose="020F0502020204030204" pitchFamily="34" charset="0"/>
              </a:rPr>
              <a:t>rates of decomposition </a:t>
            </a:r>
            <a:r>
              <a:rPr lang="en-GB" sz="2400">
                <a:cs typeface="Calibri" panose="020F0502020204030204" pitchFamily="34" charset="0"/>
              </a:rPr>
              <a:t>depend on the </a:t>
            </a:r>
            <a:r>
              <a:rPr lang="en-GB" sz="2400" b="1">
                <a:solidFill>
                  <a:srgbClr val="00B0F0"/>
                </a:solidFill>
                <a:cs typeface="Calibri" panose="020F0502020204030204" pitchFamily="34" charset="0"/>
              </a:rPr>
              <a:t>condition of storage</a:t>
            </a:r>
            <a:endParaRPr lang="en-GB" sz="2400">
              <a:cs typeface="Calibri" panose="020F0502020204030204" pitchFamily="34" charset="0"/>
            </a:endParaRPr>
          </a:p>
          <a:p>
            <a:pPr marL="285750" indent="-285750">
              <a:buFont typeface="Arial" panose="020B0604020202020204" pitchFamily="34" charset="0"/>
              <a:buChar char="•"/>
            </a:pPr>
            <a:r>
              <a:rPr lang="en-GB" sz="2400">
                <a:cs typeface="Calibri" panose="020F0502020204030204" pitchFamily="34" charset="0"/>
              </a:rPr>
              <a:t>presence of </a:t>
            </a:r>
            <a:r>
              <a:rPr lang="en-GB" sz="2400" b="1">
                <a:solidFill>
                  <a:srgbClr val="00B0F0"/>
                </a:solidFill>
                <a:cs typeface="Calibri" panose="020F0502020204030204" pitchFamily="34" charset="0"/>
              </a:rPr>
              <a:t>moisture</a:t>
            </a:r>
            <a:r>
              <a:rPr lang="en-GB" sz="2400">
                <a:cs typeface="Calibri" panose="020F0502020204030204" pitchFamily="34" charset="0"/>
              </a:rPr>
              <a:t> increases the rate of decomposition</a:t>
            </a:r>
          </a:p>
          <a:p>
            <a:pPr marL="285750" indent="-285750">
              <a:buFont typeface="Arial" panose="020B0604020202020204" pitchFamily="34" charset="0"/>
              <a:buChar char="•"/>
            </a:pPr>
            <a:r>
              <a:rPr lang="en-GB" sz="2400">
                <a:cs typeface="Calibri" panose="020F0502020204030204" pitchFamily="34" charset="0"/>
              </a:rPr>
              <a:t>presence o</a:t>
            </a:r>
            <a:r>
              <a:rPr lang="en-GB" sz="2400" b="1">
                <a:cs typeface="Calibri" panose="020F0502020204030204" pitchFamily="34" charset="0"/>
              </a:rPr>
              <a:t>f</a:t>
            </a:r>
            <a:r>
              <a:rPr lang="en-GB" sz="2400" b="1">
                <a:solidFill>
                  <a:srgbClr val="00B0F0"/>
                </a:solidFill>
                <a:cs typeface="Calibri" panose="020F0502020204030204" pitchFamily="34" charset="0"/>
              </a:rPr>
              <a:t> impurities </a:t>
            </a:r>
            <a:r>
              <a:rPr lang="en-GB" sz="2400">
                <a:cs typeface="Calibri" panose="020F0502020204030204" pitchFamily="34" charset="0"/>
              </a:rPr>
              <a:t>which may act as </a:t>
            </a:r>
            <a:r>
              <a:rPr lang="en-GB" sz="2400" b="1">
                <a:solidFill>
                  <a:srgbClr val="00B0F0"/>
                </a:solidFill>
                <a:cs typeface="Calibri" panose="020F0502020204030204" pitchFamily="34" charset="0"/>
              </a:rPr>
              <a:t>catalysts</a:t>
            </a:r>
            <a:endParaRPr lang="en-GB" sz="2400">
              <a:cs typeface="Calibri" panose="020F0502020204030204" pitchFamily="34" charset="0"/>
            </a:endParaRPr>
          </a:p>
        </p:txBody>
      </p:sp>
    </p:spTree>
    <p:extLst>
      <p:ext uri="{BB962C8B-B14F-4D97-AF65-F5344CB8AC3E}">
        <p14:creationId xmlns:p14="http://schemas.microsoft.com/office/powerpoint/2010/main" val="383859148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D68042C-9269-4171-A6C8-B39AA3EB77F0}"/>
              </a:ext>
            </a:extLst>
          </p:cNvPr>
          <p:cNvPicPr>
            <a:picLocks noChangeAspect="1"/>
          </p:cNvPicPr>
          <p:nvPr/>
        </p:nvPicPr>
        <p:blipFill>
          <a:blip r:embed="rId3"/>
          <a:stretch>
            <a:fillRect/>
          </a:stretch>
        </p:blipFill>
        <p:spPr>
          <a:xfrm>
            <a:off x="2327564" y="2543175"/>
            <a:ext cx="6858000" cy="4314825"/>
          </a:xfrm>
          <a:prstGeom prst="rect">
            <a:avLst/>
          </a:prstGeom>
        </p:spPr>
      </p:pic>
      <p:sp>
        <p:nvSpPr>
          <p:cNvPr id="2" name="Title 1">
            <a:extLst>
              <a:ext uri="{FF2B5EF4-FFF2-40B4-BE49-F238E27FC236}">
                <a16:creationId xmlns:a16="http://schemas.microsoft.com/office/drawing/2014/main" id="{28AA191E-6BC8-4A6C-A901-C92C4122393A}"/>
              </a:ext>
            </a:extLst>
          </p:cNvPr>
          <p:cNvSpPr>
            <a:spLocks noGrp="1"/>
          </p:cNvSpPr>
          <p:nvPr>
            <p:ph type="title"/>
          </p:nvPr>
        </p:nvSpPr>
        <p:spPr>
          <a:xfrm>
            <a:off x="913774" y="-9576"/>
            <a:ext cx="10364451" cy="757721"/>
          </a:xfrm>
        </p:spPr>
        <p:txBody>
          <a:bodyPr/>
          <a:lstStyle/>
          <a:p>
            <a:r>
              <a:rPr lang="en-GB" dirty="0"/>
              <a:t>Effect of catalyst</a:t>
            </a:r>
          </a:p>
        </p:txBody>
      </p:sp>
      <p:sp>
        <p:nvSpPr>
          <p:cNvPr id="4" name="Content Placeholder 3">
            <a:extLst>
              <a:ext uri="{FF2B5EF4-FFF2-40B4-BE49-F238E27FC236}">
                <a16:creationId xmlns:a16="http://schemas.microsoft.com/office/drawing/2014/main" id="{69EBE51B-4E1C-4728-B6FC-352FE99E139F}"/>
              </a:ext>
            </a:extLst>
          </p:cNvPr>
          <p:cNvSpPr>
            <a:spLocks noGrp="1"/>
          </p:cNvSpPr>
          <p:nvPr>
            <p:ph sz="quarter" idx="13"/>
          </p:nvPr>
        </p:nvSpPr>
        <p:spPr>
          <a:xfrm>
            <a:off x="113674" y="748145"/>
            <a:ext cx="12078326" cy="3424107"/>
          </a:xfrm>
        </p:spPr>
        <p:txBody>
          <a:bodyPr/>
          <a:lstStyle/>
          <a:p>
            <a:r>
              <a:rPr lang="en-US" b="1" dirty="0">
                <a:solidFill>
                  <a:srgbClr val="202124"/>
                </a:solidFill>
                <a:cs typeface="Calibri" panose="020F0502020204030204" pitchFamily="34" charset="0"/>
              </a:rPr>
              <a:t>The rate of a reaction can be increased by adding a suitable catalyst</a:t>
            </a:r>
            <a:r>
              <a:rPr lang="en-US" dirty="0">
                <a:solidFill>
                  <a:srgbClr val="202124"/>
                </a:solidFill>
                <a:cs typeface="Calibri" panose="020F0502020204030204" pitchFamily="34" charset="0"/>
              </a:rPr>
              <a:t>. </a:t>
            </a:r>
          </a:p>
          <a:p>
            <a:r>
              <a:rPr lang="en-US" dirty="0">
                <a:solidFill>
                  <a:srgbClr val="202124"/>
                </a:solidFill>
                <a:cs typeface="Calibri" panose="020F0502020204030204" pitchFamily="34" charset="0"/>
              </a:rPr>
              <a:t>A catalyst is a substance which increases the rate of a chemical reaction but it is not used up (remains chemically unchanged at the end). It provides an alternative reaction pathway of lower activation energy.</a:t>
            </a:r>
            <a:endParaRPr lang="en-GB" dirty="0">
              <a:cs typeface="Calibri" panose="020F0502020204030204" pitchFamily="34" charset="0"/>
            </a:endParaRPr>
          </a:p>
          <a:p>
            <a:endParaRPr lang="en-GB" dirty="0"/>
          </a:p>
        </p:txBody>
      </p:sp>
    </p:spTree>
    <p:extLst>
      <p:ext uri="{BB962C8B-B14F-4D97-AF65-F5344CB8AC3E}">
        <p14:creationId xmlns:p14="http://schemas.microsoft.com/office/powerpoint/2010/main" val="132922891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B13D4A-5994-4569-BBE1-891D5BE60139}"/>
              </a:ext>
            </a:extLst>
          </p:cNvPr>
          <p:cNvSpPr>
            <a:spLocks noGrp="1"/>
          </p:cNvSpPr>
          <p:nvPr>
            <p:ph type="title"/>
          </p:nvPr>
        </p:nvSpPr>
        <p:spPr>
          <a:xfrm>
            <a:off x="913774" y="0"/>
            <a:ext cx="10364451" cy="940204"/>
          </a:xfrm>
        </p:spPr>
        <p:txBody>
          <a:bodyPr/>
          <a:lstStyle/>
          <a:p>
            <a:r>
              <a:rPr lang="en-GB" dirty="0"/>
              <a:t>Effect of surface area on rate of reaction</a:t>
            </a:r>
          </a:p>
        </p:txBody>
      </p:sp>
      <p:pic>
        <p:nvPicPr>
          <p:cNvPr id="3" name="Picture 2">
            <a:extLst>
              <a:ext uri="{FF2B5EF4-FFF2-40B4-BE49-F238E27FC236}">
                <a16:creationId xmlns:a16="http://schemas.microsoft.com/office/drawing/2014/main" id="{B880E661-9C5C-4C23-9E3D-8D0C7A3AD9AB}"/>
              </a:ext>
            </a:extLst>
          </p:cNvPr>
          <p:cNvPicPr>
            <a:picLocks noChangeAspect="1"/>
          </p:cNvPicPr>
          <p:nvPr/>
        </p:nvPicPr>
        <p:blipFill>
          <a:blip r:embed="rId3"/>
          <a:stretch>
            <a:fillRect/>
          </a:stretch>
        </p:blipFill>
        <p:spPr>
          <a:xfrm>
            <a:off x="913774" y="1958513"/>
            <a:ext cx="6619635" cy="3713454"/>
          </a:xfrm>
          <a:prstGeom prst="rect">
            <a:avLst/>
          </a:prstGeom>
        </p:spPr>
      </p:pic>
      <p:sp>
        <p:nvSpPr>
          <p:cNvPr id="6" name="TextBox 5">
            <a:extLst>
              <a:ext uri="{FF2B5EF4-FFF2-40B4-BE49-F238E27FC236}">
                <a16:creationId xmlns:a16="http://schemas.microsoft.com/office/drawing/2014/main" id="{4F568BD3-B602-45F1-8E61-442847DE869B}"/>
              </a:ext>
            </a:extLst>
          </p:cNvPr>
          <p:cNvSpPr txBox="1"/>
          <p:nvPr/>
        </p:nvSpPr>
        <p:spPr>
          <a:xfrm>
            <a:off x="913774" y="1264692"/>
            <a:ext cx="7364557" cy="369332"/>
          </a:xfrm>
          <a:prstGeom prst="rect">
            <a:avLst/>
          </a:prstGeom>
          <a:noFill/>
        </p:spPr>
        <p:txBody>
          <a:bodyPr wrap="square">
            <a:spAutoFit/>
          </a:bodyPr>
          <a:lstStyle/>
          <a:p>
            <a:r>
              <a:rPr lang="en-GB" dirty="0">
                <a:hlinkClick r:id="rId4"/>
              </a:rPr>
              <a:t>https://youtu.be/kQtKRBL3rJY?list=TLPQMTAxMDIwMjNBgjfRLthNsA</a:t>
            </a:r>
            <a:r>
              <a:rPr lang="en-GB" dirty="0"/>
              <a:t> </a:t>
            </a:r>
          </a:p>
        </p:txBody>
      </p:sp>
    </p:spTree>
    <p:extLst>
      <p:ext uri="{BB962C8B-B14F-4D97-AF65-F5344CB8AC3E}">
        <p14:creationId xmlns:p14="http://schemas.microsoft.com/office/powerpoint/2010/main" val="11613566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717801-E6ED-45AB-8DA1-59232F38E48E}"/>
              </a:ext>
            </a:extLst>
          </p:cNvPr>
          <p:cNvSpPr>
            <a:spLocks noGrp="1"/>
          </p:cNvSpPr>
          <p:nvPr>
            <p:ph type="title"/>
          </p:nvPr>
        </p:nvSpPr>
        <p:spPr>
          <a:xfrm>
            <a:off x="913774" y="1"/>
            <a:ext cx="10364451" cy="1122218"/>
          </a:xfrm>
        </p:spPr>
        <p:txBody>
          <a:bodyPr/>
          <a:lstStyle/>
          <a:p>
            <a:r>
              <a:rPr lang="en-GB" dirty="0"/>
              <a:t>experiment</a:t>
            </a:r>
          </a:p>
        </p:txBody>
      </p:sp>
      <p:sp>
        <p:nvSpPr>
          <p:cNvPr id="4" name="TextBox 3">
            <a:extLst>
              <a:ext uri="{FF2B5EF4-FFF2-40B4-BE49-F238E27FC236}">
                <a16:creationId xmlns:a16="http://schemas.microsoft.com/office/drawing/2014/main" id="{BE20550D-B590-43D2-88ED-108CA1D06B30}"/>
              </a:ext>
            </a:extLst>
          </p:cNvPr>
          <p:cNvSpPr txBox="1"/>
          <p:nvPr/>
        </p:nvSpPr>
        <p:spPr>
          <a:xfrm>
            <a:off x="798801" y="1353189"/>
            <a:ext cx="6096866" cy="369332"/>
          </a:xfrm>
          <a:prstGeom prst="rect">
            <a:avLst/>
          </a:prstGeom>
          <a:noFill/>
        </p:spPr>
        <p:txBody>
          <a:bodyPr wrap="square">
            <a:spAutoFit/>
          </a:bodyPr>
          <a:lstStyle/>
          <a:p>
            <a:r>
              <a:rPr lang="en-GB" dirty="0"/>
              <a:t>https://www.youtube.com/watch?v=ssa3wh3RNt0</a:t>
            </a:r>
          </a:p>
        </p:txBody>
      </p:sp>
    </p:spTree>
    <p:extLst>
      <p:ext uri="{BB962C8B-B14F-4D97-AF65-F5344CB8AC3E}">
        <p14:creationId xmlns:p14="http://schemas.microsoft.com/office/powerpoint/2010/main" val="159203756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92108F7-C4F3-4575-829D-B7D892B773EE}"/>
              </a:ext>
            </a:extLst>
          </p:cNvPr>
          <p:cNvSpPr txBox="1"/>
          <p:nvPr/>
        </p:nvSpPr>
        <p:spPr>
          <a:xfrm>
            <a:off x="0" y="0"/>
            <a:ext cx="9144001" cy="646331"/>
          </a:xfrm>
          <a:prstGeom prst="rect">
            <a:avLst/>
          </a:prstGeom>
          <a:noFill/>
        </p:spPr>
        <p:txBody>
          <a:bodyPr wrap="square">
            <a:spAutoFit/>
          </a:bodyPr>
          <a:lstStyle/>
          <a:p>
            <a:r>
              <a:rPr lang="en-GB" sz="3600" b="1">
                <a:solidFill>
                  <a:srgbClr val="0070C0"/>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EQUILIBRIUM</a:t>
            </a:r>
            <a:endParaRPr lang="en-GB" sz="3600" b="1">
              <a:effectLst>
                <a:outerShdw blurRad="38100" dist="38100" dir="2700000" algn="tl">
                  <a:srgbClr val="000000">
                    <a:alpha val="43137"/>
                  </a:srgbClr>
                </a:outerShdw>
              </a:effectLst>
              <a:latin typeface="Calibri" panose="020F0502020204030204" pitchFamily="34" charset="0"/>
              <a:cs typeface="Calibri" panose="020F0502020204030204" pitchFamily="34" charset="0"/>
            </a:endParaRPr>
          </a:p>
        </p:txBody>
      </p:sp>
      <p:sp>
        <p:nvSpPr>
          <p:cNvPr id="3" name="TextBox 2">
            <a:extLst>
              <a:ext uri="{FF2B5EF4-FFF2-40B4-BE49-F238E27FC236}">
                <a16:creationId xmlns:a16="http://schemas.microsoft.com/office/drawing/2014/main" id="{FF72890F-882A-4D7E-9C2A-90BD7641BF57}"/>
              </a:ext>
            </a:extLst>
          </p:cNvPr>
          <p:cNvSpPr txBox="1"/>
          <p:nvPr/>
        </p:nvSpPr>
        <p:spPr>
          <a:xfrm>
            <a:off x="85061" y="1640160"/>
            <a:ext cx="5701060" cy="4435317"/>
          </a:xfrm>
          <a:prstGeom prst="rect">
            <a:avLst/>
          </a:prstGeom>
          <a:noFill/>
        </p:spPr>
        <p:txBody>
          <a:bodyPr wrap="square" rtlCol="0">
            <a:spAutoFit/>
          </a:bodyPr>
          <a:lstStyle/>
          <a:p>
            <a:pPr marL="342900" indent="-342900">
              <a:lnSpc>
                <a:spcPts val="3800"/>
              </a:lnSpc>
              <a:buFont typeface="Arial" panose="020B0604020202020204" pitchFamily="34" charset="0"/>
              <a:buChar char="•"/>
            </a:pPr>
            <a:r>
              <a:rPr lang="en-GB" sz="2400">
                <a:cs typeface="Calibri" panose="020F0502020204030204" pitchFamily="34" charset="0"/>
              </a:rPr>
              <a:t>reactions do not go to full completion</a:t>
            </a:r>
          </a:p>
          <a:p>
            <a:pPr marL="342900" indent="-342900">
              <a:lnSpc>
                <a:spcPts val="3800"/>
              </a:lnSpc>
              <a:buFont typeface="Arial" panose="020B0604020202020204" pitchFamily="34" charset="0"/>
              <a:buChar char="•"/>
            </a:pPr>
            <a:r>
              <a:rPr lang="en-GB" sz="2400">
                <a:cs typeface="Calibri" panose="020F0502020204030204" pitchFamily="34" charset="0"/>
              </a:rPr>
              <a:t>there is an equilibrium</a:t>
            </a:r>
            <a:r>
              <a:rPr lang="en-US" altLang="en-US" sz="2400" b="1">
                <a:solidFill>
                  <a:srgbClr val="FF0000"/>
                </a:solidFill>
                <a:ea typeface="MathJax_AMS"/>
                <a:cs typeface="Calibri" panose="020F0502020204030204" pitchFamily="34" charset="0"/>
              </a:rPr>
              <a:t> (⇌)</a:t>
            </a:r>
            <a:r>
              <a:rPr lang="en-GB" sz="2400">
                <a:cs typeface="Calibri" panose="020F0502020204030204" pitchFamily="34" charset="0"/>
              </a:rPr>
              <a:t> between concentrations or pressures of the reactants and products</a:t>
            </a:r>
          </a:p>
          <a:p>
            <a:pPr marL="342900" indent="-342900">
              <a:lnSpc>
                <a:spcPts val="3800"/>
              </a:lnSpc>
              <a:buFont typeface="Arial" panose="020B0604020202020204" pitchFamily="34" charset="0"/>
              <a:buChar char="•"/>
            </a:pPr>
            <a:r>
              <a:rPr lang="en-GB" sz="2400" b="1">
                <a:solidFill>
                  <a:srgbClr val="00B0F0"/>
                </a:solidFill>
                <a:cs typeface="Calibri" panose="020F0502020204030204" pitchFamily="34" charset="0"/>
              </a:rPr>
              <a:t>at equilibrium the rate of the forward reaction equals the rate of a backward reaction</a:t>
            </a:r>
          </a:p>
          <a:p>
            <a:pPr marL="342900" indent="-342900">
              <a:lnSpc>
                <a:spcPts val="3800"/>
              </a:lnSpc>
              <a:buFont typeface="Arial" panose="020B0604020202020204" pitchFamily="34" charset="0"/>
              <a:buChar char="•"/>
            </a:pPr>
            <a:r>
              <a:rPr lang="en-GB" sz="2400"/>
              <a:t>equilibrium depends on the oxygen balance and temperature of explosion</a:t>
            </a:r>
          </a:p>
        </p:txBody>
      </p:sp>
      <p:pic>
        <p:nvPicPr>
          <p:cNvPr id="1026" name="Picture 2" descr="At equilibrium, the rate of the forward reaction equals the rate of the reverse reaction">
            <a:extLst>
              <a:ext uri="{FF2B5EF4-FFF2-40B4-BE49-F238E27FC236}">
                <a16:creationId xmlns:a16="http://schemas.microsoft.com/office/drawing/2014/main" id="{AE1E4190-B20E-44C9-99C3-F4D24FA8762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3928"/>
          <a:stretch/>
        </p:blipFill>
        <p:spPr bwMode="auto">
          <a:xfrm>
            <a:off x="5588909" y="1779514"/>
            <a:ext cx="6603091" cy="4739932"/>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6F65DC2E-7986-47CF-B740-FD9F123DC0F9}"/>
              </a:ext>
            </a:extLst>
          </p:cNvPr>
          <p:cNvSpPr txBox="1"/>
          <p:nvPr/>
        </p:nvSpPr>
        <p:spPr>
          <a:xfrm>
            <a:off x="411030" y="6519446"/>
            <a:ext cx="4622800" cy="338554"/>
          </a:xfrm>
          <a:prstGeom prst="rect">
            <a:avLst/>
          </a:prstGeom>
          <a:noFill/>
        </p:spPr>
        <p:txBody>
          <a:bodyPr wrap="square">
            <a:spAutoFit/>
          </a:bodyPr>
          <a:lstStyle/>
          <a:p>
            <a:r>
              <a:rPr lang="en-GB" sz="800"/>
              <a:t>https://chem.libretexts.org/Bookshelves/Introductory_Chemistry/Book%3A_Chemistry_for_Allied_Health_%28Soult%29/08%3A_Properties_of_Solutions/8.02%3A_Chemical_Equilibrium</a:t>
            </a:r>
          </a:p>
        </p:txBody>
      </p:sp>
      <p:sp>
        <p:nvSpPr>
          <p:cNvPr id="6" name="Rectangle 3">
            <a:extLst>
              <a:ext uri="{FF2B5EF4-FFF2-40B4-BE49-F238E27FC236}">
                <a16:creationId xmlns:a16="http://schemas.microsoft.com/office/drawing/2014/main" id="{B52FB6C0-5ABC-4D0D-A88A-5D2F19E21967}"/>
              </a:ext>
            </a:extLst>
          </p:cNvPr>
          <p:cNvSpPr>
            <a:spLocks noChangeArrowheads="1"/>
          </p:cNvSpPr>
          <p:nvPr/>
        </p:nvSpPr>
        <p:spPr bwMode="auto">
          <a:xfrm>
            <a:off x="-85061" y="316721"/>
            <a:ext cx="12192000" cy="132343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hangingPunct="0">
              <a:defRPr>
                <a:solidFill>
                  <a:schemeClr val="tx1"/>
                </a:solidFill>
                <a:latin typeface="Arial" panose="020B0604020202020204" pitchFamily="34" charset="0"/>
              </a:defRPr>
            </a:lvl1pPr>
            <a:lvl2pPr eaLnBrk="0" hangingPunct="0">
              <a:defRPr>
                <a:solidFill>
                  <a:schemeClr val="tx1"/>
                </a:solidFill>
                <a:latin typeface="Arial" panose="020B0604020202020204" pitchFamily="34" charset="0"/>
              </a:defRPr>
            </a:lvl2pPr>
            <a:lvl3pPr eaLnBrk="0" hangingPunct="0">
              <a:defRPr>
                <a:solidFill>
                  <a:schemeClr val="tx1"/>
                </a:solidFill>
                <a:latin typeface="Arial" panose="020B0604020202020204" pitchFamily="34" charset="0"/>
              </a:defRPr>
            </a:lvl3pPr>
            <a:lvl4pPr eaLnBrk="0" hangingPunct="0">
              <a:defRPr>
                <a:solidFill>
                  <a:schemeClr val="tx1"/>
                </a:solidFill>
                <a:latin typeface="Arial" panose="020B0604020202020204" pitchFamily="34" charset="0"/>
              </a:defRPr>
            </a:lvl4pPr>
            <a:lvl5pPr eaLnBrk="0" hangingPunct="0">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algn="ctr" defTabSz="914400" fontAlgn="base">
              <a:spcBef>
                <a:spcPct val="0"/>
              </a:spcBef>
              <a:spcAft>
                <a:spcPct val="0"/>
              </a:spcAft>
            </a:pPr>
            <a:r>
              <a:rPr lang="en-US" altLang="en-US" sz="2800" b="1" dirty="0">
                <a:solidFill>
                  <a:srgbClr val="0000FF"/>
                </a:solidFill>
                <a:latin typeface="Calibri" panose="020F0502020204030204" pitchFamily="34" charset="0"/>
                <a:ea typeface="MathJax_Main"/>
                <a:cs typeface="Calibri" panose="020F0502020204030204" pitchFamily="34" charset="0"/>
              </a:rPr>
              <a:t>H</a:t>
            </a:r>
            <a:r>
              <a:rPr lang="en-US" altLang="en-US" sz="2800" b="1" baseline="-25000" dirty="0">
                <a:solidFill>
                  <a:srgbClr val="0000FF"/>
                </a:solidFill>
                <a:latin typeface="Calibri" panose="020F0502020204030204" pitchFamily="34" charset="0"/>
                <a:ea typeface="MathJax_Main"/>
                <a:cs typeface="Calibri" panose="020F0502020204030204" pitchFamily="34" charset="0"/>
              </a:rPr>
              <a:t>2</a:t>
            </a:r>
            <a:r>
              <a:rPr lang="en-US" altLang="en-US" sz="2800" b="1" dirty="0">
                <a:solidFill>
                  <a:srgbClr val="0000FF"/>
                </a:solidFill>
                <a:latin typeface="Calibri" panose="020F0502020204030204" pitchFamily="34" charset="0"/>
                <a:ea typeface="MathJax_Main"/>
                <a:cs typeface="Calibri" panose="020F0502020204030204" pitchFamily="34" charset="0"/>
              </a:rPr>
              <a:t>(</a:t>
            </a:r>
            <a:r>
              <a:rPr lang="en-US" altLang="en-US" sz="2800" b="1" dirty="0">
                <a:solidFill>
                  <a:srgbClr val="0000FF"/>
                </a:solidFill>
                <a:latin typeface="Calibri" panose="020F0502020204030204" pitchFamily="34" charset="0"/>
                <a:ea typeface="MathJax_Math-italic"/>
                <a:cs typeface="Calibri" panose="020F0502020204030204" pitchFamily="34" charset="0"/>
              </a:rPr>
              <a:t>g</a:t>
            </a:r>
            <a:r>
              <a:rPr lang="en-US" altLang="en-US" sz="2800" b="1" dirty="0">
                <a:solidFill>
                  <a:srgbClr val="0000FF"/>
                </a:solidFill>
                <a:latin typeface="Calibri" panose="020F0502020204030204" pitchFamily="34" charset="0"/>
                <a:ea typeface="MathJax_Main"/>
                <a:cs typeface="Calibri" panose="020F0502020204030204" pitchFamily="34" charset="0"/>
              </a:rPr>
              <a:t>)+I</a:t>
            </a:r>
            <a:r>
              <a:rPr lang="en-US" altLang="en-US" sz="2800" b="1" baseline="-25000" dirty="0">
                <a:solidFill>
                  <a:srgbClr val="0000FF"/>
                </a:solidFill>
                <a:latin typeface="Calibri" panose="020F0502020204030204" pitchFamily="34" charset="0"/>
                <a:ea typeface="MathJax_Main"/>
                <a:cs typeface="Calibri" panose="020F0502020204030204" pitchFamily="34" charset="0"/>
              </a:rPr>
              <a:t>2</a:t>
            </a:r>
            <a:r>
              <a:rPr lang="en-US" altLang="en-US" sz="2800" b="1" dirty="0">
                <a:solidFill>
                  <a:srgbClr val="0000FF"/>
                </a:solidFill>
                <a:latin typeface="Calibri" panose="020F0502020204030204" pitchFamily="34" charset="0"/>
                <a:ea typeface="MathJax_Main"/>
                <a:cs typeface="Calibri" panose="020F0502020204030204" pitchFamily="34" charset="0"/>
              </a:rPr>
              <a:t>(</a:t>
            </a:r>
            <a:r>
              <a:rPr lang="en-US" altLang="en-US" sz="2800" b="1" dirty="0">
                <a:solidFill>
                  <a:srgbClr val="0000FF"/>
                </a:solidFill>
                <a:latin typeface="Calibri" panose="020F0502020204030204" pitchFamily="34" charset="0"/>
                <a:ea typeface="MathJax_Math-italic"/>
                <a:cs typeface="Calibri" panose="020F0502020204030204" pitchFamily="34" charset="0"/>
              </a:rPr>
              <a:t>g</a:t>
            </a:r>
            <a:r>
              <a:rPr lang="en-US" altLang="en-US" sz="2800" b="1" dirty="0">
                <a:solidFill>
                  <a:srgbClr val="0000FF"/>
                </a:solidFill>
                <a:latin typeface="Calibri" panose="020F0502020204030204" pitchFamily="34" charset="0"/>
                <a:ea typeface="MathJax_Main"/>
                <a:cs typeface="Calibri" panose="020F0502020204030204" pitchFamily="34" charset="0"/>
              </a:rPr>
              <a:t>) </a:t>
            </a:r>
            <a:r>
              <a:rPr lang="en-US" altLang="en-US" sz="2800" b="1" dirty="0">
                <a:solidFill>
                  <a:srgbClr val="FF0000"/>
                </a:solidFill>
                <a:latin typeface="Calibri" panose="020F0502020204030204" pitchFamily="34" charset="0"/>
                <a:ea typeface="MathJax_AMS"/>
                <a:cs typeface="Calibri" panose="020F0502020204030204" pitchFamily="34" charset="0"/>
              </a:rPr>
              <a:t>⇌ </a:t>
            </a:r>
            <a:r>
              <a:rPr lang="en-US" altLang="en-US" sz="2800" b="1" dirty="0">
                <a:solidFill>
                  <a:srgbClr val="0000FF"/>
                </a:solidFill>
                <a:latin typeface="Calibri" panose="020F0502020204030204" pitchFamily="34" charset="0"/>
                <a:ea typeface="MathJax_Main"/>
                <a:cs typeface="Calibri" panose="020F0502020204030204" pitchFamily="34" charset="0"/>
              </a:rPr>
              <a:t>2HI(</a:t>
            </a:r>
            <a:r>
              <a:rPr lang="en-US" altLang="en-US" sz="2800" b="1" dirty="0">
                <a:solidFill>
                  <a:srgbClr val="0000FF"/>
                </a:solidFill>
                <a:latin typeface="Calibri" panose="020F0502020204030204" pitchFamily="34" charset="0"/>
                <a:ea typeface="MathJax_Math-italic"/>
                <a:cs typeface="Calibri" panose="020F0502020204030204" pitchFamily="34" charset="0"/>
              </a:rPr>
              <a:t>g</a:t>
            </a:r>
            <a:r>
              <a:rPr lang="en-US" altLang="en-US" sz="2800" b="1" dirty="0">
                <a:solidFill>
                  <a:srgbClr val="0000FF"/>
                </a:solidFill>
                <a:latin typeface="Calibri" panose="020F0502020204030204" pitchFamily="34" charset="0"/>
                <a:ea typeface="MathJax_Main"/>
                <a:cs typeface="Calibri" panose="020F0502020204030204" pitchFamily="34" charset="0"/>
              </a:rPr>
              <a:t>)</a:t>
            </a:r>
          </a:p>
          <a:p>
            <a:pPr algn="ctr" defTabSz="914400" fontAlgn="base">
              <a:spcBef>
                <a:spcPct val="0"/>
              </a:spcBef>
              <a:spcAft>
                <a:spcPct val="0"/>
              </a:spcAft>
            </a:pPr>
            <a:endParaRPr lang="en-US" altLang="en-US" sz="2800" b="1" dirty="0">
              <a:solidFill>
                <a:srgbClr val="0000FF"/>
              </a:solidFill>
              <a:latin typeface="Calibri" panose="020F0502020204030204" pitchFamily="34" charset="0"/>
              <a:ea typeface="MathJax_Main"/>
              <a:cs typeface="Calibri" panose="020F0502020204030204" pitchFamily="34" charset="0"/>
            </a:endParaRPr>
          </a:p>
          <a:p>
            <a:pPr algn="ctr" defTabSz="914400" fontAlgn="base">
              <a:spcBef>
                <a:spcPct val="0"/>
              </a:spcBef>
              <a:spcAft>
                <a:spcPct val="0"/>
              </a:spcAft>
            </a:pPr>
            <a:r>
              <a:rPr lang="en-US" altLang="en-US" sz="2000" dirty="0">
                <a:solidFill>
                  <a:srgbClr val="0000FF"/>
                </a:solidFill>
                <a:latin typeface="Calibri" panose="020F0502020204030204" pitchFamily="34" charset="0"/>
                <a:ea typeface="MathJax_Main"/>
                <a:cs typeface="Calibri" panose="020F0502020204030204" pitchFamily="34" charset="0"/>
              </a:rPr>
              <a:t>forward reaction</a:t>
            </a:r>
            <a:r>
              <a:rPr lang="en-US" altLang="en-US" sz="2400" dirty="0">
                <a:solidFill>
                  <a:srgbClr val="0000FF"/>
                </a:solidFill>
                <a:latin typeface="Calibri" panose="020F0502020204030204" pitchFamily="34" charset="0"/>
                <a:ea typeface="MathJax_Main"/>
                <a:cs typeface="Calibri" panose="020F0502020204030204" pitchFamily="34" charset="0"/>
              </a:rPr>
              <a:t>:</a:t>
            </a:r>
            <a:r>
              <a:rPr lang="en-US" altLang="en-US" sz="2400" b="1" dirty="0">
                <a:solidFill>
                  <a:srgbClr val="0000FF"/>
                </a:solidFill>
                <a:latin typeface="Calibri" panose="020F0502020204030204" pitchFamily="34" charset="0"/>
                <a:ea typeface="MathJax_Main"/>
                <a:cs typeface="Calibri" panose="020F0502020204030204" pitchFamily="34" charset="0"/>
              </a:rPr>
              <a:t>H</a:t>
            </a:r>
            <a:r>
              <a:rPr lang="en-US" altLang="en-US" sz="2400" b="1" baseline="-25000" dirty="0">
                <a:solidFill>
                  <a:srgbClr val="0000FF"/>
                </a:solidFill>
                <a:latin typeface="Calibri" panose="020F0502020204030204" pitchFamily="34" charset="0"/>
                <a:ea typeface="MathJax_Main"/>
                <a:cs typeface="Calibri" panose="020F0502020204030204" pitchFamily="34" charset="0"/>
              </a:rPr>
              <a:t>2</a:t>
            </a:r>
            <a:r>
              <a:rPr lang="en-US" altLang="en-US" sz="2400" b="1" dirty="0">
                <a:solidFill>
                  <a:srgbClr val="0000FF"/>
                </a:solidFill>
                <a:latin typeface="Calibri" panose="020F0502020204030204" pitchFamily="34" charset="0"/>
                <a:ea typeface="MathJax_Main"/>
                <a:cs typeface="Calibri" panose="020F0502020204030204" pitchFamily="34" charset="0"/>
              </a:rPr>
              <a:t>(</a:t>
            </a:r>
            <a:r>
              <a:rPr lang="en-US" altLang="en-US" sz="2400" b="1" dirty="0">
                <a:solidFill>
                  <a:srgbClr val="0000FF"/>
                </a:solidFill>
                <a:latin typeface="Calibri" panose="020F0502020204030204" pitchFamily="34" charset="0"/>
                <a:ea typeface="MathJax_Math-italic"/>
                <a:cs typeface="Calibri" panose="020F0502020204030204" pitchFamily="34" charset="0"/>
              </a:rPr>
              <a:t>g</a:t>
            </a:r>
            <a:r>
              <a:rPr lang="en-US" altLang="en-US" sz="2400" b="1" dirty="0">
                <a:solidFill>
                  <a:srgbClr val="0000FF"/>
                </a:solidFill>
                <a:latin typeface="Calibri" panose="020F0502020204030204" pitchFamily="34" charset="0"/>
                <a:ea typeface="MathJax_Main"/>
                <a:cs typeface="Calibri" panose="020F0502020204030204" pitchFamily="34" charset="0"/>
              </a:rPr>
              <a:t>)+I</a:t>
            </a:r>
            <a:r>
              <a:rPr lang="en-US" altLang="en-US" sz="2400" b="1" baseline="-25000" dirty="0">
                <a:solidFill>
                  <a:srgbClr val="0000FF"/>
                </a:solidFill>
                <a:latin typeface="Calibri" panose="020F0502020204030204" pitchFamily="34" charset="0"/>
                <a:ea typeface="MathJax_Main"/>
                <a:cs typeface="Calibri" panose="020F0502020204030204" pitchFamily="34" charset="0"/>
              </a:rPr>
              <a:t>2</a:t>
            </a:r>
            <a:r>
              <a:rPr lang="en-US" altLang="en-US" sz="2400" b="1" dirty="0">
                <a:solidFill>
                  <a:srgbClr val="0000FF"/>
                </a:solidFill>
                <a:latin typeface="Calibri" panose="020F0502020204030204" pitchFamily="34" charset="0"/>
                <a:ea typeface="MathJax_Main"/>
                <a:cs typeface="Calibri" panose="020F0502020204030204" pitchFamily="34" charset="0"/>
              </a:rPr>
              <a:t>(</a:t>
            </a:r>
            <a:r>
              <a:rPr lang="en-US" altLang="en-US" sz="2400" b="1" dirty="0">
                <a:solidFill>
                  <a:srgbClr val="0000FF"/>
                </a:solidFill>
                <a:latin typeface="Calibri" panose="020F0502020204030204" pitchFamily="34" charset="0"/>
                <a:ea typeface="MathJax_Math-italic"/>
                <a:cs typeface="Calibri" panose="020F0502020204030204" pitchFamily="34" charset="0"/>
              </a:rPr>
              <a:t>g</a:t>
            </a:r>
            <a:r>
              <a:rPr lang="en-US" altLang="en-US" sz="2400" b="1" dirty="0">
                <a:solidFill>
                  <a:srgbClr val="0000FF"/>
                </a:solidFill>
                <a:latin typeface="Calibri" panose="020F0502020204030204" pitchFamily="34" charset="0"/>
                <a:ea typeface="MathJax_Main"/>
                <a:cs typeface="Calibri" panose="020F0502020204030204" pitchFamily="34" charset="0"/>
              </a:rPr>
              <a:t>)</a:t>
            </a:r>
            <a:r>
              <a:rPr lang="en-US" altLang="en-US" sz="2400" b="1" dirty="0">
                <a:solidFill>
                  <a:srgbClr val="FF0000"/>
                </a:solidFill>
                <a:latin typeface="Calibri" panose="020F0502020204030204" pitchFamily="34" charset="0"/>
                <a:ea typeface="MathJax_Main"/>
                <a:cs typeface="Calibri" panose="020F0502020204030204" pitchFamily="34" charset="0"/>
              </a:rPr>
              <a:t>→</a:t>
            </a:r>
            <a:r>
              <a:rPr lang="en-US" altLang="en-US" sz="2400" b="1" dirty="0">
                <a:solidFill>
                  <a:srgbClr val="0000FF"/>
                </a:solidFill>
                <a:latin typeface="Calibri" panose="020F0502020204030204" pitchFamily="34" charset="0"/>
                <a:ea typeface="MathJax_Main"/>
                <a:cs typeface="Calibri" panose="020F0502020204030204" pitchFamily="34" charset="0"/>
              </a:rPr>
              <a:t>2HI(</a:t>
            </a:r>
            <a:r>
              <a:rPr lang="en-US" altLang="en-US" sz="2400" b="1" dirty="0">
                <a:solidFill>
                  <a:srgbClr val="0000FF"/>
                </a:solidFill>
                <a:latin typeface="Calibri" panose="020F0502020204030204" pitchFamily="34" charset="0"/>
                <a:ea typeface="MathJax_Math-italic"/>
                <a:cs typeface="Calibri" panose="020F0502020204030204" pitchFamily="34" charset="0"/>
              </a:rPr>
              <a:t>g</a:t>
            </a:r>
            <a:r>
              <a:rPr lang="en-US" altLang="en-US" sz="2400" b="1" dirty="0">
                <a:solidFill>
                  <a:srgbClr val="0000FF"/>
                </a:solidFill>
                <a:latin typeface="Calibri" panose="020F0502020204030204" pitchFamily="34" charset="0"/>
                <a:ea typeface="MathJax_Main"/>
                <a:cs typeface="Calibri" panose="020F0502020204030204" pitchFamily="34" charset="0"/>
              </a:rPr>
              <a:t>)  		</a:t>
            </a:r>
            <a:r>
              <a:rPr lang="en-US" altLang="en-US" sz="2000" dirty="0">
                <a:solidFill>
                  <a:srgbClr val="0000FF"/>
                </a:solidFill>
                <a:latin typeface="Calibri" panose="020F0502020204030204" pitchFamily="34" charset="0"/>
                <a:ea typeface="MathJax_Main"/>
                <a:cs typeface="Calibri" panose="020F0502020204030204" pitchFamily="34" charset="0"/>
              </a:rPr>
              <a:t>reverse reaction</a:t>
            </a:r>
            <a:r>
              <a:rPr lang="en-US" altLang="en-US" sz="2400" dirty="0">
                <a:solidFill>
                  <a:srgbClr val="0000FF"/>
                </a:solidFill>
                <a:latin typeface="Calibri" panose="020F0502020204030204" pitchFamily="34" charset="0"/>
                <a:ea typeface="MathJax_Main"/>
                <a:cs typeface="Calibri" panose="020F0502020204030204" pitchFamily="34" charset="0"/>
              </a:rPr>
              <a:t>:</a:t>
            </a:r>
            <a:r>
              <a:rPr lang="en-US" altLang="en-US" sz="2400" b="1" dirty="0">
                <a:solidFill>
                  <a:srgbClr val="0000FF"/>
                </a:solidFill>
                <a:latin typeface="Calibri" panose="020F0502020204030204" pitchFamily="34" charset="0"/>
                <a:ea typeface="MathJax_Main"/>
                <a:cs typeface="Calibri" panose="020F0502020204030204" pitchFamily="34" charset="0"/>
              </a:rPr>
              <a:t>2HI(</a:t>
            </a:r>
            <a:r>
              <a:rPr lang="en-US" altLang="en-US" sz="2400" b="1" dirty="0">
                <a:solidFill>
                  <a:srgbClr val="0000FF"/>
                </a:solidFill>
                <a:latin typeface="Calibri" panose="020F0502020204030204" pitchFamily="34" charset="0"/>
                <a:ea typeface="MathJax_Math-italic"/>
                <a:cs typeface="Calibri" panose="020F0502020204030204" pitchFamily="34" charset="0"/>
              </a:rPr>
              <a:t>g</a:t>
            </a:r>
            <a:r>
              <a:rPr lang="en-US" altLang="en-US" sz="2400" b="1" dirty="0">
                <a:solidFill>
                  <a:srgbClr val="0000FF"/>
                </a:solidFill>
                <a:latin typeface="Calibri" panose="020F0502020204030204" pitchFamily="34" charset="0"/>
                <a:ea typeface="MathJax_Main"/>
                <a:cs typeface="Calibri" panose="020F0502020204030204" pitchFamily="34" charset="0"/>
              </a:rPr>
              <a:t>)</a:t>
            </a:r>
            <a:r>
              <a:rPr lang="en-US" altLang="en-US" sz="2400" b="1" dirty="0">
                <a:solidFill>
                  <a:srgbClr val="FF0000"/>
                </a:solidFill>
                <a:latin typeface="Calibri" panose="020F0502020204030204" pitchFamily="34" charset="0"/>
                <a:ea typeface="MathJax_Main"/>
                <a:cs typeface="Calibri" panose="020F0502020204030204" pitchFamily="34" charset="0"/>
              </a:rPr>
              <a:t>→</a:t>
            </a:r>
            <a:r>
              <a:rPr lang="en-US" altLang="en-US" sz="2400" b="1" dirty="0">
                <a:solidFill>
                  <a:srgbClr val="0000FF"/>
                </a:solidFill>
                <a:latin typeface="Calibri" panose="020F0502020204030204" pitchFamily="34" charset="0"/>
                <a:ea typeface="MathJax_Main"/>
                <a:cs typeface="Calibri" panose="020F0502020204030204" pitchFamily="34" charset="0"/>
              </a:rPr>
              <a:t>H</a:t>
            </a:r>
            <a:r>
              <a:rPr lang="en-US" altLang="en-US" sz="2400" b="1" baseline="-25000" dirty="0">
                <a:solidFill>
                  <a:srgbClr val="0000FF"/>
                </a:solidFill>
                <a:latin typeface="Calibri" panose="020F0502020204030204" pitchFamily="34" charset="0"/>
                <a:ea typeface="MathJax_Main"/>
                <a:cs typeface="Calibri" panose="020F0502020204030204" pitchFamily="34" charset="0"/>
              </a:rPr>
              <a:t>2</a:t>
            </a:r>
            <a:r>
              <a:rPr lang="en-US" altLang="en-US" sz="2400" b="1" dirty="0">
                <a:solidFill>
                  <a:srgbClr val="0000FF"/>
                </a:solidFill>
                <a:latin typeface="Calibri" panose="020F0502020204030204" pitchFamily="34" charset="0"/>
                <a:ea typeface="MathJax_Main"/>
                <a:cs typeface="Calibri" panose="020F0502020204030204" pitchFamily="34" charset="0"/>
              </a:rPr>
              <a:t>(</a:t>
            </a:r>
            <a:r>
              <a:rPr lang="en-US" altLang="en-US" sz="2400" b="1" dirty="0">
                <a:solidFill>
                  <a:srgbClr val="0000FF"/>
                </a:solidFill>
                <a:latin typeface="Calibri" panose="020F0502020204030204" pitchFamily="34" charset="0"/>
                <a:ea typeface="MathJax_Math-italic"/>
                <a:cs typeface="Calibri" panose="020F0502020204030204" pitchFamily="34" charset="0"/>
              </a:rPr>
              <a:t>g</a:t>
            </a:r>
            <a:r>
              <a:rPr lang="en-US" altLang="en-US" sz="2400" b="1" dirty="0">
                <a:solidFill>
                  <a:srgbClr val="0000FF"/>
                </a:solidFill>
                <a:latin typeface="Calibri" panose="020F0502020204030204" pitchFamily="34" charset="0"/>
                <a:ea typeface="MathJax_Main"/>
                <a:cs typeface="Calibri" panose="020F0502020204030204" pitchFamily="34" charset="0"/>
              </a:rPr>
              <a:t>)+I</a:t>
            </a:r>
            <a:r>
              <a:rPr lang="en-US" altLang="en-US" sz="2400" b="1" baseline="-25000" dirty="0">
                <a:solidFill>
                  <a:srgbClr val="0000FF"/>
                </a:solidFill>
                <a:latin typeface="Calibri" panose="020F0502020204030204" pitchFamily="34" charset="0"/>
                <a:ea typeface="MathJax_Main"/>
                <a:cs typeface="Calibri" panose="020F0502020204030204" pitchFamily="34" charset="0"/>
              </a:rPr>
              <a:t>2</a:t>
            </a:r>
            <a:r>
              <a:rPr lang="en-US" altLang="en-US" sz="2400" b="1" dirty="0">
                <a:solidFill>
                  <a:srgbClr val="0000FF"/>
                </a:solidFill>
                <a:latin typeface="Calibri" panose="020F0502020204030204" pitchFamily="34" charset="0"/>
                <a:ea typeface="MathJax_Main"/>
                <a:cs typeface="Calibri" panose="020F0502020204030204" pitchFamily="34" charset="0"/>
              </a:rPr>
              <a:t>(</a:t>
            </a:r>
            <a:r>
              <a:rPr lang="en-US" altLang="en-US" sz="2400" b="1" dirty="0">
                <a:solidFill>
                  <a:srgbClr val="0000FF"/>
                </a:solidFill>
                <a:latin typeface="Calibri" panose="020F0502020204030204" pitchFamily="34" charset="0"/>
                <a:ea typeface="MathJax_Math-italic"/>
                <a:cs typeface="Calibri" panose="020F0502020204030204" pitchFamily="34" charset="0"/>
              </a:rPr>
              <a:t>g</a:t>
            </a:r>
            <a:r>
              <a:rPr lang="en-US" altLang="en-US" sz="2400" b="1" dirty="0">
                <a:solidFill>
                  <a:srgbClr val="0000FF"/>
                </a:solidFill>
                <a:latin typeface="Calibri" panose="020F0502020204030204" pitchFamily="34" charset="0"/>
                <a:ea typeface="MathJax_Main"/>
                <a:cs typeface="Calibri" panose="020F0502020204030204" pitchFamily="34" charset="0"/>
              </a:rPr>
              <a:t>)</a:t>
            </a:r>
            <a:endParaRPr lang="en-US" altLang="en-US" sz="2400" b="1" dirty="0">
              <a:solidFill>
                <a:srgbClr val="0000FF"/>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766437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4FF1E21-2DB7-4408-A083-13301F67BEE9}"/>
              </a:ext>
            </a:extLst>
          </p:cNvPr>
          <p:cNvSpPr txBox="1"/>
          <p:nvPr/>
        </p:nvSpPr>
        <p:spPr>
          <a:xfrm>
            <a:off x="0" y="26181"/>
            <a:ext cx="9144001" cy="646331"/>
          </a:xfrm>
          <a:prstGeom prst="rect">
            <a:avLst/>
          </a:prstGeom>
          <a:noFill/>
        </p:spPr>
        <p:txBody>
          <a:bodyPr wrap="square">
            <a:spAutoFit/>
          </a:bodyPr>
          <a:lstStyle/>
          <a:p>
            <a:r>
              <a:rPr lang="en-GB" sz="3600" b="1">
                <a:solidFill>
                  <a:srgbClr val="0070C0"/>
                </a:solidFill>
                <a:effectLst>
                  <a:outerShdw blurRad="38100" dist="38100" dir="2700000" algn="tl">
                    <a:srgbClr val="000000">
                      <a:alpha val="43137"/>
                    </a:srgbClr>
                  </a:outerShdw>
                </a:effectLst>
                <a:cs typeface="Calibri" panose="020F0502020204030204" pitchFamily="34" charset="0"/>
              </a:rPr>
              <a:t>EQUILIBRIUM CONSTANT</a:t>
            </a:r>
            <a:endParaRPr lang="en-GB" sz="3600" b="1">
              <a:effectLst>
                <a:outerShdw blurRad="38100" dist="38100" dir="2700000" algn="tl">
                  <a:srgbClr val="000000">
                    <a:alpha val="43137"/>
                  </a:srgbClr>
                </a:outerShdw>
              </a:effectLst>
              <a:cs typeface="Calibri" panose="020F0502020204030204" pitchFamily="34" charset="0"/>
            </a:endParaRPr>
          </a:p>
        </p:txBody>
      </p:sp>
      <p:sp>
        <p:nvSpPr>
          <p:cNvPr id="6" name="Rectangle 3">
            <a:extLst>
              <a:ext uri="{FF2B5EF4-FFF2-40B4-BE49-F238E27FC236}">
                <a16:creationId xmlns:a16="http://schemas.microsoft.com/office/drawing/2014/main" id="{96F05832-2E0E-477F-B509-3D97CEBE080F}"/>
              </a:ext>
            </a:extLst>
          </p:cNvPr>
          <p:cNvSpPr>
            <a:spLocks noChangeArrowheads="1"/>
          </p:cNvSpPr>
          <p:nvPr/>
        </p:nvSpPr>
        <p:spPr bwMode="auto">
          <a:xfrm>
            <a:off x="712382" y="723317"/>
            <a:ext cx="10609006" cy="150810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hangingPunct="0">
              <a:defRPr>
                <a:solidFill>
                  <a:schemeClr val="tx1"/>
                </a:solidFill>
                <a:latin typeface="Arial" panose="020B0604020202020204" pitchFamily="34" charset="0"/>
              </a:defRPr>
            </a:lvl1pPr>
            <a:lvl2pPr eaLnBrk="0" hangingPunct="0">
              <a:defRPr>
                <a:solidFill>
                  <a:schemeClr val="tx1"/>
                </a:solidFill>
                <a:latin typeface="Arial" panose="020B0604020202020204" pitchFamily="34" charset="0"/>
              </a:defRPr>
            </a:lvl2pPr>
            <a:lvl3pPr eaLnBrk="0" hangingPunct="0">
              <a:defRPr>
                <a:solidFill>
                  <a:schemeClr val="tx1"/>
                </a:solidFill>
                <a:latin typeface="Arial" panose="020B0604020202020204" pitchFamily="34" charset="0"/>
              </a:defRPr>
            </a:lvl3pPr>
            <a:lvl4pPr eaLnBrk="0" hangingPunct="0">
              <a:defRPr>
                <a:solidFill>
                  <a:schemeClr val="tx1"/>
                </a:solidFill>
                <a:latin typeface="Arial" panose="020B0604020202020204" pitchFamily="34" charset="0"/>
              </a:defRPr>
            </a:lvl4pPr>
            <a:lvl5pPr eaLnBrk="0" hangingPunct="0">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defTabSz="914400" fontAlgn="base">
              <a:spcBef>
                <a:spcPct val="0"/>
              </a:spcBef>
              <a:spcAft>
                <a:spcPct val="0"/>
              </a:spcAft>
            </a:pPr>
            <a:r>
              <a:rPr lang="en-US" altLang="en-US" sz="2000">
                <a:solidFill>
                  <a:srgbClr val="000000"/>
                </a:solidFill>
                <a:latin typeface="+mn-lt"/>
                <a:cs typeface="Calibri" panose="020F0502020204030204" pitchFamily="34" charset="0"/>
              </a:rPr>
              <a:t>for any hypothetical reversible reaction in which reactants A and B react to form products C and D the chemical equation at equilibrium can be written: </a:t>
            </a:r>
          </a:p>
          <a:p>
            <a:pPr defTabSz="914400" fontAlgn="base">
              <a:spcBef>
                <a:spcPct val="0"/>
              </a:spcBef>
              <a:spcAft>
                <a:spcPct val="0"/>
              </a:spcAft>
            </a:pPr>
            <a:endParaRPr lang="en-US" altLang="en-US" sz="2000">
              <a:solidFill>
                <a:srgbClr val="000000"/>
              </a:solidFill>
              <a:latin typeface="+mn-lt"/>
              <a:cs typeface="Calibri" panose="020F0502020204030204" pitchFamily="34" charset="0"/>
            </a:endParaRPr>
          </a:p>
          <a:p>
            <a:pPr defTabSz="914400" fontAlgn="base">
              <a:spcBef>
                <a:spcPct val="0"/>
              </a:spcBef>
              <a:spcAft>
                <a:spcPct val="0"/>
              </a:spcAft>
            </a:pPr>
            <a:r>
              <a:rPr lang="en-US" altLang="en-US" sz="3200" b="1">
                <a:solidFill>
                  <a:srgbClr val="0070C0"/>
                </a:solidFill>
                <a:latin typeface="+mn-lt"/>
                <a:ea typeface="MathJax_Math-italic"/>
                <a:cs typeface="Calibri" panose="020F0502020204030204" pitchFamily="34" charset="0"/>
              </a:rPr>
              <a:t>	</a:t>
            </a:r>
            <a:r>
              <a:rPr lang="en-US" altLang="en-US" sz="3200" b="1" err="1">
                <a:solidFill>
                  <a:srgbClr val="0070C0"/>
                </a:solidFill>
                <a:latin typeface="+mn-lt"/>
                <a:ea typeface="MathJax_Math-italic"/>
                <a:cs typeface="Calibri" panose="020F0502020204030204" pitchFamily="34" charset="0"/>
              </a:rPr>
              <a:t>a</a:t>
            </a:r>
            <a:r>
              <a:rPr lang="en-US" altLang="en-US" sz="3200" b="1" err="1">
                <a:solidFill>
                  <a:srgbClr val="0070C0"/>
                </a:solidFill>
                <a:latin typeface="+mn-lt"/>
                <a:ea typeface="MathJax_Main"/>
                <a:cs typeface="Calibri" panose="020F0502020204030204" pitchFamily="34" charset="0"/>
              </a:rPr>
              <a:t>A</a:t>
            </a:r>
            <a:r>
              <a:rPr lang="en-US" altLang="en-US" sz="3200" b="1">
                <a:solidFill>
                  <a:srgbClr val="0070C0"/>
                </a:solidFill>
                <a:latin typeface="+mn-lt"/>
                <a:ea typeface="MathJax_Main"/>
                <a:cs typeface="Calibri" panose="020F0502020204030204" pitchFamily="34" charset="0"/>
              </a:rPr>
              <a:t> +  </a:t>
            </a:r>
            <a:r>
              <a:rPr lang="en-US" altLang="en-US" sz="3200" b="1" err="1">
                <a:solidFill>
                  <a:srgbClr val="0070C0"/>
                </a:solidFill>
                <a:latin typeface="+mn-lt"/>
                <a:ea typeface="MathJax_Math-italic"/>
                <a:cs typeface="Calibri" panose="020F0502020204030204" pitchFamily="34" charset="0"/>
              </a:rPr>
              <a:t>b</a:t>
            </a:r>
            <a:r>
              <a:rPr lang="en-US" altLang="en-US" sz="3200" b="1" err="1">
                <a:solidFill>
                  <a:srgbClr val="0070C0"/>
                </a:solidFill>
                <a:latin typeface="+mn-lt"/>
                <a:ea typeface="MathJax_Main"/>
                <a:cs typeface="Calibri" panose="020F0502020204030204" pitchFamily="34" charset="0"/>
              </a:rPr>
              <a:t>B</a:t>
            </a:r>
            <a:r>
              <a:rPr lang="en-US" altLang="en-US" sz="3200" b="1">
                <a:solidFill>
                  <a:srgbClr val="0070C0"/>
                </a:solidFill>
                <a:latin typeface="+mn-lt"/>
                <a:ea typeface="MathJax_Main"/>
                <a:cs typeface="Calibri" panose="020F0502020204030204" pitchFamily="34" charset="0"/>
              </a:rPr>
              <a:t>  </a:t>
            </a:r>
            <a:r>
              <a:rPr lang="en-US" altLang="en-US" sz="3200" b="1">
                <a:solidFill>
                  <a:srgbClr val="FF0000"/>
                </a:solidFill>
                <a:latin typeface="+mn-lt"/>
                <a:ea typeface="MathJax_AMS"/>
                <a:cs typeface="Calibri" panose="020F0502020204030204" pitchFamily="34" charset="0"/>
              </a:rPr>
              <a:t>⇌ </a:t>
            </a:r>
            <a:r>
              <a:rPr lang="en-US" altLang="en-US" sz="3200" b="1">
                <a:solidFill>
                  <a:srgbClr val="0070C0"/>
                </a:solidFill>
                <a:latin typeface="+mn-lt"/>
                <a:ea typeface="MathJax_AMS"/>
                <a:cs typeface="Calibri" panose="020F0502020204030204" pitchFamily="34" charset="0"/>
              </a:rPr>
              <a:t> </a:t>
            </a:r>
            <a:r>
              <a:rPr lang="en-US" altLang="en-US" sz="3200" b="1" err="1">
                <a:solidFill>
                  <a:srgbClr val="0070C0"/>
                </a:solidFill>
                <a:latin typeface="+mn-lt"/>
                <a:ea typeface="MathJax_Math-italic"/>
                <a:cs typeface="Calibri" panose="020F0502020204030204" pitchFamily="34" charset="0"/>
              </a:rPr>
              <a:t>c</a:t>
            </a:r>
            <a:r>
              <a:rPr lang="en-US" altLang="en-US" sz="3200" b="1" err="1">
                <a:solidFill>
                  <a:srgbClr val="0070C0"/>
                </a:solidFill>
                <a:latin typeface="+mn-lt"/>
                <a:ea typeface="MathJax_Main"/>
                <a:cs typeface="Calibri" panose="020F0502020204030204" pitchFamily="34" charset="0"/>
              </a:rPr>
              <a:t>C</a:t>
            </a:r>
            <a:r>
              <a:rPr lang="en-US" altLang="en-US" sz="3200" b="1">
                <a:solidFill>
                  <a:srgbClr val="0070C0"/>
                </a:solidFill>
                <a:latin typeface="+mn-lt"/>
                <a:ea typeface="MathJax_Main"/>
                <a:cs typeface="Calibri" panose="020F0502020204030204" pitchFamily="34" charset="0"/>
              </a:rPr>
              <a:t>  +  </a:t>
            </a:r>
            <a:r>
              <a:rPr lang="en-US" altLang="en-US" sz="3200" b="1" err="1">
                <a:solidFill>
                  <a:srgbClr val="0070C0"/>
                </a:solidFill>
                <a:latin typeface="+mn-lt"/>
                <a:ea typeface="MathJax_Math-italic"/>
                <a:cs typeface="Calibri" panose="020F0502020204030204" pitchFamily="34" charset="0"/>
              </a:rPr>
              <a:t>d</a:t>
            </a:r>
            <a:r>
              <a:rPr lang="en-US" altLang="en-US" sz="3200" b="1" err="1">
                <a:solidFill>
                  <a:srgbClr val="0070C0"/>
                </a:solidFill>
                <a:latin typeface="+mn-lt"/>
                <a:ea typeface="MathJax_Main"/>
                <a:cs typeface="Calibri" panose="020F0502020204030204" pitchFamily="34" charset="0"/>
              </a:rPr>
              <a:t>D</a:t>
            </a:r>
            <a:r>
              <a:rPr lang="en-US" altLang="en-US" sz="3200" b="1">
                <a:solidFill>
                  <a:srgbClr val="0070C0"/>
                </a:solidFill>
                <a:latin typeface="+mn-lt"/>
                <a:ea typeface="MathJax_Main"/>
                <a:cs typeface="Calibri" panose="020F0502020204030204" pitchFamily="34" charset="0"/>
              </a:rPr>
              <a:t>  </a:t>
            </a:r>
            <a:r>
              <a:rPr lang="en-US" altLang="en-US">
                <a:latin typeface="+mn-lt"/>
                <a:cs typeface="Calibri" panose="020F0502020204030204" pitchFamily="34" charset="0"/>
              </a:rPr>
              <a:t>(a, b, c, d – stoichiometric coefficients)</a:t>
            </a:r>
          </a:p>
        </p:txBody>
      </p:sp>
      <p:sp>
        <p:nvSpPr>
          <p:cNvPr id="13" name="TextBox 12">
            <a:extLst>
              <a:ext uri="{FF2B5EF4-FFF2-40B4-BE49-F238E27FC236}">
                <a16:creationId xmlns:a16="http://schemas.microsoft.com/office/drawing/2014/main" id="{F08316BB-D30C-4E5C-B6B3-559F2DEBA04A}"/>
              </a:ext>
            </a:extLst>
          </p:cNvPr>
          <p:cNvSpPr txBox="1"/>
          <p:nvPr/>
        </p:nvSpPr>
        <p:spPr>
          <a:xfrm>
            <a:off x="526247" y="2379008"/>
            <a:ext cx="11419367" cy="1077218"/>
          </a:xfrm>
          <a:prstGeom prst="rect">
            <a:avLst/>
          </a:prstGeom>
          <a:noFill/>
        </p:spPr>
        <p:txBody>
          <a:bodyPr wrap="square">
            <a:spAutoFit/>
          </a:bodyPr>
          <a:lstStyle/>
          <a:p>
            <a:r>
              <a:rPr lang="en-US" altLang="en-US" sz="2000">
                <a:solidFill>
                  <a:srgbClr val="000000"/>
                </a:solidFill>
                <a:cs typeface="Calibri" panose="020F0502020204030204" pitchFamily="34" charset="0"/>
              </a:rPr>
              <a:t>if the rates of the forward and reverse reactions are the same at equilibrium, the concentrations (pressures) of all of the substances must be constant </a:t>
            </a:r>
          </a:p>
          <a:p>
            <a:endParaRPr lang="en-US" altLang="en-US" sz="2400">
              <a:solidFill>
                <a:srgbClr val="000000"/>
              </a:solidFill>
              <a:cs typeface="Calibri" panose="020F0502020204030204" pitchFamily="34" charset="0"/>
            </a:endParaRPr>
          </a:p>
        </p:txBody>
      </p:sp>
      <mc:AlternateContent xmlns:mc="http://schemas.openxmlformats.org/markup-compatibility/2006" xmlns:a14="http://schemas.microsoft.com/office/drawing/2010/main">
        <mc:Choice Requires="a14">
          <p:sp>
            <p:nvSpPr>
              <p:cNvPr id="20" name="TextBox 19">
                <a:extLst>
                  <a:ext uri="{FF2B5EF4-FFF2-40B4-BE49-F238E27FC236}">
                    <a16:creationId xmlns:a16="http://schemas.microsoft.com/office/drawing/2014/main" id="{95022D34-3D8F-4D4C-A815-0C33A6CAC8ED}"/>
                  </a:ext>
                </a:extLst>
              </p:cNvPr>
              <p:cNvSpPr txBox="1"/>
              <p:nvPr/>
            </p:nvSpPr>
            <p:spPr>
              <a:xfrm>
                <a:off x="1090020" y="5188573"/>
                <a:ext cx="3613115" cy="1434175"/>
              </a:xfrm>
              <a:prstGeom prst="rect">
                <a:avLst/>
              </a:prstGeom>
              <a:noFill/>
              <a:ln w="28575">
                <a:solidFill>
                  <a:srgbClr val="00B0F0"/>
                </a:solidFill>
              </a:ln>
            </p:spPr>
            <p:txBody>
              <a:bodyPr wrap="square">
                <a:spAutoFit/>
              </a:bodyPr>
              <a:lstStyle/>
              <a:p>
                <a:pPr/>
                <a14:m>
                  <m:oMathPara xmlns:m="http://schemas.openxmlformats.org/officeDocument/2006/math">
                    <m:oMathParaPr>
                      <m:jc m:val="centerGroup"/>
                    </m:oMathParaPr>
                    <m:oMath xmlns:m="http://schemas.openxmlformats.org/officeDocument/2006/math">
                      <m:r>
                        <a:rPr lang="en-GB" sz="2800" i="1">
                          <a:latin typeface="Cambria Math" panose="02040503050406030204" pitchFamily="18" charset="0"/>
                        </a:rPr>
                        <m:t>𝐾</m:t>
                      </m:r>
                      <m:r>
                        <a:rPr lang="en-GB" sz="2800" i="1" baseline="-25000">
                          <a:latin typeface="Cambria Math" panose="02040503050406030204" pitchFamily="18" charset="0"/>
                        </a:rPr>
                        <m:t>𝑒𝑞</m:t>
                      </m:r>
                      <m:r>
                        <a:rPr lang="en-GB" sz="2800" i="1">
                          <a:latin typeface="Cambria Math" panose="02040503050406030204" pitchFamily="18" charset="0"/>
                        </a:rPr>
                        <m:t>= </m:t>
                      </m:r>
                      <m:f>
                        <m:fPr>
                          <m:ctrlPr>
                            <a:rPr lang="en-GB" sz="2800" i="1">
                              <a:latin typeface="Cambria Math" panose="02040503050406030204" pitchFamily="18" charset="0"/>
                            </a:rPr>
                          </m:ctrlPr>
                        </m:fPr>
                        <m:num>
                          <m:sSup>
                            <m:sSupPr>
                              <m:ctrlPr>
                                <a:rPr lang="en-GB" sz="2800" i="1">
                                  <a:latin typeface="Cambria Math" panose="02040503050406030204" pitchFamily="18" charset="0"/>
                                </a:rPr>
                              </m:ctrlPr>
                            </m:sSupPr>
                            <m:e>
                              <m:r>
                                <a:rPr lang="en-GB" sz="2800" i="1">
                                  <a:latin typeface="Cambria Math" panose="02040503050406030204" pitchFamily="18" charset="0"/>
                                </a:rPr>
                                <m:t>[</m:t>
                              </m:r>
                              <m:r>
                                <a:rPr lang="en-GB" sz="2800" i="1">
                                  <a:latin typeface="Cambria Math" panose="02040503050406030204" pitchFamily="18" charset="0"/>
                                </a:rPr>
                                <m:t>𝐶</m:t>
                              </m:r>
                              <m:r>
                                <a:rPr lang="en-GB" sz="2800" i="1">
                                  <a:latin typeface="Cambria Math" panose="02040503050406030204" pitchFamily="18" charset="0"/>
                                </a:rPr>
                                <m:t>]</m:t>
                              </m:r>
                            </m:e>
                            <m:sup>
                              <m:r>
                                <a:rPr lang="en-GB" sz="2800" i="1">
                                  <a:latin typeface="Cambria Math" panose="02040503050406030204" pitchFamily="18" charset="0"/>
                                </a:rPr>
                                <m:t>𝑐</m:t>
                              </m:r>
                            </m:sup>
                          </m:sSup>
                          <m:r>
                            <a:rPr lang="en-GB" sz="2800" i="1">
                              <a:latin typeface="Cambria Math" panose="02040503050406030204" pitchFamily="18" charset="0"/>
                              <a:ea typeface="Cambria Math" panose="02040503050406030204" pitchFamily="18" charset="0"/>
                            </a:rPr>
                            <m:t>×</m:t>
                          </m:r>
                          <m:sSup>
                            <m:sSupPr>
                              <m:ctrlPr>
                                <a:rPr lang="en-GB" sz="2800" i="1">
                                  <a:latin typeface="Cambria Math" panose="02040503050406030204" pitchFamily="18" charset="0"/>
                                  <a:ea typeface="Cambria Math" panose="02040503050406030204" pitchFamily="18" charset="0"/>
                                </a:rPr>
                              </m:ctrlPr>
                            </m:sSupPr>
                            <m:e>
                              <m:r>
                                <a:rPr lang="en-GB" sz="2800" i="1">
                                  <a:latin typeface="Cambria Math" panose="02040503050406030204" pitchFamily="18" charset="0"/>
                                  <a:ea typeface="Cambria Math" panose="02040503050406030204" pitchFamily="18" charset="0"/>
                                </a:rPr>
                                <m:t>[</m:t>
                              </m:r>
                              <m:r>
                                <a:rPr lang="en-GB" sz="2800" i="1">
                                  <a:latin typeface="Cambria Math" panose="02040503050406030204" pitchFamily="18" charset="0"/>
                                  <a:ea typeface="Cambria Math" panose="02040503050406030204" pitchFamily="18" charset="0"/>
                                </a:rPr>
                                <m:t>𝐷</m:t>
                              </m:r>
                              <m:r>
                                <a:rPr lang="en-GB" sz="2800" i="1">
                                  <a:latin typeface="Cambria Math" panose="02040503050406030204" pitchFamily="18" charset="0"/>
                                  <a:ea typeface="Cambria Math" panose="02040503050406030204" pitchFamily="18" charset="0"/>
                                </a:rPr>
                                <m:t>]</m:t>
                              </m:r>
                            </m:e>
                            <m:sup>
                              <m:r>
                                <a:rPr lang="en-GB" sz="2800" i="1">
                                  <a:latin typeface="Cambria Math" panose="02040503050406030204" pitchFamily="18" charset="0"/>
                                  <a:ea typeface="Cambria Math" panose="02040503050406030204" pitchFamily="18" charset="0"/>
                                </a:rPr>
                                <m:t>𝑑</m:t>
                              </m:r>
                            </m:sup>
                          </m:sSup>
                        </m:num>
                        <m:den>
                          <m:eqArr>
                            <m:eqArrPr>
                              <m:ctrlPr>
                                <a:rPr lang="en-GB" sz="2800" i="1">
                                  <a:latin typeface="Cambria Math" panose="02040503050406030204" pitchFamily="18" charset="0"/>
                                </a:rPr>
                              </m:ctrlPr>
                            </m:eqArrPr>
                            <m:e>
                              <m:sSup>
                                <m:sSupPr>
                                  <m:ctrlPr>
                                    <a:rPr lang="en-GB" sz="2800" i="1">
                                      <a:latin typeface="Cambria Math" panose="02040503050406030204" pitchFamily="18" charset="0"/>
                                    </a:rPr>
                                  </m:ctrlPr>
                                </m:sSupPr>
                                <m:e>
                                  <m:r>
                                    <a:rPr lang="en-GB" sz="2800" i="1">
                                      <a:latin typeface="Cambria Math" panose="02040503050406030204" pitchFamily="18" charset="0"/>
                                    </a:rPr>
                                    <m:t>[</m:t>
                                  </m:r>
                                  <m:r>
                                    <a:rPr lang="en-GB" sz="2800" i="1">
                                      <a:latin typeface="Cambria Math" panose="02040503050406030204" pitchFamily="18" charset="0"/>
                                    </a:rPr>
                                    <m:t>𝐴</m:t>
                                  </m:r>
                                  <m:r>
                                    <a:rPr lang="en-GB" sz="2800" i="1">
                                      <a:latin typeface="Cambria Math" panose="02040503050406030204" pitchFamily="18" charset="0"/>
                                    </a:rPr>
                                    <m:t>]</m:t>
                                  </m:r>
                                </m:e>
                                <m:sup>
                                  <m:r>
                                    <a:rPr lang="en-GB" sz="2800" i="1">
                                      <a:latin typeface="Cambria Math" panose="02040503050406030204" pitchFamily="18" charset="0"/>
                                    </a:rPr>
                                    <m:t>𝑎</m:t>
                                  </m:r>
                                </m:sup>
                              </m:sSup>
                              <m:r>
                                <a:rPr lang="en-GB" sz="2800" i="1">
                                  <a:latin typeface="Cambria Math" panose="02040503050406030204" pitchFamily="18" charset="0"/>
                                  <a:ea typeface="Cambria Math" panose="02040503050406030204" pitchFamily="18" charset="0"/>
                                </a:rPr>
                                <m:t>×</m:t>
                              </m:r>
                              <m:sSup>
                                <m:sSupPr>
                                  <m:ctrlPr>
                                    <a:rPr lang="en-GB" sz="2800" i="1">
                                      <a:latin typeface="Cambria Math" panose="02040503050406030204" pitchFamily="18" charset="0"/>
                                      <a:ea typeface="Cambria Math" panose="02040503050406030204" pitchFamily="18" charset="0"/>
                                    </a:rPr>
                                  </m:ctrlPr>
                                </m:sSupPr>
                                <m:e>
                                  <m:r>
                                    <a:rPr lang="en-GB" sz="2800" i="1">
                                      <a:latin typeface="Cambria Math" panose="02040503050406030204" pitchFamily="18" charset="0"/>
                                      <a:ea typeface="Cambria Math" panose="02040503050406030204" pitchFamily="18" charset="0"/>
                                    </a:rPr>
                                    <m:t>[</m:t>
                                  </m:r>
                                  <m:r>
                                    <a:rPr lang="en-GB" sz="2800" i="1">
                                      <a:latin typeface="Cambria Math" panose="02040503050406030204" pitchFamily="18" charset="0"/>
                                      <a:ea typeface="Cambria Math" panose="02040503050406030204" pitchFamily="18" charset="0"/>
                                    </a:rPr>
                                    <m:t>𝐵</m:t>
                                  </m:r>
                                  <m:r>
                                    <a:rPr lang="en-GB" sz="2800" i="1">
                                      <a:latin typeface="Cambria Math" panose="02040503050406030204" pitchFamily="18" charset="0"/>
                                      <a:ea typeface="Cambria Math" panose="02040503050406030204" pitchFamily="18" charset="0"/>
                                    </a:rPr>
                                    <m:t>]</m:t>
                                  </m:r>
                                </m:e>
                                <m:sup>
                                  <m:r>
                                    <a:rPr lang="en-GB" sz="2800" i="1">
                                      <a:latin typeface="Cambria Math" panose="02040503050406030204" pitchFamily="18" charset="0"/>
                                      <a:ea typeface="Cambria Math" panose="02040503050406030204" pitchFamily="18" charset="0"/>
                                    </a:rPr>
                                    <m:t>𝑏</m:t>
                                  </m:r>
                                </m:sup>
                              </m:sSup>
                            </m:e>
                            <m:e>
                              <m:r>
                                <a:rPr lang="en-GB" sz="2800" i="1">
                                  <a:latin typeface="Cambria Math" panose="02040503050406030204" pitchFamily="18" charset="0"/>
                                  <a:ea typeface="Cambria Math" panose="02040503050406030204" pitchFamily="18" charset="0"/>
                                </a:rPr>
                                <m:t>𝑖𝑛</m:t>
                              </m:r>
                              <m:r>
                                <a:rPr lang="en-GB" sz="2800" i="1">
                                  <a:latin typeface="Cambria Math" panose="02040503050406030204" pitchFamily="18" charset="0"/>
                                  <a:ea typeface="Cambria Math" panose="02040503050406030204" pitchFamily="18" charset="0"/>
                                </a:rPr>
                                <m:t> </m:t>
                              </m:r>
                              <m:r>
                                <a:rPr lang="en-GB" sz="2800" i="1">
                                  <a:latin typeface="Cambria Math" panose="02040503050406030204" pitchFamily="18" charset="0"/>
                                  <a:ea typeface="Cambria Math" panose="02040503050406030204" pitchFamily="18" charset="0"/>
                                </a:rPr>
                                <m:t>𝑠𝑜𝑙𝑢𝑡𝑖𝑜𝑛</m:t>
                              </m:r>
                            </m:e>
                          </m:eqArr>
                        </m:den>
                      </m:f>
                    </m:oMath>
                  </m:oMathPara>
                </a14:m>
                <a:endParaRPr lang="en-GB" sz="2800"/>
              </a:p>
            </p:txBody>
          </p:sp>
        </mc:Choice>
        <mc:Fallback xmlns="">
          <p:sp>
            <p:nvSpPr>
              <p:cNvPr id="20" name="TextBox 19">
                <a:extLst>
                  <a:ext uri="{FF2B5EF4-FFF2-40B4-BE49-F238E27FC236}">
                    <a16:creationId xmlns:a16="http://schemas.microsoft.com/office/drawing/2014/main" id="{95022D34-3D8F-4D4C-A815-0C33A6CAC8ED}"/>
                  </a:ext>
                </a:extLst>
              </p:cNvPr>
              <p:cNvSpPr txBox="1">
                <a:spLocks noRot="1" noChangeAspect="1" noMove="1" noResize="1" noEditPoints="1" noAdjustHandles="1" noChangeArrowheads="1" noChangeShapeType="1" noTextEdit="1"/>
              </p:cNvSpPr>
              <p:nvPr/>
            </p:nvSpPr>
            <p:spPr>
              <a:xfrm>
                <a:off x="1090020" y="5188573"/>
                <a:ext cx="3613115" cy="1434175"/>
              </a:xfrm>
              <a:prstGeom prst="rect">
                <a:avLst/>
              </a:prstGeom>
              <a:blipFill>
                <a:blip r:embed="rId3"/>
                <a:stretch>
                  <a:fillRect/>
                </a:stretch>
              </a:blipFill>
              <a:ln w="28575">
                <a:solidFill>
                  <a:srgbClr val="00B0F0"/>
                </a:solidFill>
              </a:ln>
            </p:spPr>
            <p:txBody>
              <a:bodyPr/>
              <a:lstStyle/>
              <a:p>
                <a:r>
                  <a:rPr lang="en-US">
                    <a:noFill/>
                  </a:rPr>
                  <a:t> </a:t>
                </a:r>
              </a:p>
            </p:txBody>
          </p:sp>
        </mc:Fallback>
      </mc:AlternateContent>
      <p:sp>
        <p:nvSpPr>
          <p:cNvPr id="12" name="Rectangle 11">
            <a:extLst>
              <a:ext uri="{FF2B5EF4-FFF2-40B4-BE49-F238E27FC236}">
                <a16:creationId xmlns:a16="http://schemas.microsoft.com/office/drawing/2014/main" id="{A94E5D2B-BD04-4A82-AA17-F5473871CC35}"/>
              </a:ext>
            </a:extLst>
          </p:cNvPr>
          <p:cNvSpPr/>
          <p:nvPr/>
        </p:nvSpPr>
        <p:spPr>
          <a:xfrm>
            <a:off x="853366" y="3579337"/>
            <a:ext cx="10485268" cy="1035193"/>
          </a:xfrm>
          <a:prstGeom prst="rect">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n>
                <a:solidFill>
                  <a:srgbClr val="FF0000"/>
                </a:solidFill>
              </a:ln>
            </a:endParaRPr>
          </a:p>
        </p:txBody>
      </p:sp>
      <mc:AlternateContent xmlns:mc="http://schemas.openxmlformats.org/markup-compatibility/2006" xmlns:a14="http://schemas.microsoft.com/office/drawing/2010/main">
        <mc:Choice Requires="a14">
          <p:sp>
            <p:nvSpPr>
              <p:cNvPr id="21" name="TextBox 20">
                <a:extLst>
                  <a:ext uri="{FF2B5EF4-FFF2-40B4-BE49-F238E27FC236}">
                    <a16:creationId xmlns:a16="http://schemas.microsoft.com/office/drawing/2014/main" id="{C8F3098D-A608-4600-981C-4ACDF3D2340B}"/>
                  </a:ext>
                </a:extLst>
              </p:cNvPr>
              <p:cNvSpPr txBox="1"/>
              <p:nvPr/>
            </p:nvSpPr>
            <p:spPr>
              <a:xfrm>
                <a:off x="6539701" y="5248762"/>
                <a:ext cx="3532989" cy="1393971"/>
              </a:xfrm>
              <a:prstGeom prst="rect">
                <a:avLst/>
              </a:prstGeom>
              <a:noFill/>
              <a:ln w="28575">
                <a:solidFill>
                  <a:srgbClr val="00B050"/>
                </a:solidFill>
              </a:ln>
            </p:spPr>
            <p:txBody>
              <a:bodyPr wrap="square">
                <a:spAutoFit/>
              </a:bodyPr>
              <a:lstStyle/>
              <a:p>
                <a:pPr/>
                <a14:m>
                  <m:oMathPara xmlns:m="http://schemas.openxmlformats.org/officeDocument/2006/math">
                    <m:oMathParaPr>
                      <m:jc m:val="centerGroup"/>
                    </m:oMathParaPr>
                    <m:oMath xmlns:m="http://schemas.openxmlformats.org/officeDocument/2006/math">
                      <m:r>
                        <a:rPr lang="en-GB" sz="2800" i="1">
                          <a:latin typeface="Cambria Math" panose="02040503050406030204" pitchFamily="18" charset="0"/>
                        </a:rPr>
                        <m:t>𝐾</m:t>
                      </m:r>
                      <m:r>
                        <a:rPr lang="en-GB" sz="2800" i="1" baseline="-25000">
                          <a:latin typeface="Cambria Math" panose="02040503050406030204" pitchFamily="18" charset="0"/>
                        </a:rPr>
                        <m:t>𝑒𝑞</m:t>
                      </m:r>
                      <m:r>
                        <a:rPr lang="en-GB" sz="2800" i="1">
                          <a:latin typeface="Cambria Math" panose="02040503050406030204" pitchFamily="18" charset="0"/>
                        </a:rPr>
                        <m:t>= </m:t>
                      </m:r>
                      <m:f>
                        <m:fPr>
                          <m:ctrlPr>
                            <a:rPr lang="en-GB" sz="2800" i="1">
                              <a:latin typeface="Cambria Math" panose="02040503050406030204" pitchFamily="18" charset="0"/>
                            </a:rPr>
                          </m:ctrlPr>
                        </m:fPr>
                        <m:num>
                          <m:sSup>
                            <m:sSupPr>
                              <m:ctrlPr>
                                <a:rPr lang="en-GB" sz="2800" i="1">
                                  <a:latin typeface="Cambria Math" panose="02040503050406030204" pitchFamily="18" charset="0"/>
                                </a:rPr>
                              </m:ctrlPr>
                            </m:sSupPr>
                            <m:e>
                              <m:r>
                                <a:rPr lang="en-GB" sz="2800" i="1">
                                  <a:latin typeface="Cambria Math" panose="02040503050406030204" pitchFamily="18" charset="0"/>
                                </a:rPr>
                                <m:t>𝑃</m:t>
                              </m:r>
                              <m:r>
                                <a:rPr lang="en-GB" sz="2800" i="1" baseline="-25000">
                                  <a:latin typeface="Cambria Math" panose="02040503050406030204" pitchFamily="18" charset="0"/>
                                </a:rPr>
                                <m:t>𝐶</m:t>
                              </m:r>
                            </m:e>
                            <m:sup>
                              <m:r>
                                <a:rPr lang="en-GB" sz="2800" i="1">
                                  <a:latin typeface="Cambria Math" panose="02040503050406030204" pitchFamily="18" charset="0"/>
                                </a:rPr>
                                <m:t>𝑐</m:t>
                              </m:r>
                            </m:sup>
                          </m:sSup>
                          <m:r>
                            <a:rPr lang="en-GB" sz="2800" i="1">
                              <a:latin typeface="Cambria Math" panose="02040503050406030204" pitchFamily="18" charset="0"/>
                              <a:ea typeface="Cambria Math" panose="02040503050406030204" pitchFamily="18" charset="0"/>
                            </a:rPr>
                            <m:t>×</m:t>
                          </m:r>
                          <m:sSup>
                            <m:sSupPr>
                              <m:ctrlPr>
                                <a:rPr lang="en-GB" sz="2800" i="1">
                                  <a:latin typeface="Cambria Math" panose="02040503050406030204" pitchFamily="18" charset="0"/>
                                  <a:ea typeface="Cambria Math" panose="02040503050406030204" pitchFamily="18" charset="0"/>
                                </a:rPr>
                              </m:ctrlPr>
                            </m:sSupPr>
                            <m:e>
                              <m:r>
                                <a:rPr lang="en-GB" sz="2800" i="1">
                                  <a:latin typeface="Cambria Math" panose="02040503050406030204" pitchFamily="18" charset="0"/>
                                  <a:ea typeface="Cambria Math" panose="02040503050406030204" pitchFamily="18" charset="0"/>
                                </a:rPr>
                                <m:t>𝑃</m:t>
                              </m:r>
                              <m:r>
                                <a:rPr lang="en-GB" sz="2800" i="1" baseline="-25000">
                                  <a:latin typeface="Cambria Math" panose="02040503050406030204" pitchFamily="18" charset="0"/>
                                  <a:ea typeface="Cambria Math" panose="02040503050406030204" pitchFamily="18" charset="0"/>
                                </a:rPr>
                                <m:t>𝐷</m:t>
                              </m:r>
                            </m:e>
                            <m:sup>
                              <m:r>
                                <a:rPr lang="en-GB" sz="2800" i="1">
                                  <a:latin typeface="Cambria Math" panose="02040503050406030204" pitchFamily="18" charset="0"/>
                                  <a:ea typeface="Cambria Math" panose="02040503050406030204" pitchFamily="18" charset="0"/>
                                </a:rPr>
                                <m:t>𝑑</m:t>
                              </m:r>
                            </m:sup>
                          </m:sSup>
                        </m:num>
                        <m:den>
                          <m:sSup>
                            <m:sSupPr>
                              <m:ctrlPr>
                                <a:rPr lang="en-GB" sz="2800" i="1">
                                  <a:latin typeface="Cambria Math" panose="02040503050406030204" pitchFamily="18" charset="0"/>
                                </a:rPr>
                              </m:ctrlPr>
                            </m:sSupPr>
                            <m:e>
                              <m:r>
                                <a:rPr lang="en-GB" sz="2800" i="1">
                                  <a:latin typeface="Cambria Math" panose="02040503050406030204" pitchFamily="18" charset="0"/>
                                </a:rPr>
                                <m:t>𝑃</m:t>
                              </m:r>
                              <m:r>
                                <a:rPr lang="en-GB" sz="2800" i="1" baseline="-25000">
                                  <a:latin typeface="Cambria Math" panose="02040503050406030204" pitchFamily="18" charset="0"/>
                                </a:rPr>
                                <m:t>𝐴</m:t>
                              </m:r>
                            </m:e>
                            <m:sup>
                              <m:r>
                                <a:rPr lang="en-GB" sz="2800" i="1">
                                  <a:latin typeface="Cambria Math" panose="02040503050406030204" pitchFamily="18" charset="0"/>
                                </a:rPr>
                                <m:t>𝑎</m:t>
                              </m:r>
                            </m:sup>
                          </m:sSup>
                          <m:r>
                            <a:rPr lang="en-GB" sz="2800" i="1">
                              <a:latin typeface="Cambria Math" panose="02040503050406030204" pitchFamily="18" charset="0"/>
                              <a:ea typeface="Cambria Math" panose="02040503050406030204" pitchFamily="18" charset="0"/>
                            </a:rPr>
                            <m:t>×</m:t>
                          </m:r>
                          <m:sSup>
                            <m:sSupPr>
                              <m:ctrlPr>
                                <a:rPr lang="en-GB" sz="2800" i="1">
                                  <a:latin typeface="Cambria Math" panose="02040503050406030204" pitchFamily="18" charset="0"/>
                                  <a:ea typeface="Cambria Math" panose="02040503050406030204" pitchFamily="18" charset="0"/>
                                </a:rPr>
                              </m:ctrlPr>
                            </m:sSupPr>
                            <m:e>
                              <m:r>
                                <a:rPr lang="en-GB" sz="2800" i="1">
                                  <a:latin typeface="Cambria Math" panose="02040503050406030204" pitchFamily="18" charset="0"/>
                                  <a:ea typeface="Cambria Math" panose="02040503050406030204" pitchFamily="18" charset="0"/>
                                </a:rPr>
                                <m:t>𝑃</m:t>
                              </m:r>
                              <m:r>
                                <a:rPr lang="en-GB" sz="2800" i="1" baseline="-25000">
                                  <a:latin typeface="Cambria Math" panose="02040503050406030204" pitchFamily="18" charset="0"/>
                                  <a:ea typeface="Cambria Math" panose="02040503050406030204" pitchFamily="18" charset="0"/>
                                </a:rPr>
                                <m:t>𝐵</m:t>
                              </m:r>
                            </m:e>
                            <m:sup>
                              <m:r>
                                <a:rPr lang="en-GB" sz="2800" i="1">
                                  <a:latin typeface="Cambria Math" panose="02040503050406030204" pitchFamily="18" charset="0"/>
                                  <a:ea typeface="Cambria Math" panose="02040503050406030204" pitchFamily="18" charset="0"/>
                                </a:rPr>
                                <m:t>𝑏</m:t>
                              </m:r>
                            </m:sup>
                          </m:sSup>
                        </m:den>
                      </m:f>
                    </m:oMath>
                  </m:oMathPara>
                </a14:m>
                <a:endParaRPr lang="en-GB" sz="2800"/>
              </a:p>
              <a:p>
                <a:r>
                  <a:rPr lang="en-GB" sz="2800"/>
                  <a:t>	</a:t>
                </a:r>
                <a:r>
                  <a:rPr lang="en-GB" sz="2800" i="1">
                    <a:ea typeface="Cambria Math" panose="02040503050406030204" pitchFamily="18" charset="0"/>
                  </a:rPr>
                  <a:t>in gas phase</a:t>
                </a:r>
              </a:p>
            </p:txBody>
          </p:sp>
        </mc:Choice>
        <mc:Fallback xmlns="">
          <p:sp>
            <p:nvSpPr>
              <p:cNvPr id="21" name="TextBox 20">
                <a:extLst>
                  <a:ext uri="{FF2B5EF4-FFF2-40B4-BE49-F238E27FC236}">
                    <a16:creationId xmlns:a16="http://schemas.microsoft.com/office/drawing/2014/main" id="{C8F3098D-A608-4600-981C-4ACDF3D2340B}"/>
                  </a:ext>
                </a:extLst>
              </p:cNvPr>
              <p:cNvSpPr txBox="1">
                <a:spLocks noRot="1" noChangeAspect="1" noMove="1" noResize="1" noEditPoints="1" noAdjustHandles="1" noChangeArrowheads="1" noChangeShapeType="1" noTextEdit="1"/>
              </p:cNvSpPr>
              <p:nvPr/>
            </p:nvSpPr>
            <p:spPr>
              <a:xfrm>
                <a:off x="6539701" y="5248762"/>
                <a:ext cx="3532989" cy="1393971"/>
              </a:xfrm>
              <a:prstGeom prst="rect">
                <a:avLst/>
              </a:prstGeom>
              <a:blipFill>
                <a:blip r:embed="rId4"/>
                <a:stretch>
                  <a:fillRect b="-9829"/>
                </a:stretch>
              </a:blipFill>
              <a:ln w="28575">
                <a:solidFill>
                  <a:srgbClr val="00B050"/>
                </a:solidFill>
              </a:ln>
            </p:spPr>
            <p:txBody>
              <a:bodyPr/>
              <a:lstStyle/>
              <a:p>
                <a:r>
                  <a:rPr lang="en-US">
                    <a:noFill/>
                  </a:rPr>
                  <a:t> </a:t>
                </a:r>
              </a:p>
            </p:txBody>
          </p:sp>
        </mc:Fallback>
      </mc:AlternateContent>
      <p:sp>
        <p:nvSpPr>
          <p:cNvPr id="14" name="TextBox 13">
            <a:extLst>
              <a:ext uri="{FF2B5EF4-FFF2-40B4-BE49-F238E27FC236}">
                <a16:creationId xmlns:a16="http://schemas.microsoft.com/office/drawing/2014/main" id="{4E63CECE-61B5-472B-844D-518B17D08DBE}"/>
              </a:ext>
            </a:extLst>
          </p:cNvPr>
          <p:cNvSpPr txBox="1"/>
          <p:nvPr/>
        </p:nvSpPr>
        <p:spPr>
          <a:xfrm>
            <a:off x="952500" y="3663666"/>
            <a:ext cx="10287001" cy="830997"/>
          </a:xfrm>
          <a:prstGeom prst="rect">
            <a:avLst/>
          </a:prstGeom>
          <a:noFill/>
        </p:spPr>
        <p:txBody>
          <a:bodyPr wrap="square">
            <a:spAutoFit/>
          </a:bodyPr>
          <a:lstStyle/>
          <a:p>
            <a:r>
              <a:rPr lang="en-US" altLang="en-US" sz="2400" b="1">
                <a:solidFill>
                  <a:srgbClr val="FF0000"/>
                </a:solidFill>
                <a:cs typeface="Calibri" panose="020F0502020204030204" pitchFamily="34" charset="0"/>
              </a:rPr>
              <a:t>a ratio of the concentration (pressure) for any given reaction at equilibrium is called equilibrium constant, K</a:t>
            </a:r>
            <a:r>
              <a:rPr lang="en-US" altLang="en-US" sz="2400" b="1" baseline="-25000">
                <a:solidFill>
                  <a:srgbClr val="FF0000"/>
                </a:solidFill>
                <a:cs typeface="Calibri" panose="020F0502020204030204" pitchFamily="34" charset="0"/>
              </a:rPr>
              <a:t>eq</a:t>
            </a:r>
            <a:r>
              <a:rPr lang="en-US" altLang="en-US" sz="2400" b="1">
                <a:solidFill>
                  <a:srgbClr val="FF0000"/>
                </a:solidFill>
                <a:cs typeface="Calibri" panose="020F0502020204030204" pitchFamily="34" charset="0"/>
              </a:rPr>
              <a:t>, and at T = const it has a constant value !!!</a:t>
            </a:r>
            <a:endParaRPr lang="en-GB" sz="2400" b="1">
              <a:solidFill>
                <a:srgbClr val="FF0000"/>
              </a:solidFill>
              <a:cs typeface="Calibri" panose="020F0502020204030204" pitchFamily="34" charset="0"/>
            </a:endParaRPr>
          </a:p>
        </p:txBody>
      </p:sp>
    </p:spTree>
    <p:extLst>
      <p:ext uri="{BB962C8B-B14F-4D97-AF65-F5344CB8AC3E}">
        <p14:creationId xmlns:p14="http://schemas.microsoft.com/office/powerpoint/2010/main" val="244677941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22BAE9A-D3A6-4F1A-BDCB-29482000B07F}"/>
              </a:ext>
            </a:extLst>
          </p:cNvPr>
          <p:cNvSpPr txBox="1"/>
          <p:nvPr/>
        </p:nvSpPr>
        <p:spPr>
          <a:xfrm>
            <a:off x="0" y="-67061"/>
            <a:ext cx="9659871" cy="646331"/>
          </a:xfrm>
          <a:prstGeom prst="rect">
            <a:avLst/>
          </a:prstGeom>
          <a:noFill/>
        </p:spPr>
        <p:txBody>
          <a:bodyPr wrap="square">
            <a:spAutoFit/>
          </a:bodyPr>
          <a:lstStyle/>
          <a:p>
            <a:r>
              <a:rPr lang="en-GB" sz="3600" b="1">
                <a:solidFill>
                  <a:srgbClr val="0070C0"/>
                </a:solidFill>
                <a:effectLst>
                  <a:outerShdw blurRad="38100" dist="38100" dir="2700000" algn="tl">
                    <a:srgbClr val="000000">
                      <a:alpha val="43137"/>
                    </a:srgbClr>
                  </a:outerShdw>
                </a:effectLst>
                <a:cs typeface="Calibri" panose="020F0502020204030204" pitchFamily="34" charset="0"/>
              </a:rPr>
              <a:t>FACTORS AFFECTING POSITION OF EQULIBRIUM</a:t>
            </a:r>
            <a:endParaRPr lang="en-GB" sz="3600" b="1">
              <a:effectLst>
                <a:outerShdw blurRad="38100" dist="38100" dir="2700000" algn="tl">
                  <a:srgbClr val="000000">
                    <a:alpha val="43137"/>
                  </a:srgbClr>
                </a:outerShdw>
              </a:effectLst>
              <a:cs typeface="Calibri" panose="020F0502020204030204" pitchFamily="34" charset="0"/>
            </a:endParaRPr>
          </a:p>
        </p:txBody>
      </p:sp>
      <p:sp>
        <p:nvSpPr>
          <p:cNvPr id="2" name="TextBox 1">
            <a:extLst>
              <a:ext uri="{FF2B5EF4-FFF2-40B4-BE49-F238E27FC236}">
                <a16:creationId xmlns:a16="http://schemas.microsoft.com/office/drawing/2014/main" id="{E9815EEE-34B5-4AE9-B946-9A342AF15E19}"/>
              </a:ext>
            </a:extLst>
          </p:cNvPr>
          <p:cNvSpPr txBox="1"/>
          <p:nvPr/>
        </p:nvSpPr>
        <p:spPr>
          <a:xfrm>
            <a:off x="1587658" y="849328"/>
            <a:ext cx="7955255" cy="2251065"/>
          </a:xfrm>
          <a:prstGeom prst="rect">
            <a:avLst/>
          </a:prstGeom>
          <a:noFill/>
        </p:spPr>
        <p:txBody>
          <a:bodyPr wrap="none" rtlCol="0">
            <a:spAutoFit/>
          </a:bodyPr>
          <a:lstStyle/>
          <a:p>
            <a:pPr>
              <a:lnSpc>
                <a:spcPct val="150000"/>
              </a:lnSpc>
            </a:pPr>
            <a:r>
              <a:rPr lang="en-GB" sz="2400">
                <a:latin typeface="Calibri" panose="020F0502020204030204" pitchFamily="34" charset="0"/>
                <a:cs typeface="Calibri" panose="020F0502020204030204" pitchFamily="34" charset="0"/>
              </a:rPr>
              <a:t>The </a:t>
            </a:r>
            <a:r>
              <a:rPr lang="en-GB" sz="2400" u="sng">
                <a:latin typeface="Calibri" panose="020F0502020204030204" pitchFamily="34" charset="0"/>
                <a:cs typeface="Calibri" panose="020F0502020204030204" pitchFamily="34" charset="0"/>
              </a:rPr>
              <a:t>position</a:t>
            </a:r>
            <a:r>
              <a:rPr lang="en-GB" sz="2400">
                <a:latin typeface="Calibri" panose="020F0502020204030204" pitchFamily="34" charset="0"/>
                <a:cs typeface="Calibri" panose="020F0502020204030204" pitchFamily="34" charset="0"/>
              </a:rPr>
              <a:t> of equilibrium (</a:t>
            </a:r>
            <a:r>
              <a:rPr lang="en-GB" sz="2400" b="1">
                <a:latin typeface="Calibri" panose="020F0502020204030204" pitchFamily="34" charset="0"/>
                <a:cs typeface="Calibri" panose="020F0502020204030204" pitchFamily="34" charset="0"/>
              </a:rPr>
              <a:t>NOT the value of K</a:t>
            </a:r>
            <a:r>
              <a:rPr lang="en-GB" sz="2400" b="1" baseline="-25000">
                <a:latin typeface="Calibri" panose="020F0502020204030204" pitchFamily="34" charset="0"/>
                <a:cs typeface="Calibri" panose="020F0502020204030204" pitchFamily="34" charset="0"/>
              </a:rPr>
              <a:t>eq</a:t>
            </a:r>
            <a:r>
              <a:rPr lang="en-GB" sz="2400">
                <a:latin typeface="Calibri" panose="020F0502020204030204" pitchFamily="34" charset="0"/>
                <a:cs typeface="Calibri" panose="020F0502020204030204" pitchFamily="34" charset="0"/>
              </a:rPr>
              <a:t>) depends on:</a:t>
            </a:r>
          </a:p>
          <a:p>
            <a:pPr marL="800100" lvl="1" indent="-342900">
              <a:lnSpc>
                <a:spcPct val="150000"/>
              </a:lnSpc>
              <a:buAutoNum type="arabicPeriod"/>
            </a:pPr>
            <a:r>
              <a:rPr lang="en-GB" sz="2400" b="1">
                <a:latin typeface="Calibri" panose="020F0502020204030204" pitchFamily="34" charset="0"/>
                <a:cs typeface="Calibri" panose="020F0502020204030204" pitchFamily="34" charset="0"/>
              </a:rPr>
              <a:t>Temperature</a:t>
            </a:r>
          </a:p>
          <a:p>
            <a:pPr marL="800100" lvl="1" indent="-342900">
              <a:lnSpc>
                <a:spcPct val="150000"/>
              </a:lnSpc>
              <a:buAutoNum type="arabicPeriod"/>
            </a:pPr>
            <a:r>
              <a:rPr lang="en-GB" sz="2400" b="1">
                <a:solidFill>
                  <a:srgbClr val="00B0F0"/>
                </a:solidFill>
                <a:latin typeface="Calibri" panose="020F0502020204030204" pitchFamily="34" charset="0"/>
                <a:cs typeface="Calibri" panose="020F0502020204030204" pitchFamily="34" charset="0"/>
              </a:rPr>
              <a:t>Concentration</a:t>
            </a:r>
          </a:p>
          <a:p>
            <a:pPr marL="800100" lvl="1" indent="-342900">
              <a:lnSpc>
                <a:spcPct val="150000"/>
              </a:lnSpc>
              <a:buAutoNum type="arabicPeriod"/>
            </a:pPr>
            <a:r>
              <a:rPr lang="en-GB" sz="2400" b="1">
                <a:solidFill>
                  <a:srgbClr val="00B050"/>
                </a:solidFill>
                <a:latin typeface="Calibri" panose="020F0502020204030204" pitchFamily="34" charset="0"/>
                <a:cs typeface="Calibri" panose="020F0502020204030204" pitchFamily="34" charset="0"/>
              </a:rPr>
              <a:t>Pressure (of gases)</a:t>
            </a:r>
          </a:p>
        </p:txBody>
      </p:sp>
      <p:sp>
        <p:nvSpPr>
          <p:cNvPr id="3" name="TextBox 2">
            <a:extLst>
              <a:ext uri="{FF2B5EF4-FFF2-40B4-BE49-F238E27FC236}">
                <a16:creationId xmlns:a16="http://schemas.microsoft.com/office/drawing/2014/main" id="{7656066E-88C7-4DE0-B928-19F2A285AB4A}"/>
              </a:ext>
            </a:extLst>
          </p:cNvPr>
          <p:cNvSpPr txBox="1"/>
          <p:nvPr/>
        </p:nvSpPr>
        <p:spPr>
          <a:xfrm>
            <a:off x="1520113" y="3304975"/>
            <a:ext cx="8696633" cy="830997"/>
          </a:xfrm>
          <a:prstGeom prst="rect">
            <a:avLst/>
          </a:prstGeom>
          <a:noFill/>
        </p:spPr>
        <p:txBody>
          <a:bodyPr wrap="square" rtlCol="0">
            <a:spAutoFit/>
          </a:bodyPr>
          <a:lstStyle/>
          <a:p>
            <a:r>
              <a:rPr lang="en-GB" sz="2400">
                <a:latin typeface="Calibri" panose="020F0502020204030204" pitchFamily="34" charset="0"/>
                <a:cs typeface="Calibri" panose="020F0502020204030204" pitchFamily="34" charset="0"/>
              </a:rPr>
              <a:t>Change in any of these factors will affect the balance of the system and results in a shift in the position of the equilibrium</a:t>
            </a:r>
          </a:p>
        </p:txBody>
      </p:sp>
      <p:sp>
        <p:nvSpPr>
          <p:cNvPr id="4" name="TextBox 3">
            <a:extLst>
              <a:ext uri="{FF2B5EF4-FFF2-40B4-BE49-F238E27FC236}">
                <a16:creationId xmlns:a16="http://schemas.microsoft.com/office/drawing/2014/main" id="{91BCFEE1-EFDA-4B13-B7CE-3533AA4802A1}"/>
              </a:ext>
            </a:extLst>
          </p:cNvPr>
          <p:cNvSpPr txBox="1"/>
          <p:nvPr/>
        </p:nvSpPr>
        <p:spPr>
          <a:xfrm>
            <a:off x="1768321" y="4683359"/>
            <a:ext cx="7875639" cy="1200329"/>
          </a:xfrm>
          <a:prstGeom prst="rect">
            <a:avLst/>
          </a:prstGeom>
          <a:noFill/>
          <a:ln>
            <a:solidFill>
              <a:srgbClr val="FF0000"/>
            </a:solidFill>
          </a:ln>
        </p:spPr>
        <p:txBody>
          <a:bodyPr wrap="square" rtlCol="0">
            <a:spAutoFit/>
          </a:bodyPr>
          <a:lstStyle/>
          <a:p>
            <a:r>
              <a:rPr lang="en-GB" sz="2400" b="1">
                <a:solidFill>
                  <a:srgbClr val="FF0000"/>
                </a:solidFill>
                <a:latin typeface="Calibri" panose="020F0502020204030204" pitchFamily="34" charset="0"/>
                <a:cs typeface="Calibri" panose="020F0502020204030204" pitchFamily="34" charset="0"/>
              </a:rPr>
              <a:t>If a chemical system is in equilibrium and one of the factors involved in equilibrium is changed, the equilibrium will shift so as to neutralise the effect of this change !!!</a:t>
            </a:r>
          </a:p>
        </p:txBody>
      </p:sp>
    </p:spTree>
    <p:extLst>
      <p:ext uri="{BB962C8B-B14F-4D97-AF65-F5344CB8AC3E}">
        <p14:creationId xmlns:p14="http://schemas.microsoft.com/office/powerpoint/2010/main" val="150509565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6EE9EDC-5C99-4B70-8B42-EC2E5FCA5DD8}"/>
              </a:ext>
            </a:extLst>
          </p:cNvPr>
          <p:cNvSpPr txBox="1"/>
          <p:nvPr/>
        </p:nvSpPr>
        <p:spPr>
          <a:xfrm>
            <a:off x="1719328" y="3434576"/>
            <a:ext cx="9800916" cy="545662"/>
          </a:xfrm>
          <a:prstGeom prst="rect">
            <a:avLst/>
          </a:prstGeom>
          <a:noFill/>
        </p:spPr>
        <p:txBody>
          <a:bodyPr wrap="square" rtlCol="0">
            <a:spAutoFit/>
          </a:bodyPr>
          <a:lstStyle/>
          <a:p>
            <a:pPr marL="285750" indent="-285750">
              <a:lnSpc>
                <a:spcPct val="150000"/>
              </a:lnSpc>
              <a:buFontTx/>
              <a:buChar char="-"/>
            </a:pPr>
            <a:r>
              <a:rPr lang="en-GB" sz="2200"/>
              <a:t>equilibria are temperature-dependant</a:t>
            </a:r>
          </a:p>
        </p:txBody>
      </p:sp>
      <p:sp>
        <p:nvSpPr>
          <p:cNvPr id="8" name="TextBox 7">
            <a:extLst>
              <a:ext uri="{FF2B5EF4-FFF2-40B4-BE49-F238E27FC236}">
                <a16:creationId xmlns:a16="http://schemas.microsoft.com/office/drawing/2014/main" id="{6CE6563D-B452-4686-A61A-E66E15FDF551}"/>
              </a:ext>
            </a:extLst>
          </p:cNvPr>
          <p:cNvSpPr txBox="1"/>
          <p:nvPr/>
        </p:nvSpPr>
        <p:spPr>
          <a:xfrm>
            <a:off x="1415481" y="1023771"/>
            <a:ext cx="5142883" cy="1318181"/>
          </a:xfrm>
          <a:prstGeom prst="rect">
            <a:avLst/>
          </a:prstGeom>
          <a:noFill/>
        </p:spPr>
        <p:txBody>
          <a:bodyPr wrap="none" rtlCol="0">
            <a:spAutoFit/>
          </a:bodyPr>
          <a:lstStyle/>
          <a:p>
            <a:pPr>
              <a:lnSpc>
                <a:spcPct val="150000"/>
              </a:lnSpc>
            </a:pPr>
            <a:r>
              <a:rPr lang="en-GB" sz="2800" dirty="0">
                <a:latin typeface="Calibri" panose="020F0502020204030204" pitchFamily="34" charset="0"/>
                <a:cs typeface="Calibri" panose="020F0502020204030204" pitchFamily="34" charset="0"/>
              </a:rPr>
              <a:t>           CO</a:t>
            </a:r>
            <a:r>
              <a:rPr lang="en-GB" sz="2800" baseline="-25000" dirty="0">
                <a:latin typeface="Calibri" panose="020F0502020204030204" pitchFamily="34" charset="0"/>
                <a:cs typeface="Calibri" panose="020F0502020204030204" pitchFamily="34" charset="0"/>
              </a:rPr>
              <a:t>2</a:t>
            </a:r>
            <a:r>
              <a:rPr lang="en-GB" sz="2800" dirty="0">
                <a:latin typeface="Calibri" panose="020F0502020204030204" pitchFamily="34" charset="0"/>
                <a:cs typeface="Calibri" panose="020F0502020204030204" pitchFamily="34" charset="0"/>
              </a:rPr>
              <a:t>  +  H</a:t>
            </a:r>
            <a:r>
              <a:rPr lang="en-GB" sz="2800" baseline="-25000" dirty="0">
                <a:latin typeface="Calibri" panose="020F0502020204030204" pitchFamily="34" charset="0"/>
                <a:cs typeface="Calibri" panose="020F0502020204030204" pitchFamily="34" charset="0"/>
              </a:rPr>
              <a:t>2</a:t>
            </a:r>
            <a:r>
              <a:rPr lang="en-GB" sz="2800" dirty="0">
                <a:latin typeface="Calibri" panose="020F0502020204030204" pitchFamily="34" charset="0"/>
                <a:cs typeface="Calibri" panose="020F0502020204030204" pitchFamily="34" charset="0"/>
              </a:rPr>
              <a:t>              CO  +  H</a:t>
            </a:r>
            <a:r>
              <a:rPr lang="en-GB" sz="2800" baseline="-25000" dirty="0">
                <a:latin typeface="Calibri" panose="020F0502020204030204" pitchFamily="34" charset="0"/>
                <a:cs typeface="Calibri" panose="020F0502020204030204" pitchFamily="34" charset="0"/>
              </a:rPr>
              <a:t>2</a:t>
            </a:r>
            <a:r>
              <a:rPr lang="en-GB" sz="2800" dirty="0">
                <a:latin typeface="Calibri" panose="020F0502020204030204" pitchFamily="34" charset="0"/>
                <a:cs typeface="Calibri" panose="020F0502020204030204" pitchFamily="34" charset="0"/>
              </a:rPr>
              <a:t>O</a:t>
            </a:r>
          </a:p>
          <a:p>
            <a:pPr>
              <a:lnSpc>
                <a:spcPct val="150000"/>
              </a:lnSpc>
            </a:pPr>
            <a:r>
              <a:rPr lang="en-GB" sz="2800" dirty="0">
                <a:latin typeface="Calibri" panose="020F0502020204030204" pitchFamily="34" charset="0"/>
                <a:cs typeface="Calibri" panose="020F0502020204030204" pitchFamily="34" charset="0"/>
              </a:rPr>
              <a:t>                    </a:t>
            </a:r>
          </a:p>
        </p:txBody>
      </p:sp>
      <p:grpSp>
        <p:nvGrpSpPr>
          <p:cNvPr id="9" name="Group 8">
            <a:extLst>
              <a:ext uri="{FF2B5EF4-FFF2-40B4-BE49-F238E27FC236}">
                <a16:creationId xmlns:a16="http://schemas.microsoft.com/office/drawing/2014/main" id="{6901ED95-59F8-48A7-A3E6-10DC0E004F23}"/>
              </a:ext>
            </a:extLst>
          </p:cNvPr>
          <p:cNvGrpSpPr/>
          <p:nvPr/>
        </p:nvGrpSpPr>
        <p:grpSpPr>
          <a:xfrm>
            <a:off x="4092022" y="980728"/>
            <a:ext cx="419437" cy="783436"/>
            <a:chOff x="2987824" y="4966863"/>
            <a:chExt cx="419437" cy="783436"/>
          </a:xfrm>
        </p:grpSpPr>
        <p:sp>
          <p:nvSpPr>
            <p:cNvPr id="16" name="TextBox 15">
              <a:extLst>
                <a:ext uri="{FF2B5EF4-FFF2-40B4-BE49-F238E27FC236}">
                  <a16:creationId xmlns:a16="http://schemas.microsoft.com/office/drawing/2014/main" id="{820B46AD-D560-47F5-8E96-2B9C117A3602}"/>
                </a:ext>
              </a:extLst>
            </p:cNvPr>
            <p:cNvSpPr txBox="1"/>
            <p:nvPr/>
          </p:nvSpPr>
          <p:spPr>
            <a:xfrm>
              <a:off x="2987824" y="4966863"/>
              <a:ext cx="360040" cy="668132"/>
            </a:xfrm>
            <a:prstGeom prst="rect">
              <a:avLst/>
            </a:prstGeom>
            <a:noFill/>
          </p:spPr>
          <p:txBody>
            <a:bodyPr wrap="square">
              <a:spAutoFit/>
            </a:bodyPr>
            <a:lstStyle/>
            <a:p>
              <a:pPr>
                <a:lnSpc>
                  <a:spcPct val="150000"/>
                </a:lnSpc>
              </a:pPr>
              <a:r>
                <a:rPr lang="en-GB" sz="2800">
                  <a:latin typeface="Calibri" panose="020F0502020204030204" pitchFamily="34" charset="0"/>
                  <a:cs typeface="Calibri" panose="020F0502020204030204" pitchFamily="34" charset="0"/>
                  <a:sym typeface="Symbol" panose="05050102010706020507" pitchFamily="18" charset="2"/>
                </a:rPr>
                <a:t></a:t>
              </a:r>
              <a:endParaRPr lang="en-GB" sz="2800">
                <a:latin typeface="Calibri" panose="020F0502020204030204" pitchFamily="34" charset="0"/>
                <a:cs typeface="Calibri" panose="020F0502020204030204" pitchFamily="34" charset="0"/>
              </a:endParaRPr>
            </a:p>
          </p:txBody>
        </p:sp>
        <p:sp>
          <p:nvSpPr>
            <p:cNvPr id="20" name="TextBox 19">
              <a:extLst>
                <a:ext uri="{FF2B5EF4-FFF2-40B4-BE49-F238E27FC236}">
                  <a16:creationId xmlns:a16="http://schemas.microsoft.com/office/drawing/2014/main" id="{2D80C6B8-F098-4638-A7C5-CE09FE607F8E}"/>
                </a:ext>
              </a:extLst>
            </p:cNvPr>
            <p:cNvSpPr txBox="1"/>
            <p:nvPr/>
          </p:nvSpPr>
          <p:spPr>
            <a:xfrm>
              <a:off x="3000434" y="5082167"/>
              <a:ext cx="406827" cy="668132"/>
            </a:xfrm>
            <a:prstGeom prst="rect">
              <a:avLst/>
            </a:prstGeom>
            <a:noFill/>
          </p:spPr>
          <p:txBody>
            <a:bodyPr wrap="square">
              <a:spAutoFit/>
            </a:bodyPr>
            <a:lstStyle/>
            <a:p>
              <a:pPr>
                <a:lnSpc>
                  <a:spcPct val="150000"/>
                </a:lnSpc>
              </a:pPr>
              <a:r>
                <a:rPr lang="en-GB" sz="2800">
                  <a:latin typeface="Calibri" panose="020F0502020204030204" pitchFamily="34" charset="0"/>
                  <a:cs typeface="Calibri" panose="020F0502020204030204" pitchFamily="34" charset="0"/>
                  <a:sym typeface="Symbol" panose="05050102010706020507" pitchFamily="18" charset="2"/>
                </a:rPr>
                <a:t></a:t>
              </a:r>
              <a:endParaRPr lang="en-GB" sz="2800">
                <a:latin typeface="Calibri" panose="020F0502020204030204" pitchFamily="34" charset="0"/>
                <a:cs typeface="Calibri" panose="020F0502020204030204" pitchFamily="34" charset="0"/>
              </a:endParaRPr>
            </a:p>
          </p:txBody>
        </p:sp>
      </p:grpSp>
      <p:grpSp>
        <p:nvGrpSpPr>
          <p:cNvPr id="10" name="Group 9">
            <a:extLst>
              <a:ext uri="{FF2B5EF4-FFF2-40B4-BE49-F238E27FC236}">
                <a16:creationId xmlns:a16="http://schemas.microsoft.com/office/drawing/2014/main" id="{052CAC8B-7F5D-46EB-B058-F98D47AC8D1D}"/>
              </a:ext>
            </a:extLst>
          </p:cNvPr>
          <p:cNvGrpSpPr/>
          <p:nvPr/>
        </p:nvGrpSpPr>
        <p:grpSpPr>
          <a:xfrm>
            <a:off x="4258893" y="2447769"/>
            <a:ext cx="419437" cy="783436"/>
            <a:chOff x="2987824" y="4966863"/>
            <a:chExt cx="419437" cy="783436"/>
          </a:xfrm>
        </p:grpSpPr>
        <p:sp>
          <p:nvSpPr>
            <p:cNvPr id="14" name="TextBox 13">
              <a:extLst>
                <a:ext uri="{FF2B5EF4-FFF2-40B4-BE49-F238E27FC236}">
                  <a16:creationId xmlns:a16="http://schemas.microsoft.com/office/drawing/2014/main" id="{C0D84242-41B5-4AED-AFFF-92746AD05289}"/>
                </a:ext>
              </a:extLst>
            </p:cNvPr>
            <p:cNvSpPr txBox="1"/>
            <p:nvPr/>
          </p:nvSpPr>
          <p:spPr>
            <a:xfrm>
              <a:off x="2987824" y="4966863"/>
              <a:ext cx="360040" cy="668132"/>
            </a:xfrm>
            <a:prstGeom prst="rect">
              <a:avLst/>
            </a:prstGeom>
            <a:noFill/>
          </p:spPr>
          <p:txBody>
            <a:bodyPr wrap="square">
              <a:spAutoFit/>
            </a:bodyPr>
            <a:lstStyle/>
            <a:p>
              <a:pPr>
                <a:lnSpc>
                  <a:spcPct val="150000"/>
                </a:lnSpc>
              </a:pPr>
              <a:r>
                <a:rPr lang="en-GB" sz="2800">
                  <a:latin typeface="Calibri" panose="020F0502020204030204" pitchFamily="34" charset="0"/>
                  <a:cs typeface="Calibri" panose="020F0502020204030204" pitchFamily="34" charset="0"/>
                  <a:sym typeface="Symbol" panose="05050102010706020507" pitchFamily="18" charset="2"/>
                </a:rPr>
                <a:t></a:t>
              </a:r>
              <a:endParaRPr lang="en-GB" sz="2800">
                <a:latin typeface="Calibri" panose="020F0502020204030204" pitchFamily="34" charset="0"/>
                <a:cs typeface="Calibri" panose="020F0502020204030204" pitchFamily="34" charset="0"/>
              </a:endParaRPr>
            </a:p>
          </p:txBody>
        </p:sp>
        <p:sp>
          <p:nvSpPr>
            <p:cNvPr id="15" name="TextBox 14">
              <a:extLst>
                <a:ext uri="{FF2B5EF4-FFF2-40B4-BE49-F238E27FC236}">
                  <a16:creationId xmlns:a16="http://schemas.microsoft.com/office/drawing/2014/main" id="{2F036887-4CC7-47CB-9DFE-6C906D586348}"/>
                </a:ext>
              </a:extLst>
            </p:cNvPr>
            <p:cNvSpPr txBox="1"/>
            <p:nvPr/>
          </p:nvSpPr>
          <p:spPr>
            <a:xfrm>
              <a:off x="3000434" y="5082167"/>
              <a:ext cx="406827" cy="668132"/>
            </a:xfrm>
            <a:prstGeom prst="rect">
              <a:avLst/>
            </a:prstGeom>
            <a:noFill/>
          </p:spPr>
          <p:txBody>
            <a:bodyPr wrap="square">
              <a:spAutoFit/>
            </a:bodyPr>
            <a:lstStyle/>
            <a:p>
              <a:pPr>
                <a:lnSpc>
                  <a:spcPct val="150000"/>
                </a:lnSpc>
              </a:pPr>
              <a:r>
                <a:rPr lang="en-GB" sz="2800">
                  <a:latin typeface="Calibri" panose="020F0502020204030204" pitchFamily="34" charset="0"/>
                  <a:cs typeface="Calibri" panose="020F0502020204030204" pitchFamily="34" charset="0"/>
                  <a:sym typeface="Symbol" panose="05050102010706020507" pitchFamily="18" charset="2"/>
                </a:rPr>
                <a:t></a:t>
              </a:r>
              <a:endParaRPr lang="en-GB" sz="2800">
                <a:latin typeface="Calibri" panose="020F0502020204030204" pitchFamily="34" charset="0"/>
                <a:cs typeface="Calibri" panose="020F0502020204030204" pitchFamily="34" charset="0"/>
              </a:endParaRPr>
            </a:p>
          </p:txBody>
        </p:sp>
      </p:grpSp>
      <p:grpSp>
        <p:nvGrpSpPr>
          <p:cNvPr id="11" name="Group 10">
            <a:extLst>
              <a:ext uri="{FF2B5EF4-FFF2-40B4-BE49-F238E27FC236}">
                <a16:creationId xmlns:a16="http://schemas.microsoft.com/office/drawing/2014/main" id="{CCC07A4E-2179-4AB5-ACC4-75C379DDB77D}"/>
              </a:ext>
            </a:extLst>
          </p:cNvPr>
          <p:cNvGrpSpPr/>
          <p:nvPr/>
        </p:nvGrpSpPr>
        <p:grpSpPr>
          <a:xfrm>
            <a:off x="4242343" y="1842471"/>
            <a:ext cx="419437" cy="783436"/>
            <a:chOff x="2987824" y="4966863"/>
            <a:chExt cx="419437" cy="783436"/>
          </a:xfrm>
        </p:grpSpPr>
        <p:sp>
          <p:nvSpPr>
            <p:cNvPr id="12" name="TextBox 11">
              <a:extLst>
                <a:ext uri="{FF2B5EF4-FFF2-40B4-BE49-F238E27FC236}">
                  <a16:creationId xmlns:a16="http://schemas.microsoft.com/office/drawing/2014/main" id="{6C8D68BD-26DB-4B12-8CDC-ED1C4863B8E7}"/>
                </a:ext>
              </a:extLst>
            </p:cNvPr>
            <p:cNvSpPr txBox="1"/>
            <p:nvPr/>
          </p:nvSpPr>
          <p:spPr>
            <a:xfrm>
              <a:off x="2987824" y="4966863"/>
              <a:ext cx="360040" cy="668132"/>
            </a:xfrm>
            <a:prstGeom prst="rect">
              <a:avLst/>
            </a:prstGeom>
            <a:noFill/>
          </p:spPr>
          <p:txBody>
            <a:bodyPr wrap="square">
              <a:spAutoFit/>
            </a:bodyPr>
            <a:lstStyle/>
            <a:p>
              <a:pPr>
                <a:lnSpc>
                  <a:spcPct val="150000"/>
                </a:lnSpc>
              </a:pPr>
              <a:r>
                <a:rPr lang="en-GB" sz="2800">
                  <a:latin typeface="Calibri" panose="020F0502020204030204" pitchFamily="34" charset="0"/>
                  <a:cs typeface="Calibri" panose="020F0502020204030204" pitchFamily="34" charset="0"/>
                  <a:sym typeface="Symbol" panose="05050102010706020507" pitchFamily="18" charset="2"/>
                </a:rPr>
                <a:t></a:t>
              </a:r>
              <a:endParaRPr lang="en-GB" sz="2800">
                <a:latin typeface="Calibri" panose="020F0502020204030204" pitchFamily="34" charset="0"/>
                <a:cs typeface="Calibri" panose="020F0502020204030204" pitchFamily="34" charset="0"/>
              </a:endParaRPr>
            </a:p>
          </p:txBody>
        </p:sp>
        <p:sp>
          <p:nvSpPr>
            <p:cNvPr id="13" name="TextBox 12">
              <a:extLst>
                <a:ext uri="{FF2B5EF4-FFF2-40B4-BE49-F238E27FC236}">
                  <a16:creationId xmlns:a16="http://schemas.microsoft.com/office/drawing/2014/main" id="{43F8A0FF-E931-4F20-B04F-E0BB4068B4AE}"/>
                </a:ext>
              </a:extLst>
            </p:cNvPr>
            <p:cNvSpPr txBox="1"/>
            <p:nvPr/>
          </p:nvSpPr>
          <p:spPr>
            <a:xfrm>
              <a:off x="3000434" y="5082167"/>
              <a:ext cx="406827" cy="668132"/>
            </a:xfrm>
            <a:prstGeom prst="rect">
              <a:avLst/>
            </a:prstGeom>
            <a:noFill/>
          </p:spPr>
          <p:txBody>
            <a:bodyPr wrap="square">
              <a:spAutoFit/>
            </a:bodyPr>
            <a:lstStyle/>
            <a:p>
              <a:pPr>
                <a:lnSpc>
                  <a:spcPct val="150000"/>
                </a:lnSpc>
              </a:pPr>
              <a:r>
                <a:rPr lang="en-GB" sz="2800">
                  <a:latin typeface="Calibri" panose="020F0502020204030204" pitchFamily="34" charset="0"/>
                  <a:cs typeface="Calibri" panose="020F0502020204030204" pitchFamily="34" charset="0"/>
                  <a:sym typeface="Symbol" panose="05050102010706020507" pitchFamily="18" charset="2"/>
                </a:rPr>
                <a:t></a:t>
              </a:r>
              <a:endParaRPr lang="en-GB" sz="2800">
                <a:latin typeface="Calibri" panose="020F0502020204030204" pitchFamily="34" charset="0"/>
                <a:cs typeface="Calibri" panose="020F0502020204030204" pitchFamily="34" charset="0"/>
              </a:endParaRPr>
            </a:p>
          </p:txBody>
        </p:sp>
      </p:grpSp>
      <p:sp>
        <p:nvSpPr>
          <p:cNvPr id="21" name="TextBox 20">
            <a:extLst>
              <a:ext uri="{FF2B5EF4-FFF2-40B4-BE49-F238E27FC236}">
                <a16:creationId xmlns:a16="http://schemas.microsoft.com/office/drawing/2014/main" id="{B18D0F58-00BF-42C4-B938-A8A160CFD944}"/>
              </a:ext>
            </a:extLst>
          </p:cNvPr>
          <p:cNvSpPr txBox="1"/>
          <p:nvPr/>
        </p:nvSpPr>
        <p:spPr>
          <a:xfrm>
            <a:off x="89779" y="25964"/>
            <a:ext cx="9144001" cy="584775"/>
          </a:xfrm>
          <a:prstGeom prst="rect">
            <a:avLst/>
          </a:prstGeom>
          <a:noFill/>
        </p:spPr>
        <p:txBody>
          <a:bodyPr wrap="square">
            <a:spAutoFit/>
          </a:bodyPr>
          <a:lstStyle/>
          <a:p>
            <a:r>
              <a:rPr lang="en-GB" sz="3200" b="1">
                <a:solidFill>
                  <a:srgbClr val="0070C0"/>
                </a:solidFill>
                <a:effectLst>
                  <a:outerShdw blurRad="38100" dist="38100" dir="2700000" algn="tl">
                    <a:srgbClr val="000000">
                      <a:alpha val="43137"/>
                    </a:srgbClr>
                  </a:outerShdw>
                </a:effectLst>
              </a:rPr>
              <a:t>EQUILIBRIA for EXPLOSIVE REACTION</a:t>
            </a:r>
            <a:endParaRPr lang="en-GB" sz="3200" b="1">
              <a:effectLst>
                <a:outerShdw blurRad="38100" dist="38100" dir="2700000" algn="tl">
                  <a:srgbClr val="000000">
                    <a:alpha val="43137"/>
                  </a:srgbClr>
                </a:outerShdw>
              </a:effectLst>
            </a:endParaRPr>
          </a:p>
        </p:txBody>
      </p:sp>
      <p:sp>
        <p:nvSpPr>
          <p:cNvPr id="3" name="TextBox 2">
            <a:extLst>
              <a:ext uri="{FF2B5EF4-FFF2-40B4-BE49-F238E27FC236}">
                <a16:creationId xmlns:a16="http://schemas.microsoft.com/office/drawing/2014/main" id="{165FC5D9-5EF8-49A5-AC10-5D07D0E5BFD8}"/>
              </a:ext>
            </a:extLst>
          </p:cNvPr>
          <p:cNvSpPr txBox="1"/>
          <p:nvPr/>
        </p:nvSpPr>
        <p:spPr>
          <a:xfrm>
            <a:off x="1341873" y="5100935"/>
            <a:ext cx="9170736" cy="954107"/>
          </a:xfrm>
          <a:prstGeom prst="rect">
            <a:avLst/>
          </a:prstGeom>
          <a:noFill/>
        </p:spPr>
        <p:txBody>
          <a:bodyPr wrap="square" rtlCol="0">
            <a:spAutoFit/>
          </a:bodyPr>
          <a:lstStyle/>
          <a:p>
            <a:r>
              <a:rPr lang="en-GB" sz="2800" b="1">
                <a:solidFill>
                  <a:srgbClr val="00B0F0"/>
                </a:solidFill>
                <a:latin typeface="Calibri" panose="020F0502020204030204" pitchFamily="34" charset="0"/>
                <a:cs typeface="Calibri" panose="020F0502020204030204" pitchFamily="34" charset="0"/>
              </a:rPr>
              <a:t>Equilibrium constant, K, </a:t>
            </a:r>
            <a:r>
              <a:rPr lang="en-GB" sz="2800">
                <a:solidFill>
                  <a:srgbClr val="00B0F0"/>
                </a:solidFill>
                <a:latin typeface="Calibri" panose="020F0502020204030204" pitchFamily="34" charset="0"/>
                <a:cs typeface="Calibri" panose="020F0502020204030204" pitchFamily="34" charset="0"/>
              </a:rPr>
              <a:t>shows how the concentrations of the products vary with the concentration of the reactants.</a:t>
            </a:r>
          </a:p>
        </p:txBody>
      </p:sp>
      <mc:AlternateContent xmlns:mc="http://schemas.openxmlformats.org/markup-compatibility/2006" xmlns:a14="http://schemas.microsoft.com/office/drawing/2010/main">
        <mc:Choice Requires="a14">
          <p:sp>
            <p:nvSpPr>
              <p:cNvPr id="5" name="TextBox 4">
                <a:extLst>
                  <a:ext uri="{FF2B5EF4-FFF2-40B4-BE49-F238E27FC236}">
                    <a16:creationId xmlns:a16="http://schemas.microsoft.com/office/drawing/2014/main" id="{A7DD2043-F758-45A9-AC46-4BBC2A46847D}"/>
                  </a:ext>
                </a:extLst>
              </p:cNvPr>
              <p:cNvSpPr txBox="1"/>
              <p:nvPr/>
            </p:nvSpPr>
            <p:spPr>
              <a:xfrm>
                <a:off x="7104113" y="1167881"/>
                <a:ext cx="1668405" cy="587918"/>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GB" b="1" i="1">
                          <a:solidFill>
                            <a:srgbClr val="008000"/>
                          </a:solidFill>
                          <a:latin typeface="Cambria Math" panose="02040503050406030204" pitchFamily="18" charset="0"/>
                        </a:rPr>
                        <m:t>𝑲</m:t>
                      </m:r>
                      <m:r>
                        <a:rPr lang="en-GB" b="1" i="1">
                          <a:solidFill>
                            <a:srgbClr val="008000"/>
                          </a:solidFill>
                          <a:latin typeface="Cambria Math" panose="02040503050406030204" pitchFamily="18" charset="0"/>
                        </a:rPr>
                        <m:t>= </m:t>
                      </m:r>
                      <m:f>
                        <m:fPr>
                          <m:ctrlPr>
                            <a:rPr lang="en-GB" b="1" i="1">
                              <a:solidFill>
                                <a:srgbClr val="008000"/>
                              </a:solidFill>
                              <a:latin typeface="Cambria Math" panose="02040503050406030204" pitchFamily="18" charset="0"/>
                            </a:rPr>
                          </m:ctrlPr>
                        </m:fPr>
                        <m:num>
                          <m:d>
                            <m:dPr>
                              <m:begChr m:val="["/>
                              <m:endChr m:val="]"/>
                              <m:ctrlPr>
                                <a:rPr lang="en-GB" b="1" i="1">
                                  <a:solidFill>
                                    <a:srgbClr val="008000"/>
                                  </a:solidFill>
                                  <a:latin typeface="Cambria Math" panose="02040503050406030204" pitchFamily="18" charset="0"/>
                                </a:rPr>
                              </m:ctrlPr>
                            </m:dPr>
                            <m:e>
                              <m:r>
                                <a:rPr lang="en-GB" b="1" i="1">
                                  <a:solidFill>
                                    <a:srgbClr val="008000"/>
                                  </a:solidFill>
                                  <a:latin typeface="Cambria Math" panose="02040503050406030204" pitchFamily="18" charset="0"/>
                                </a:rPr>
                                <m:t>𝑪𝑶</m:t>
                              </m:r>
                            </m:e>
                          </m:d>
                          <m:r>
                            <a:rPr lang="en-GB" b="1" i="1">
                              <a:solidFill>
                                <a:srgbClr val="008000"/>
                              </a:solidFill>
                              <a:latin typeface="Cambria Math" panose="02040503050406030204" pitchFamily="18" charset="0"/>
                            </a:rPr>
                            <m:t>[</m:t>
                          </m:r>
                          <m:r>
                            <a:rPr lang="en-GB" b="1" i="1">
                              <a:solidFill>
                                <a:srgbClr val="008000"/>
                              </a:solidFill>
                              <a:latin typeface="Cambria Math" panose="02040503050406030204" pitchFamily="18" charset="0"/>
                            </a:rPr>
                            <m:t>𝑯</m:t>
                          </m:r>
                          <m:r>
                            <a:rPr lang="en-GB" b="1" i="1" baseline="-25000">
                              <a:solidFill>
                                <a:srgbClr val="008000"/>
                              </a:solidFill>
                              <a:latin typeface="Cambria Math" panose="02040503050406030204" pitchFamily="18" charset="0"/>
                            </a:rPr>
                            <m:t>𝟐</m:t>
                          </m:r>
                          <m:r>
                            <a:rPr lang="en-GB" b="1" i="1">
                              <a:solidFill>
                                <a:srgbClr val="008000"/>
                              </a:solidFill>
                              <a:latin typeface="Cambria Math" panose="02040503050406030204" pitchFamily="18" charset="0"/>
                            </a:rPr>
                            <m:t>𝑶</m:t>
                          </m:r>
                          <m:r>
                            <a:rPr lang="en-GB" b="1" i="1">
                              <a:solidFill>
                                <a:srgbClr val="008000"/>
                              </a:solidFill>
                              <a:latin typeface="Cambria Math" panose="02040503050406030204" pitchFamily="18" charset="0"/>
                            </a:rPr>
                            <m:t>]</m:t>
                          </m:r>
                        </m:num>
                        <m:den>
                          <m:d>
                            <m:dPr>
                              <m:begChr m:val="["/>
                              <m:endChr m:val="]"/>
                              <m:ctrlPr>
                                <a:rPr lang="en-GB" b="1" i="1">
                                  <a:solidFill>
                                    <a:srgbClr val="008000"/>
                                  </a:solidFill>
                                  <a:latin typeface="Cambria Math" panose="02040503050406030204" pitchFamily="18" charset="0"/>
                                </a:rPr>
                              </m:ctrlPr>
                            </m:dPr>
                            <m:e>
                              <m:r>
                                <a:rPr lang="en-GB" b="1" i="1">
                                  <a:solidFill>
                                    <a:srgbClr val="008000"/>
                                  </a:solidFill>
                                  <a:latin typeface="Cambria Math" panose="02040503050406030204" pitchFamily="18" charset="0"/>
                                </a:rPr>
                                <m:t>𝑪𝑶</m:t>
                              </m:r>
                              <m:r>
                                <a:rPr lang="en-GB" b="1" i="1" baseline="-25000">
                                  <a:solidFill>
                                    <a:srgbClr val="008000"/>
                                  </a:solidFill>
                                  <a:latin typeface="Cambria Math" panose="02040503050406030204" pitchFamily="18" charset="0"/>
                                </a:rPr>
                                <m:t>𝟐</m:t>
                              </m:r>
                            </m:e>
                          </m:d>
                          <m:r>
                            <a:rPr lang="en-GB" b="1" i="1">
                              <a:solidFill>
                                <a:srgbClr val="008000"/>
                              </a:solidFill>
                              <a:latin typeface="Cambria Math" panose="02040503050406030204" pitchFamily="18" charset="0"/>
                            </a:rPr>
                            <m:t>[</m:t>
                          </m:r>
                          <m:r>
                            <a:rPr lang="en-GB" b="1" i="1">
                              <a:solidFill>
                                <a:srgbClr val="008000"/>
                              </a:solidFill>
                              <a:latin typeface="Cambria Math" panose="02040503050406030204" pitchFamily="18" charset="0"/>
                            </a:rPr>
                            <m:t>𝑯</m:t>
                          </m:r>
                          <m:r>
                            <a:rPr lang="en-GB" b="1" i="1" baseline="-25000">
                              <a:solidFill>
                                <a:srgbClr val="008000"/>
                              </a:solidFill>
                              <a:latin typeface="Cambria Math" panose="02040503050406030204" pitchFamily="18" charset="0"/>
                            </a:rPr>
                            <m:t>𝟐</m:t>
                          </m:r>
                          <m:r>
                            <a:rPr lang="en-GB" b="1" i="1">
                              <a:solidFill>
                                <a:srgbClr val="008000"/>
                              </a:solidFill>
                              <a:latin typeface="Cambria Math" panose="02040503050406030204" pitchFamily="18" charset="0"/>
                            </a:rPr>
                            <m:t>]</m:t>
                          </m:r>
                        </m:den>
                      </m:f>
                    </m:oMath>
                  </m:oMathPara>
                </a14:m>
                <a:endParaRPr lang="en-GB" b="1">
                  <a:solidFill>
                    <a:srgbClr val="008000"/>
                  </a:solidFill>
                </a:endParaRPr>
              </a:p>
            </p:txBody>
          </p:sp>
        </mc:Choice>
        <mc:Fallback xmlns="">
          <p:sp>
            <p:nvSpPr>
              <p:cNvPr id="5" name="TextBox 4">
                <a:extLst>
                  <a:ext uri="{FF2B5EF4-FFF2-40B4-BE49-F238E27FC236}">
                    <a16:creationId xmlns:a16="http://schemas.microsoft.com/office/drawing/2014/main" id="{A7DD2043-F758-45A9-AC46-4BBC2A46847D}"/>
                  </a:ext>
                </a:extLst>
              </p:cNvPr>
              <p:cNvSpPr txBox="1">
                <a:spLocks noRot="1" noChangeAspect="1" noMove="1" noResize="1" noEditPoints="1" noAdjustHandles="1" noChangeArrowheads="1" noChangeShapeType="1" noTextEdit="1"/>
              </p:cNvSpPr>
              <p:nvPr/>
            </p:nvSpPr>
            <p:spPr>
              <a:xfrm>
                <a:off x="7104113" y="1167881"/>
                <a:ext cx="1668405" cy="587918"/>
              </a:xfrm>
              <a:prstGeom prst="rect">
                <a:avLst/>
              </a:prstGeom>
              <a:blipFill>
                <a:blip r:embed="rId3"/>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23" name="TextBox 22">
                <a:extLst>
                  <a:ext uri="{FF2B5EF4-FFF2-40B4-BE49-F238E27FC236}">
                    <a16:creationId xmlns:a16="http://schemas.microsoft.com/office/drawing/2014/main" id="{F393B360-E182-4CDF-BF1D-C5F402DBC7F5}"/>
                  </a:ext>
                </a:extLst>
              </p:cNvPr>
              <p:cNvSpPr txBox="1"/>
              <p:nvPr/>
            </p:nvSpPr>
            <p:spPr>
              <a:xfrm>
                <a:off x="7083682" y="1995160"/>
                <a:ext cx="1411925" cy="577850"/>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GB" b="1" i="1">
                          <a:solidFill>
                            <a:srgbClr val="008000"/>
                          </a:solidFill>
                          <a:latin typeface="Cambria Math" panose="02040503050406030204" pitchFamily="18" charset="0"/>
                        </a:rPr>
                        <m:t>𝑲</m:t>
                      </m:r>
                      <m:r>
                        <a:rPr lang="en-GB" b="1" i="1">
                          <a:solidFill>
                            <a:srgbClr val="008000"/>
                          </a:solidFill>
                          <a:latin typeface="Cambria Math" panose="02040503050406030204" pitchFamily="18" charset="0"/>
                        </a:rPr>
                        <m:t>=</m:t>
                      </m:r>
                      <m:f>
                        <m:fPr>
                          <m:ctrlPr>
                            <a:rPr lang="en-GB" b="1" i="1">
                              <a:solidFill>
                                <a:srgbClr val="008000"/>
                              </a:solidFill>
                              <a:latin typeface="Cambria Math" panose="02040503050406030204" pitchFamily="18" charset="0"/>
                            </a:rPr>
                          </m:ctrlPr>
                        </m:fPr>
                        <m:num>
                          <m:d>
                            <m:dPr>
                              <m:begChr m:val="["/>
                              <m:endChr m:val="]"/>
                              <m:ctrlPr>
                                <a:rPr lang="en-GB" b="1" i="1">
                                  <a:solidFill>
                                    <a:srgbClr val="008000"/>
                                  </a:solidFill>
                                  <a:latin typeface="Cambria Math" panose="02040503050406030204" pitchFamily="18" charset="0"/>
                                </a:rPr>
                              </m:ctrlPr>
                            </m:dPr>
                            <m:e>
                              <m:r>
                                <a:rPr lang="en-GB" b="1" i="1">
                                  <a:solidFill>
                                    <a:srgbClr val="008000"/>
                                  </a:solidFill>
                                  <a:latin typeface="Cambria Math" panose="02040503050406030204" pitchFamily="18" charset="0"/>
                                </a:rPr>
                                <m:t>𝑪</m:t>
                              </m:r>
                            </m:e>
                          </m:d>
                          <m:r>
                            <a:rPr lang="en-GB" b="1" i="1">
                              <a:solidFill>
                                <a:srgbClr val="008000"/>
                              </a:solidFill>
                              <a:latin typeface="Cambria Math" panose="02040503050406030204" pitchFamily="18" charset="0"/>
                            </a:rPr>
                            <m:t>[</m:t>
                          </m:r>
                          <m:r>
                            <a:rPr lang="en-GB" b="1" i="1">
                              <a:solidFill>
                                <a:srgbClr val="008000"/>
                              </a:solidFill>
                              <a:latin typeface="Cambria Math" panose="02040503050406030204" pitchFamily="18" charset="0"/>
                            </a:rPr>
                            <m:t>𝑪𝑶</m:t>
                          </m:r>
                          <m:r>
                            <a:rPr lang="en-GB" b="1" i="1" baseline="-25000">
                              <a:solidFill>
                                <a:srgbClr val="008000"/>
                              </a:solidFill>
                              <a:latin typeface="Cambria Math" panose="02040503050406030204" pitchFamily="18" charset="0"/>
                            </a:rPr>
                            <m:t>𝟐</m:t>
                          </m:r>
                          <m:r>
                            <a:rPr lang="en-GB" b="1" i="1">
                              <a:solidFill>
                                <a:srgbClr val="008000"/>
                              </a:solidFill>
                              <a:latin typeface="Cambria Math" panose="02040503050406030204" pitchFamily="18" charset="0"/>
                            </a:rPr>
                            <m:t>]</m:t>
                          </m:r>
                        </m:num>
                        <m:den>
                          <m:d>
                            <m:dPr>
                              <m:begChr m:val="["/>
                              <m:endChr m:val="]"/>
                              <m:ctrlPr>
                                <a:rPr lang="en-GB" b="1" i="1">
                                  <a:solidFill>
                                    <a:srgbClr val="008000"/>
                                  </a:solidFill>
                                  <a:latin typeface="Cambria Math" panose="02040503050406030204" pitchFamily="18" charset="0"/>
                                </a:rPr>
                              </m:ctrlPr>
                            </m:dPr>
                            <m:e>
                              <m:r>
                                <a:rPr lang="en-GB" b="1" i="1">
                                  <a:solidFill>
                                    <a:srgbClr val="008000"/>
                                  </a:solidFill>
                                  <a:latin typeface="Cambria Math" panose="02040503050406030204" pitchFamily="18" charset="0"/>
                                </a:rPr>
                                <m:t>𝑪𝑶</m:t>
                              </m:r>
                            </m:e>
                          </m:d>
                          <m:r>
                            <a:rPr lang="en-GB" b="1" i="1" baseline="30000">
                              <a:solidFill>
                                <a:srgbClr val="008000"/>
                              </a:solidFill>
                              <a:latin typeface="Cambria Math" panose="02040503050406030204" pitchFamily="18" charset="0"/>
                            </a:rPr>
                            <m:t>𝟐</m:t>
                          </m:r>
                        </m:den>
                      </m:f>
                    </m:oMath>
                  </m:oMathPara>
                </a14:m>
                <a:endParaRPr lang="en-GB" b="1">
                  <a:solidFill>
                    <a:srgbClr val="008000"/>
                  </a:solidFill>
                </a:endParaRPr>
              </a:p>
            </p:txBody>
          </p:sp>
        </mc:Choice>
        <mc:Fallback xmlns="">
          <p:sp>
            <p:nvSpPr>
              <p:cNvPr id="23" name="TextBox 22">
                <a:extLst>
                  <a:ext uri="{FF2B5EF4-FFF2-40B4-BE49-F238E27FC236}">
                    <a16:creationId xmlns:a16="http://schemas.microsoft.com/office/drawing/2014/main" id="{F393B360-E182-4CDF-BF1D-C5F402DBC7F5}"/>
                  </a:ext>
                </a:extLst>
              </p:cNvPr>
              <p:cNvSpPr txBox="1">
                <a:spLocks noRot="1" noChangeAspect="1" noMove="1" noResize="1" noEditPoints="1" noAdjustHandles="1" noChangeArrowheads="1" noChangeShapeType="1" noTextEdit="1"/>
              </p:cNvSpPr>
              <p:nvPr/>
            </p:nvSpPr>
            <p:spPr>
              <a:xfrm>
                <a:off x="7083682" y="1995160"/>
                <a:ext cx="1411925" cy="577850"/>
              </a:xfrm>
              <a:prstGeom prst="rect">
                <a:avLst/>
              </a:prstGeom>
              <a:blipFill>
                <a:blip r:embed="rId4"/>
                <a:stretch>
                  <a:fillRect/>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24" name="TextBox 23">
                <a:extLst>
                  <a:ext uri="{FF2B5EF4-FFF2-40B4-BE49-F238E27FC236}">
                    <a16:creationId xmlns:a16="http://schemas.microsoft.com/office/drawing/2014/main" id="{6E0F4E4C-BBB9-486B-A37E-C6BE5C248ECE}"/>
                  </a:ext>
                </a:extLst>
              </p:cNvPr>
              <p:cNvSpPr txBox="1"/>
              <p:nvPr/>
            </p:nvSpPr>
            <p:spPr>
              <a:xfrm>
                <a:off x="7004107" y="2665518"/>
                <a:ext cx="1668405" cy="587918"/>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GB" b="1" i="1">
                          <a:solidFill>
                            <a:srgbClr val="008000"/>
                          </a:solidFill>
                          <a:latin typeface="Cambria Math" panose="02040503050406030204" pitchFamily="18" charset="0"/>
                        </a:rPr>
                        <m:t>𝑲</m:t>
                      </m:r>
                      <m:r>
                        <a:rPr lang="en-GB" b="1" i="1">
                          <a:solidFill>
                            <a:srgbClr val="008000"/>
                          </a:solidFill>
                          <a:latin typeface="Cambria Math" panose="02040503050406030204" pitchFamily="18" charset="0"/>
                        </a:rPr>
                        <m:t>= </m:t>
                      </m:r>
                      <m:f>
                        <m:fPr>
                          <m:ctrlPr>
                            <a:rPr lang="en-GB" b="1" i="1">
                              <a:solidFill>
                                <a:srgbClr val="008000"/>
                              </a:solidFill>
                              <a:latin typeface="Cambria Math" panose="02040503050406030204" pitchFamily="18" charset="0"/>
                            </a:rPr>
                          </m:ctrlPr>
                        </m:fPr>
                        <m:num>
                          <m:d>
                            <m:dPr>
                              <m:begChr m:val="["/>
                              <m:endChr m:val="]"/>
                              <m:ctrlPr>
                                <a:rPr lang="en-GB" b="1" i="1">
                                  <a:solidFill>
                                    <a:srgbClr val="008000"/>
                                  </a:solidFill>
                                  <a:latin typeface="Cambria Math" panose="02040503050406030204" pitchFamily="18" charset="0"/>
                                </a:rPr>
                              </m:ctrlPr>
                            </m:dPr>
                            <m:e>
                              <m:r>
                                <a:rPr lang="en-GB" b="1" i="1">
                                  <a:solidFill>
                                    <a:srgbClr val="008000"/>
                                  </a:solidFill>
                                  <a:latin typeface="Cambria Math" panose="02040503050406030204" pitchFamily="18" charset="0"/>
                                </a:rPr>
                                <m:t>𝑪𝑶</m:t>
                              </m:r>
                            </m:e>
                          </m:d>
                          <m:r>
                            <a:rPr lang="en-GB" b="1" i="1">
                              <a:solidFill>
                                <a:srgbClr val="008000"/>
                              </a:solidFill>
                              <a:latin typeface="Cambria Math" panose="02040503050406030204" pitchFamily="18" charset="0"/>
                            </a:rPr>
                            <m:t>[</m:t>
                          </m:r>
                          <m:r>
                            <a:rPr lang="en-GB" b="1" i="1">
                              <a:solidFill>
                                <a:srgbClr val="008000"/>
                              </a:solidFill>
                              <a:latin typeface="Cambria Math" panose="02040503050406030204" pitchFamily="18" charset="0"/>
                            </a:rPr>
                            <m:t>𝑯</m:t>
                          </m:r>
                          <m:r>
                            <a:rPr lang="en-GB" b="1" i="1" baseline="-25000">
                              <a:solidFill>
                                <a:srgbClr val="008000"/>
                              </a:solidFill>
                              <a:latin typeface="Cambria Math" panose="02040503050406030204" pitchFamily="18" charset="0"/>
                            </a:rPr>
                            <m:t>𝟐</m:t>
                          </m:r>
                          <m:r>
                            <a:rPr lang="en-GB" b="1" i="1">
                              <a:solidFill>
                                <a:srgbClr val="008000"/>
                              </a:solidFill>
                              <a:latin typeface="Cambria Math" panose="02040503050406030204" pitchFamily="18" charset="0"/>
                            </a:rPr>
                            <m:t>𝑶</m:t>
                          </m:r>
                          <m:r>
                            <a:rPr lang="en-GB" b="1" i="1">
                              <a:solidFill>
                                <a:srgbClr val="008000"/>
                              </a:solidFill>
                              <a:latin typeface="Cambria Math" panose="02040503050406030204" pitchFamily="18" charset="0"/>
                            </a:rPr>
                            <m:t>]</m:t>
                          </m:r>
                        </m:num>
                        <m:den>
                          <m:d>
                            <m:dPr>
                              <m:begChr m:val="["/>
                              <m:endChr m:val="]"/>
                              <m:ctrlPr>
                                <a:rPr lang="en-GB" b="1" i="1">
                                  <a:solidFill>
                                    <a:srgbClr val="008000"/>
                                  </a:solidFill>
                                  <a:latin typeface="Cambria Math" panose="02040503050406030204" pitchFamily="18" charset="0"/>
                                </a:rPr>
                              </m:ctrlPr>
                            </m:dPr>
                            <m:e>
                              <m:r>
                                <a:rPr lang="en-GB" b="1" i="1">
                                  <a:solidFill>
                                    <a:srgbClr val="008000"/>
                                  </a:solidFill>
                                  <a:latin typeface="Cambria Math" panose="02040503050406030204" pitchFamily="18" charset="0"/>
                                </a:rPr>
                                <m:t>𝑪𝑶</m:t>
                              </m:r>
                            </m:e>
                          </m:d>
                          <m:r>
                            <a:rPr lang="en-GB" b="1" i="1">
                              <a:solidFill>
                                <a:srgbClr val="008000"/>
                              </a:solidFill>
                              <a:latin typeface="Cambria Math" panose="02040503050406030204" pitchFamily="18" charset="0"/>
                            </a:rPr>
                            <m:t>[</m:t>
                          </m:r>
                          <m:r>
                            <a:rPr lang="en-GB" b="1" i="1">
                              <a:solidFill>
                                <a:srgbClr val="008000"/>
                              </a:solidFill>
                              <a:latin typeface="Cambria Math" panose="02040503050406030204" pitchFamily="18" charset="0"/>
                            </a:rPr>
                            <m:t>𝑯</m:t>
                          </m:r>
                          <m:r>
                            <a:rPr lang="en-GB" b="1" i="1" baseline="-25000">
                              <a:solidFill>
                                <a:srgbClr val="008000"/>
                              </a:solidFill>
                              <a:latin typeface="Cambria Math" panose="02040503050406030204" pitchFamily="18" charset="0"/>
                            </a:rPr>
                            <m:t>𝟐</m:t>
                          </m:r>
                          <m:r>
                            <a:rPr lang="en-GB" b="1" i="1">
                              <a:solidFill>
                                <a:srgbClr val="008000"/>
                              </a:solidFill>
                              <a:latin typeface="Cambria Math" panose="02040503050406030204" pitchFamily="18" charset="0"/>
                            </a:rPr>
                            <m:t>]</m:t>
                          </m:r>
                        </m:den>
                      </m:f>
                    </m:oMath>
                  </m:oMathPara>
                </a14:m>
                <a:endParaRPr lang="en-GB" b="1">
                  <a:solidFill>
                    <a:srgbClr val="008000"/>
                  </a:solidFill>
                </a:endParaRPr>
              </a:p>
            </p:txBody>
          </p:sp>
        </mc:Choice>
        <mc:Fallback xmlns="">
          <p:sp>
            <p:nvSpPr>
              <p:cNvPr id="24" name="TextBox 23">
                <a:extLst>
                  <a:ext uri="{FF2B5EF4-FFF2-40B4-BE49-F238E27FC236}">
                    <a16:creationId xmlns:a16="http://schemas.microsoft.com/office/drawing/2014/main" id="{6E0F4E4C-BBB9-486B-A37E-C6BE5C248ECE}"/>
                  </a:ext>
                </a:extLst>
              </p:cNvPr>
              <p:cNvSpPr txBox="1">
                <a:spLocks noRot="1" noChangeAspect="1" noMove="1" noResize="1" noEditPoints="1" noAdjustHandles="1" noChangeArrowheads="1" noChangeShapeType="1" noTextEdit="1"/>
              </p:cNvSpPr>
              <p:nvPr/>
            </p:nvSpPr>
            <p:spPr>
              <a:xfrm>
                <a:off x="7004107" y="2665518"/>
                <a:ext cx="1668405" cy="587918"/>
              </a:xfrm>
              <a:prstGeom prst="rect">
                <a:avLst/>
              </a:prstGeom>
              <a:blipFill>
                <a:blip r:embed="rId5"/>
                <a:stretch>
                  <a:fillRect/>
                </a:stretch>
              </a:blipFill>
            </p:spPr>
            <p:txBody>
              <a:bodyPr/>
              <a:lstStyle/>
              <a:p>
                <a:r>
                  <a:rPr lang="en-US">
                    <a:noFill/>
                  </a:rPr>
                  <a:t> </a:t>
                </a:r>
              </a:p>
            </p:txBody>
          </p:sp>
        </mc:Fallback>
      </mc:AlternateContent>
      <p:sp>
        <p:nvSpPr>
          <p:cNvPr id="25" name="TextBox 24">
            <a:extLst>
              <a:ext uri="{FF2B5EF4-FFF2-40B4-BE49-F238E27FC236}">
                <a16:creationId xmlns:a16="http://schemas.microsoft.com/office/drawing/2014/main" id="{0A01E58F-7E7B-419F-92B1-BA161EE0654F}"/>
              </a:ext>
            </a:extLst>
          </p:cNvPr>
          <p:cNvSpPr txBox="1"/>
          <p:nvPr/>
        </p:nvSpPr>
        <p:spPr>
          <a:xfrm>
            <a:off x="2228831" y="1918164"/>
            <a:ext cx="4296433" cy="1964512"/>
          </a:xfrm>
          <a:prstGeom prst="rect">
            <a:avLst/>
          </a:prstGeom>
          <a:noFill/>
        </p:spPr>
        <p:txBody>
          <a:bodyPr wrap="none" rtlCol="0">
            <a:spAutoFit/>
          </a:bodyPr>
          <a:lstStyle/>
          <a:p>
            <a:pPr>
              <a:lnSpc>
                <a:spcPct val="150000"/>
              </a:lnSpc>
            </a:pPr>
            <a:r>
              <a:rPr lang="en-GB" sz="2800">
                <a:latin typeface="Calibri" panose="020F0502020204030204" pitchFamily="34" charset="0"/>
                <a:cs typeface="Calibri" panose="020F0502020204030204" pitchFamily="34" charset="0"/>
              </a:rPr>
              <a:t>           2 CO              C  +  CO</a:t>
            </a:r>
            <a:r>
              <a:rPr lang="en-GB" sz="2800" baseline="-25000">
                <a:latin typeface="Calibri" panose="020F0502020204030204" pitchFamily="34" charset="0"/>
                <a:cs typeface="Calibri" panose="020F0502020204030204" pitchFamily="34" charset="0"/>
              </a:rPr>
              <a:t>2</a:t>
            </a:r>
          </a:p>
          <a:p>
            <a:pPr>
              <a:lnSpc>
                <a:spcPct val="150000"/>
              </a:lnSpc>
            </a:pPr>
            <a:r>
              <a:rPr lang="en-GB" sz="2800">
                <a:latin typeface="Calibri" panose="020F0502020204030204" pitchFamily="34" charset="0"/>
                <a:cs typeface="Calibri" panose="020F0502020204030204" pitchFamily="34" charset="0"/>
              </a:rPr>
              <a:t>    CO   +  H</a:t>
            </a:r>
            <a:r>
              <a:rPr lang="en-GB" sz="2800" baseline="-25000">
                <a:latin typeface="Calibri" panose="020F0502020204030204" pitchFamily="34" charset="0"/>
                <a:cs typeface="Calibri" panose="020F0502020204030204" pitchFamily="34" charset="0"/>
              </a:rPr>
              <a:t>2   </a:t>
            </a:r>
            <a:r>
              <a:rPr lang="en-GB" sz="2800">
                <a:latin typeface="Calibri" panose="020F0502020204030204" pitchFamily="34" charset="0"/>
                <a:cs typeface="Calibri" panose="020F0502020204030204" pitchFamily="34" charset="0"/>
              </a:rPr>
              <a:t>           C  +  H</a:t>
            </a:r>
            <a:r>
              <a:rPr lang="en-GB" sz="2800" baseline="-25000">
                <a:latin typeface="Calibri" panose="020F0502020204030204" pitchFamily="34" charset="0"/>
                <a:cs typeface="Calibri" panose="020F0502020204030204" pitchFamily="34" charset="0"/>
              </a:rPr>
              <a:t>2</a:t>
            </a:r>
            <a:r>
              <a:rPr lang="en-GB" sz="2800">
                <a:latin typeface="Calibri" panose="020F0502020204030204" pitchFamily="34" charset="0"/>
                <a:cs typeface="Calibri" panose="020F0502020204030204" pitchFamily="34" charset="0"/>
              </a:rPr>
              <a:t>O</a:t>
            </a:r>
          </a:p>
          <a:p>
            <a:pPr>
              <a:lnSpc>
                <a:spcPct val="150000"/>
              </a:lnSpc>
            </a:pPr>
            <a:endParaRPr lang="en-GB" sz="2800">
              <a:latin typeface="Calibri" panose="020F0502020204030204" pitchFamily="34" charset="0"/>
              <a:cs typeface="Calibri" panose="020F0502020204030204" pitchFamily="34" charset="0"/>
            </a:endParaRPr>
          </a:p>
        </p:txBody>
      </p:sp>
      <p:sp>
        <p:nvSpPr>
          <p:cNvPr id="29" name="Rectangle 28">
            <a:extLst>
              <a:ext uri="{FF2B5EF4-FFF2-40B4-BE49-F238E27FC236}">
                <a16:creationId xmlns:a16="http://schemas.microsoft.com/office/drawing/2014/main" id="{4C73F819-2515-4EAF-94D7-00AE1051F0A1}"/>
              </a:ext>
            </a:extLst>
          </p:cNvPr>
          <p:cNvSpPr/>
          <p:nvPr/>
        </p:nvSpPr>
        <p:spPr>
          <a:xfrm>
            <a:off x="2195730" y="1032286"/>
            <a:ext cx="6996614" cy="770574"/>
          </a:xfrm>
          <a:prstGeom prst="rect">
            <a:avLst/>
          </a:prstGeom>
          <a:no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TextBox 25">
            <a:extLst>
              <a:ext uri="{FF2B5EF4-FFF2-40B4-BE49-F238E27FC236}">
                <a16:creationId xmlns:a16="http://schemas.microsoft.com/office/drawing/2014/main" id="{51CDF897-1E32-44E9-8926-C7DCAAB11086}"/>
              </a:ext>
            </a:extLst>
          </p:cNvPr>
          <p:cNvSpPr txBox="1"/>
          <p:nvPr/>
        </p:nvSpPr>
        <p:spPr>
          <a:xfrm>
            <a:off x="1719328" y="3893536"/>
            <a:ext cx="5364354" cy="1053494"/>
          </a:xfrm>
          <a:prstGeom prst="rect">
            <a:avLst/>
          </a:prstGeom>
          <a:noFill/>
        </p:spPr>
        <p:txBody>
          <a:bodyPr wrap="none" rtlCol="0">
            <a:spAutoFit/>
          </a:bodyPr>
          <a:lstStyle/>
          <a:p>
            <a:pPr marL="285750" indent="-285750">
              <a:lnSpc>
                <a:spcPct val="150000"/>
              </a:lnSpc>
              <a:buFontTx/>
              <a:buChar char="-"/>
            </a:pPr>
            <a:r>
              <a:rPr lang="en-GB" sz="2200"/>
              <a:t>at </a:t>
            </a:r>
            <a:r>
              <a:rPr lang="en-GB" sz="2200">
                <a:solidFill>
                  <a:srgbClr val="0000FF"/>
                </a:solidFill>
              </a:rPr>
              <a:t>higher temperature </a:t>
            </a:r>
            <a:r>
              <a:rPr lang="en-GB" sz="2200"/>
              <a:t>more </a:t>
            </a:r>
            <a:r>
              <a:rPr lang="en-GB" sz="2200">
                <a:solidFill>
                  <a:srgbClr val="0000FF"/>
                </a:solidFill>
              </a:rPr>
              <a:t>water</a:t>
            </a:r>
            <a:r>
              <a:rPr lang="en-GB" sz="2200"/>
              <a:t> will form</a:t>
            </a:r>
          </a:p>
          <a:p>
            <a:pPr marL="285750" indent="-285750">
              <a:lnSpc>
                <a:spcPct val="150000"/>
              </a:lnSpc>
              <a:buFontTx/>
              <a:buChar char="-"/>
            </a:pPr>
            <a:r>
              <a:rPr lang="en-GB" sz="2200"/>
              <a:t>at </a:t>
            </a:r>
            <a:r>
              <a:rPr lang="en-GB" sz="2200">
                <a:solidFill>
                  <a:srgbClr val="00B050"/>
                </a:solidFill>
              </a:rPr>
              <a:t>lower temperature </a:t>
            </a:r>
            <a:r>
              <a:rPr lang="en-GB" sz="2200"/>
              <a:t>more </a:t>
            </a:r>
            <a:r>
              <a:rPr lang="en-GB" sz="2200">
                <a:solidFill>
                  <a:srgbClr val="00B050"/>
                </a:solidFill>
              </a:rPr>
              <a:t>CO</a:t>
            </a:r>
            <a:r>
              <a:rPr lang="en-GB" sz="2200" baseline="-25000">
                <a:solidFill>
                  <a:srgbClr val="00B050"/>
                </a:solidFill>
              </a:rPr>
              <a:t>2</a:t>
            </a:r>
            <a:r>
              <a:rPr lang="en-GB" sz="2200"/>
              <a:t> will form</a:t>
            </a:r>
          </a:p>
        </p:txBody>
      </p:sp>
      <p:sp>
        <p:nvSpPr>
          <p:cNvPr id="27" name="TextBox 26">
            <a:extLst>
              <a:ext uri="{FF2B5EF4-FFF2-40B4-BE49-F238E27FC236}">
                <a16:creationId xmlns:a16="http://schemas.microsoft.com/office/drawing/2014/main" id="{1EA015A3-2B5A-4FBD-B0A7-0EDDE2BEA0D8}"/>
              </a:ext>
            </a:extLst>
          </p:cNvPr>
          <p:cNvSpPr txBox="1"/>
          <p:nvPr/>
        </p:nvSpPr>
        <p:spPr>
          <a:xfrm>
            <a:off x="273408" y="6139056"/>
            <a:ext cx="10741922" cy="707886"/>
          </a:xfrm>
          <a:prstGeom prst="rect">
            <a:avLst/>
          </a:prstGeom>
          <a:noFill/>
        </p:spPr>
        <p:txBody>
          <a:bodyPr wrap="square">
            <a:spAutoFit/>
          </a:bodyPr>
          <a:lstStyle/>
          <a:p>
            <a:pPr marL="342900" indent="-342900">
              <a:buFontTx/>
              <a:buChar char="-"/>
            </a:pPr>
            <a:r>
              <a:rPr lang="en-GB" sz="2000">
                <a:solidFill>
                  <a:srgbClr val="202124"/>
                </a:solidFill>
                <a:latin typeface="Calibri" panose="020F0502020204030204" pitchFamily="34" charset="0"/>
                <a:cs typeface="Calibri" panose="020F0502020204030204" pitchFamily="34" charset="0"/>
              </a:rPr>
              <a:t>position of equilibrium is changed when the concentration of species in the mixture change. </a:t>
            </a:r>
          </a:p>
          <a:p>
            <a:pPr marL="342900" indent="-342900">
              <a:buFontTx/>
              <a:buChar char="-"/>
            </a:pPr>
            <a:r>
              <a:rPr lang="en-GB" sz="2000">
                <a:solidFill>
                  <a:srgbClr val="202124"/>
                </a:solidFill>
                <a:latin typeface="Calibri" panose="020F0502020204030204" pitchFamily="34" charset="0"/>
                <a:cs typeface="Calibri" panose="020F0502020204030204" pitchFamily="34" charset="0"/>
              </a:rPr>
              <a:t>only change of temperature can change the equilibrium constant</a:t>
            </a:r>
            <a:endParaRPr lang="en-GB" sz="200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6639970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23" grpId="0"/>
      <p:bldP spid="24"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F0D72A-6571-493B-9B88-2710DB5A607B}"/>
              </a:ext>
            </a:extLst>
          </p:cNvPr>
          <p:cNvSpPr>
            <a:spLocks noGrp="1"/>
          </p:cNvSpPr>
          <p:nvPr>
            <p:ph type="title"/>
          </p:nvPr>
        </p:nvSpPr>
        <p:spPr>
          <a:xfrm>
            <a:off x="913774" y="1"/>
            <a:ext cx="10364451" cy="820882"/>
          </a:xfrm>
        </p:spPr>
        <p:txBody>
          <a:bodyPr/>
          <a:lstStyle/>
          <a:p>
            <a:r>
              <a:rPr lang="en-GB" dirty="0"/>
              <a:t>conclusions</a:t>
            </a:r>
          </a:p>
        </p:txBody>
      </p:sp>
      <p:sp>
        <p:nvSpPr>
          <p:cNvPr id="5" name="Content Placeholder 4">
            <a:extLst>
              <a:ext uri="{FF2B5EF4-FFF2-40B4-BE49-F238E27FC236}">
                <a16:creationId xmlns:a16="http://schemas.microsoft.com/office/drawing/2014/main" id="{EE00FE2B-2BA7-42A2-9004-C7AD17473005}"/>
              </a:ext>
            </a:extLst>
          </p:cNvPr>
          <p:cNvSpPr>
            <a:spLocks noGrp="1"/>
          </p:cNvSpPr>
          <p:nvPr>
            <p:ph sz="quarter" idx="13"/>
          </p:nvPr>
        </p:nvSpPr>
        <p:spPr>
          <a:xfrm>
            <a:off x="394227" y="1307219"/>
            <a:ext cx="11638445" cy="3424107"/>
          </a:xfrm>
        </p:spPr>
        <p:txBody>
          <a:bodyPr/>
          <a:lstStyle/>
          <a:p>
            <a:r>
              <a:rPr lang="en-GB" b="0" i="0" dirty="0">
                <a:solidFill>
                  <a:srgbClr val="374151"/>
                </a:solidFill>
                <a:effectLst/>
                <a:latin typeface="Söhne"/>
              </a:rPr>
              <a:t>We learned that Kinetics is the study reaction rates and the factors influencing chemical reactions</a:t>
            </a:r>
          </a:p>
          <a:p>
            <a:r>
              <a:rPr lang="en-GB" b="0" i="0" dirty="0">
                <a:solidFill>
                  <a:srgbClr val="374151"/>
                </a:solidFill>
                <a:effectLst/>
                <a:latin typeface="Söhne"/>
              </a:rPr>
              <a:t>We explored the factors affecting the rate of a chemical reaction, such as concentration, temperature, and the presence of catalysts</a:t>
            </a:r>
            <a:endParaRPr lang="en-GB" dirty="0">
              <a:solidFill>
                <a:srgbClr val="374151"/>
              </a:solidFill>
              <a:latin typeface="Söhne"/>
            </a:endParaRPr>
          </a:p>
          <a:p>
            <a:r>
              <a:rPr lang="en-GB" b="0" i="0" dirty="0">
                <a:solidFill>
                  <a:srgbClr val="374151"/>
                </a:solidFill>
                <a:effectLst/>
                <a:latin typeface="Söhne"/>
              </a:rPr>
              <a:t>We saw how mathematics and chemistry come together in rate laws and the Arrhenius equation to quantitatively describe reaction rates and their temperature dependence</a:t>
            </a:r>
          </a:p>
          <a:p>
            <a:r>
              <a:rPr lang="en-GB" b="0" i="0" dirty="0">
                <a:solidFill>
                  <a:srgbClr val="374151"/>
                </a:solidFill>
                <a:effectLst/>
                <a:latin typeface="Söhne"/>
              </a:rPr>
              <a:t>We discussed the equilibrium of reactions and its effect on actual processes</a:t>
            </a:r>
          </a:p>
          <a:p>
            <a:endParaRPr lang="en-GB" dirty="0"/>
          </a:p>
        </p:txBody>
      </p:sp>
    </p:spTree>
    <p:extLst>
      <p:ext uri="{BB962C8B-B14F-4D97-AF65-F5344CB8AC3E}">
        <p14:creationId xmlns:p14="http://schemas.microsoft.com/office/powerpoint/2010/main" val="1076949190"/>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Droplet</Template>
  <TotalTime>0</TotalTime>
  <Words>2453</Words>
  <Application>Microsoft Office PowerPoint</Application>
  <PresentationFormat>Widescreen</PresentationFormat>
  <Paragraphs>310</Paragraphs>
  <Slides>26</Slides>
  <Notes>23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26</vt:i4>
      </vt:variant>
    </vt:vector>
  </HeadingPairs>
  <TitlesOfParts>
    <vt:vector size="32" baseType="lpstr">
      <vt:lpstr>Söhne</vt:lpstr>
      <vt:lpstr>Arial</vt:lpstr>
      <vt:lpstr>Calibri</vt:lpstr>
      <vt:lpstr>Cambria Math</vt:lpstr>
      <vt:lpstr>Tw Cen MT</vt:lpstr>
      <vt:lpstr>Droplet</vt:lpstr>
      <vt:lpstr>KINETICS and equilibrium  OF EXPLOSIVE REACTIONS</vt:lpstr>
      <vt:lpstr>Today’s lecture – learning outcomes</vt:lpstr>
      <vt:lpstr>kinetics</vt:lpstr>
      <vt:lpstr>Explosive reactions - overview</vt:lpstr>
      <vt:lpstr>Rate of reaction (rr)</vt:lpstr>
      <vt:lpstr>RATE OF REACTION</vt:lpstr>
      <vt:lpstr>Factors affecting rate of reaction</vt:lpstr>
      <vt:lpstr>Effect of concentration &amp; Rate law</vt:lpstr>
      <vt:lpstr>PowerPoint Presentation</vt:lpstr>
      <vt:lpstr>PowerPoint Presentation</vt:lpstr>
      <vt:lpstr>Reaction order and rate constant unit</vt:lpstr>
      <vt:lpstr>PowerPoint Presentation</vt:lpstr>
      <vt:lpstr>Effect of temperature</vt:lpstr>
      <vt:lpstr>Arrhenius equation</vt:lpstr>
      <vt:lpstr>PowerPoint Presentation</vt:lpstr>
      <vt:lpstr>Activation energy</vt:lpstr>
      <vt:lpstr>PowerPoint Presentation</vt:lpstr>
      <vt:lpstr>PowerPoint Presentation</vt:lpstr>
      <vt:lpstr>Effect of catalyst</vt:lpstr>
      <vt:lpstr>Effect of surface area on rate of reaction</vt:lpstr>
      <vt:lpstr>experiment</vt:lpstr>
      <vt:lpstr>PowerPoint Presentation</vt:lpstr>
      <vt:lpstr>PowerPoint Presentation</vt:lpstr>
      <vt:lpstr>PowerPoint Presentation</vt:lpstr>
      <vt:lpstr>PowerPoint Presentation</vt:lpstr>
      <vt:lpstr>conclusions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KINETICS OF EXPLOSIVE REACTIONS</dc:title>
  <dc:creator>Ewa Kazimierska</dc:creator>
  <cp:lastModifiedBy>Ewa Kazimierska</cp:lastModifiedBy>
  <cp:revision>3</cp:revision>
  <cp:lastPrinted>2023-10-12T12:46:29Z</cp:lastPrinted>
  <dcterms:created xsi:type="dcterms:W3CDTF">2023-10-10T18:47:48Z</dcterms:created>
  <dcterms:modified xsi:type="dcterms:W3CDTF">2025-03-30T22:50:31Z</dcterms:modified>
</cp:coreProperties>
</file>