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4" r:id="rId6"/>
  </p:sldMasterIdLst>
  <p:notesMasterIdLst>
    <p:notesMasterId r:id="rId40"/>
  </p:notesMasterIdLst>
  <p:sldIdLst>
    <p:sldId id="491" r:id="rId7"/>
    <p:sldId id="499" r:id="rId8"/>
    <p:sldId id="511" r:id="rId9"/>
    <p:sldId id="271" r:id="rId10"/>
    <p:sldId id="333" r:id="rId11"/>
    <p:sldId id="375" r:id="rId12"/>
    <p:sldId id="376" r:id="rId13"/>
    <p:sldId id="377" r:id="rId14"/>
    <p:sldId id="378" r:id="rId15"/>
    <p:sldId id="379" r:id="rId16"/>
    <p:sldId id="500" r:id="rId17"/>
    <p:sldId id="477" r:id="rId18"/>
    <p:sldId id="503" r:id="rId19"/>
    <p:sldId id="272" r:id="rId20"/>
    <p:sldId id="504" r:id="rId21"/>
    <p:sldId id="505" r:id="rId22"/>
    <p:sldId id="479" r:id="rId23"/>
    <p:sldId id="476" r:id="rId24"/>
    <p:sldId id="501" r:id="rId25"/>
    <p:sldId id="523" r:id="rId26"/>
    <p:sldId id="346" r:id="rId27"/>
    <p:sldId id="311" r:id="rId28"/>
    <p:sldId id="316" r:id="rId29"/>
    <p:sldId id="526" r:id="rId30"/>
    <p:sldId id="317" r:id="rId31"/>
    <p:sldId id="486" r:id="rId32"/>
    <p:sldId id="487" r:id="rId33"/>
    <p:sldId id="488" r:id="rId34"/>
    <p:sldId id="485" r:id="rId35"/>
    <p:sldId id="490" r:id="rId36"/>
    <p:sldId id="489" r:id="rId37"/>
    <p:sldId id="369" r:id="rId38"/>
    <p:sldId id="368"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373354-B114-45F7-B23F-CE46A26FF5FC}" v="1" dt="2024-11-08T10:49:59.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96" autoAdjust="0"/>
    <p:restoredTop sz="75566" autoAdjust="0"/>
  </p:normalViewPr>
  <p:slideViewPr>
    <p:cSldViewPr snapToGrid="0">
      <p:cViewPr varScale="1">
        <p:scale>
          <a:sx n="77" d="100"/>
          <a:sy n="77" d="100"/>
        </p:scale>
        <p:origin x="788" y="56"/>
      </p:cViewPr>
      <p:guideLst/>
    </p:cSldViewPr>
  </p:slideViewPr>
  <p:notesTextViewPr>
    <p:cViewPr>
      <p:scale>
        <a:sx n="1" d="1"/>
        <a:sy n="1" d="1"/>
      </p:scale>
      <p:origin x="0" y="0"/>
    </p:cViewPr>
  </p:notesTextViewPr>
  <p:sorterViewPr>
    <p:cViewPr>
      <p:scale>
        <a:sx n="100" d="100"/>
        <a:sy n="100" d="100"/>
      </p:scale>
      <p:origin x="0" y="-4116"/>
    </p:cViewPr>
  </p:sorterViewPr>
  <p:notesViewPr>
    <p:cSldViewPr snapToGrid="0">
      <p:cViewPr varScale="1">
        <p:scale>
          <a:sx n="51" d="100"/>
          <a:sy n="51" d="100"/>
        </p:scale>
        <p:origin x="2692" y="4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B8373354-B114-45F7-B23F-CE46A26FF5FC}"/>
    <pc:docChg chg="custSel addSld modSld">
      <pc:chgData name="Ceri Phelps" userId="44e5b747-28bd-454d-8b1f-8b8d7db49187" providerId="ADAL" clId="{B8373354-B114-45F7-B23F-CE46A26FF5FC}" dt="2024-11-08T10:50:28.292" v="21" actId="27636"/>
      <pc:docMkLst>
        <pc:docMk/>
      </pc:docMkLst>
      <pc:sldChg chg="modSp mod">
        <pc:chgData name="Ceri Phelps" userId="44e5b747-28bd-454d-8b1f-8b8d7db49187" providerId="ADAL" clId="{B8373354-B114-45F7-B23F-CE46A26FF5FC}" dt="2024-11-08T10:42:05.552" v="10" actId="13926"/>
        <pc:sldMkLst>
          <pc:docMk/>
          <pc:sldMk cId="0" sldId="316"/>
        </pc:sldMkLst>
        <pc:spChg chg="mod">
          <ac:chgData name="Ceri Phelps" userId="44e5b747-28bd-454d-8b1f-8b8d7db49187" providerId="ADAL" clId="{B8373354-B114-45F7-B23F-CE46A26FF5FC}" dt="2024-11-08T10:42:05.552" v="10" actId="13926"/>
          <ac:spMkLst>
            <pc:docMk/>
            <pc:sldMk cId="0" sldId="316"/>
            <ac:spMk id="5" creationId="{CAD38D72-F983-20D3-BEAE-A743991F75D3}"/>
          </ac:spMkLst>
        </pc:spChg>
      </pc:sldChg>
      <pc:sldChg chg="add">
        <pc:chgData name="Ceri Phelps" userId="44e5b747-28bd-454d-8b1f-8b8d7db49187" providerId="ADAL" clId="{B8373354-B114-45F7-B23F-CE46A26FF5FC}" dt="2024-11-08T10:49:59.902" v="11"/>
        <pc:sldMkLst>
          <pc:docMk/>
          <pc:sldMk cId="4081716308" sldId="333"/>
        </pc:sldMkLst>
      </pc:sldChg>
      <pc:sldChg chg="modSp add mod">
        <pc:chgData name="Ceri Phelps" userId="44e5b747-28bd-454d-8b1f-8b8d7db49187" providerId="ADAL" clId="{B8373354-B114-45F7-B23F-CE46A26FF5FC}" dt="2024-11-08T10:50:00.099" v="12" actId="27636"/>
        <pc:sldMkLst>
          <pc:docMk/>
          <pc:sldMk cId="3709602375" sldId="375"/>
        </pc:sldMkLst>
        <pc:spChg chg="mod">
          <ac:chgData name="Ceri Phelps" userId="44e5b747-28bd-454d-8b1f-8b8d7db49187" providerId="ADAL" clId="{B8373354-B114-45F7-B23F-CE46A26FF5FC}" dt="2024-11-08T10:50:00.099" v="12" actId="27636"/>
          <ac:spMkLst>
            <pc:docMk/>
            <pc:sldMk cId="3709602375" sldId="375"/>
            <ac:spMk id="4" creationId="{07FE3148-1171-052A-BEE3-DF24B3326AA2}"/>
          </ac:spMkLst>
        </pc:spChg>
      </pc:sldChg>
      <pc:sldChg chg="modSp add mod">
        <pc:chgData name="Ceri Phelps" userId="44e5b747-28bd-454d-8b1f-8b8d7db49187" providerId="ADAL" clId="{B8373354-B114-45F7-B23F-CE46A26FF5FC}" dt="2024-11-08T10:50:12.263" v="16" actId="1076"/>
        <pc:sldMkLst>
          <pc:docMk/>
          <pc:sldMk cId="128582068" sldId="376"/>
        </pc:sldMkLst>
        <pc:spChg chg="mod">
          <ac:chgData name="Ceri Phelps" userId="44e5b747-28bd-454d-8b1f-8b8d7db49187" providerId="ADAL" clId="{B8373354-B114-45F7-B23F-CE46A26FF5FC}" dt="2024-11-08T10:50:12.263" v="16" actId="1076"/>
          <ac:spMkLst>
            <pc:docMk/>
            <pc:sldMk cId="128582068" sldId="376"/>
            <ac:spMk id="4" creationId="{07FE3148-1171-052A-BEE3-DF24B3326AA2}"/>
          </ac:spMkLst>
        </pc:spChg>
      </pc:sldChg>
      <pc:sldChg chg="modSp add mod">
        <pc:chgData name="Ceri Phelps" userId="44e5b747-28bd-454d-8b1f-8b8d7db49187" providerId="ADAL" clId="{B8373354-B114-45F7-B23F-CE46A26FF5FC}" dt="2024-11-08T10:50:00.339" v="15" actId="27636"/>
        <pc:sldMkLst>
          <pc:docMk/>
          <pc:sldMk cId="3337512224" sldId="377"/>
        </pc:sldMkLst>
        <pc:spChg chg="mod">
          <ac:chgData name="Ceri Phelps" userId="44e5b747-28bd-454d-8b1f-8b8d7db49187" providerId="ADAL" clId="{B8373354-B114-45F7-B23F-CE46A26FF5FC}" dt="2024-11-08T10:50:00.338" v="14" actId="27636"/>
          <ac:spMkLst>
            <pc:docMk/>
            <pc:sldMk cId="3337512224" sldId="377"/>
            <ac:spMk id="3" creationId="{C988F976-ED80-331D-9762-25F708E34BE5}"/>
          </ac:spMkLst>
        </pc:spChg>
        <pc:spChg chg="mod">
          <ac:chgData name="Ceri Phelps" userId="44e5b747-28bd-454d-8b1f-8b8d7db49187" providerId="ADAL" clId="{B8373354-B114-45F7-B23F-CE46A26FF5FC}" dt="2024-11-08T10:50:00.339" v="15" actId="27636"/>
          <ac:spMkLst>
            <pc:docMk/>
            <pc:sldMk cId="3337512224" sldId="377"/>
            <ac:spMk id="5" creationId="{A66B4D07-B232-3E37-A713-D35E93CBFC79}"/>
          </ac:spMkLst>
        </pc:spChg>
      </pc:sldChg>
      <pc:sldChg chg="modSp add mod">
        <pc:chgData name="Ceri Phelps" userId="44e5b747-28bd-454d-8b1f-8b8d7db49187" providerId="ADAL" clId="{B8373354-B114-45F7-B23F-CE46A26FF5FC}" dt="2024-11-08T10:50:28.292" v="21" actId="27636"/>
        <pc:sldMkLst>
          <pc:docMk/>
          <pc:sldMk cId="3086209674" sldId="378"/>
        </pc:sldMkLst>
        <pc:spChg chg="mod">
          <ac:chgData name="Ceri Phelps" userId="44e5b747-28bd-454d-8b1f-8b8d7db49187" providerId="ADAL" clId="{B8373354-B114-45F7-B23F-CE46A26FF5FC}" dt="2024-11-08T10:50:28.292" v="21" actId="27636"/>
          <ac:spMkLst>
            <pc:docMk/>
            <pc:sldMk cId="3086209674" sldId="378"/>
            <ac:spMk id="8" creationId="{0BDC847D-5008-1DE1-54E0-A47F02F625D4}"/>
          </ac:spMkLst>
        </pc:spChg>
      </pc:sldChg>
      <pc:sldChg chg="add">
        <pc:chgData name="Ceri Phelps" userId="44e5b747-28bd-454d-8b1f-8b8d7db49187" providerId="ADAL" clId="{B8373354-B114-45F7-B23F-CE46A26FF5FC}" dt="2024-11-08T10:49:59.902" v="11"/>
        <pc:sldMkLst>
          <pc:docMk/>
          <pc:sldMk cId="1630106652" sldId="379"/>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5296CC-503A-4311-8BA3-A9E123D8B9C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A407A8-DA1F-4C24-B069-2AD7424F7208}">
      <dgm:prSet/>
      <dgm:spPr/>
      <dgm:t>
        <a:bodyPr/>
        <a:lstStyle/>
        <a:p>
          <a:r>
            <a:rPr lang="en-GB"/>
            <a:t>Primary level interventions  - focused around prevention </a:t>
          </a:r>
          <a:endParaRPr lang="en-US"/>
        </a:p>
      </dgm:t>
    </dgm:pt>
    <dgm:pt modelId="{F18020CE-B3B0-409A-AFDE-DE76D3CECBF1}" type="parTrans" cxnId="{53C29265-A751-4FDD-BCAE-BB47A83085ED}">
      <dgm:prSet/>
      <dgm:spPr/>
      <dgm:t>
        <a:bodyPr/>
        <a:lstStyle/>
        <a:p>
          <a:endParaRPr lang="en-US"/>
        </a:p>
      </dgm:t>
    </dgm:pt>
    <dgm:pt modelId="{DE7A7310-3E85-4BEE-B10B-2F7C9022B6C9}" type="sibTrans" cxnId="{53C29265-A751-4FDD-BCAE-BB47A83085ED}">
      <dgm:prSet/>
      <dgm:spPr/>
      <dgm:t>
        <a:bodyPr/>
        <a:lstStyle/>
        <a:p>
          <a:endParaRPr lang="en-US"/>
        </a:p>
      </dgm:t>
    </dgm:pt>
    <dgm:pt modelId="{063E8F23-EE0B-411F-B471-E6AE0FF0F4A7}">
      <dgm:prSet/>
      <dgm:spPr/>
      <dgm:t>
        <a:bodyPr/>
        <a:lstStyle/>
        <a:p>
          <a:r>
            <a:rPr lang="en-GB" dirty="0"/>
            <a:t>Secondary level interventions – focused around early intervention and coping </a:t>
          </a:r>
          <a:endParaRPr lang="en-US" dirty="0"/>
        </a:p>
      </dgm:t>
    </dgm:pt>
    <dgm:pt modelId="{47C491EB-11C5-45B6-A9C4-75EC9EB31932}" type="parTrans" cxnId="{9120FA8A-9DA3-469E-BF07-C398D2B72FEA}">
      <dgm:prSet/>
      <dgm:spPr/>
      <dgm:t>
        <a:bodyPr/>
        <a:lstStyle/>
        <a:p>
          <a:endParaRPr lang="en-US"/>
        </a:p>
      </dgm:t>
    </dgm:pt>
    <dgm:pt modelId="{B4404140-0C36-4722-9355-E8C3863A733C}" type="sibTrans" cxnId="{9120FA8A-9DA3-469E-BF07-C398D2B72FEA}">
      <dgm:prSet/>
      <dgm:spPr/>
      <dgm:t>
        <a:bodyPr/>
        <a:lstStyle/>
        <a:p>
          <a:endParaRPr lang="en-US"/>
        </a:p>
      </dgm:t>
    </dgm:pt>
    <dgm:pt modelId="{A3AD8C25-D2C4-4C90-A4DE-05CD825598A1}">
      <dgm:prSet/>
      <dgm:spPr/>
      <dgm:t>
        <a:bodyPr/>
        <a:lstStyle/>
        <a:p>
          <a:r>
            <a:rPr lang="en-GB"/>
            <a:t>Tertiary level interventions -  treatment, counselling, job redesign etc </a:t>
          </a:r>
          <a:endParaRPr lang="en-US"/>
        </a:p>
      </dgm:t>
    </dgm:pt>
    <dgm:pt modelId="{0475F562-E038-4F25-B134-CC1BF55ADAC5}" type="parTrans" cxnId="{06707B9B-363D-4F3E-8B59-59573D47D3C3}">
      <dgm:prSet/>
      <dgm:spPr/>
      <dgm:t>
        <a:bodyPr/>
        <a:lstStyle/>
        <a:p>
          <a:endParaRPr lang="en-US"/>
        </a:p>
      </dgm:t>
    </dgm:pt>
    <dgm:pt modelId="{CF8F10F4-0FE7-40D7-9BDF-50D0A3B72B46}" type="sibTrans" cxnId="{06707B9B-363D-4F3E-8B59-59573D47D3C3}">
      <dgm:prSet/>
      <dgm:spPr/>
      <dgm:t>
        <a:bodyPr/>
        <a:lstStyle/>
        <a:p>
          <a:endParaRPr lang="en-US"/>
        </a:p>
      </dgm:t>
    </dgm:pt>
    <dgm:pt modelId="{9BCD6F6C-6259-4DDA-AB5C-12DE403CE1DC}" type="pres">
      <dgm:prSet presAssocID="{145296CC-503A-4311-8BA3-A9E123D8B9C6}" presName="root" presStyleCnt="0">
        <dgm:presLayoutVars>
          <dgm:dir/>
          <dgm:resizeHandles val="exact"/>
        </dgm:presLayoutVars>
      </dgm:prSet>
      <dgm:spPr/>
    </dgm:pt>
    <dgm:pt modelId="{CD611FD3-4F65-44CF-AC27-953449DD266B}" type="pres">
      <dgm:prSet presAssocID="{D7A407A8-DA1F-4C24-B069-2AD7424F7208}" presName="compNode" presStyleCnt="0"/>
      <dgm:spPr/>
    </dgm:pt>
    <dgm:pt modelId="{D6790837-E52B-406A-9F07-2C08A5C3ADFF}" type="pres">
      <dgm:prSet presAssocID="{D7A407A8-DA1F-4C24-B069-2AD7424F72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1D7A088-06C3-46B9-928F-537995F5A9D7}" type="pres">
      <dgm:prSet presAssocID="{D7A407A8-DA1F-4C24-B069-2AD7424F7208}" presName="spaceRect" presStyleCnt="0"/>
      <dgm:spPr/>
    </dgm:pt>
    <dgm:pt modelId="{F8A37660-FEA1-4699-AF13-88F1EA6F7858}" type="pres">
      <dgm:prSet presAssocID="{D7A407A8-DA1F-4C24-B069-2AD7424F7208}" presName="textRect" presStyleLbl="revTx" presStyleIdx="0" presStyleCnt="3">
        <dgm:presLayoutVars>
          <dgm:chMax val="1"/>
          <dgm:chPref val="1"/>
        </dgm:presLayoutVars>
      </dgm:prSet>
      <dgm:spPr/>
    </dgm:pt>
    <dgm:pt modelId="{ACEEAED5-46E8-4BE7-A1AE-E14873CD16FF}" type="pres">
      <dgm:prSet presAssocID="{DE7A7310-3E85-4BEE-B10B-2F7C9022B6C9}" presName="sibTrans" presStyleCnt="0"/>
      <dgm:spPr/>
    </dgm:pt>
    <dgm:pt modelId="{843229E0-5809-49BC-AAFF-49B04B690454}" type="pres">
      <dgm:prSet presAssocID="{063E8F23-EE0B-411F-B471-E6AE0FF0F4A7}" presName="compNode" presStyleCnt="0"/>
      <dgm:spPr/>
    </dgm:pt>
    <dgm:pt modelId="{FE06095F-7645-415C-BFDF-4F981EF75CE0}" type="pres">
      <dgm:prSet presAssocID="{063E8F23-EE0B-411F-B471-E6AE0FF0F4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5520413-3E8D-499B-951A-E2A6E3F1A9E2}" type="pres">
      <dgm:prSet presAssocID="{063E8F23-EE0B-411F-B471-E6AE0FF0F4A7}" presName="spaceRect" presStyleCnt="0"/>
      <dgm:spPr/>
    </dgm:pt>
    <dgm:pt modelId="{229B2B1C-A41C-4151-A876-822F8E05B76C}" type="pres">
      <dgm:prSet presAssocID="{063E8F23-EE0B-411F-B471-E6AE0FF0F4A7}" presName="textRect" presStyleLbl="revTx" presStyleIdx="1" presStyleCnt="3">
        <dgm:presLayoutVars>
          <dgm:chMax val="1"/>
          <dgm:chPref val="1"/>
        </dgm:presLayoutVars>
      </dgm:prSet>
      <dgm:spPr/>
    </dgm:pt>
    <dgm:pt modelId="{6C8679D5-3301-4B09-8AF8-C954437A088E}" type="pres">
      <dgm:prSet presAssocID="{B4404140-0C36-4722-9355-E8C3863A733C}" presName="sibTrans" presStyleCnt="0"/>
      <dgm:spPr/>
    </dgm:pt>
    <dgm:pt modelId="{EEEC1869-A500-4410-9B27-209F2FCC5C77}" type="pres">
      <dgm:prSet presAssocID="{A3AD8C25-D2C4-4C90-A4DE-05CD825598A1}" presName="compNode" presStyleCnt="0"/>
      <dgm:spPr/>
    </dgm:pt>
    <dgm:pt modelId="{649B7001-825D-411B-82F6-83454AF53928}" type="pres">
      <dgm:prSet presAssocID="{A3AD8C25-D2C4-4C90-A4DE-05CD825598A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54D04DA6-7740-488A-B47C-7285F1DA4905}" type="pres">
      <dgm:prSet presAssocID="{A3AD8C25-D2C4-4C90-A4DE-05CD825598A1}" presName="spaceRect" presStyleCnt="0"/>
      <dgm:spPr/>
    </dgm:pt>
    <dgm:pt modelId="{8C83683E-5245-408D-9EAE-B3D5C8872150}" type="pres">
      <dgm:prSet presAssocID="{A3AD8C25-D2C4-4C90-A4DE-05CD825598A1}" presName="textRect" presStyleLbl="revTx" presStyleIdx="2" presStyleCnt="3">
        <dgm:presLayoutVars>
          <dgm:chMax val="1"/>
          <dgm:chPref val="1"/>
        </dgm:presLayoutVars>
      </dgm:prSet>
      <dgm:spPr/>
    </dgm:pt>
  </dgm:ptLst>
  <dgm:cxnLst>
    <dgm:cxn modelId="{EBBF1631-75C7-44BB-BD99-EDD6AED14AF1}" type="presOf" srcId="{D7A407A8-DA1F-4C24-B069-2AD7424F7208}" destId="{F8A37660-FEA1-4699-AF13-88F1EA6F7858}" srcOrd="0" destOrd="0" presId="urn:microsoft.com/office/officeart/2018/2/layout/IconLabelList"/>
    <dgm:cxn modelId="{A6C1CF33-ABB6-4300-BC02-6115CC466CA6}" type="presOf" srcId="{063E8F23-EE0B-411F-B471-E6AE0FF0F4A7}" destId="{229B2B1C-A41C-4151-A876-822F8E05B76C}" srcOrd="0" destOrd="0" presId="urn:microsoft.com/office/officeart/2018/2/layout/IconLabelList"/>
    <dgm:cxn modelId="{53C29265-A751-4FDD-BCAE-BB47A83085ED}" srcId="{145296CC-503A-4311-8BA3-A9E123D8B9C6}" destId="{D7A407A8-DA1F-4C24-B069-2AD7424F7208}" srcOrd="0" destOrd="0" parTransId="{F18020CE-B3B0-409A-AFDE-DE76D3CECBF1}" sibTransId="{DE7A7310-3E85-4BEE-B10B-2F7C9022B6C9}"/>
    <dgm:cxn modelId="{9120FA8A-9DA3-469E-BF07-C398D2B72FEA}" srcId="{145296CC-503A-4311-8BA3-A9E123D8B9C6}" destId="{063E8F23-EE0B-411F-B471-E6AE0FF0F4A7}" srcOrd="1" destOrd="0" parTransId="{47C491EB-11C5-45B6-A9C4-75EC9EB31932}" sibTransId="{B4404140-0C36-4722-9355-E8C3863A733C}"/>
    <dgm:cxn modelId="{06707B9B-363D-4F3E-8B59-59573D47D3C3}" srcId="{145296CC-503A-4311-8BA3-A9E123D8B9C6}" destId="{A3AD8C25-D2C4-4C90-A4DE-05CD825598A1}" srcOrd="2" destOrd="0" parTransId="{0475F562-E038-4F25-B134-CC1BF55ADAC5}" sibTransId="{CF8F10F4-0FE7-40D7-9BDF-50D0A3B72B46}"/>
    <dgm:cxn modelId="{1EB3A2A0-3753-4747-BFB5-93259CE3730B}" type="presOf" srcId="{145296CC-503A-4311-8BA3-A9E123D8B9C6}" destId="{9BCD6F6C-6259-4DDA-AB5C-12DE403CE1DC}" srcOrd="0" destOrd="0" presId="urn:microsoft.com/office/officeart/2018/2/layout/IconLabelList"/>
    <dgm:cxn modelId="{5704ADF3-6FD5-4D96-B776-949414CD9447}" type="presOf" srcId="{A3AD8C25-D2C4-4C90-A4DE-05CD825598A1}" destId="{8C83683E-5245-408D-9EAE-B3D5C8872150}" srcOrd="0" destOrd="0" presId="urn:microsoft.com/office/officeart/2018/2/layout/IconLabelList"/>
    <dgm:cxn modelId="{C2363E3E-B9CD-4710-AD45-8CFA9FE8B9B5}" type="presParOf" srcId="{9BCD6F6C-6259-4DDA-AB5C-12DE403CE1DC}" destId="{CD611FD3-4F65-44CF-AC27-953449DD266B}" srcOrd="0" destOrd="0" presId="urn:microsoft.com/office/officeart/2018/2/layout/IconLabelList"/>
    <dgm:cxn modelId="{2DFEABC6-438C-4BAF-BD5B-EB4E9BF00FBC}" type="presParOf" srcId="{CD611FD3-4F65-44CF-AC27-953449DD266B}" destId="{D6790837-E52B-406A-9F07-2C08A5C3ADFF}" srcOrd="0" destOrd="0" presId="urn:microsoft.com/office/officeart/2018/2/layout/IconLabelList"/>
    <dgm:cxn modelId="{F7242622-581D-4691-91C1-5ED5AFA3C887}" type="presParOf" srcId="{CD611FD3-4F65-44CF-AC27-953449DD266B}" destId="{71D7A088-06C3-46B9-928F-537995F5A9D7}" srcOrd="1" destOrd="0" presId="urn:microsoft.com/office/officeart/2018/2/layout/IconLabelList"/>
    <dgm:cxn modelId="{72DB8894-50F4-4E4E-A1A6-7AE1640D4124}" type="presParOf" srcId="{CD611FD3-4F65-44CF-AC27-953449DD266B}" destId="{F8A37660-FEA1-4699-AF13-88F1EA6F7858}" srcOrd="2" destOrd="0" presId="urn:microsoft.com/office/officeart/2018/2/layout/IconLabelList"/>
    <dgm:cxn modelId="{C0EF4D92-C41E-42CC-B6DA-C6C0B1046068}" type="presParOf" srcId="{9BCD6F6C-6259-4DDA-AB5C-12DE403CE1DC}" destId="{ACEEAED5-46E8-4BE7-A1AE-E14873CD16FF}" srcOrd="1" destOrd="0" presId="urn:microsoft.com/office/officeart/2018/2/layout/IconLabelList"/>
    <dgm:cxn modelId="{04E051BD-396A-42A6-AB9F-10DE0C755101}" type="presParOf" srcId="{9BCD6F6C-6259-4DDA-AB5C-12DE403CE1DC}" destId="{843229E0-5809-49BC-AAFF-49B04B690454}" srcOrd="2" destOrd="0" presId="urn:microsoft.com/office/officeart/2018/2/layout/IconLabelList"/>
    <dgm:cxn modelId="{CA77558C-74EC-4765-889B-CD438E4EB6D6}" type="presParOf" srcId="{843229E0-5809-49BC-AAFF-49B04B690454}" destId="{FE06095F-7645-415C-BFDF-4F981EF75CE0}" srcOrd="0" destOrd="0" presId="urn:microsoft.com/office/officeart/2018/2/layout/IconLabelList"/>
    <dgm:cxn modelId="{D56BEB5F-2BB5-47D8-839D-7A059033D877}" type="presParOf" srcId="{843229E0-5809-49BC-AAFF-49B04B690454}" destId="{55520413-3E8D-499B-951A-E2A6E3F1A9E2}" srcOrd="1" destOrd="0" presId="urn:microsoft.com/office/officeart/2018/2/layout/IconLabelList"/>
    <dgm:cxn modelId="{09B302F0-8A7F-468D-9442-96CF042C6819}" type="presParOf" srcId="{843229E0-5809-49BC-AAFF-49B04B690454}" destId="{229B2B1C-A41C-4151-A876-822F8E05B76C}" srcOrd="2" destOrd="0" presId="urn:microsoft.com/office/officeart/2018/2/layout/IconLabelList"/>
    <dgm:cxn modelId="{8C1114A6-C7C0-4932-AC1D-3D5FD40B26FC}" type="presParOf" srcId="{9BCD6F6C-6259-4DDA-AB5C-12DE403CE1DC}" destId="{6C8679D5-3301-4B09-8AF8-C954437A088E}" srcOrd="3" destOrd="0" presId="urn:microsoft.com/office/officeart/2018/2/layout/IconLabelList"/>
    <dgm:cxn modelId="{FAA2ED24-7DFA-464D-9560-D83D5089E8F5}" type="presParOf" srcId="{9BCD6F6C-6259-4DDA-AB5C-12DE403CE1DC}" destId="{EEEC1869-A500-4410-9B27-209F2FCC5C77}" srcOrd="4" destOrd="0" presId="urn:microsoft.com/office/officeart/2018/2/layout/IconLabelList"/>
    <dgm:cxn modelId="{C15DA030-34EC-46ED-BC53-3DD72CC12F58}" type="presParOf" srcId="{EEEC1869-A500-4410-9B27-209F2FCC5C77}" destId="{649B7001-825D-411B-82F6-83454AF53928}" srcOrd="0" destOrd="0" presId="urn:microsoft.com/office/officeart/2018/2/layout/IconLabelList"/>
    <dgm:cxn modelId="{0208355B-6129-4D0F-B9CC-860AF3D88C6E}" type="presParOf" srcId="{EEEC1869-A500-4410-9B27-209F2FCC5C77}" destId="{54D04DA6-7740-488A-B47C-7285F1DA4905}" srcOrd="1" destOrd="0" presId="urn:microsoft.com/office/officeart/2018/2/layout/IconLabelList"/>
    <dgm:cxn modelId="{1D91F53E-3434-4927-9F16-227FD1582346}" type="presParOf" srcId="{EEEC1869-A500-4410-9B27-209F2FCC5C77}" destId="{8C83683E-5245-408D-9EAE-B3D5C887215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790837-E52B-406A-9F07-2C08A5C3ADFF}">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37660-FEA1-4699-AF13-88F1EA6F7858}">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Primary level interventions  - focused around prevention </a:t>
          </a:r>
          <a:endParaRPr lang="en-US" sz="1700" kern="1200"/>
        </a:p>
      </dsp:txBody>
      <dsp:txXfrm>
        <a:off x="59990" y="2654049"/>
        <a:ext cx="3226223" cy="720000"/>
      </dsp:txXfrm>
    </dsp:sp>
    <dsp:sp modelId="{FE06095F-7645-415C-BFDF-4F981EF75CE0}">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9B2B1C-A41C-4151-A876-822F8E05B76C}">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Secondary level interventions – focused around early intervention and coping </a:t>
          </a:r>
          <a:endParaRPr lang="en-US" sz="1700" kern="1200" dirty="0"/>
        </a:p>
      </dsp:txBody>
      <dsp:txXfrm>
        <a:off x="3850802" y="2654049"/>
        <a:ext cx="3226223" cy="720000"/>
      </dsp:txXfrm>
    </dsp:sp>
    <dsp:sp modelId="{649B7001-825D-411B-82F6-83454AF53928}">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83683E-5245-408D-9EAE-B3D5C8872150}">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Tertiary level interventions -  treatment, counselling, job redesign etc </a:t>
          </a:r>
          <a:endParaRPr lang="en-US" sz="1700" kern="1200"/>
        </a:p>
      </dsp:txBody>
      <dsp:txXfrm>
        <a:off x="7641615" y="2654049"/>
        <a:ext cx="322622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DF805E-3215-4745-9C42-C580256ECC46}"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CE20DC-1D5A-4503-9C6E-D87F319CE783}" type="slidenum">
              <a:rPr lang="en-GB" smtClean="0"/>
              <a:t>‹#›</a:t>
            </a:fld>
            <a:endParaRPr lang="en-GB"/>
          </a:p>
        </p:txBody>
      </p:sp>
    </p:spTree>
    <p:extLst>
      <p:ext uri="{BB962C8B-B14F-4D97-AF65-F5344CB8AC3E}">
        <p14:creationId xmlns:p14="http://schemas.microsoft.com/office/powerpoint/2010/main" val="655003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nzTcA673j9U"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nzTcA673j9U"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nzTcA673j9U"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nzTcA673j9U"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pPr/>
              <a:t>1</a:t>
            </a:fld>
            <a:endParaRPr lang="en-US"/>
          </a:p>
        </p:txBody>
      </p:sp>
    </p:spTree>
    <p:extLst>
      <p:ext uri="{BB962C8B-B14F-4D97-AF65-F5344CB8AC3E}">
        <p14:creationId xmlns:p14="http://schemas.microsoft.com/office/powerpoint/2010/main" val="359264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1CE20DC-1D5A-4503-9C6E-D87F319CE78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2647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Watch again the video on the Flourish ecological model of Positive Education: </a:t>
            </a:r>
            <a:r>
              <a:rPr lang="en-GB" sz="12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hlinkClick r:id="rId3"/>
              </a:rPr>
              <a:t>https://www.youtube.com/watch?v=nzTcA673j9U</a:t>
            </a: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(3.09 minutes)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rPr>
              <a:t>On post it notes / into chat bar  share 2 – 3 points you highlighted / noted down on </a:t>
            </a:r>
            <a:r>
              <a:rPr lang="en-GB" sz="1200" dirty="0">
                <a:effectLst/>
                <a:latin typeface="Calibri" panose="020F0502020204030204" pitchFamily="34" charset="0"/>
                <a:ea typeface="Calibri" panose="020F0502020204030204" pitchFamily="34" charset="0"/>
                <a:cs typeface="Calibri" panose="020F0502020204030204" pitchFamily="34" charset="0"/>
              </a:rPr>
              <a:t>the school’s belief that “Wellbeing:</a:t>
            </a: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Should be </a:t>
            </a:r>
            <a:r>
              <a:rPr lang="en-GB" sz="1200" b="1" i="1" dirty="0">
                <a:effectLst/>
                <a:latin typeface="Calibri" panose="020F0502020204030204" pitchFamily="34" charset="0"/>
                <a:ea typeface="Calibri" panose="020F0502020204030204" pitchFamily="34" charset="0"/>
                <a:cs typeface="Calibri" panose="020F0502020204030204" pitchFamily="34" charset="0"/>
              </a:rPr>
              <a:t>sought </a:t>
            </a:r>
            <a:r>
              <a:rPr lang="en-GB" sz="1200" i="1" dirty="0">
                <a:effectLst/>
                <a:latin typeface="Calibri" panose="020F0502020204030204" pitchFamily="34" charset="0"/>
                <a:ea typeface="Calibri" panose="020F0502020204030204" pitchFamily="34" charset="0"/>
                <a:cs typeface="Calibri" panose="020F0502020204030204" pitchFamily="34" charset="0"/>
              </a:rPr>
              <a:t>by both our teachers and our students.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Must be </a:t>
            </a:r>
            <a:r>
              <a:rPr lang="en-GB" sz="1200" b="1" i="1" dirty="0">
                <a:effectLst/>
                <a:latin typeface="Calibri" panose="020F0502020204030204" pitchFamily="34" charset="0"/>
                <a:ea typeface="Calibri" panose="020F0502020204030204" pitchFamily="34" charset="0"/>
                <a:cs typeface="Calibri" panose="020F0502020204030204" pitchFamily="34" charset="0"/>
              </a:rPr>
              <a:t>taught </a:t>
            </a:r>
            <a:r>
              <a:rPr lang="en-GB" sz="1200" i="1" dirty="0">
                <a:effectLst/>
                <a:latin typeface="Calibri" panose="020F0502020204030204" pitchFamily="34" charset="0"/>
                <a:ea typeface="Calibri" panose="020F0502020204030204" pitchFamily="34" charset="0"/>
                <a:cs typeface="Calibri" panose="020F0502020204030204" pitchFamily="34" charset="0"/>
              </a:rPr>
              <a:t>in our classrooms through explicit Positive Education curriculum.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And can be </a:t>
            </a:r>
            <a:r>
              <a:rPr lang="en-GB" sz="1200" b="1" i="1" dirty="0">
                <a:effectLst/>
                <a:latin typeface="Calibri" panose="020F0502020204030204" pitchFamily="34" charset="0"/>
                <a:ea typeface="Calibri" panose="020F0502020204030204" pitchFamily="34" charset="0"/>
                <a:cs typeface="Calibri" panose="020F0502020204030204" pitchFamily="34" charset="0"/>
              </a:rPr>
              <a:t>caught </a:t>
            </a:r>
            <a:r>
              <a:rPr lang="en-GB" sz="1200" i="1" dirty="0">
                <a:effectLst/>
                <a:latin typeface="Calibri" panose="020F0502020204030204" pitchFamily="34" charset="0"/>
                <a:ea typeface="Calibri" panose="020F0502020204030204" pitchFamily="34" charset="0"/>
                <a:cs typeface="Calibri" panose="020F0502020204030204" pitchFamily="34" charset="0"/>
              </a:rPr>
              <a:t>by the students in our care, if we ourselves are authentically living and role-modelling the concepts.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7F884AF-0006-420F-B9BA-E03B50586D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0854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minutes</a:t>
            </a:r>
          </a:p>
          <a:p>
            <a:r>
              <a:rPr lang="en-GB" dirty="0"/>
              <a:t>Aims and introduction to the session</a:t>
            </a:r>
          </a:p>
          <a:p>
            <a:r>
              <a:rPr lang="en-GB" dirty="0"/>
              <a:t>How to critically evaluate articles and case studies/models of wellbeing</a:t>
            </a:r>
          </a:p>
        </p:txBody>
      </p:sp>
      <p:sp>
        <p:nvSpPr>
          <p:cNvPr id="4" name="Slide Number Placeholder 3"/>
          <p:cNvSpPr>
            <a:spLocks noGrp="1"/>
          </p:cNvSpPr>
          <p:nvPr>
            <p:ph type="sldNum" sz="quarter" idx="5"/>
          </p:nvPr>
        </p:nvSpPr>
        <p:spPr/>
        <p:txBody>
          <a:bodyPr/>
          <a:lstStyle/>
          <a:p>
            <a:fld id="{51CE20DC-1D5A-4503-9C6E-D87F319CE783}" type="slidenum">
              <a:rPr lang="en-GB" smtClean="0"/>
              <a:t>13</a:t>
            </a:fld>
            <a:endParaRPr lang="en-GB"/>
          </a:p>
        </p:txBody>
      </p:sp>
    </p:spTree>
    <p:extLst>
      <p:ext uri="{BB962C8B-B14F-4D97-AF65-F5344CB8AC3E}">
        <p14:creationId xmlns:p14="http://schemas.microsoft.com/office/powerpoint/2010/main" val="34956210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Set task up 2 minutes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Chair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Scribe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Spokesperson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Post written feedback into the chat for sharing after the conference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7F884AF-0006-420F-B9BA-E03B50586D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8370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Chair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Scribe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Spokesperson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Post written feedback into the chat for sharing after the conference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1CE20DC-1D5A-4503-9C6E-D87F319CE783}" type="slidenum">
              <a:rPr lang="en-GB" smtClean="0"/>
              <a:t>15</a:t>
            </a:fld>
            <a:endParaRPr lang="en-GB"/>
          </a:p>
        </p:txBody>
      </p:sp>
    </p:spTree>
    <p:extLst>
      <p:ext uri="{BB962C8B-B14F-4D97-AF65-F5344CB8AC3E}">
        <p14:creationId xmlns:p14="http://schemas.microsoft.com/office/powerpoint/2010/main" val="17494482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Watch again the video on the Flourish ecological model of Positive Education: </a:t>
            </a:r>
            <a:r>
              <a:rPr lang="en-GB" sz="12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hlinkClick r:id="rId3"/>
              </a:rPr>
              <a:t>https://www.youtube.com/watch?v=nzTcA673j9U</a:t>
            </a: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(3.09 minutes)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rPr>
              <a:t>On post it notes / into chat bar  share 2 – 3 points you highlighted / noted down on </a:t>
            </a:r>
            <a:r>
              <a:rPr lang="en-GB" sz="1200" dirty="0">
                <a:effectLst/>
                <a:latin typeface="Calibri" panose="020F0502020204030204" pitchFamily="34" charset="0"/>
                <a:ea typeface="Calibri" panose="020F0502020204030204" pitchFamily="34" charset="0"/>
                <a:cs typeface="Calibri" panose="020F0502020204030204" pitchFamily="34" charset="0"/>
              </a:rPr>
              <a:t>the school’s belief that “Wellbeing:</a:t>
            </a: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Should be </a:t>
            </a:r>
            <a:r>
              <a:rPr lang="en-GB" sz="1200" b="1" i="1" dirty="0">
                <a:effectLst/>
                <a:latin typeface="Calibri" panose="020F0502020204030204" pitchFamily="34" charset="0"/>
                <a:ea typeface="Calibri" panose="020F0502020204030204" pitchFamily="34" charset="0"/>
                <a:cs typeface="Calibri" panose="020F0502020204030204" pitchFamily="34" charset="0"/>
              </a:rPr>
              <a:t>sought </a:t>
            </a:r>
            <a:r>
              <a:rPr lang="en-GB" sz="1200" i="1" dirty="0">
                <a:effectLst/>
                <a:latin typeface="Calibri" panose="020F0502020204030204" pitchFamily="34" charset="0"/>
                <a:ea typeface="Calibri" panose="020F0502020204030204" pitchFamily="34" charset="0"/>
                <a:cs typeface="Calibri" panose="020F0502020204030204" pitchFamily="34" charset="0"/>
              </a:rPr>
              <a:t>by both our teachers and our students.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Must be </a:t>
            </a:r>
            <a:r>
              <a:rPr lang="en-GB" sz="1200" b="1" i="1" dirty="0">
                <a:effectLst/>
                <a:latin typeface="Calibri" panose="020F0502020204030204" pitchFamily="34" charset="0"/>
                <a:ea typeface="Calibri" panose="020F0502020204030204" pitchFamily="34" charset="0"/>
                <a:cs typeface="Calibri" panose="020F0502020204030204" pitchFamily="34" charset="0"/>
              </a:rPr>
              <a:t>taught </a:t>
            </a:r>
            <a:r>
              <a:rPr lang="en-GB" sz="1200" i="1" dirty="0">
                <a:effectLst/>
                <a:latin typeface="Calibri" panose="020F0502020204030204" pitchFamily="34" charset="0"/>
                <a:ea typeface="Calibri" panose="020F0502020204030204" pitchFamily="34" charset="0"/>
                <a:cs typeface="Calibri" panose="020F0502020204030204" pitchFamily="34" charset="0"/>
              </a:rPr>
              <a:t>in our classrooms through explicit Positive Education curriculum.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And can be </a:t>
            </a:r>
            <a:r>
              <a:rPr lang="en-GB" sz="1200" b="1" i="1" dirty="0">
                <a:effectLst/>
                <a:latin typeface="Calibri" panose="020F0502020204030204" pitchFamily="34" charset="0"/>
                <a:ea typeface="Calibri" panose="020F0502020204030204" pitchFamily="34" charset="0"/>
                <a:cs typeface="Calibri" panose="020F0502020204030204" pitchFamily="34" charset="0"/>
              </a:rPr>
              <a:t>caught </a:t>
            </a:r>
            <a:r>
              <a:rPr lang="en-GB" sz="1200" i="1" dirty="0">
                <a:effectLst/>
                <a:latin typeface="Calibri" panose="020F0502020204030204" pitchFamily="34" charset="0"/>
                <a:ea typeface="Calibri" panose="020F0502020204030204" pitchFamily="34" charset="0"/>
                <a:cs typeface="Calibri" panose="020F0502020204030204" pitchFamily="34" charset="0"/>
              </a:rPr>
              <a:t>by the students in our care, if we ourselves are authentically living and role-modelling the concepts.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7F884AF-0006-420F-B9BA-E03B50586D09}" type="slidenum">
              <a:rPr lang="en-GB" smtClean="0"/>
              <a:t>16</a:t>
            </a:fld>
            <a:endParaRPr lang="en-GB"/>
          </a:p>
        </p:txBody>
      </p:sp>
    </p:spTree>
    <p:extLst>
      <p:ext uri="{BB962C8B-B14F-4D97-AF65-F5344CB8AC3E}">
        <p14:creationId xmlns:p14="http://schemas.microsoft.com/office/powerpoint/2010/main" val="3320302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Introduction to the Flourish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Watch again the video on the Flourish ecological model of Positive Education: </a:t>
            </a:r>
            <a:r>
              <a:rPr lang="en-GB" sz="12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hlinkClick r:id="rId3"/>
              </a:rPr>
              <a:t>https://www.youtube.com/watch?v=nzTcA673j9U</a:t>
            </a: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(3.09 minutes)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This is one example of a model that can be used. What are the strengths and limitations? Would it work in your setting? </a:t>
            </a:r>
          </a:p>
          <a:p>
            <a:endParaRPr lang="en-GB" dirty="0"/>
          </a:p>
          <a:p>
            <a:r>
              <a:rPr lang="en-GB" dirty="0"/>
              <a:t>Sought, taught , caught. </a:t>
            </a:r>
          </a:p>
          <a:p>
            <a:endParaRPr lang="en-GB" dirty="0"/>
          </a:p>
          <a:p>
            <a:r>
              <a:rPr lang="en-GB" dirty="0"/>
              <a:t>Whole school and targeted approach.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51CE20DC-1D5A-4503-9C6E-D87F319CE783}" type="slidenum">
              <a:rPr lang="en-GB" smtClean="0"/>
              <a:t>17</a:t>
            </a:fld>
            <a:endParaRPr lang="en-GB"/>
          </a:p>
        </p:txBody>
      </p:sp>
    </p:spTree>
    <p:extLst>
      <p:ext uri="{BB962C8B-B14F-4D97-AF65-F5344CB8AC3E}">
        <p14:creationId xmlns:p14="http://schemas.microsoft.com/office/powerpoint/2010/main" val="2978237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Comments in chat or hands 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15 minutes for second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Watch again the video on the Flourish ecological model of Positive Education: </a:t>
            </a:r>
            <a:r>
              <a:rPr lang="en-GB" sz="1200" u="sng" dirty="0">
                <a:solidFill>
                  <a:srgbClr val="FF0000"/>
                </a:solidFill>
                <a:effectLst/>
                <a:latin typeface="Calibri" panose="020F0502020204030204" pitchFamily="34" charset="0"/>
                <a:ea typeface="Calibri" panose="020F0502020204030204" pitchFamily="34" charset="0"/>
                <a:cs typeface="Calibri" panose="020F0502020204030204" pitchFamily="34" charset="0"/>
                <a:hlinkClick r:id="rId3"/>
              </a:rPr>
              <a:t>https://www.youtube.com/watch?v=nzTcA673j9U</a:t>
            </a: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(3.09 minutes)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latin typeface="Calibri" panose="020F0502020204030204" pitchFamily="34" charset="0"/>
                <a:ea typeface="Calibri" panose="020F0502020204030204" pitchFamily="34" charset="0"/>
                <a:cs typeface="Calibri" panose="020F0502020204030204" pitchFamily="34" charset="0"/>
              </a:rPr>
              <a:t>On post it notes / into chat bar  share 2 – 3 points you highlighted / noted down on </a:t>
            </a:r>
            <a:r>
              <a:rPr lang="en-GB" sz="1200" dirty="0">
                <a:effectLst/>
                <a:latin typeface="Calibri" panose="020F0502020204030204" pitchFamily="34" charset="0"/>
                <a:ea typeface="Calibri" panose="020F0502020204030204" pitchFamily="34" charset="0"/>
                <a:cs typeface="Calibri" panose="020F0502020204030204" pitchFamily="34" charset="0"/>
              </a:rPr>
              <a:t>the school’s belief that “Wellbeing:</a:t>
            </a: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Should be </a:t>
            </a:r>
            <a:r>
              <a:rPr lang="en-GB" sz="1200" b="1" i="1" dirty="0">
                <a:effectLst/>
                <a:latin typeface="Calibri" panose="020F0502020204030204" pitchFamily="34" charset="0"/>
                <a:ea typeface="Calibri" panose="020F0502020204030204" pitchFamily="34" charset="0"/>
                <a:cs typeface="Calibri" panose="020F0502020204030204" pitchFamily="34" charset="0"/>
              </a:rPr>
              <a:t>sought </a:t>
            </a:r>
            <a:r>
              <a:rPr lang="en-GB" sz="1200" i="1" dirty="0">
                <a:effectLst/>
                <a:latin typeface="Calibri" panose="020F0502020204030204" pitchFamily="34" charset="0"/>
                <a:ea typeface="Calibri" panose="020F0502020204030204" pitchFamily="34" charset="0"/>
                <a:cs typeface="Calibri" panose="020F0502020204030204" pitchFamily="34" charset="0"/>
              </a:rPr>
              <a:t>by both our teachers and our students.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Must be </a:t>
            </a:r>
            <a:r>
              <a:rPr lang="en-GB" sz="1200" b="1" i="1" dirty="0">
                <a:effectLst/>
                <a:latin typeface="Calibri" panose="020F0502020204030204" pitchFamily="34" charset="0"/>
                <a:ea typeface="Calibri" panose="020F0502020204030204" pitchFamily="34" charset="0"/>
                <a:cs typeface="Calibri" panose="020F0502020204030204" pitchFamily="34" charset="0"/>
              </a:rPr>
              <a:t>taught </a:t>
            </a:r>
            <a:r>
              <a:rPr lang="en-GB" sz="1200" i="1" dirty="0">
                <a:effectLst/>
                <a:latin typeface="Calibri" panose="020F0502020204030204" pitchFamily="34" charset="0"/>
                <a:ea typeface="Calibri" panose="020F0502020204030204" pitchFamily="34" charset="0"/>
                <a:cs typeface="Calibri" panose="020F0502020204030204" pitchFamily="34" charset="0"/>
              </a:rPr>
              <a:t>in our classrooms through explicit Positive Education curriculum.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200" i="1" dirty="0">
                <a:effectLst/>
                <a:latin typeface="Calibri" panose="020F0502020204030204" pitchFamily="34" charset="0"/>
                <a:ea typeface="Calibri" panose="020F0502020204030204" pitchFamily="34" charset="0"/>
                <a:cs typeface="Calibri" panose="020F0502020204030204" pitchFamily="34" charset="0"/>
              </a:rPr>
              <a:t>And can be </a:t>
            </a:r>
            <a:r>
              <a:rPr lang="en-GB" sz="1200" b="1" i="1" dirty="0">
                <a:effectLst/>
                <a:latin typeface="Calibri" panose="020F0502020204030204" pitchFamily="34" charset="0"/>
                <a:ea typeface="Calibri" panose="020F0502020204030204" pitchFamily="34" charset="0"/>
                <a:cs typeface="Calibri" panose="020F0502020204030204" pitchFamily="34" charset="0"/>
              </a:rPr>
              <a:t>caught </a:t>
            </a:r>
            <a:r>
              <a:rPr lang="en-GB" sz="1200" i="1" dirty="0">
                <a:effectLst/>
                <a:latin typeface="Calibri" panose="020F0502020204030204" pitchFamily="34" charset="0"/>
                <a:ea typeface="Calibri" panose="020F0502020204030204" pitchFamily="34" charset="0"/>
                <a:cs typeface="Calibri" panose="020F0502020204030204" pitchFamily="34" charset="0"/>
              </a:rPr>
              <a:t>by the students in our care, if we ourselves are authentically living and role-modelling the concepts.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7F884AF-0006-420F-B9BA-E03B50586D09}" type="slidenum">
              <a:rPr lang="en-GB" smtClean="0"/>
              <a:t>18</a:t>
            </a:fld>
            <a:endParaRPr lang="en-GB"/>
          </a:p>
        </p:txBody>
      </p:sp>
    </p:spTree>
    <p:extLst>
      <p:ext uri="{BB962C8B-B14F-4D97-AF65-F5344CB8AC3E}">
        <p14:creationId xmlns:p14="http://schemas.microsoft.com/office/powerpoint/2010/main" val="2400856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CE20DC-1D5A-4503-9C6E-D87F319CE783}" type="slidenum">
              <a:rPr lang="en-GB" smtClean="0"/>
              <a:t>19</a:t>
            </a:fld>
            <a:endParaRPr lang="en-GB"/>
          </a:p>
        </p:txBody>
      </p:sp>
    </p:spTree>
    <p:extLst>
      <p:ext uri="{BB962C8B-B14F-4D97-AF65-F5344CB8AC3E}">
        <p14:creationId xmlns:p14="http://schemas.microsoft.com/office/powerpoint/2010/main" val="2919016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pPr/>
              <a:t>22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5EEC2477-61D7-F946-B35A-3E65E0D777E7}" type="slidenum">
              <a:rPr lang="en-US" smtClean="0"/>
              <a:pPr/>
              <a:t>23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379788" y="0"/>
            <a:ext cx="3975100" cy="2236788"/>
          </a:xfrm>
        </p:spPr>
      </p:sp>
      <p:sp>
        <p:nvSpPr>
          <p:cNvPr id="3" name="Notes Placeholder 2"/>
          <p:cNvSpPr>
            <a:spLocks noGrp="1"/>
          </p:cNvSpPr>
          <p:nvPr>
            <p:ph type="body" idx="1"/>
          </p:nvPr>
        </p:nvSpPr>
        <p:spPr>
          <a:xfrm>
            <a:off x="259492" y="1470454"/>
            <a:ext cx="6596921" cy="7512908"/>
          </a:xfrm>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pPr/>
              <a:t>24</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2pm – into coffee break</a:t>
            </a:r>
          </a:p>
        </p:txBody>
      </p:sp>
      <p:sp>
        <p:nvSpPr>
          <p:cNvPr id="4" name="Slide Number Placeholder 3"/>
          <p:cNvSpPr>
            <a:spLocks noGrp="1"/>
          </p:cNvSpPr>
          <p:nvPr>
            <p:ph type="sldNum" sz="quarter" idx="5"/>
          </p:nvPr>
        </p:nvSpPr>
        <p:spPr/>
        <p:txBody>
          <a:bodyPr/>
          <a:lstStyle/>
          <a:p>
            <a:fld id="{47F884AF-0006-420F-B9BA-E03B50586D09}" type="slidenum">
              <a:rPr lang="en-GB" smtClean="0"/>
              <a:pPr/>
              <a:t>25</a:t>
            </a:fld>
            <a:endParaRPr lang="en-GB"/>
          </a:p>
        </p:txBody>
      </p:sp>
    </p:spTree>
    <p:extLst>
      <p:ext uri="{BB962C8B-B14F-4D97-AF65-F5344CB8AC3E}">
        <p14:creationId xmlns:p14="http://schemas.microsoft.com/office/powerpoint/2010/main" val="10883362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students to take a picture of the slide</a:t>
            </a:r>
            <a:r>
              <a:rPr lang="en-GB" baseline="0" dirty="0"/>
              <a:t> before they go to breakout rooms so they have the questions for discussion to hand. </a:t>
            </a:r>
            <a:endParaRPr lang="en-GB" dirty="0"/>
          </a:p>
          <a:p>
            <a:r>
              <a:rPr lang="en-GB" dirty="0"/>
              <a:t>The person whose name comes first in the alphabet to start the discussion.</a:t>
            </a:r>
          </a:p>
          <a:p>
            <a:r>
              <a:rPr lang="en-GB" dirty="0"/>
              <a:t>The person whose</a:t>
            </a:r>
            <a:r>
              <a:rPr lang="en-GB" baseline="0" dirty="0"/>
              <a:t> </a:t>
            </a:r>
            <a:r>
              <a:rPr lang="en-GB" dirty="0"/>
              <a:t>name comes last in the alphabet to feed back to the whole group.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person whose</a:t>
            </a:r>
            <a:r>
              <a:rPr lang="en-GB" baseline="0" dirty="0"/>
              <a:t> </a:t>
            </a:r>
            <a:r>
              <a:rPr lang="en-GB" dirty="0"/>
              <a:t>name comes in the middle of the alphabet to feed back to scribe and add notes into chat bar on return to main session. </a:t>
            </a:r>
          </a:p>
          <a:p>
            <a:endParaRPr lang="en-GB" dirty="0"/>
          </a:p>
          <a:p>
            <a:r>
              <a:rPr lang="en-GB" b="1" dirty="0">
                <a:ea typeface="+mn-lt"/>
                <a:cs typeface="+mn-lt"/>
              </a:rPr>
              <a:t>Breakout Rooms (25 minutes): Share findings (20 minutes)</a:t>
            </a:r>
            <a:endParaRPr lang="en-GB" dirty="0"/>
          </a:p>
        </p:txBody>
      </p:sp>
      <p:sp>
        <p:nvSpPr>
          <p:cNvPr id="4" name="Slide Number Placeholder 3"/>
          <p:cNvSpPr>
            <a:spLocks noGrp="1"/>
          </p:cNvSpPr>
          <p:nvPr>
            <p:ph type="sldNum" sz="quarter" idx="10"/>
          </p:nvPr>
        </p:nvSpPr>
        <p:spPr/>
        <p:txBody>
          <a:bodyPr/>
          <a:lstStyle/>
          <a:p>
            <a:fld id="{47F884AF-0006-420F-B9BA-E03B50586D09}" type="slidenum">
              <a:rPr lang="en-GB" smtClean="0"/>
              <a:t>28</a:t>
            </a:fld>
            <a:endParaRPr lang="en-GB"/>
          </a:p>
        </p:txBody>
      </p:sp>
    </p:spTree>
    <p:extLst>
      <p:ext uri="{BB962C8B-B14F-4D97-AF65-F5344CB8AC3E}">
        <p14:creationId xmlns:p14="http://schemas.microsoft.com/office/powerpoint/2010/main" val="32477178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F884AF-0006-420F-B9BA-E03B50586D09}" type="slidenum">
              <a:rPr lang="en-GB" smtClean="0"/>
              <a:t>31</a:t>
            </a:fld>
            <a:endParaRPr lang="en-GB"/>
          </a:p>
        </p:txBody>
      </p:sp>
    </p:spTree>
    <p:extLst>
      <p:ext uri="{BB962C8B-B14F-4D97-AF65-F5344CB8AC3E}">
        <p14:creationId xmlns:p14="http://schemas.microsoft.com/office/powerpoint/2010/main" val="5473953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32</a:t>
            </a:fld>
            <a:endParaRPr lang="en-US"/>
          </a:p>
        </p:txBody>
      </p:sp>
    </p:spTree>
    <p:extLst>
      <p:ext uri="{BB962C8B-B14F-4D97-AF65-F5344CB8AC3E}">
        <p14:creationId xmlns:p14="http://schemas.microsoft.com/office/powerpoint/2010/main" val="3946675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33</a:t>
            </a:fld>
            <a:endParaRPr lang="en-US"/>
          </a:p>
        </p:txBody>
      </p:sp>
    </p:spTree>
    <p:extLst>
      <p:ext uri="{BB962C8B-B14F-4D97-AF65-F5344CB8AC3E}">
        <p14:creationId xmlns:p14="http://schemas.microsoft.com/office/powerpoint/2010/main" val="136346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3774499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44F678-3278-4065-8C51-AE322BAE12B6}" type="slidenum">
              <a:rPr lang="en-GB" smtClean="0"/>
              <a:t>‹#›</a:t>
            </a:fld>
            <a:endParaRPr lang="en-GB"/>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p:nvPicPr>
        <p:blipFill>
          <a:blip r:embed="rId2"/>
          <a:stretch>
            <a:fillRect/>
          </a:stretch>
        </p:blipFill>
        <p:spPr>
          <a:xfrm>
            <a:off x="1" y="0"/>
            <a:ext cx="12306001" cy="6955791"/>
          </a:xfrm>
          <a:prstGeom prst="rect">
            <a:avLst/>
          </a:prstGeom>
        </p:spPr>
      </p:pic>
    </p:spTree>
    <p:extLst>
      <p:ext uri="{BB962C8B-B14F-4D97-AF65-F5344CB8AC3E}">
        <p14:creationId xmlns:p14="http://schemas.microsoft.com/office/powerpoint/2010/main" val="199287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4161367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78DF6F-3D6A-4D68-87A6-FD3670DAF3AA}"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174053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78DF6F-3D6A-4D68-87A6-FD3670DAF3AA}" type="datetimeFigureOut">
              <a:rPr lang="en-GB" smtClean="0"/>
              <a:t>08/11/2024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237883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78DF6F-3D6A-4D68-87A6-FD3670DAF3AA}" type="datetimeFigureOut">
              <a:rPr lang="en-GB" smtClean="0"/>
              <a:t>08/11/2024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22326359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78DF6F-3D6A-4D68-87A6-FD3670DAF3AA}" type="datetimeFigureOut">
              <a:rPr lang="en-GB" smtClean="0"/>
              <a:t>08/11/2024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3582343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678DF6F-3D6A-4D68-87A6-FD3670DAF3AA}"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4215928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678DF6F-3D6A-4D68-87A6-FD3670DAF3AA}" type="datetimeFigureOut">
              <a:rPr lang="en-GB" smtClean="0"/>
              <a:t>08/11/2024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867594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2477702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44F678-3278-4065-8C51-AE322BAE12B6}" type="slidenum">
              <a:rPr lang="en-GB" smtClean="0"/>
              <a:t>‹#›</a:t>
            </a:fld>
            <a:endParaRPr lang="en-GB"/>
          </a:p>
        </p:txBody>
      </p:sp>
    </p:spTree>
    <p:extLst>
      <p:ext uri="{BB962C8B-B14F-4D97-AF65-F5344CB8AC3E}">
        <p14:creationId xmlns:p14="http://schemas.microsoft.com/office/powerpoint/2010/main" val="912648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279701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1" y="0"/>
            <a:ext cx="12306001" cy="6955791"/>
          </a:xfrm>
          <a:prstGeom prst="rect">
            <a:avLst/>
          </a:prstGeom>
        </p:spPr>
      </p:pic>
    </p:spTree>
    <p:extLst>
      <p:ext uri="{BB962C8B-B14F-4D97-AF65-F5344CB8AC3E}">
        <p14:creationId xmlns:p14="http://schemas.microsoft.com/office/powerpoint/2010/main" val="32994548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1836044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99695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02056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14043058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1623607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17068284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5211803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17772497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12697146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rtlCol="0" anchor="b"/>
          <a:lstStyle>
            <a:lvl1pPr algn="ctr">
              <a:defRPr sz="6000"/>
            </a:lvl1pPr>
          </a:lstStyle>
          <a:p>
            <a:pPr rtl="0"/>
            <a:r>
              <a:rPr lang="cy"/>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rtlCol="0"/>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cy"/>
              <a:t>Click to edit Master subtitle style</a:t>
            </a:r>
            <a:endParaRPr lang="en-US" dirty="0"/>
          </a:p>
        </p:txBody>
      </p:sp>
      <p:sp>
        <p:nvSpPr>
          <p:cNvPr id="4" name="Date Placeholder 3"/>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rtlCol="0"/>
          <a:lstStyle/>
          <a:p>
            <a:pPr rtl="0"/>
            <a:endParaRPr lang="en-GB"/>
          </a:p>
        </p:txBody>
      </p:sp>
      <p:sp>
        <p:nvSpPr>
          <p:cNvPr id="6" name="Slide Number Placeholder 5"/>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16844404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Content Placeholder 2"/>
          <p:cNvSpPr>
            <a:spLocks noGrp="1"/>
          </p:cNvSpPr>
          <p:nvPr>
            <p:ph idx="1"/>
          </p:nvPr>
        </p:nvSpPr>
        <p:spPr/>
        <p:txBody>
          <a:bodyPr rtlCol="0"/>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rtlCol="0"/>
          <a:lstStyle/>
          <a:p>
            <a:pPr rtl="0"/>
            <a:endParaRPr lang="en-GB"/>
          </a:p>
        </p:txBody>
      </p:sp>
      <p:sp>
        <p:nvSpPr>
          <p:cNvPr id="6" name="Slide Number Placeholder 5"/>
          <p:cNvSpPr>
            <a:spLocks noGrp="1"/>
          </p:cNvSpPr>
          <p:nvPr>
            <p:ph type="sldNum" sz="quarter" idx="12"/>
          </p:nvPr>
        </p:nvSpPr>
        <p:spPr/>
        <p:txBody>
          <a:bodyPr rtlCol="0"/>
          <a:lstStyle/>
          <a:p>
            <a:pPr rtl="0"/>
            <a:fld id="{7444F678-3278-4065-8C51-AE322BAE12B6}" type="slidenum">
              <a:rPr lang="en-GB" smtClean="0"/>
              <a:t>‹#›</a:t>
            </a:fld>
            <a:endParaRPr lang="en-GB"/>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p:nvPicPr>
        <p:blipFill>
          <a:blip r:embed="rId2"/>
          <a:stretch>
            <a:fillRect/>
          </a:stretch>
        </p:blipFill>
        <p:spPr>
          <a:xfrm>
            <a:off x="1" y="0"/>
            <a:ext cx="12306001" cy="6955791"/>
          </a:xfrm>
          <a:prstGeom prst="rect">
            <a:avLst/>
          </a:prstGeom>
        </p:spPr>
      </p:pic>
    </p:spTree>
    <p:extLst>
      <p:ext uri="{BB962C8B-B14F-4D97-AF65-F5344CB8AC3E}">
        <p14:creationId xmlns:p14="http://schemas.microsoft.com/office/powerpoint/2010/main" val="12134845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rtlCol="0" anchor="b"/>
          <a:lstStyle>
            <a:lvl1pPr>
              <a:defRPr sz="6000"/>
            </a:lvl1pPr>
          </a:lstStyle>
          <a:p>
            <a:pPr rtl="0"/>
            <a:r>
              <a:rPr lang="cy"/>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rtlCol="0"/>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cy"/>
              <a:t>Edit Master text styles</a:t>
            </a:r>
          </a:p>
        </p:txBody>
      </p:sp>
      <p:sp>
        <p:nvSpPr>
          <p:cNvPr id="4" name="Date Placeholder 3"/>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rtlCol="0"/>
          <a:lstStyle/>
          <a:p>
            <a:pPr rtl="0"/>
            <a:endParaRPr lang="en-GB"/>
          </a:p>
        </p:txBody>
      </p:sp>
      <p:sp>
        <p:nvSpPr>
          <p:cNvPr id="6" name="Slide Number Placeholder 5"/>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39315038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rtlCol="0"/>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Content Placeholder 3"/>
          <p:cNvSpPr>
            <a:spLocks noGrp="1"/>
          </p:cNvSpPr>
          <p:nvPr>
            <p:ph sz="half" idx="2"/>
          </p:nvPr>
        </p:nvSpPr>
        <p:spPr>
          <a:xfrm>
            <a:off x="6172200" y="1825625"/>
            <a:ext cx="5181600" cy="4351338"/>
          </a:xfrm>
        </p:spPr>
        <p:txBody>
          <a:bodyPr rtlCol="0"/>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5" name="Date Placeholder 4"/>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6" name="Footer Placeholder 5"/>
          <p:cNvSpPr>
            <a:spLocks noGrp="1"/>
          </p:cNvSpPr>
          <p:nvPr>
            <p:ph type="ftr" sz="quarter" idx="11"/>
          </p:nvPr>
        </p:nvSpPr>
        <p:spPr/>
        <p:txBody>
          <a:bodyPr rtlCol="0"/>
          <a:lstStyle/>
          <a:p>
            <a:pPr rtl="0"/>
            <a:endParaRPr lang="en-GB"/>
          </a:p>
        </p:txBody>
      </p:sp>
      <p:sp>
        <p:nvSpPr>
          <p:cNvPr id="7" name="Slide Number Placeholder 6"/>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13163752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rtlCol="0"/>
          <a:lstStyle/>
          <a:p>
            <a:pPr rtl="0"/>
            <a:r>
              <a:rPr lang="cy"/>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cy"/>
              <a:t>Edit Master text styles</a:t>
            </a:r>
          </a:p>
        </p:txBody>
      </p:sp>
      <p:sp>
        <p:nvSpPr>
          <p:cNvPr id="4" name="Content Placeholder 3"/>
          <p:cNvSpPr>
            <a:spLocks noGrp="1"/>
          </p:cNvSpPr>
          <p:nvPr>
            <p:ph sz="half" idx="2"/>
          </p:nvPr>
        </p:nvSpPr>
        <p:spPr>
          <a:xfrm>
            <a:off x="839789" y="2505075"/>
            <a:ext cx="5157787" cy="3684588"/>
          </a:xfrm>
        </p:spPr>
        <p:txBody>
          <a:bodyPr rtlCol="0"/>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5" name="Text Placeholder 4"/>
          <p:cNvSpPr>
            <a:spLocks noGrp="1"/>
          </p:cNvSpPr>
          <p:nvPr>
            <p:ph type="body" sz="quarter" idx="3"/>
          </p:nvPr>
        </p:nvSpPr>
        <p:spPr>
          <a:xfrm>
            <a:off x="6172201"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cy"/>
              <a:t>Edit Master text styles</a:t>
            </a:r>
          </a:p>
        </p:txBody>
      </p:sp>
      <p:sp>
        <p:nvSpPr>
          <p:cNvPr id="6" name="Content Placeholder 5"/>
          <p:cNvSpPr>
            <a:spLocks noGrp="1"/>
          </p:cNvSpPr>
          <p:nvPr>
            <p:ph sz="quarter" idx="4"/>
          </p:nvPr>
        </p:nvSpPr>
        <p:spPr>
          <a:xfrm>
            <a:off x="6172201" y="2505075"/>
            <a:ext cx="5183188" cy="3684588"/>
          </a:xfrm>
        </p:spPr>
        <p:txBody>
          <a:bodyPr rtlCol="0"/>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7" name="Date Placeholder 6"/>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8" name="Footer Placeholder 7"/>
          <p:cNvSpPr>
            <a:spLocks noGrp="1"/>
          </p:cNvSpPr>
          <p:nvPr>
            <p:ph type="ftr" sz="quarter" idx="11"/>
          </p:nvPr>
        </p:nvSpPr>
        <p:spPr/>
        <p:txBody>
          <a:bodyPr rtlCol="0"/>
          <a:lstStyle/>
          <a:p>
            <a:pPr rtl="0"/>
            <a:endParaRPr lang="en-GB"/>
          </a:p>
        </p:txBody>
      </p:sp>
      <p:sp>
        <p:nvSpPr>
          <p:cNvPr id="9" name="Slide Number Placeholder 8"/>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15374509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Date Placeholder 2"/>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4" name="Footer Placeholder 3"/>
          <p:cNvSpPr>
            <a:spLocks noGrp="1"/>
          </p:cNvSpPr>
          <p:nvPr>
            <p:ph type="ftr" sz="quarter" idx="11"/>
          </p:nvPr>
        </p:nvSpPr>
        <p:spPr/>
        <p:txBody>
          <a:bodyPr rtlCol="0"/>
          <a:lstStyle/>
          <a:p>
            <a:pPr rtl="0"/>
            <a:endParaRPr lang="en-GB"/>
          </a:p>
        </p:txBody>
      </p:sp>
      <p:sp>
        <p:nvSpPr>
          <p:cNvPr id="5" name="Slide Number Placeholder 4"/>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31003683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3" name="Footer Placeholder 2"/>
          <p:cNvSpPr>
            <a:spLocks noGrp="1"/>
          </p:cNvSpPr>
          <p:nvPr>
            <p:ph type="ftr" sz="quarter" idx="11"/>
          </p:nvPr>
        </p:nvSpPr>
        <p:spPr/>
        <p:txBody>
          <a:bodyPr rtlCol="0"/>
          <a:lstStyle/>
          <a:p>
            <a:pPr rtl="0"/>
            <a:endParaRPr lang="en-GB"/>
          </a:p>
        </p:txBody>
      </p:sp>
      <p:sp>
        <p:nvSpPr>
          <p:cNvPr id="4" name="Slide Number Placeholder 3"/>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2267021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vl1pPr>
          </a:lstStyle>
          <a:p>
            <a:pPr rtl="0"/>
            <a:r>
              <a:rPr lang="cy"/>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Text Placeholder 3"/>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cy"/>
              <a:t>Edit Master text styles</a:t>
            </a:r>
          </a:p>
        </p:txBody>
      </p:sp>
      <p:sp>
        <p:nvSpPr>
          <p:cNvPr id="5" name="Date Placeholder 4"/>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6" name="Footer Placeholder 5"/>
          <p:cNvSpPr>
            <a:spLocks noGrp="1"/>
          </p:cNvSpPr>
          <p:nvPr>
            <p:ph type="ftr" sz="quarter" idx="11"/>
          </p:nvPr>
        </p:nvSpPr>
        <p:spPr/>
        <p:txBody>
          <a:bodyPr rtlCol="0"/>
          <a:lstStyle/>
          <a:p>
            <a:pPr rtl="0"/>
            <a:endParaRPr lang="en-GB"/>
          </a:p>
        </p:txBody>
      </p:sp>
      <p:sp>
        <p:nvSpPr>
          <p:cNvPr id="7" name="Slide Number Placeholder 6"/>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16407937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rtlCol="0" anchor="b"/>
          <a:lstStyle>
            <a:lvl1pPr>
              <a:defRPr sz="3200"/>
            </a:lvl1pPr>
          </a:lstStyle>
          <a:p>
            <a:pPr rtl="0"/>
            <a:r>
              <a:rPr lang="cy"/>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cy"/>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cy"/>
              <a:t>Edit Master text styles</a:t>
            </a:r>
          </a:p>
        </p:txBody>
      </p:sp>
      <p:sp>
        <p:nvSpPr>
          <p:cNvPr id="5" name="Date Placeholder 4"/>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6" name="Footer Placeholder 5"/>
          <p:cNvSpPr>
            <a:spLocks noGrp="1"/>
          </p:cNvSpPr>
          <p:nvPr>
            <p:ph type="ftr" sz="quarter" idx="11"/>
          </p:nvPr>
        </p:nvSpPr>
        <p:spPr/>
        <p:txBody>
          <a:bodyPr rtlCol="0"/>
          <a:lstStyle/>
          <a:p>
            <a:pPr rtl="0"/>
            <a:endParaRPr lang="en-GB"/>
          </a:p>
        </p:txBody>
      </p:sp>
      <p:sp>
        <p:nvSpPr>
          <p:cNvPr id="7" name="Slide Number Placeholder 6"/>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103478643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cy"/>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rtlCol="0"/>
          <a:lstStyle/>
          <a:p>
            <a:pPr rtl="0"/>
            <a:endParaRPr lang="en-GB"/>
          </a:p>
        </p:txBody>
      </p:sp>
      <p:sp>
        <p:nvSpPr>
          <p:cNvPr id="6" name="Slide Number Placeholder 5"/>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186149949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rtlCol="0"/>
          <a:lstStyle/>
          <a:p>
            <a:pPr rtl="0"/>
            <a:r>
              <a:rPr lang="cy"/>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rtlCol="0"/>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10"/>
          </p:nvPr>
        </p:nvSpPr>
        <p:spPr/>
        <p:txBody>
          <a:bodyPr rtlCol="0"/>
          <a:lstStyle/>
          <a:p>
            <a:pPr rtl="0"/>
            <a:fld id="{9678DF6F-3D6A-4D68-87A6-FD3670DAF3AA}" type="datetimeFigureOut">
              <a:rPr lang="en-GB" smtClean="0"/>
              <a:t>08/11/2024</a:t>
            </a:fld>
            <a:endParaRPr lang="en-GB"/>
          </a:p>
        </p:txBody>
      </p:sp>
      <p:sp>
        <p:nvSpPr>
          <p:cNvPr id="5" name="Footer Placeholder 4"/>
          <p:cNvSpPr>
            <a:spLocks noGrp="1"/>
          </p:cNvSpPr>
          <p:nvPr>
            <p:ph type="ftr" sz="quarter" idx="11"/>
          </p:nvPr>
        </p:nvSpPr>
        <p:spPr/>
        <p:txBody>
          <a:bodyPr rtlCol="0"/>
          <a:lstStyle/>
          <a:p>
            <a:pPr rtl="0"/>
            <a:endParaRPr lang="en-GB"/>
          </a:p>
        </p:txBody>
      </p:sp>
      <p:sp>
        <p:nvSpPr>
          <p:cNvPr id="6" name="Slide Number Placeholder 5"/>
          <p:cNvSpPr>
            <a:spLocks noGrp="1"/>
          </p:cNvSpPr>
          <p:nvPr>
            <p:ph type="sldNum" sz="quarter" idx="12"/>
          </p:nvPr>
        </p:nvSpPr>
        <p:spPr/>
        <p:txBody>
          <a:bodyPr rtlCol="0"/>
          <a:lstStyle/>
          <a:p>
            <a:pPr rtl="0"/>
            <a:fld id="{7444F678-3278-4065-8C51-AE322BAE12B6}" type="slidenum">
              <a:rPr lang="en-GB" smtClean="0"/>
              <a:t>‹#›</a:t>
            </a:fld>
            <a:endParaRPr lang="en-GB"/>
          </a:p>
        </p:txBody>
      </p:sp>
    </p:spTree>
    <p:extLst>
      <p:ext uri="{BB962C8B-B14F-4D97-AF65-F5344CB8AC3E}">
        <p14:creationId xmlns:p14="http://schemas.microsoft.com/office/powerpoint/2010/main" val="499558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78DF6F-3D6A-4D68-87A6-FD3670DAF3AA}" type="datetimeFigureOut">
              <a:rPr lang="en-GB" smtClean="0"/>
              <a:t>08/11/2024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44F678-3278-4065-8C51-AE322BAE12B6}" type="slidenum">
              <a:rPr lang="en-GB" smtClean="0"/>
              <a:t>‹#›</a:t>
            </a:fld>
            <a:endParaRPr lang="en-GB"/>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p:nvPicPr>
        <p:blipFill>
          <a:blip r:embed="rId13"/>
          <a:stretch>
            <a:fillRect/>
          </a:stretch>
        </p:blipFill>
        <p:spPr>
          <a:xfrm>
            <a:off x="1" y="0"/>
            <a:ext cx="12306001" cy="6955791"/>
          </a:xfrm>
          <a:prstGeom prst="rect">
            <a:avLst/>
          </a:prstGeom>
        </p:spPr>
      </p:pic>
    </p:spTree>
    <p:extLst>
      <p:ext uri="{BB962C8B-B14F-4D97-AF65-F5344CB8AC3E}">
        <p14:creationId xmlns:p14="http://schemas.microsoft.com/office/powerpoint/2010/main" val="34081328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11/8/2024</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1" y="0"/>
            <a:ext cx="12306001" cy="6955791"/>
          </a:xfrm>
          <a:prstGeom prst="rect">
            <a:avLst/>
          </a:prstGeom>
        </p:spPr>
      </p:pic>
    </p:spTree>
    <p:extLst>
      <p:ext uri="{BB962C8B-B14F-4D97-AF65-F5344CB8AC3E}">
        <p14:creationId xmlns:p14="http://schemas.microsoft.com/office/powerpoint/2010/main" val="29365779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pPr rtl="0"/>
            <a:r>
              <a:rPr lang="cy"/>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cy"/>
              <a:t>Edit Master text styles</a:t>
            </a:r>
          </a:p>
          <a:p>
            <a:pPr lvl="1" rtl="0"/>
            <a:r>
              <a:rPr lang="cy"/>
              <a:t>Second level</a:t>
            </a:r>
          </a:p>
          <a:p>
            <a:pPr lvl="2" rtl="0"/>
            <a:r>
              <a:rPr lang="cy"/>
              <a:t>Third level</a:t>
            </a:r>
          </a:p>
          <a:p>
            <a:pPr lvl="3" rtl="0"/>
            <a:r>
              <a:rPr lang="cy"/>
              <a:t>Fourth level</a:t>
            </a:r>
          </a:p>
          <a:p>
            <a:pPr lvl="4" rtl="0"/>
            <a:r>
              <a:rPr lang="cy"/>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9678DF6F-3D6A-4D68-87A6-FD3670DAF3AA}" type="datetimeFigureOut">
              <a:rPr lang="en-GB" smtClean="0"/>
              <a:t>08/11/2024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7444F678-3278-4065-8C51-AE322BAE12B6}" type="slidenum">
              <a:rPr lang="en-GB" smtClean="0"/>
              <a:t>‹#›</a:t>
            </a:fld>
            <a:endParaRPr lang="en-GB"/>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p:nvPicPr>
        <p:blipFill>
          <a:blip r:embed="rId13"/>
          <a:stretch>
            <a:fillRect/>
          </a:stretch>
        </p:blipFill>
        <p:spPr>
          <a:xfrm>
            <a:off x="1" y="0"/>
            <a:ext cx="12306001" cy="6955791"/>
          </a:xfrm>
          <a:prstGeom prst="rect">
            <a:avLst/>
          </a:prstGeom>
        </p:spPr>
      </p:pic>
    </p:spTree>
    <p:extLst>
      <p:ext uri="{BB962C8B-B14F-4D97-AF65-F5344CB8AC3E}">
        <p14:creationId xmlns:p14="http://schemas.microsoft.com/office/powerpoint/2010/main" val="247116936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mailto:ceri.phelps@uwtsd.ac.uk" TargetMode="External"/><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hyperlink" Target="https://www.eif.org.uk/why-it-matters/what-is-early-interventio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1TdNbOco9jU" TargetMode="External"/><Relationship Id="rId2" Type="http://schemas.openxmlformats.org/officeDocument/2006/relationships/hyperlink" Target="https://www.eif.org.uk/why-it-matters/what-is-early-interven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learning.nspcc.org.uk/safeguarding-child-protection/early-help-and-early-intervention"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learning.nspcc.org.uk/safeguarding-child-protection/early-help-and-early-intervention"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wellatschool.org/school-based-interventions"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nzTcA673j9U?feature=oembed" TargetMode="Externa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3.jpeg"/></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File:Cappuccino_at_Sightglass_Coffee.jpg"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1.xml"/><Relationship Id="rId5" Type="http://schemas.openxmlformats.org/officeDocument/2006/relationships/image" Target="../media/image17.png"/><Relationship Id="rId4" Type="http://schemas.openxmlformats.org/officeDocument/2006/relationships/image" Target="../media/image3.jpe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10097139" cy="5664692"/>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738607" y="4315395"/>
            <a:ext cx="6605239" cy="1051226"/>
          </a:xfrm>
        </p:spPr>
        <p:txBody>
          <a:bodyPr>
            <a:normAutofit fontScale="90000"/>
          </a:bodyPr>
          <a:lstStyle/>
          <a:p>
            <a:pPr algn="l"/>
            <a:r>
              <a:rPr lang="en-US" dirty="0">
                <a:solidFill>
                  <a:schemeClr val="bg1"/>
                </a:solidFill>
                <a:latin typeface="Helvetica" pitchFamily="2" charset="0"/>
              </a:rPr>
              <a:t>NATIONAL SATURDAY TWO</a:t>
            </a:r>
            <a:br>
              <a:rPr lang="en-US" dirty="0">
                <a:solidFill>
                  <a:schemeClr val="bg1"/>
                </a:solidFill>
                <a:latin typeface="Helvetica" pitchFamily="2" charset="0"/>
              </a:rPr>
            </a:br>
            <a:r>
              <a:rPr lang="en-US" sz="3100" dirty="0">
                <a:solidFill>
                  <a:schemeClr val="bg1"/>
                </a:solidFill>
              </a:rPr>
              <a:t>Emotional Health, Mental Health &amp; Wellbeing</a:t>
            </a:r>
            <a:br>
              <a:rPr lang="en-US" dirty="0">
                <a:solidFill>
                  <a:schemeClr val="bg1"/>
                </a:solidFill>
              </a:rPr>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6688867" y="323981"/>
            <a:ext cx="2801990" cy="1875016"/>
          </a:xfrm>
          <a:prstGeom prst="rect">
            <a:avLst/>
          </a:prstGeom>
        </p:spPr>
      </p:pic>
    </p:spTree>
    <p:extLst>
      <p:ext uri="{BB962C8B-B14F-4D97-AF65-F5344CB8AC3E}">
        <p14:creationId xmlns:p14="http://schemas.microsoft.com/office/powerpoint/2010/main" val="2751438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77D35B3-CED0-1EEC-7DFB-71D6FF0169A3}"/>
              </a:ext>
            </a:extLst>
          </p:cNvPr>
          <p:cNvSpPr>
            <a:spLocks noGrp="1"/>
          </p:cNvSpPr>
          <p:nvPr>
            <p:ph type="title"/>
          </p:nvPr>
        </p:nvSpPr>
        <p:spPr/>
        <p:txBody>
          <a:bodyPr>
            <a:normAutofit fontScale="90000"/>
          </a:bodyPr>
          <a:lstStyle/>
          <a:p>
            <a:br>
              <a:rPr lang="en-GB" b="1" dirty="0">
                <a:latin typeface="Arial" panose="020B0604020202020204" pitchFamily="34" charset="0"/>
                <a:ea typeface="DengXian" panose="02010600030101010101" pitchFamily="2" charset="-122"/>
                <a:cs typeface="Arial" panose="020B0604020202020204" pitchFamily="34" charset="0"/>
              </a:rPr>
            </a:br>
            <a:r>
              <a:rPr lang="en-GB" b="1" dirty="0">
                <a:latin typeface="Arial" panose="020B0604020202020204" pitchFamily="34" charset="0"/>
                <a:ea typeface="DengXian" panose="02010600030101010101" pitchFamily="2" charset="-122"/>
                <a:cs typeface="Arial" panose="020B0604020202020204" pitchFamily="34" charset="0"/>
              </a:rPr>
              <a:t>MA </a:t>
            </a:r>
            <a:r>
              <a:rPr lang="en-GB" b="1" dirty="0" err="1">
                <a:latin typeface="Arial" panose="020B0604020202020204" pitchFamily="34" charset="0"/>
                <a:ea typeface="DengXian" panose="02010600030101010101" pitchFamily="2" charset="-122"/>
                <a:cs typeface="Arial" panose="020B0604020202020204" pitchFamily="34" charset="0"/>
              </a:rPr>
              <a:t>Cenedlaethol</a:t>
            </a:r>
            <a:r>
              <a:rPr lang="en-GB" b="1" dirty="0">
                <a:latin typeface="Arial" panose="020B0604020202020204" pitchFamily="34" charset="0"/>
                <a:ea typeface="DengXian" panose="02010600030101010101" pitchFamily="2" charset="-122"/>
                <a:cs typeface="Arial" panose="020B0604020202020204" pitchFamily="34" charset="0"/>
              </a:rPr>
              <a:t> </a:t>
            </a:r>
            <a:r>
              <a:rPr lang="en-GB" b="1" dirty="0" err="1">
                <a:latin typeface="Arial" panose="020B0604020202020204" pitchFamily="34" charset="0"/>
                <a:ea typeface="DengXian" panose="02010600030101010101" pitchFamily="2" charset="-122"/>
                <a:cs typeface="Arial" panose="020B0604020202020204" pitchFamily="34" charset="0"/>
              </a:rPr>
              <a:t>Addysg</a:t>
            </a:r>
            <a:br>
              <a:rPr lang="en-GB" b="1" dirty="0">
                <a:latin typeface="Arial" panose="020B0604020202020204" pitchFamily="34" charset="0"/>
                <a:ea typeface="DengXian" panose="02010600030101010101" pitchFamily="2" charset="-122"/>
                <a:cs typeface="Arial" panose="020B0604020202020204" pitchFamily="34" charset="0"/>
              </a:rPr>
            </a:br>
            <a:r>
              <a:rPr lang="en-GB" b="1" dirty="0">
                <a:latin typeface="Arial" panose="020B0604020202020204" pitchFamily="34" charset="0"/>
                <a:ea typeface="DengXian" panose="02010600030101010101" pitchFamily="2" charset="-122"/>
                <a:cs typeface="Arial" panose="020B0604020202020204" pitchFamily="34" charset="0"/>
              </a:rPr>
              <a:t>National MA Education</a:t>
            </a:r>
            <a:br>
              <a:rPr lang="en-GB" b="1" dirty="0">
                <a:latin typeface="Arial" panose="020B0604020202020204" pitchFamily="34" charset="0"/>
                <a:ea typeface="DengXian" panose="02010600030101010101" pitchFamily="2" charset="-122"/>
                <a:cs typeface="Arial" panose="020B0604020202020204" pitchFamily="34" charset="0"/>
              </a:rPr>
            </a:br>
            <a:endParaRPr lang="en-GB" dirty="0"/>
          </a:p>
        </p:txBody>
      </p:sp>
      <p:sp>
        <p:nvSpPr>
          <p:cNvPr id="4" name="Content Placeholder 3">
            <a:extLst>
              <a:ext uri="{FF2B5EF4-FFF2-40B4-BE49-F238E27FC236}">
                <a16:creationId xmlns:a16="http://schemas.microsoft.com/office/drawing/2014/main" id="{134E1C9A-36DC-4B83-AB07-7FE5BB10B1C8}"/>
              </a:ext>
            </a:extLst>
          </p:cNvPr>
          <p:cNvSpPr>
            <a:spLocks noGrp="1"/>
          </p:cNvSpPr>
          <p:nvPr>
            <p:ph sz="half" idx="1"/>
          </p:nvPr>
        </p:nvSpPr>
        <p:spPr>
          <a:xfrm>
            <a:off x="838200" y="2141535"/>
            <a:ext cx="5181600" cy="4351338"/>
          </a:xfrm>
        </p:spPr>
        <p:txBody>
          <a:bodyPr>
            <a:normAutofit/>
          </a:bodyPr>
          <a:lstStyle/>
          <a:p>
            <a:pPr indent="0" fontAlgn="base">
              <a:buNone/>
            </a:pPr>
            <a:r>
              <a:rPr lang="en-GB" b="1" dirty="0" err="1">
                <a:latin typeface="Arial" panose="020B0604020202020204" pitchFamily="34" charset="0"/>
                <a:ea typeface="DengXian" panose="02010600030101010101" pitchFamily="2" charset="-122"/>
                <a:cs typeface="Arial" panose="020B0604020202020204" pitchFamily="34" charset="0"/>
              </a:rPr>
              <a:t>Modwl</a:t>
            </a:r>
            <a:r>
              <a:rPr lang="en-GB" b="1" dirty="0">
                <a:latin typeface="Arial" panose="020B0604020202020204" pitchFamily="34" charset="0"/>
                <a:ea typeface="DengXian" panose="02010600030101010101" pitchFamily="2" charset="-122"/>
                <a:cs typeface="Arial" panose="020B0604020202020204" pitchFamily="34" charset="0"/>
              </a:rPr>
              <a:t> Iechyd </a:t>
            </a:r>
            <a:r>
              <a:rPr lang="en-GB" b="1" dirty="0" err="1">
                <a:latin typeface="Arial" panose="020B0604020202020204" pitchFamily="34" charset="0"/>
                <a:ea typeface="DengXian" panose="02010600030101010101" pitchFamily="2" charset="-122"/>
                <a:cs typeface="Arial" panose="020B0604020202020204" pitchFamily="34" charset="0"/>
              </a:rPr>
              <a:t>Emosiynol</a:t>
            </a:r>
            <a:r>
              <a:rPr lang="en-GB" b="1" dirty="0">
                <a:latin typeface="Arial" panose="020B0604020202020204" pitchFamily="34" charset="0"/>
                <a:ea typeface="DengXian" panose="02010600030101010101" pitchFamily="2" charset="-122"/>
                <a:cs typeface="Arial" panose="020B0604020202020204" pitchFamily="34" charset="0"/>
              </a:rPr>
              <a:t>, Iechyd </a:t>
            </a:r>
            <a:r>
              <a:rPr lang="en-GB" b="1" dirty="0" err="1">
                <a:latin typeface="Arial" panose="020B0604020202020204" pitchFamily="34" charset="0"/>
                <a:ea typeface="DengXian" panose="02010600030101010101" pitchFamily="2" charset="-122"/>
                <a:cs typeface="Arial" panose="020B0604020202020204" pitchFamily="34" charset="0"/>
              </a:rPr>
              <a:t>Meddwl</a:t>
            </a:r>
            <a:r>
              <a:rPr lang="en-GB" b="1" dirty="0">
                <a:latin typeface="Arial" panose="020B0604020202020204" pitchFamily="34" charset="0"/>
                <a:ea typeface="DengXian" panose="02010600030101010101" pitchFamily="2" charset="-122"/>
                <a:cs typeface="Arial" panose="020B0604020202020204" pitchFamily="34" charset="0"/>
              </a:rPr>
              <a:t> a </a:t>
            </a:r>
            <a:r>
              <a:rPr lang="en-GB" b="1" dirty="0" err="1">
                <a:latin typeface="Arial" panose="020B0604020202020204" pitchFamily="34" charset="0"/>
                <a:ea typeface="DengXian" panose="02010600030101010101" pitchFamily="2" charset="-122"/>
                <a:cs typeface="Arial" panose="020B0604020202020204" pitchFamily="34" charset="0"/>
              </a:rPr>
              <a:t>Lles</a:t>
            </a:r>
            <a:endParaRPr lang="en-GB"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endParaRPr lang="en-GB"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b="1" dirty="0" err="1">
                <a:latin typeface="Arial" panose="020B0604020202020204" pitchFamily="34" charset="0"/>
                <a:ea typeface="DengXian" panose="02010600030101010101" pitchFamily="2" charset="-122"/>
                <a:cs typeface="Arial" panose="020B0604020202020204" pitchFamily="34" charset="0"/>
              </a:rPr>
              <a:t>Croeso</a:t>
            </a:r>
            <a:r>
              <a:rPr lang="en-GB" b="1" dirty="0">
                <a:latin typeface="Arial" panose="020B0604020202020204" pitchFamily="34" charset="0"/>
                <a:ea typeface="DengXian" panose="02010600030101010101" pitchFamily="2" charset="-122"/>
                <a:cs typeface="Arial" panose="020B0604020202020204" pitchFamily="34" charset="0"/>
              </a:rPr>
              <a:t> </a:t>
            </a:r>
            <a:r>
              <a:rPr lang="en-GB" b="1" dirty="0" err="1">
                <a:latin typeface="Arial" panose="020B0604020202020204" pitchFamily="34" charset="0"/>
                <a:ea typeface="DengXian" panose="02010600030101010101" pitchFamily="2" charset="-122"/>
                <a:cs typeface="Arial" panose="020B0604020202020204" pitchFamily="34" charset="0"/>
              </a:rPr>
              <a:t>i’ch</a:t>
            </a:r>
            <a:r>
              <a:rPr lang="en-GB" b="1" dirty="0">
                <a:latin typeface="Arial" panose="020B0604020202020204" pitchFamily="34" charset="0"/>
                <a:ea typeface="DengXian" panose="02010600030101010101" pitchFamily="2" charset="-122"/>
                <a:cs typeface="Arial" panose="020B0604020202020204" pitchFamily="34" charset="0"/>
              </a:rPr>
              <a:t> </a:t>
            </a:r>
            <a:r>
              <a:rPr lang="en-GB" b="1" dirty="0" err="1">
                <a:latin typeface="Arial" panose="020B0604020202020204" pitchFamily="34" charset="0"/>
                <a:ea typeface="DengXian" panose="02010600030101010101" pitchFamily="2" charset="-122"/>
                <a:cs typeface="Arial" panose="020B0604020202020204" pitchFamily="34" charset="0"/>
              </a:rPr>
              <a:t>Sadwrn</a:t>
            </a:r>
            <a:r>
              <a:rPr lang="en-GB" b="1" dirty="0">
                <a:latin typeface="Arial" panose="020B0604020202020204" pitchFamily="34" charset="0"/>
                <a:ea typeface="DengXian" panose="02010600030101010101" pitchFamily="2" charset="-122"/>
                <a:cs typeface="Arial" panose="020B0604020202020204" pitchFamily="34" charset="0"/>
              </a:rPr>
              <a:t> </a:t>
            </a:r>
            <a:r>
              <a:rPr lang="en-GB" b="1" dirty="0" err="1">
                <a:latin typeface="Arial" panose="020B0604020202020204" pitchFamily="34" charset="0"/>
                <a:ea typeface="DengXian" panose="02010600030101010101" pitchFamily="2" charset="-122"/>
                <a:cs typeface="Arial" panose="020B0604020202020204" pitchFamily="34" charset="0"/>
              </a:rPr>
              <a:t>Cenedlaethol</a:t>
            </a:r>
            <a:r>
              <a:rPr lang="en-GB" b="1" dirty="0">
                <a:latin typeface="Arial" panose="020B0604020202020204" pitchFamily="34" charset="0"/>
                <a:ea typeface="DengXian" panose="02010600030101010101" pitchFamily="2" charset="-122"/>
                <a:cs typeface="Arial" panose="020B0604020202020204" pitchFamily="34" charset="0"/>
              </a:rPr>
              <a:t> 2!</a:t>
            </a:r>
          </a:p>
        </p:txBody>
      </p:sp>
      <p:sp>
        <p:nvSpPr>
          <p:cNvPr id="3" name="Dalfan Cynnwys 2">
            <a:extLst>
              <a:ext uri="{FF2B5EF4-FFF2-40B4-BE49-F238E27FC236}">
                <a16:creationId xmlns:a16="http://schemas.microsoft.com/office/drawing/2014/main" id="{2E38BCE4-D43A-3D08-CB34-2E4652F5F787}"/>
              </a:ext>
            </a:extLst>
          </p:cNvPr>
          <p:cNvSpPr>
            <a:spLocks noGrp="1"/>
          </p:cNvSpPr>
          <p:nvPr>
            <p:ph sz="half" idx="2"/>
          </p:nvPr>
        </p:nvSpPr>
        <p:spPr/>
        <p:txBody>
          <a:bodyPr/>
          <a:lstStyle/>
          <a:p>
            <a:pPr indent="0" fontAlgn="base">
              <a:buNone/>
            </a:pPr>
            <a:r>
              <a:rPr lang="en-GB" b="1" dirty="0">
                <a:latin typeface="Arial" panose="020B0604020202020204" pitchFamily="34" charset="0"/>
                <a:ea typeface="DengXian" panose="02010600030101010101" pitchFamily="2" charset="-122"/>
                <a:cs typeface="Arial" panose="020B0604020202020204" pitchFamily="34" charset="0"/>
              </a:rPr>
              <a:t>Emotional and Mental Health and Wellbeing Module</a:t>
            </a:r>
          </a:p>
          <a:p>
            <a:pPr indent="0" fontAlgn="base">
              <a:buNone/>
            </a:pPr>
            <a:endParaRPr lang="en-GB"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b="1" dirty="0">
                <a:latin typeface="Arial" panose="020B0604020202020204" pitchFamily="34" charset="0"/>
                <a:ea typeface="DengXian" panose="02010600030101010101" pitchFamily="2" charset="-122"/>
                <a:cs typeface="Arial" panose="020B0604020202020204" pitchFamily="34" charset="0"/>
              </a:rPr>
              <a:t>Welcome to National Conference Saturday 2!</a:t>
            </a:r>
          </a:p>
          <a:p>
            <a:pPr marL="0" indent="0">
              <a:buNone/>
            </a:pPr>
            <a:endParaRPr lang="en-GB" dirty="0"/>
          </a:p>
        </p:txBody>
      </p:sp>
    </p:spTree>
    <p:extLst>
      <p:ext uri="{BB962C8B-B14F-4D97-AF65-F5344CB8AC3E}">
        <p14:creationId xmlns:p14="http://schemas.microsoft.com/office/powerpoint/2010/main" val="12547937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15960-9871-4A1C-B5CF-8E629832620F}"/>
              </a:ext>
            </a:extLst>
          </p:cNvPr>
          <p:cNvSpPr>
            <a:spLocks noGrp="1"/>
          </p:cNvSpPr>
          <p:nvPr>
            <p:ph type="title"/>
          </p:nvPr>
        </p:nvSpPr>
        <p:spPr/>
        <p:txBody>
          <a:bodyPr/>
          <a:lstStyle/>
          <a:p>
            <a:r>
              <a:rPr lang="en-GB" dirty="0" err="1"/>
              <a:t>Croeso</a:t>
            </a:r>
            <a:r>
              <a:rPr lang="en-GB" dirty="0"/>
              <a:t> </a:t>
            </a:r>
            <a:r>
              <a:rPr lang="en-GB" dirty="0" err="1"/>
              <a:t>i’r</a:t>
            </a:r>
            <a:r>
              <a:rPr lang="en-GB" dirty="0"/>
              <a:t> </a:t>
            </a:r>
            <a:r>
              <a:rPr lang="en-GB" dirty="0" err="1"/>
              <a:t>Diwrnod</a:t>
            </a:r>
            <a:br>
              <a:rPr lang="en-GB" dirty="0"/>
            </a:br>
            <a:r>
              <a:rPr lang="en-GB" i="1" dirty="0"/>
              <a:t>Welcome to the Day </a:t>
            </a:r>
          </a:p>
        </p:txBody>
      </p:sp>
      <p:sp>
        <p:nvSpPr>
          <p:cNvPr id="3" name="Content Placeholder 2">
            <a:extLst>
              <a:ext uri="{FF2B5EF4-FFF2-40B4-BE49-F238E27FC236}">
                <a16:creationId xmlns:a16="http://schemas.microsoft.com/office/drawing/2014/main" id="{134DD978-CAC7-43C6-8786-F035A8E7AC80}"/>
              </a:ext>
            </a:extLst>
          </p:cNvPr>
          <p:cNvSpPr>
            <a:spLocks noGrp="1"/>
          </p:cNvSpPr>
          <p:nvPr>
            <p:ph idx="1"/>
          </p:nvPr>
        </p:nvSpPr>
        <p:spPr>
          <a:xfrm>
            <a:off x="6227091" y="1450222"/>
            <a:ext cx="4726259" cy="4351338"/>
          </a:xfrm>
        </p:spPr>
        <p:txBody>
          <a:bodyPr>
            <a:normAutofit lnSpcReduction="10000"/>
          </a:bodyPr>
          <a:lstStyle/>
          <a:p>
            <a:pPr marL="0" indent="0">
              <a:buNone/>
            </a:pPr>
            <a:endParaRPr lang="en-GB" dirty="0"/>
          </a:p>
          <a:p>
            <a:r>
              <a:rPr lang="en-GB" i="1" dirty="0"/>
              <a:t>Schedule for Day</a:t>
            </a:r>
          </a:p>
          <a:p>
            <a:pPr lvl="1"/>
            <a:r>
              <a:rPr lang="en-GB" i="1" dirty="0"/>
              <a:t>Screen Breaks</a:t>
            </a:r>
          </a:p>
          <a:p>
            <a:r>
              <a:rPr lang="en-GB" sz="2800" i="1" dirty="0"/>
              <a:t>Please mute and use the hand up or chat function to ask a question</a:t>
            </a:r>
          </a:p>
          <a:p>
            <a:r>
              <a:rPr lang="en-GB" i="1" dirty="0"/>
              <a:t>Time-keeping</a:t>
            </a:r>
          </a:p>
          <a:p>
            <a:r>
              <a:rPr lang="en-GB" sz="2800" i="1" dirty="0"/>
              <a:t>Email </a:t>
            </a:r>
            <a:r>
              <a:rPr lang="en-GB" sz="2800" i="1" dirty="0">
                <a:hlinkClick r:id="rId3"/>
              </a:rPr>
              <a:t>ceri.phelps@uwtsd.ac.uk</a:t>
            </a:r>
            <a:r>
              <a:rPr lang="en-GB" sz="2800" i="1" dirty="0"/>
              <a:t> if you are having trouble</a:t>
            </a:r>
            <a:r>
              <a:rPr lang="en-GB" i="1" dirty="0"/>
              <a:t> </a:t>
            </a:r>
            <a:endParaRPr lang="en-GB" sz="2800" i="1" dirty="0"/>
          </a:p>
          <a:p>
            <a:endParaRPr lang="en-GB" dirty="0"/>
          </a:p>
          <a:p>
            <a:endParaRPr lang="en-GB" dirty="0"/>
          </a:p>
        </p:txBody>
      </p:sp>
      <p:sp>
        <p:nvSpPr>
          <p:cNvPr id="7" name="Content Placeholder 2">
            <a:extLst>
              <a:ext uri="{FF2B5EF4-FFF2-40B4-BE49-F238E27FC236}">
                <a16:creationId xmlns:a16="http://schemas.microsoft.com/office/drawing/2014/main" id="{462B112B-CB51-D66F-0E1D-B765AE6437D0}"/>
              </a:ext>
            </a:extLst>
          </p:cNvPr>
          <p:cNvSpPr txBox="1">
            <a:spLocks/>
          </p:cNvSpPr>
          <p:nvPr/>
        </p:nvSpPr>
        <p:spPr>
          <a:xfrm>
            <a:off x="838200" y="1450222"/>
            <a:ext cx="4988442" cy="50426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Amserlen</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y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dydd</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Egwyl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o’r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sgrin</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Tewi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defnyddio’r</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botwm</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codi</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llaw</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neu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sgwrsio</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ofyn</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cwestiwn</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Cadw</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amser</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E-</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bostiwch</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ceri.phelps@uwtsd.ac.uk</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os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byddwch</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yn</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cael</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trafferth</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96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34E1C9A-36DC-4B83-AB07-7FE5BB10B1C8}"/>
              </a:ext>
            </a:extLst>
          </p:cNvPr>
          <p:cNvSpPr>
            <a:spLocks noGrp="1"/>
          </p:cNvSpPr>
          <p:nvPr>
            <p:ph idx="1"/>
          </p:nvPr>
        </p:nvSpPr>
        <p:spPr>
          <a:xfrm>
            <a:off x="427198" y="985701"/>
            <a:ext cx="5668802" cy="4351338"/>
          </a:xfrm>
        </p:spPr>
        <p:txBody>
          <a:bodyPr>
            <a:normAutofit fontScale="85000" lnSpcReduction="20000"/>
          </a:bodyPr>
          <a:lstStyle/>
          <a:p>
            <a:pPr indent="0" fontAlgn="base">
              <a:buNone/>
            </a:pPr>
            <a:r>
              <a:rPr lang="en-GB" sz="3200" b="1" dirty="0">
                <a:effectLst/>
                <a:latin typeface="Arial" panose="020B0604020202020204" pitchFamily="34" charset="0"/>
                <a:ea typeface="DengXian" panose="02010600030101010101" pitchFamily="2" charset="-122"/>
                <a:cs typeface="Arial" panose="020B0604020202020204" pitchFamily="34" charset="0"/>
              </a:rPr>
              <a:t>MA GENEDLAETHOL MEWN ADDYSG</a:t>
            </a:r>
          </a:p>
          <a:p>
            <a:pPr indent="0" fontAlgn="base">
              <a:buNone/>
            </a:pPr>
            <a:r>
              <a:rPr lang="en-GB" sz="3200" b="1" i="1" dirty="0">
                <a:effectLst/>
                <a:latin typeface="Arial" panose="020B0604020202020204" pitchFamily="34" charset="0"/>
                <a:ea typeface="DengXian" panose="02010600030101010101" pitchFamily="2" charset="-122"/>
                <a:cs typeface="Arial" panose="020B0604020202020204" pitchFamily="34" charset="0"/>
              </a:rPr>
              <a:t>NATIONAL MA EDUCATION</a:t>
            </a:r>
          </a:p>
          <a:p>
            <a:pPr indent="0" fontAlgn="base">
              <a:buNone/>
            </a:pPr>
            <a:endParaRPr lang="en-GB" sz="32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3200" b="1" dirty="0" err="1">
                <a:latin typeface="Arial" panose="020B0604020202020204" pitchFamily="34" charset="0"/>
                <a:ea typeface="DengXian" panose="02010600030101010101" pitchFamily="2" charset="-122"/>
                <a:cs typeface="Arial" panose="020B0604020202020204" pitchFamily="34" charset="0"/>
              </a:rPr>
              <a:t>Modwl</a:t>
            </a:r>
            <a:r>
              <a:rPr lang="en-GB" sz="3200" b="1" dirty="0">
                <a:latin typeface="Arial" panose="020B0604020202020204" pitchFamily="34" charset="0"/>
                <a:ea typeface="DengXian" panose="02010600030101010101" pitchFamily="2" charset="-122"/>
                <a:cs typeface="Arial" panose="020B0604020202020204" pitchFamily="34" charset="0"/>
              </a:rPr>
              <a:t> Iechyd </a:t>
            </a:r>
            <a:r>
              <a:rPr lang="en-GB" sz="3200" b="1" dirty="0" err="1">
                <a:latin typeface="Arial" panose="020B0604020202020204" pitchFamily="34" charset="0"/>
                <a:ea typeface="DengXian" panose="02010600030101010101" pitchFamily="2" charset="-122"/>
                <a:cs typeface="Arial" panose="020B0604020202020204" pitchFamily="34" charset="0"/>
              </a:rPr>
              <a:t>Emosiynol</a:t>
            </a:r>
            <a:r>
              <a:rPr lang="en-GB" sz="3200" b="1" dirty="0">
                <a:latin typeface="Arial" panose="020B0604020202020204" pitchFamily="34" charset="0"/>
                <a:ea typeface="DengXian" panose="02010600030101010101" pitchFamily="2" charset="-122"/>
                <a:cs typeface="Arial" panose="020B0604020202020204" pitchFamily="34" charset="0"/>
              </a:rPr>
              <a:t>, Iechyd </a:t>
            </a:r>
            <a:r>
              <a:rPr lang="en-GB" sz="3200" b="1" dirty="0" err="1">
                <a:latin typeface="Arial" panose="020B0604020202020204" pitchFamily="34" charset="0"/>
                <a:ea typeface="DengXian" panose="02010600030101010101" pitchFamily="2" charset="-122"/>
                <a:cs typeface="Arial" panose="020B0604020202020204" pitchFamily="34" charset="0"/>
              </a:rPr>
              <a:t>Meddwl</a:t>
            </a:r>
            <a:r>
              <a:rPr lang="en-GB" sz="3200" b="1" dirty="0">
                <a:latin typeface="Arial" panose="020B0604020202020204" pitchFamily="34" charset="0"/>
                <a:ea typeface="DengXian" panose="02010600030101010101" pitchFamily="2" charset="-122"/>
                <a:cs typeface="Arial" panose="020B0604020202020204" pitchFamily="34" charset="0"/>
              </a:rPr>
              <a:t> a Lles</a:t>
            </a:r>
          </a:p>
          <a:p>
            <a:pPr indent="0" fontAlgn="base">
              <a:buNone/>
            </a:pPr>
            <a:r>
              <a:rPr lang="en-GB" sz="3200" b="1" i="1" dirty="0">
                <a:effectLst/>
                <a:latin typeface="Arial" panose="020B0604020202020204" pitchFamily="34" charset="0"/>
                <a:ea typeface="DengXian" panose="02010600030101010101" pitchFamily="2" charset="-122"/>
                <a:cs typeface="Arial" panose="020B0604020202020204" pitchFamily="34" charset="0"/>
              </a:rPr>
              <a:t>Emotional and Mental Health and Wellbeing Module</a:t>
            </a:r>
          </a:p>
          <a:p>
            <a:pPr indent="0" fontAlgn="base">
              <a:buNone/>
            </a:pPr>
            <a:endParaRPr lang="en-GB" sz="32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3200" b="1" dirty="0" err="1">
                <a:latin typeface="Arial" panose="020B0604020202020204" pitchFamily="34" charset="0"/>
                <a:ea typeface="DengXian" panose="02010600030101010101" pitchFamily="2" charset="-122"/>
                <a:cs typeface="Arial" panose="020B0604020202020204" pitchFamily="34" charset="0"/>
              </a:rPr>
              <a:t>Canllawiau</a:t>
            </a:r>
            <a:r>
              <a:rPr lang="en-GB" sz="3200" b="1" dirty="0">
                <a:latin typeface="Arial" panose="020B0604020202020204" pitchFamily="34" charset="0"/>
                <a:ea typeface="DengXian" panose="02010600030101010101" pitchFamily="2" charset="-122"/>
                <a:cs typeface="Arial" panose="020B0604020202020204" pitchFamily="34" charset="0"/>
              </a:rPr>
              <a:t> </a:t>
            </a:r>
            <a:r>
              <a:rPr lang="en-GB" sz="3200" b="1" dirty="0" err="1">
                <a:latin typeface="Arial" panose="020B0604020202020204" pitchFamily="34" charset="0"/>
                <a:ea typeface="DengXian" panose="02010600030101010101" pitchFamily="2" charset="-122"/>
                <a:cs typeface="Arial" panose="020B0604020202020204" pitchFamily="34" charset="0"/>
              </a:rPr>
              <a:t>Asesu</a:t>
            </a:r>
            <a:endParaRPr lang="en-GB" sz="3200" b="1" dirty="0">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32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Assessment Guidance</a:t>
            </a:r>
            <a:r>
              <a:rPr lang="en-GB" sz="3200" b="1" i="1" dirty="0">
                <a:effectLst/>
                <a:latin typeface="Arial" panose="020B0604020202020204" pitchFamily="34" charset="0"/>
                <a:ea typeface="DengXian" panose="02010600030101010101" pitchFamily="2" charset="-122"/>
                <a:cs typeface="Arial" panose="020B0604020202020204" pitchFamily="34" charset="0"/>
              </a:rPr>
              <a:t> </a:t>
            </a:r>
            <a:endParaRPr lang="en-GB" sz="3200" i="1" dirty="0">
              <a:latin typeface="Arial" panose="020B0604020202020204" pitchFamily="34" charset="0"/>
              <a:cs typeface="Arial" panose="020B0604020202020204" pitchFamily="34" charset="0"/>
            </a:endParaRPr>
          </a:p>
        </p:txBody>
      </p:sp>
      <p:pic>
        <p:nvPicPr>
          <p:cNvPr id="15" name="Picture 14" descr="A person holding a magnifying glass over papers&#10;&#10;Description automatically generated">
            <a:extLst>
              <a:ext uri="{FF2B5EF4-FFF2-40B4-BE49-F238E27FC236}">
                <a16:creationId xmlns:a16="http://schemas.microsoft.com/office/drawing/2014/main" id="{9F403A74-7314-1FD4-9DF8-81FD3EFBCF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5337" y="2323496"/>
            <a:ext cx="3434576" cy="2211008"/>
          </a:xfrm>
          <a:prstGeom prst="rect">
            <a:avLst/>
          </a:prstGeom>
        </p:spPr>
      </p:pic>
    </p:spTree>
    <p:extLst>
      <p:ext uri="{BB962C8B-B14F-4D97-AF65-F5344CB8AC3E}">
        <p14:creationId xmlns:p14="http://schemas.microsoft.com/office/powerpoint/2010/main" val="3442013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C1B1-AD9E-98DC-1D16-9D5DF4FF7482}"/>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Types of Intervention </a:t>
            </a:r>
          </a:p>
        </p:txBody>
      </p:sp>
      <p:graphicFrame>
        <p:nvGraphicFramePr>
          <p:cNvPr id="5" name="Content Placeholder 2">
            <a:extLst>
              <a:ext uri="{FF2B5EF4-FFF2-40B4-BE49-F238E27FC236}">
                <a16:creationId xmlns:a16="http://schemas.microsoft.com/office/drawing/2014/main" id="{91C99FF3-C36E-B8F2-53B2-8D18A2B09BA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716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C1B1-AD9E-98DC-1D16-9D5DF4FF7482}"/>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What is early intervention?</a:t>
            </a:r>
          </a:p>
        </p:txBody>
      </p:sp>
      <p:sp>
        <p:nvSpPr>
          <p:cNvPr id="4" name="Content Placeholder 3">
            <a:extLst>
              <a:ext uri="{FF2B5EF4-FFF2-40B4-BE49-F238E27FC236}">
                <a16:creationId xmlns:a16="http://schemas.microsoft.com/office/drawing/2014/main" id="{07FE3148-1171-052A-BEE3-DF24B3326AA2}"/>
              </a:ext>
            </a:extLst>
          </p:cNvPr>
          <p:cNvSpPr>
            <a:spLocks noGrp="1"/>
          </p:cNvSpPr>
          <p:nvPr>
            <p:ph idx="1"/>
          </p:nvPr>
        </p:nvSpPr>
        <p:spPr/>
        <p:txBody>
          <a:bodyPr>
            <a:normAutofit lnSpcReduction="10000"/>
          </a:bodyPr>
          <a:lstStyle/>
          <a:p>
            <a:r>
              <a:rPr lang="en-GB" dirty="0">
                <a:hlinkClick r:id="rId2"/>
              </a:rPr>
              <a:t>What is early intervention? | Early Intervention Foundation</a:t>
            </a:r>
            <a:endParaRPr lang="en-GB" dirty="0"/>
          </a:p>
          <a:p>
            <a:endParaRPr lang="en-GB" dirty="0"/>
          </a:p>
          <a:p>
            <a:r>
              <a:rPr lang="en-GB" dirty="0"/>
              <a:t>Early intervention means identifying and providing </a:t>
            </a:r>
            <a:r>
              <a:rPr lang="en-GB" u="sng" dirty="0"/>
              <a:t>effective</a:t>
            </a:r>
            <a:r>
              <a:rPr lang="en-GB" dirty="0"/>
              <a:t> </a:t>
            </a:r>
            <a:r>
              <a:rPr lang="en-GB" u="sng" dirty="0"/>
              <a:t>early</a:t>
            </a:r>
            <a:r>
              <a:rPr lang="en-GB" dirty="0"/>
              <a:t> support to children and young people who are </a:t>
            </a:r>
            <a:r>
              <a:rPr lang="en-GB" u="sng" dirty="0"/>
              <a:t>at risk </a:t>
            </a:r>
            <a:r>
              <a:rPr lang="en-GB" dirty="0"/>
              <a:t>of poor outcomes.</a:t>
            </a:r>
          </a:p>
          <a:p>
            <a:r>
              <a:rPr lang="en-GB" b="0" i="0" dirty="0">
                <a:solidFill>
                  <a:srgbClr val="373A36"/>
                </a:solidFill>
                <a:effectLst/>
                <a:latin typeface="+mj-lt"/>
              </a:rPr>
              <a:t>Effective early intervention works to prevent problems occurring, or to tackle them head-on when they do, before problems get worse. It also helps to foster a whole set of personal strengths and skills that prepare a child for adult life.</a:t>
            </a:r>
          </a:p>
          <a:p>
            <a:r>
              <a:rPr lang="en-GB" dirty="0">
                <a:latin typeface="+mj-lt"/>
              </a:rPr>
              <a:t>Early intervention can take different forms</a:t>
            </a:r>
          </a:p>
        </p:txBody>
      </p:sp>
    </p:spTree>
    <p:extLst>
      <p:ext uri="{BB962C8B-B14F-4D97-AF65-F5344CB8AC3E}">
        <p14:creationId xmlns:p14="http://schemas.microsoft.com/office/powerpoint/2010/main" val="3709602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C1B1-AD9E-98DC-1D16-9D5DF4FF7482}"/>
              </a:ext>
            </a:extLst>
          </p:cNvPr>
          <p:cNvSpPr>
            <a:spLocks noGrp="1"/>
          </p:cNvSpPr>
          <p:nvPr>
            <p:ph type="title"/>
          </p:nvPr>
        </p:nvSpPr>
        <p:spPr>
          <a:xfrm>
            <a:off x="1371597" y="964326"/>
            <a:ext cx="10044023" cy="877729"/>
          </a:xfrm>
        </p:spPr>
        <p:txBody>
          <a:bodyPr anchor="ctr">
            <a:normAutofit/>
          </a:bodyPr>
          <a:lstStyle/>
          <a:p>
            <a:r>
              <a:rPr lang="en-GB" sz="4000" dirty="0">
                <a:solidFill>
                  <a:schemeClr val="tx1"/>
                </a:solidFill>
              </a:rPr>
              <a:t>What is early intervention?</a:t>
            </a:r>
          </a:p>
        </p:txBody>
      </p:sp>
      <p:sp>
        <p:nvSpPr>
          <p:cNvPr id="4" name="Content Placeholder 3">
            <a:extLst>
              <a:ext uri="{FF2B5EF4-FFF2-40B4-BE49-F238E27FC236}">
                <a16:creationId xmlns:a16="http://schemas.microsoft.com/office/drawing/2014/main" id="{07FE3148-1171-052A-BEE3-DF24B3326AA2}"/>
              </a:ext>
            </a:extLst>
          </p:cNvPr>
          <p:cNvSpPr>
            <a:spLocks noGrp="1"/>
          </p:cNvSpPr>
          <p:nvPr>
            <p:ph idx="1"/>
          </p:nvPr>
        </p:nvSpPr>
        <p:spPr>
          <a:xfrm>
            <a:off x="489065" y="2607021"/>
            <a:ext cx="10515600" cy="4351338"/>
          </a:xfrm>
        </p:spPr>
        <p:txBody>
          <a:bodyPr>
            <a:normAutofit/>
          </a:bodyPr>
          <a:lstStyle/>
          <a:p>
            <a:r>
              <a:rPr lang="en-GB" dirty="0">
                <a:hlinkClick r:id="rId2"/>
              </a:rPr>
              <a:t>What is early intervention? | Early Intervention Foundation</a:t>
            </a:r>
            <a:endParaRPr lang="en-GB" dirty="0"/>
          </a:p>
          <a:p>
            <a:endParaRPr lang="en-GB" dirty="0"/>
          </a:p>
          <a:p>
            <a:r>
              <a:rPr lang="en-GB" dirty="0"/>
              <a:t>Excellent short 2 min video on early intervention </a:t>
            </a:r>
            <a:r>
              <a:rPr lang="en-GB" dirty="0">
                <a:hlinkClick r:id="rId3"/>
              </a:rPr>
              <a:t>What is early intervention?</a:t>
            </a:r>
            <a:endParaRPr lang="en-GB" dirty="0"/>
          </a:p>
        </p:txBody>
      </p:sp>
    </p:spTree>
    <p:extLst>
      <p:ext uri="{BB962C8B-B14F-4D97-AF65-F5344CB8AC3E}">
        <p14:creationId xmlns:p14="http://schemas.microsoft.com/office/powerpoint/2010/main" val="128582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BA04579-81F5-0427-C990-13483E4CD830}"/>
              </a:ext>
            </a:extLst>
          </p:cNvPr>
          <p:cNvSpPr>
            <a:spLocks noGrp="1"/>
          </p:cNvSpPr>
          <p:nvPr>
            <p:ph type="title"/>
          </p:nvPr>
        </p:nvSpPr>
        <p:spPr/>
        <p:txBody>
          <a:bodyPr anchor="ctr">
            <a:normAutofit/>
          </a:bodyPr>
          <a:lstStyle/>
          <a:p>
            <a:r>
              <a:rPr lang="en-GB" sz="4000" dirty="0">
                <a:solidFill>
                  <a:schemeClr val="tx1"/>
                </a:solidFill>
              </a:rPr>
              <a:t>What is early intervention?</a:t>
            </a:r>
          </a:p>
        </p:txBody>
      </p:sp>
      <p:sp>
        <p:nvSpPr>
          <p:cNvPr id="3" name="Content Placeholder 2">
            <a:extLst>
              <a:ext uri="{FF2B5EF4-FFF2-40B4-BE49-F238E27FC236}">
                <a16:creationId xmlns:a16="http://schemas.microsoft.com/office/drawing/2014/main" id="{C988F976-ED80-331D-9762-25F708E34BE5}"/>
              </a:ext>
            </a:extLst>
          </p:cNvPr>
          <p:cNvSpPr>
            <a:spLocks noGrp="1"/>
          </p:cNvSpPr>
          <p:nvPr>
            <p:ph sz="half" idx="1"/>
          </p:nvPr>
        </p:nvSpPr>
        <p:spPr/>
        <p:txBody>
          <a:bodyPr>
            <a:normAutofit lnSpcReduction="10000"/>
          </a:bodyPr>
          <a:lstStyle/>
          <a:p>
            <a:r>
              <a:rPr lang="en-GB" dirty="0">
                <a:hlinkClick r:id="rId2"/>
              </a:rPr>
              <a:t>Early help and early intervention | NSPCC Learning</a:t>
            </a:r>
            <a:endParaRPr lang="en-GB" dirty="0"/>
          </a:p>
          <a:p>
            <a:endParaRPr lang="en-GB" dirty="0"/>
          </a:p>
          <a:p>
            <a:r>
              <a:rPr lang="en-GB" b="0" i="0" dirty="0">
                <a:solidFill>
                  <a:srgbClr val="000000"/>
                </a:solidFill>
                <a:effectLst/>
                <a:latin typeface="NSPCC-Regular"/>
              </a:rPr>
              <a:t>Early help and early intervention are forms of support aimed at improving outcomes for children or preventing escalating need or risk. Because of this they are also sometimes referred to as prevention or preventative services.</a:t>
            </a:r>
            <a:endParaRPr lang="en-GB" dirty="0"/>
          </a:p>
        </p:txBody>
      </p:sp>
      <p:sp>
        <p:nvSpPr>
          <p:cNvPr id="5" name="Content Placeholder 4">
            <a:extLst>
              <a:ext uri="{FF2B5EF4-FFF2-40B4-BE49-F238E27FC236}">
                <a16:creationId xmlns:a16="http://schemas.microsoft.com/office/drawing/2014/main" id="{A66B4D07-B232-3E37-A713-D35E93CBFC79}"/>
              </a:ext>
            </a:extLst>
          </p:cNvPr>
          <p:cNvSpPr>
            <a:spLocks noGrp="1"/>
          </p:cNvSpPr>
          <p:nvPr>
            <p:ph sz="half" idx="2"/>
          </p:nvPr>
        </p:nvSpPr>
        <p:spPr/>
        <p:txBody>
          <a:bodyPr>
            <a:normAutofit lnSpcReduction="10000"/>
          </a:bodyPr>
          <a:lstStyle/>
          <a:p>
            <a:pPr marL="0" indent="0">
              <a:buNone/>
            </a:pPr>
            <a:endParaRPr lang="en-GB" dirty="0"/>
          </a:p>
          <a:p>
            <a:r>
              <a:rPr lang="en-GB" dirty="0"/>
              <a:t>Early intervention is about more targeted and intensive services addressing individual risks and protective factors, such as:</a:t>
            </a:r>
          </a:p>
          <a:p>
            <a:endParaRPr lang="en-GB" dirty="0"/>
          </a:p>
          <a:p>
            <a:pPr lvl="1"/>
            <a:r>
              <a:rPr lang="en-GB" dirty="0"/>
              <a:t>behaviour change programmes</a:t>
            </a:r>
          </a:p>
          <a:p>
            <a:pPr lvl="1"/>
            <a:r>
              <a:rPr lang="en-GB" dirty="0"/>
              <a:t>relationship support for parents</a:t>
            </a:r>
          </a:p>
          <a:p>
            <a:pPr lvl="1"/>
            <a:r>
              <a:rPr lang="en-GB" dirty="0"/>
              <a:t>mentoring schemes for young people.</a:t>
            </a:r>
          </a:p>
        </p:txBody>
      </p:sp>
    </p:spTree>
    <p:extLst>
      <p:ext uri="{BB962C8B-B14F-4D97-AF65-F5344CB8AC3E}">
        <p14:creationId xmlns:p14="http://schemas.microsoft.com/office/powerpoint/2010/main" val="3337512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BA04579-81F5-0427-C990-13483E4CD830}"/>
              </a:ext>
            </a:extLst>
          </p:cNvPr>
          <p:cNvSpPr>
            <a:spLocks noGrp="1"/>
          </p:cNvSpPr>
          <p:nvPr>
            <p:ph type="title"/>
          </p:nvPr>
        </p:nvSpPr>
        <p:spPr/>
        <p:txBody>
          <a:bodyPr anchor="ctr">
            <a:normAutofit/>
          </a:bodyPr>
          <a:lstStyle/>
          <a:p>
            <a:r>
              <a:rPr lang="en-GB" sz="4000" dirty="0">
                <a:solidFill>
                  <a:schemeClr val="tx1"/>
                </a:solidFill>
              </a:rPr>
              <a:t>Evidence base for early intervention</a:t>
            </a:r>
          </a:p>
        </p:txBody>
      </p:sp>
      <p:sp>
        <p:nvSpPr>
          <p:cNvPr id="8" name="Content Placeholder 7">
            <a:extLst>
              <a:ext uri="{FF2B5EF4-FFF2-40B4-BE49-F238E27FC236}">
                <a16:creationId xmlns:a16="http://schemas.microsoft.com/office/drawing/2014/main" id="{0BDC847D-5008-1DE1-54E0-A47F02F625D4}"/>
              </a:ext>
            </a:extLst>
          </p:cNvPr>
          <p:cNvSpPr>
            <a:spLocks noGrp="1"/>
          </p:cNvSpPr>
          <p:nvPr>
            <p:ph sz="half" idx="1"/>
          </p:nvPr>
        </p:nvSpPr>
        <p:spPr>
          <a:xfrm>
            <a:off x="838200" y="1730569"/>
            <a:ext cx="9457070" cy="4470725"/>
          </a:xfrm>
        </p:spPr>
        <p:txBody>
          <a:bodyPr>
            <a:normAutofit fontScale="92500" lnSpcReduction="20000"/>
          </a:bodyPr>
          <a:lstStyle/>
          <a:p>
            <a:pPr algn="l"/>
            <a:r>
              <a:rPr lang="en-GB" b="0" i="0" dirty="0">
                <a:solidFill>
                  <a:srgbClr val="000000"/>
                </a:solidFill>
                <a:effectLst/>
                <a:latin typeface="NSPCC-Regular"/>
              </a:rPr>
              <a:t>Providing timely support is vital. Identifying and addressing a child or family's needs early on can increase protective factors that positively influence a child’s wellbeing, and decrease risk factors that may be impacting a child’s life negatively.</a:t>
            </a:r>
          </a:p>
          <a:p>
            <a:pPr algn="l"/>
            <a:endParaRPr lang="en-GB" b="0" i="0" dirty="0">
              <a:solidFill>
                <a:srgbClr val="000000"/>
              </a:solidFill>
              <a:effectLst/>
              <a:latin typeface="NSPCC-Regular"/>
            </a:endParaRPr>
          </a:p>
          <a:p>
            <a:pPr algn="l"/>
            <a:r>
              <a:rPr lang="en-GB" b="0" i="0" dirty="0">
                <a:solidFill>
                  <a:srgbClr val="000000"/>
                </a:solidFill>
                <a:effectLst/>
                <a:latin typeface="NSPCC-Regular"/>
              </a:rPr>
              <a:t>Research</a:t>
            </a:r>
            <a:r>
              <a:rPr lang="en-GB" baseline="30000" dirty="0">
                <a:solidFill>
                  <a:srgbClr val="2F7CA3"/>
                </a:solidFill>
                <a:latin typeface="NSPCC-Regular"/>
              </a:rPr>
              <a:t> </a:t>
            </a:r>
            <a:r>
              <a:rPr lang="en-GB" b="0" i="0" dirty="0">
                <a:solidFill>
                  <a:srgbClr val="000000"/>
                </a:solidFill>
                <a:effectLst/>
                <a:latin typeface="NSPCC-Regular"/>
              </a:rPr>
              <a:t>suggests that early help and intervention can:</a:t>
            </a:r>
          </a:p>
          <a:p>
            <a:pPr lvl="1">
              <a:buFont typeface="Arial" panose="020B0604020202020204" pitchFamily="34" charset="0"/>
              <a:buChar char="•"/>
            </a:pPr>
            <a:r>
              <a:rPr lang="en-GB" b="0" i="0" dirty="0">
                <a:solidFill>
                  <a:srgbClr val="000000"/>
                </a:solidFill>
                <a:effectLst/>
                <a:latin typeface="NSPCC-Regular"/>
              </a:rPr>
              <a:t>protect children from harm</a:t>
            </a:r>
          </a:p>
          <a:p>
            <a:pPr lvl="1">
              <a:buFont typeface="Arial" panose="020B0604020202020204" pitchFamily="34" charset="0"/>
              <a:buChar char="•"/>
            </a:pPr>
            <a:r>
              <a:rPr lang="en-GB" b="0" i="0" dirty="0">
                <a:solidFill>
                  <a:srgbClr val="000000"/>
                </a:solidFill>
                <a:effectLst/>
                <a:latin typeface="NSPCC-Regular"/>
              </a:rPr>
              <a:t>reduce the need for a referral to child protection services</a:t>
            </a:r>
          </a:p>
          <a:p>
            <a:pPr lvl="1">
              <a:buFont typeface="Arial" panose="020B0604020202020204" pitchFamily="34" charset="0"/>
              <a:buChar char="•"/>
            </a:pPr>
            <a:r>
              <a:rPr lang="en-GB" b="0" i="0" dirty="0">
                <a:solidFill>
                  <a:srgbClr val="000000"/>
                </a:solidFill>
                <a:effectLst/>
                <a:latin typeface="NSPCC-Regular"/>
              </a:rPr>
              <a:t>improve children's long-term outcomes</a:t>
            </a:r>
          </a:p>
          <a:p>
            <a:pPr lvl="1">
              <a:buFont typeface="Arial" panose="020B0604020202020204" pitchFamily="34" charset="0"/>
              <a:buChar char="•"/>
            </a:pPr>
            <a:r>
              <a:rPr lang="en-GB" b="0" i="0" dirty="0">
                <a:solidFill>
                  <a:srgbClr val="000000"/>
                </a:solidFill>
                <a:effectLst/>
                <a:latin typeface="NSPCC-Regular"/>
              </a:rPr>
              <a:t>improve children’s home and family life</a:t>
            </a:r>
          </a:p>
          <a:p>
            <a:pPr lvl="1">
              <a:buFont typeface="Arial" panose="020B0604020202020204" pitchFamily="34" charset="0"/>
              <a:buChar char="•"/>
            </a:pPr>
            <a:r>
              <a:rPr lang="en-GB" b="0" i="0" dirty="0">
                <a:solidFill>
                  <a:srgbClr val="000000"/>
                </a:solidFill>
                <a:effectLst/>
                <a:latin typeface="NSPCC-Regular"/>
              </a:rPr>
              <a:t>support children to develop strengths and skills to prepare them for adult life.</a:t>
            </a:r>
          </a:p>
          <a:p>
            <a:pPr marL="0" indent="0" algn="l">
              <a:buNone/>
            </a:pPr>
            <a:r>
              <a:rPr lang="en-GB" b="0" i="0" dirty="0">
                <a:solidFill>
                  <a:srgbClr val="000000"/>
                </a:solidFill>
                <a:effectLst/>
                <a:latin typeface="NSPCC-Regular"/>
              </a:rPr>
              <a:t> </a:t>
            </a:r>
            <a:r>
              <a:rPr lang="en-GB" dirty="0">
                <a:hlinkClick r:id="rId2"/>
              </a:rPr>
              <a:t>Early help and early intervention | NSPCC Learning</a:t>
            </a:r>
            <a:endParaRPr lang="en-GB" b="0" i="0" dirty="0">
              <a:solidFill>
                <a:srgbClr val="000000"/>
              </a:solidFill>
              <a:effectLst/>
              <a:latin typeface="NSPCC-Regular"/>
            </a:endParaRPr>
          </a:p>
          <a:p>
            <a:endParaRPr lang="en-GB" dirty="0"/>
          </a:p>
        </p:txBody>
      </p:sp>
    </p:spTree>
    <p:extLst>
      <p:ext uri="{BB962C8B-B14F-4D97-AF65-F5344CB8AC3E}">
        <p14:creationId xmlns:p14="http://schemas.microsoft.com/office/powerpoint/2010/main" val="3086209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10F42-C813-6C4D-DE28-2CDF5368F31C}"/>
              </a:ext>
            </a:extLst>
          </p:cNvPr>
          <p:cNvSpPr>
            <a:spLocks noGrp="1"/>
          </p:cNvSpPr>
          <p:nvPr>
            <p:ph type="title"/>
          </p:nvPr>
        </p:nvSpPr>
        <p:spPr/>
        <p:txBody>
          <a:bodyPr/>
          <a:lstStyle/>
          <a:p>
            <a:r>
              <a:rPr lang="en-GB" dirty="0"/>
              <a:t>WellatSchool.org</a:t>
            </a:r>
          </a:p>
        </p:txBody>
      </p:sp>
      <p:sp>
        <p:nvSpPr>
          <p:cNvPr id="3" name="Content Placeholder 2">
            <a:extLst>
              <a:ext uri="{FF2B5EF4-FFF2-40B4-BE49-F238E27FC236}">
                <a16:creationId xmlns:a16="http://schemas.microsoft.com/office/drawing/2014/main" id="{EF046605-E897-BC9C-AD03-C6947DB6A662}"/>
              </a:ext>
            </a:extLst>
          </p:cNvPr>
          <p:cNvSpPr>
            <a:spLocks noGrp="1"/>
          </p:cNvSpPr>
          <p:nvPr>
            <p:ph sz="half" idx="1"/>
          </p:nvPr>
        </p:nvSpPr>
        <p:spPr/>
        <p:txBody>
          <a:bodyPr/>
          <a:lstStyle/>
          <a:p>
            <a:r>
              <a:rPr lang="en-GB" dirty="0"/>
              <a:t>UNIVERSAL INTERVENTION PROGRAMMES</a:t>
            </a:r>
          </a:p>
          <a:p>
            <a:endParaRPr lang="en-GB" dirty="0"/>
          </a:p>
          <a:p>
            <a:r>
              <a:rPr lang="en-GB" dirty="0"/>
              <a:t>TARGETED INTERVENTIONS</a:t>
            </a:r>
          </a:p>
          <a:p>
            <a:endParaRPr lang="en-GB" dirty="0"/>
          </a:p>
          <a:p>
            <a:r>
              <a:rPr lang="en-GB" dirty="0"/>
              <a:t>SCHOOL SYSTEMS AND INFRASTRUCTURE </a:t>
            </a:r>
          </a:p>
        </p:txBody>
      </p:sp>
      <p:sp>
        <p:nvSpPr>
          <p:cNvPr id="4" name="Content Placeholder 3">
            <a:extLst>
              <a:ext uri="{FF2B5EF4-FFF2-40B4-BE49-F238E27FC236}">
                <a16:creationId xmlns:a16="http://schemas.microsoft.com/office/drawing/2014/main" id="{2F5F2B9A-316F-0EFE-AC49-6DF4A62D458E}"/>
              </a:ext>
            </a:extLst>
          </p:cNvPr>
          <p:cNvSpPr>
            <a:spLocks noGrp="1"/>
          </p:cNvSpPr>
          <p:nvPr>
            <p:ph sz="half" idx="2"/>
          </p:nvPr>
        </p:nvSpPr>
        <p:spPr>
          <a:xfrm>
            <a:off x="6715499" y="3221223"/>
            <a:ext cx="4718304" cy="3310128"/>
          </a:xfrm>
        </p:spPr>
        <p:txBody>
          <a:bodyPr/>
          <a:lstStyle/>
          <a:p>
            <a:r>
              <a:rPr lang="en-GB" dirty="0">
                <a:hlinkClick r:id="rId2"/>
              </a:rPr>
              <a:t>SCHOOL BASED INTERVENTIONS</a:t>
            </a:r>
            <a:endParaRPr lang="en-GB" dirty="0"/>
          </a:p>
        </p:txBody>
      </p:sp>
    </p:spTree>
    <p:extLst>
      <p:ext uri="{BB962C8B-B14F-4D97-AF65-F5344CB8AC3E}">
        <p14:creationId xmlns:p14="http://schemas.microsoft.com/office/powerpoint/2010/main" val="1630106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34E1C9A-36DC-4B83-AB07-7FE5BB10B1C8}"/>
              </a:ext>
            </a:extLst>
          </p:cNvPr>
          <p:cNvSpPr>
            <a:spLocks noGrp="1"/>
          </p:cNvSpPr>
          <p:nvPr>
            <p:ph idx="1"/>
          </p:nvPr>
        </p:nvSpPr>
        <p:spPr>
          <a:xfrm>
            <a:off x="564730" y="885340"/>
            <a:ext cx="5668802" cy="4351338"/>
          </a:xfrm>
        </p:spPr>
        <p:txBody>
          <a:bodyPr>
            <a:normAutofit fontScale="85000" lnSpcReduction="20000"/>
          </a:bodyPr>
          <a:lstStyle/>
          <a:p>
            <a:pPr indent="0" fontAlgn="base">
              <a:buNone/>
            </a:pPr>
            <a:r>
              <a:rPr lang="en-GB" sz="3200" b="1">
                <a:effectLst/>
                <a:latin typeface="Arial" panose="020B0604020202020204" pitchFamily="34" charset="0"/>
                <a:ea typeface="DengXian" panose="02010600030101010101" pitchFamily="2" charset="-122"/>
                <a:cs typeface="Arial" panose="020B0604020202020204" pitchFamily="34" charset="0"/>
              </a:rPr>
              <a:t>MA GENEDLAETHOL MEWN ADDYSG</a:t>
            </a:r>
          </a:p>
          <a:p>
            <a:pPr indent="0" fontAlgn="base">
              <a:buNone/>
            </a:pPr>
            <a:r>
              <a:rPr lang="en-GB" sz="3200" b="1" i="1">
                <a:effectLst/>
                <a:latin typeface="Arial" panose="020B0604020202020204" pitchFamily="34" charset="0"/>
                <a:ea typeface="DengXian" panose="02010600030101010101" pitchFamily="2" charset="-122"/>
                <a:cs typeface="Arial" panose="020B0604020202020204" pitchFamily="34" charset="0"/>
              </a:rPr>
              <a:t>NATIONAL MA EDUCATION</a:t>
            </a:r>
          </a:p>
          <a:p>
            <a:pPr indent="0" fontAlgn="base">
              <a:buNone/>
            </a:pPr>
            <a:endParaRPr lang="en-GB" sz="3200" b="1">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3200" b="1">
                <a:latin typeface="Arial" panose="020B0604020202020204" pitchFamily="34" charset="0"/>
                <a:ea typeface="DengXian" panose="02010600030101010101" pitchFamily="2" charset="-122"/>
                <a:cs typeface="Arial" panose="020B0604020202020204" pitchFamily="34" charset="0"/>
              </a:rPr>
              <a:t>Modwl Iechyd Emosiynol, Iechyd Meddwl a Lles</a:t>
            </a:r>
          </a:p>
          <a:p>
            <a:pPr indent="0" fontAlgn="base">
              <a:buNone/>
            </a:pPr>
            <a:r>
              <a:rPr lang="en-GB" sz="3200" b="1" i="1">
                <a:effectLst/>
                <a:latin typeface="Arial" panose="020B0604020202020204" pitchFamily="34" charset="0"/>
                <a:ea typeface="DengXian" panose="02010600030101010101" pitchFamily="2" charset="-122"/>
                <a:cs typeface="Arial" panose="020B0604020202020204" pitchFamily="34" charset="0"/>
              </a:rPr>
              <a:t>Emotional and Mental Health and Wellbeing Module</a:t>
            </a:r>
          </a:p>
          <a:p>
            <a:pPr indent="0" fontAlgn="base">
              <a:buNone/>
            </a:pPr>
            <a:endParaRPr lang="en-GB" sz="3200" b="1">
              <a:latin typeface="Arial" panose="020B0604020202020204" pitchFamily="34" charset="0"/>
              <a:ea typeface="DengXian" panose="02010600030101010101" pitchFamily="2" charset="-122"/>
              <a:cs typeface="Arial" panose="020B0604020202020204" pitchFamily="34" charset="0"/>
            </a:endParaRPr>
          </a:p>
          <a:p>
            <a:pPr indent="0" fontAlgn="base">
              <a:buNone/>
            </a:pPr>
            <a:r>
              <a:rPr lang="en-GB" sz="3200" b="1">
                <a:latin typeface="Arial" panose="020B0604020202020204" pitchFamily="34" charset="0"/>
                <a:ea typeface="DengXian" panose="02010600030101010101" pitchFamily="2" charset="-122"/>
                <a:cs typeface="Arial" panose="020B0604020202020204" pitchFamily="34" charset="0"/>
              </a:rPr>
              <a:t>Canllawiau Asesu</a:t>
            </a:r>
          </a:p>
          <a:p>
            <a:pPr indent="0" fontAlgn="base">
              <a:buNone/>
            </a:pPr>
            <a:r>
              <a:rPr lang="en-GB" sz="3200" b="1"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Assessment Guidance</a:t>
            </a:r>
            <a:r>
              <a:rPr lang="en-GB" sz="3200" b="1" i="1">
                <a:effectLst/>
                <a:latin typeface="Arial" panose="020B0604020202020204" pitchFamily="34" charset="0"/>
                <a:ea typeface="DengXian" panose="02010600030101010101" pitchFamily="2" charset="-122"/>
                <a:cs typeface="Arial" panose="020B0604020202020204" pitchFamily="34" charset="0"/>
              </a:rPr>
              <a:t> </a:t>
            </a:r>
            <a:endParaRPr lang="en-GB" sz="3200" i="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B1C6A27-BF32-A13F-4742-E895FECE7BE8}"/>
              </a:ext>
            </a:extLst>
          </p:cNvPr>
          <p:cNvPicPr>
            <a:picLocks noChangeAspect="1"/>
          </p:cNvPicPr>
          <p:nvPr/>
        </p:nvPicPr>
        <p:blipFill>
          <a:blip r:embed="rId2"/>
          <a:stretch>
            <a:fillRect/>
          </a:stretch>
        </p:blipFill>
        <p:spPr>
          <a:xfrm>
            <a:off x="5933362" y="1164749"/>
            <a:ext cx="3782153" cy="2119836"/>
          </a:xfrm>
          <a:prstGeom prst="rect">
            <a:avLst/>
          </a:prstGeom>
        </p:spPr>
      </p:pic>
      <p:sp>
        <p:nvSpPr>
          <p:cNvPr id="10" name="Speech Bubble: Oval 9">
            <a:extLst>
              <a:ext uri="{FF2B5EF4-FFF2-40B4-BE49-F238E27FC236}">
                <a16:creationId xmlns:a16="http://schemas.microsoft.com/office/drawing/2014/main" id="{F6A2624B-B28A-E4ED-4385-D7DD1646F906}"/>
              </a:ext>
            </a:extLst>
          </p:cNvPr>
          <p:cNvSpPr/>
          <p:nvPr/>
        </p:nvSpPr>
        <p:spPr>
          <a:xfrm>
            <a:off x="5987748" y="3813168"/>
            <a:ext cx="3973551" cy="2298332"/>
          </a:xfrm>
          <a:prstGeom prst="wedgeEllipseCallout">
            <a:avLst>
              <a:gd name="adj1" fmla="val -62271"/>
              <a:gd name="adj2" fmla="val -51635"/>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err="1"/>
              <a:t>Unrhyw</a:t>
            </a:r>
            <a:r>
              <a:rPr lang="en-GB" b="1" dirty="0"/>
              <a:t> </a:t>
            </a:r>
            <a:r>
              <a:rPr lang="en-GB" b="1" dirty="0" err="1"/>
              <a:t>gwestiwn</a:t>
            </a:r>
            <a:r>
              <a:rPr lang="en-GB" b="1" dirty="0"/>
              <a:t>?</a:t>
            </a:r>
          </a:p>
          <a:p>
            <a:pPr algn="ctr"/>
            <a:br>
              <a:rPr lang="en-GB" b="1" dirty="0"/>
            </a:br>
            <a:r>
              <a:rPr lang="en-GB" b="1" dirty="0"/>
              <a:t>Any questions?</a:t>
            </a:r>
          </a:p>
          <a:p>
            <a:pPr algn="ctr"/>
            <a:endParaRPr lang="en-GB" dirty="0"/>
          </a:p>
        </p:txBody>
      </p:sp>
    </p:spTree>
    <p:extLst>
      <p:ext uri="{BB962C8B-B14F-4D97-AF65-F5344CB8AC3E}">
        <p14:creationId xmlns:p14="http://schemas.microsoft.com/office/powerpoint/2010/main" val="2541265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758D9F4-BF04-48F4-9FA4-188A850411F9}"/>
              </a:ext>
            </a:extLst>
          </p:cNvPr>
          <p:cNvSpPr>
            <a:spLocks noGrp="1"/>
          </p:cNvSpPr>
          <p:nvPr>
            <p:ph type="ctrTitle"/>
          </p:nvPr>
        </p:nvSpPr>
        <p:spPr>
          <a:xfrm>
            <a:off x="914400" y="2235200"/>
            <a:ext cx="10363200" cy="2387600"/>
          </a:xfrm>
        </p:spPr>
        <p:txBody>
          <a:bodyPr>
            <a:normAutofit fontScale="90000"/>
          </a:bodyPr>
          <a:lstStyle/>
          <a:p>
            <a:r>
              <a:rPr lang="en-GB" b="1" dirty="0">
                <a:solidFill>
                  <a:prstClr val="black"/>
                </a:solidFill>
              </a:rPr>
              <a:t>Session 1: 9.50 am -10.45 am</a:t>
            </a:r>
            <a:br>
              <a:rPr lang="en-GB" b="1" dirty="0">
                <a:solidFill>
                  <a:prstClr val="black"/>
                </a:solidFill>
              </a:rPr>
            </a:br>
            <a:br>
              <a:rPr lang="en-GB" b="1" dirty="0">
                <a:solidFill>
                  <a:prstClr val="black"/>
                </a:solidFill>
              </a:rPr>
            </a:br>
            <a:r>
              <a:rPr lang="en-GB" b="1" dirty="0">
                <a:solidFill>
                  <a:prstClr val="black"/>
                </a:solidFill>
              </a:rPr>
              <a:t>Theories and Models of Wellbeing: an international perspective </a:t>
            </a:r>
            <a:endParaRPr lang="en-GB" dirty="0"/>
          </a:p>
        </p:txBody>
      </p:sp>
    </p:spTree>
    <p:extLst>
      <p:ext uri="{BB962C8B-B14F-4D97-AF65-F5344CB8AC3E}">
        <p14:creationId xmlns:p14="http://schemas.microsoft.com/office/powerpoint/2010/main" val="4259989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43062-9BD0-575E-063E-3000B174D69D}"/>
              </a:ext>
            </a:extLst>
          </p:cNvPr>
          <p:cNvSpPr>
            <a:spLocks noGrp="1"/>
          </p:cNvSpPr>
          <p:nvPr>
            <p:ph type="title"/>
          </p:nvPr>
        </p:nvSpPr>
        <p:spPr/>
        <p:txBody>
          <a:bodyPr/>
          <a:lstStyle/>
          <a:p>
            <a:r>
              <a:rPr lang="en-GB" dirty="0"/>
              <a:t>Session Aims</a:t>
            </a:r>
          </a:p>
        </p:txBody>
      </p:sp>
      <p:sp>
        <p:nvSpPr>
          <p:cNvPr id="3" name="Content Placeholder 2">
            <a:extLst>
              <a:ext uri="{FF2B5EF4-FFF2-40B4-BE49-F238E27FC236}">
                <a16:creationId xmlns:a16="http://schemas.microsoft.com/office/drawing/2014/main" id="{2B7C3532-88A6-3A83-1F24-51383D8E4FD6}"/>
              </a:ext>
            </a:extLst>
          </p:cNvPr>
          <p:cNvSpPr>
            <a:spLocks noGrp="1"/>
          </p:cNvSpPr>
          <p:nvPr>
            <p:ph idx="1"/>
          </p:nvPr>
        </p:nvSpPr>
        <p:spPr>
          <a:xfrm>
            <a:off x="838200" y="1558636"/>
            <a:ext cx="9687791" cy="4618327"/>
          </a:xfrm>
        </p:spPr>
        <p:txBody>
          <a:bodyPr>
            <a:normAutofit/>
          </a:bodyPr>
          <a:lstStyle/>
          <a:p>
            <a:r>
              <a:rPr lang="en-GB" dirty="0"/>
              <a:t>To critically explore different perspectives on well-being and some of the theories that inform practice nationally and internationally</a:t>
            </a:r>
          </a:p>
          <a:p>
            <a:r>
              <a:rPr lang="en-GB" dirty="0"/>
              <a:t>To reflect on how we can use theory to inform practice in our own settings</a:t>
            </a:r>
          </a:p>
          <a:p>
            <a:r>
              <a:rPr lang="en-GB" dirty="0"/>
              <a:t>Examples of theories can include: </a:t>
            </a:r>
          </a:p>
          <a:p>
            <a:pPr lvl="1"/>
            <a:r>
              <a:rPr lang="en-GB" dirty="0"/>
              <a:t>Trauma informed approaches</a:t>
            </a:r>
          </a:p>
          <a:p>
            <a:pPr lvl="1"/>
            <a:r>
              <a:rPr lang="en-GB" dirty="0"/>
              <a:t>Flourish model </a:t>
            </a:r>
          </a:p>
          <a:p>
            <a:pPr lvl="1"/>
            <a:r>
              <a:rPr lang="en-GB" dirty="0"/>
              <a:t>Individual versus relational models </a:t>
            </a:r>
          </a:p>
          <a:p>
            <a:pPr lvl="1"/>
            <a:r>
              <a:rPr lang="en-GB" b="0" i="0" dirty="0">
                <a:solidFill>
                  <a:srgbClr val="202124"/>
                </a:solidFill>
                <a:effectLst/>
                <a:latin typeface="Google Sans"/>
              </a:rPr>
              <a:t>Bronfenbrenner’s Ecological Systems Theory </a:t>
            </a:r>
            <a:endParaRPr lang="en-GB" dirty="0"/>
          </a:p>
        </p:txBody>
      </p:sp>
    </p:spTree>
    <p:extLst>
      <p:ext uri="{BB962C8B-B14F-4D97-AF65-F5344CB8AC3E}">
        <p14:creationId xmlns:p14="http://schemas.microsoft.com/office/powerpoint/2010/main" val="1351528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EACF-177C-49B6-B262-21D1F7025719}"/>
              </a:ext>
            </a:extLst>
          </p:cNvPr>
          <p:cNvSpPr>
            <a:spLocks noGrp="1"/>
          </p:cNvSpPr>
          <p:nvPr>
            <p:ph type="title"/>
          </p:nvPr>
        </p:nvSpPr>
        <p:spPr/>
        <p:txBody>
          <a:bodyPr>
            <a:normAutofit/>
          </a:bodyPr>
          <a:lstStyle/>
          <a:p>
            <a:r>
              <a:rPr lang="en-GB" sz="4400" b="1" dirty="0">
                <a:effectLst/>
                <a:latin typeface="Calibri" panose="020F0502020204030204" pitchFamily="34" charset="0"/>
                <a:ea typeface="Calibri" panose="020F0502020204030204" pitchFamily="34" charset="0"/>
                <a:cs typeface="Calibri" panose="020F0502020204030204" pitchFamily="34" charset="0"/>
              </a:rPr>
              <a:t>Activity 1: </a:t>
            </a:r>
            <a:r>
              <a:rPr lang="en-GB" sz="4400" dirty="0">
                <a:effectLst/>
                <a:latin typeface="Calibri" panose="020F0502020204030204" pitchFamily="34" charset="0"/>
                <a:ea typeface="Calibri" panose="020F0502020204030204" pitchFamily="34" charset="0"/>
                <a:cs typeface="Calibri" panose="020F0502020204030204" pitchFamily="34" charset="0"/>
              </a:rPr>
              <a:t>Article findings </a:t>
            </a:r>
            <a:br>
              <a:rPr lang="en-GB" sz="4400" dirty="0">
                <a:effectLst/>
                <a:latin typeface="Calibri" panose="020F0502020204030204" pitchFamily="34" charset="0"/>
                <a:ea typeface="Calibri" panose="020F0502020204030204" pitchFamily="34" charset="0"/>
                <a:cs typeface="Calibri" panose="020F0502020204030204" pitchFamily="34" charset="0"/>
              </a:rPr>
            </a:br>
            <a:r>
              <a:rPr lang="en-GB" sz="4400" dirty="0">
                <a:effectLst/>
                <a:latin typeface="Calibri" panose="020F0502020204030204" pitchFamily="34" charset="0"/>
                <a:ea typeface="Calibri" panose="020F0502020204030204" pitchFamily="34" charset="0"/>
                <a:cs typeface="Calibri" panose="020F0502020204030204" pitchFamily="34" charset="0"/>
              </a:rPr>
              <a:t>(Breakout rooms </a:t>
            </a:r>
            <a:r>
              <a:rPr lang="en-GB" dirty="0">
                <a:latin typeface="Calibri" panose="020F0502020204030204" pitchFamily="34" charset="0"/>
                <a:ea typeface="Calibri" panose="020F0502020204030204" pitchFamily="34" charset="0"/>
                <a:cs typeface="Calibri" panose="020F0502020204030204" pitchFamily="34" charset="0"/>
              </a:rPr>
              <a:t>10</a:t>
            </a:r>
            <a:r>
              <a:rPr lang="en-GB" sz="4400" dirty="0">
                <a:effectLst/>
                <a:latin typeface="Calibri" panose="020F0502020204030204" pitchFamily="34" charset="0"/>
                <a:ea typeface="Calibri" panose="020F0502020204030204" pitchFamily="34" charset="0"/>
                <a:cs typeface="Calibri" panose="020F0502020204030204" pitchFamily="34" charset="0"/>
              </a:rPr>
              <a:t> minutes)</a:t>
            </a:r>
            <a:endParaRPr lang="en-GB" dirty="0"/>
          </a:p>
        </p:txBody>
      </p:sp>
      <p:sp>
        <p:nvSpPr>
          <p:cNvPr id="4" name="Content Placeholder 3">
            <a:extLst>
              <a:ext uri="{FF2B5EF4-FFF2-40B4-BE49-F238E27FC236}">
                <a16:creationId xmlns:a16="http://schemas.microsoft.com/office/drawing/2014/main" id="{6A5FC9BD-FD9D-4562-AC16-8E5CEC093C8A}"/>
              </a:ext>
            </a:extLst>
          </p:cNvPr>
          <p:cNvSpPr>
            <a:spLocks noGrp="1"/>
          </p:cNvSpPr>
          <p:nvPr>
            <p:ph sz="half" idx="2"/>
          </p:nvPr>
        </p:nvSpPr>
        <p:spPr>
          <a:xfrm>
            <a:off x="6172200" y="1690690"/>
            <a:ext cx="5181600" cy="4626459"/>
          </a:xfrm>
        </p:spPr>
        <p:txBody>
          <a:bodyPr>
            <a:normAutofit/>
          </a:bodyPr>
          <a:lstStyle/>
          <a:p>
            <a:pPr marL="0" indent="0">
              <a:buNone/>
            </a:pPr>
            <a:endParaRPr lang="en-GB" sz="1800" dirty="0"/>
          </a:p>
          <a:p>
            <a:pPr marL="0" indent="0">
              <a:buNone/>
            </a:pPr>
            <a:endParaRPr lang="en-GB" sz="1800" dirty="0"/>
          </a:p>
          <a:p>
            <a:pPr marL="0" indent="0">
              <a:buNone/>
            </a:pPr>
            <a:r>
              <a:rPr lang="en-GB" sz="1800" dirty="0"/>
              <a:t>You may want to think about: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romanLcPeriod"/>
            </a:pPr>
            <a:r>
              <a:rPr lang="en-GB" sz="1800" dirty="0">
                <a:effectLst/>
                <a:latin typeface="Calibri" panose="020F0502020204030204" pitchFamily="34" charset="0"/>
                <a:ea typeface="Calibri" panose="020F0502020204030204" pitchFamily="34" charset="0"/>
                <a:cs typeface="Calibri" panose="020F0502020204030204" pitchFamily="34" charset="0"/>
              </a:rPr>
              <a:t>variations across age groups and cultures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romanLcPeriod"/>
            </a:pPr>
            <a:r>
              <a:rPr lang="en-GB" sz="1800" dirty="0">
                <a:effectLst/>
                <a:latin typeface="Calibri" panose="020F0502020204030204" pitchFamily="34" charset="0"/>
                <a:ea typeface="Calibri" panose="020F0502020204030204" pitchFamily="34" charset="0"/>
                <a:cs typeface="Calibri" panose="020F0502020204030204" pitchFamily="34" charset="0"/>
              </a:rPr>
              <a:t>similarities and differences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romanLcPeriod"/>
            </a:pPr>
            <a:r>
              <a:rPr lang="en-GB" sz="1800" dirty="0">
                <a:effectLst/>
                <a:latin typeface="Calibri" panose="020F0502020204030204" pitchFamily="34" charset="0"/>
                <a:ea typeface="Calibri" panose="020F0502020204030204" pitchFamily="34" charset="0"/>
                <a:cs typeface="Calibri" panose="020F0502020204030204" pitchFamily="34" charset="0"/>
              </a:rPr>
              <a:t>constructs of well-being</a:t>
            </a:r>
          </a:p>
          <a:p>
            <a:pPr marL="342900" lvl="0" indent="-342900">
              <a:buFont typeface="+mj-lt"/>
              <a:buAutoNum type="romanLcPeriod"/>
            </a:pPr>
            <a:r>
              <a:rPr lang="en-GB" sz="1800" dirty="0">
                <a:latin typeface="Calibri" panose="020F0502020204030204" pitchFamily="34" charset="0"/>
                <a:ea typeface="Calibri" panose="020F0502020204030204" pitchFamily="34" charset="0"/>
                <a:cs typeface="Calibri" panose="020F0502020204030204" pitchFamily="34" charset="0"/>
              </a:rPr>
              <a:t>links to theory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romanLcPeriod"/>
            </a:pPr>
            <a:r>
              <a:rPr lang="en-GB" sz="1800" dirty="0">
                <a:effectLst/>
                <a:latin typeface="Calibri" panose="020F0502020204030204" pitchFamily="34" charset="0"/>
                <a:ea typeface="Calibri" panose="020F0502020204030204" pitchFamily="34" charset="0"/>
                <a:cs typeface="Calibri" panose="020F0502020204030204" pitchFamily="34" charset="0"/>
              </a:rPr>
              <a:t>how well-being is defined and measured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800"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000" dirty="0">
              <a:highlight>
                <a:srgbClr val="FFFF00"/>
              </a:highlight>
            </a:endParaRPr>
          </a:p>
        </p:txBody>
      </p:sp>
      <p:pic>
        <p:nvPicPr>
          <p:cNvPr id="9" name="Picture 8">
            <a:extLst>
              <a:ext uri="{FF2B5EF4-FFF2-40B4-BE49-F238E27FC236}">
                <a16:creationId xmlns:a16="http://schemas.microsoft.com/office/drawing/2014/main" id="{EC56A469-5D89-4ABA-853C-EC9176B043EE}"/>
              </a:ext>
            </a:extLst>
          </p:cNvPr>
          <p:cNvPicPr/>
          <p:nvPr/>
        </p:nvPicPr>
        <p:blipFill rotWithShape="1">
          <a:blip r:embed="rId3">
            <a:extLst>
              <a:ext uri="{28A0092B-C50C-407E-A947-70E740481C1C}">
                <a14:useLocalDpi xmlns:a14="http://schemas.microsoft.com/office/drawing/2010/main" val="0"/>
              </a:ext>
            </a:extLst>
          </a:blip>
          <a:srcRect l="53014" t="45159" r="13749" b="29566"/>
          <a:stretch/>
        </p:blipFill>
        <p:spPr bwMode="auto">
          <a:xfrm>
            <a:off x="241836" y="3429000"/>
            <a:ext cx="6047452" cy="1973765"/>
          </a:xfrm>
          <a:prstGeom prst="rect">
            <a:avLst/>
          </a:prstGeom>
          <a:ln>
            <a:noFill/>
          </a:ln>
          <a:extLst>
            <a:ext uri="{53640926-AAD7-44D8-BBD7-CCE9431645EC}">
              <a14:shadowObscured xmlns:a14="http://schemas.microsoft.com/office/drawing/2010/main"/>
            </a:ext>
          </a:extLst>
        </p:spPr>
      </p:pic>
      <p:sp>
        <p:nvSpPr>
          <p:cNvPr id="6" name="Content Placeholder 5">
            <a:extLst>
              <a:ext uri="{FF2B5EF4-FFF2-40B4-BE49-F238E27FC236}">
                <a16:creationId xmlns:a16="http://schemas.microsoft.com/office/drawing/2014/main" id="{1F2E7E84-AC39-EF73-F4AC-24338B68E884}"/>
              </a:ext>
            </a:extLst>
          </p:cNvPr>
          <p:cNvSpPr>
            <a:spLocks noGrp="1"/>
          </p:cNvSpPr>
          <p:nvPr>
            <p:ph sz="half" idx="1"/>
          </p:nvPr>
        </p:nvSpPr>
        <p:spPr>
          <a:xfrm>
            <a:off x="633170" y="1879926"/>
            <a:ext cx="5181600" cy="2663248"/>
          </a:xfrm>
        </p:spPr>
        <p:txBody>
          <a:bodyPr/>
          <a:lstStyle/>
          <a:p>
            <a:pPr marL="0" indent="0">
              <a:buNone/>
            </a:pPr>
            <a:r>
              <a:rPr lang="en-GB" dirty="0"/>
              <a:t>In breakout rooms what lessons can you transfer from this article to your own setting? </a:t>
            </a:r>
          </a:p>
          <a:p>
            <a:endParaRPr lang="en-GB" dirty="0"/>
          </a:p>
        </p:txBody>
      </p:sp>
    </p:spTree>
    <p:extLst>
      <p:ext uri="{BB962C8B-B14F-4D97-AF65-F5344CB8AC3E}">
        <p14:creationId xmlns:p14="http://schemas.microsoft.com/office/powerpoint/2010/main" val="3264507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52672-F546-AE0B-0904-8CA4E9F79D45}"/>
              </a:ext>
            </a:extLst>
          </p:cNvPr>
          <p:cNvSpPr>
            <a:spLocks noGrp="1"/>
          </p:cNvSpPr>
          <p:nvPr>
            <p:ph type="title"/>
          </p:nvPr>
        </p:nvSpPr>
        <p:spPr/>
        <p:txBody>
          <a:bodyPr/>
          <a:lstStyle/>
          <a:p>
            <a:r>
              <a:rPr lang="en-GB" dirty="0"/>
              <a:t>Feedback discussion (10 minutes)</a:t>
            </a:r>
          </a:p>
        </p:txBody>
      </p:sp>
      <p:sp>
        <p:nvSpPr>
          <p:cNvPr id="3" name="Content Placeholder 2">
            <a:extLst>
              <a:ext uri="{FF2B5EF4-FFF2-40B4-BE49-F238E27FC236}">
                <a16:creationId xmlns:a16="http://schemas.microsoft.com/office/drawing/2014/main" id="{DA204F52-AB3D-A515-55FE-AAE31C2F83E7}"/>
              </a:ext>
            </a:extLst>
          </p:cNvPr>
          <p:cNvSpPr>
            <a:spLocks noGrp="1"/>
          </p:cNvSpPr>
          <p:nvPr>
            <p:ph sz="half" idx="1"/>
          </p:nvPr>
        </p:nvSpPr>
        <p:spPr/>
        <p:txBody>
          <a:bodyPr/>
          <a:lstStyle/>
          <a:p>
            <a:endParaRPr lang="en-GB" dirty="0"/>
          </a:p>
          <a:p>
            <a:r>
              <a:rPr lang="en-GB" dirty="0"/>
              <a:t>What were your responses?</a:t>
            </a:r>
          </a:p>
          <a:p>
            <a:r>
              <a:rPr lang="en-GB" dirty="0"/>
              <a:t>How did you feel about the article?</a:t>
            </a:r>
          </a:p>
        </p:txBody>
      </p:sp>
      <p:sp>
        <p:nvSpPr>
          <p:cNvPr id="4" name="Content Placeholder 3">
            <a:extLst>
              <a:ext uri="{FF2B5EF4-FFF2-40B4-BE49-F238E27FC236}">
                <a16:creationId xmlns:a16="http://schemas.microsoft.com/office/drawing/2014/main" id="{640D7C75-6446-C1C4-748F-E002C3B45678}"/>
              </a:ext>
            </a:extLst>
          </p:cNvPr>
          <p:cNvSpPr>
            <a:spLocks noGrp="1"/>
          </p:cNvSpPr>
          <p:nvPr>
            <p:ph sz="half" idx="2"/>
          </p:nvPr>
        </p:nvSpPr>
        <p:spPr/>
        <p:txBody>
          <a:bodyPr/>
          <a:lstStyle/>
          <a:p>
            <a:endParaRPr lang="en-GB" dirty="0"/>
          </a:p>
          <a:p>
            <a:r>
              <a:rPr lang="en-GB" dirty="0"/>
              <a:t>Each group to share responses and engage in wider discussion</a:t>
            </a:r>
          </a:p>
          <a:p>
            <a:r>
              <a:rPr lang="en-GB" dirty="0"/>
              <a:t>Pop your comments into the chat. These will be collated and shared after the conference.</a:t>
            </a:r>
          </a:p>
          <a:p>
            <a:endParaRPr lang="en-GB" dirty="0"/>
          </a:p>
        </p:txBody>
      </p:sp>
    </p:spTree>
    <p:extLst>
      <p:ext uri="{BB962C8B-B14F-4D97-AF65-F5344CB8AC3E}">
        <p14:creationId xmlns:p14="http://schemas.microsoft.com/office/powerpoint/2010/main" val="33695650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EACF-177C-49B6-B262-21D1F7025719}"/>
              </a:ext>
            </a:extLst>
          </p:cNvPr>
          <p:cNvSpPr>
            <a:spLocks noGrp="1"/>
          </p:cNvSpPr>
          <p:nvPr>
            <p:ph type="title"/>
          </p:nvPr>
        </p:nvSpPr>
        <p:spPr/>
        <p:txBody>
          <a:bodyPr>
            <a:normAutofit/>
          </a:bodyPr>
          <a:lstStyle/>
          <a:p>
            <a:r>
              <a:rPr lang="en-GB" sz="4400" b="1" dirty="0">
                <a:effectLst/>
                <a:latin typeface="Calibri" panose="020F0502020204030204" pitchFamily="34" charset="0"/>
                <a:ea typeface="Calibri" panose="020F0502020204030204" pitchFamily="34" charset="0"/>
                <a:cs typeface="Calibri" panose="020F0502020204030204" pitchFamily="34" charset="0"/>
              </a:rPr>
              <a:t>Activity 2: </a:t>
            </a:r>
            <a:r>
              <a:rPr lang="en-GB" dirty="0">
                <a:latin typeface="Calibri" panose="020F0502020204030204" pitchFamily="34" charset="0"/>
                <a:ea typeface="Calibri" panose="020F0502020204030204" pitchFamily="34" charset="0"/>
                <a:cs typeface="Calibri" panose="020F0502020204030204" pitchFamily="34" charset="0"/>
              </a:rPr>
              <a:t>The Flourish Model</a:t>
            </a:r>
            <a:br>
              <a:rPr lang="en-GB" dirty="0">
                <a:latin typeface="Calibri" panose="020F0502020204030204" pitchFamily="34" charset="0"/>
                <a:ea typeface="Calibri" panose="020F0502020204030204" pitchFamily="34" charset="0"/>
                <a:cs typeface="Calibri" panose="020F0502020204030204" pitchFamily="34" charset="0"/>
              </a:rPr>
            </a:br>
            <a:r>
              <a:rPr lang="en-GB" sz="4400" dirty="0">
                <a:effectLst/>
                <a:latin typeface="Calibri" panose="020F0502020204030204" pitchFamily="34" charset="0"/>
                <a:ea typeface="Calibri" panose="020F0502020204030204" pitchFamily="34" charset="0"/>
                <a:cs typeface="Calibri" panose="020F0502020204030204" pitchFamily="34" charset="0"/>
              </a:rPr>
              <a:t>Case study discussion </a:t>
            </a:r>
            <a:endParaRPr lang="en-GB" dirty="0"/>
          </a:p>
        </p:txBody>
      </p:sp>
      <p:sp>
        <p:nvSpPr>
          <p:cNvPr id="6" name="Content Placeholder 5">
            <a:extLst>
              <a:ext uri="{FF2B5EF4-FFF2-40B4-BE49-F238E27FC236}">
                <a16:creationId xmlns:a16="http://schemas.microsoft.com/office/drawing/2014/main" id="{8DA01063-2A3D-F2D7-603B-1FC3612C5EA5}"/>
              </a:ext>
            </a:extLst>
          </p:cNvPr>
          <p:cNvSpPr>
            <a:spLocks noGrp="1"/>
          </p:cNvSpPr>
          <p:nvPr>
            <p:ph idx="1"/>
          </p:nvPr>
        </p:nvSpPr>
        <p:spPr>
          <a:xfrm>
            <a:off x="838200" y="1825625"/>
            <a:ext cx="9718964" cy="4351338"/>
          </a:xfrm>
        </p:spPr>
        <p:txBody>
          <a:bodyPr>
            <a:normAutofit/>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“Wellbeing: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i="1" dirty="0">
                <a:latin typeface="Calibri" panose="020F0502020204030204" pitchFamily="34" charset="0"/>
                <a:ea typeface="Calibri" panose="020F0502020204030204" pitchFamily="34" charset="0"/>
                <a:cs typeface="Calibri" panose="020F0502020204030204" pitchFamily="34" charset="0"/>
              </a:rPr>
              <a:t>Should be </a:t>
            </a:r>
            <a:r>
              <a:rPr lang="en-GB" b="1" i="1" dirty="0">
                <a:latin typeface="Calibri" panose="020F0502020204030204" pitchFamily="34" charset="0"/>
                <a:ea typeface="Calibri" panose="020F0502020204030204" pitchFamily="34" charset="0"/>
                <a:cs typeface="Calibri" panose="020F0502020204030204" pitchFamily="34" charset="0"/>
              </a:rPr>
              <a:t>sought </a:t>
            </a:r>
            <a:r>
              <a:rPr lang="en-GB" i="1" dirty="0">
                <a:latin typeface="Calibri" panose="020F0502020204030204" pitchFamily="34" charset="0"/>
                <a:ea typeface="Calibri" panose="020F0502020204030204" pitchFamily="34" charset="0"/>
                <a:cs typeface="Calibri" panose="020F0502020204030204" pitchFamily="34" charset="0"/>
              </a:rPr>
              <a:t>by both our teachers and our students.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i="1" dirty="0">
                <a:latin typeface="Calibri" panose="020F0502020204030204" pitchFamily="34" charset="0"/>
                <a:ea typeface="Calibri" panose="020F0502020204030204" pitchFamily="34" charset="0"/>
                <a:cs typeface="Calibri" panose="020F0502020204030204" pitchFamily="34" charset="0"/>
              </a:rPr>
              <a:t>Must be </a:t>
            </a:r>
            <a:r>
              <a:rPr lang="en-GB" b="1" i="1" dirty="0">
                <a:latin typeface="Calibri" panose="020F0502020204030204" pitchFamily="34" charset="0"/>
                <a:ea typeface="Calibri" panose="020F0502020204030204" pitchFamily="34" charset="0"/>
                <a:cs typeface="Calibri" panose="020F0502020204030204" pitchFamily="34" charset="0"/>
              </a:rPr>
              <a:t>taught </a:t>
            </a:r>
            <a:r>
              <a:rPr lang="en-GB" i="1" dirty="0">
                <a:latin typeface="Calibri" panose="020F0502020204030204" pitchFamily="34" charset="0"/>
                <a:ea typeface="Calibri" panose="020F0502020204030204" pitchFamily="34" charset="0"/>
                <a:cs typeface="Calibri" panose="020F0502020204030204" pitchFamily="34" charset="0"/>
              </a:rPr>
              <a:t>in our classrooms through explicit Positive Education curriculum.</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i="1" dirty="0">
                <a:latin typeface="Calibri" panose="020F0502020204030204" pitchFamily="34" charset="0"/>
                <a:ea typeface="Calibri" panose="020F0502020204030204" pitchFamily="34" charset="0"/>
                <a:cs typeface="Calibri" panose="020F0502020204030204" pitchFamily="34" charset="0"/>
              </a:rPr>
              <a:t>And can be </a:t>
            </a:r>
            <a:r>
              <a:rPr lang="en-GB" b="1" i="1" dirty="0">
                <a:latin typeface="Calibri" panose="020F0502020204030204" pitchFamily="34" charset="0"/>
                <a:ea typeface="Calibri" panose="020F0502020204030204" pitchFamily="34" charset="0"/>
                <a:cs typeface="Calibri" panose="020F0502020204030204" pitchFamily="34" charset="0"/>
              </a:rPr>
              <a:t>caught </a:t>
            </a:r>
            <a:r>
              <a:rPr lang="en-GB" i="1" dirty="0">
                <a:latin typeface="Calibri" panose="020F0502020204030204" pitchFamily="34" charset="0"/>
                <a:ea typeface="Calibri" panose="020F0502020204030204" pitchFamily="34" charset="0"/>
                <a:cs typeface="Calibri" panose="020F0502020204030204" pitchFamily="34" charset="0"/>
              </a:rPr>
              <a:t>by the students in our care, if we ourselves are authentically living and role-modelling the concepts”.</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22074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7501B-7FD4-4546-A6A9-C197D27B7BD3}"/>
              </a:ext>
            </a:extLst>
          </p:cNvPr>
          <p:cNvSpPr>
            <a:spLocks noGrp="1"/>
          </p:cNvSpPr>
          <p:nvPr>
            <p:ph type="title"/>
          </p:nvPr>
        </p:nvSpPr>
        <p:spPr/>
        <p:txBody>
          <a:bodyPr/>
          <a:lstStyle/>
          <a:p>
            <a:endParaRPr lang="en-GB"/>
          </a:p>
        </p:txBody>
      </p:sp>
      <p:pic>
        <p:nvPicPr>
          <p:cNvPr id="4" name="Online Media 3" title="The Geelong Grammar School Model of Positive Education">
            <a:hlinkClick r:id="" action="ppaction://media"/>
            <a:extLst>
              <a:ext uri="{FF2B5EF4-FFF2-40B4-BE49-F238E27FC236}">
                <a16:creationId xmlns:a16="http://schemas.microsoft.com/office/drawing/2014/main" id="{7D429F61-6B7E-4AC7-86B5-6026A0F6809D}"/>
              </a:ext>
            </a:extLst>
          </p:cNvPr>
          <p:cNvPicPr>
            <a:picLocks noGrp="1" noRot="1" noChangeAspect="1"/>
          </p:cNvPicPr>
          <p:nvPr>
            <p:ph idx="1"/>
            <a:videoFile r:link="rId1"/>
          </p:nvPr>
        </p:nvPicPr>
        <p:blipFill>
          <a:blip r:embed="rId4"/>
          <a:stretch>
            <a:fillRect/>
          </a:stretch>
        </p:blipFill>
        <p:spPr>
          <a:xfrm>
            <a:off x="1414789" y="365127"/>
            <a:ext cx="9362421" cy="5290126"/>
          </a:xfrm>
          <a:prstGeom prst="rect">
            <a:avLst/>
          </a:prstGeom>
        </p:spPr>
      </p:pic>
    </p:spTree>
    <p:extLst>
      <p:ext uri="{BB962C8B-B14F-4D97-AF65-F5344CB8AC3E}">
        <p14:creationId xmlns:p14="http://schemas.microsoft.com/office/powerpoint/2010/main" val="2181175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EACF-177C-49B6-B262-21D1F7025719}"/>
              </a:ext>
            </a:extLst>
          </p:cNvPr>
          <p:cNvSpPr>
            <a:spLocks noGrp="1"/>
          </p:cNvSpPr>
          <p:nvPr>
            <p:ph type="title"/>
          </p:nvPr>
        </p:nvSpPr>
        <p:spPr/>
        <p:txBody>
          <a:bodyPr>
            <a:normAutofit/>
          </a:bodyPr>
          <a:lstStyle/>
          <a:p>
            <a:r>
              <a:rPr lang="en-GB" sz="4400" b="1" dirty="0">
                <a:effectLst/>
                <a:latin typeface="Calibri" panose="020F0502020204030204" pitchFamily="34" charset="0"/>
                <a:ea typeface="Calibri" panose="020F0502020204030204" pitchFamily="34" charset="0"/>
                <a:cs typeface="Calibri" panose="020F0502020204030204" pitchFamily="34" charset="0"/>
              </a:rPr>
              <a:t>Activity 2: </a:t>
            </a:r>
            <a:r>
              <a:rPr lang="en-GB" sz="4400" dirty="0">
                <a:effectLst/>
                <a:latin typeface="Calibri" panose="020F0502020204030204" pitchFamily="34" charset="0"/>
                <a:ea typeface="Calibri" panose="020F0502020204030204" pitchFamily="34" charset="0"/>
                <a:cs typeface="Calibri" panose="020F0502020204030204" pitchFamily="34" charset="0"/>
              </a:rPr>
              <a:t>Case study open discussion </a:t>
            </a:r>
            <a:endParaRPr lang="en-GB" dirty="0"/>
          </a:p>
        </p:txBody>
      </p:sp>
      <p:sp>
        <p:nvSpPr>
          <p:cNvPr id="6" name="Content Placeholder 5">
            <a:extLst>
              <a:ext uri="{FF2B5EF4-FFF2-40B4-BE49-F238E27FC236}">
                <a16:creationId xmlns:a16="http://schemas.microsoft.com/office/drawing/2014/main" id="{8DA01063-2A3D-F2D7-603B-1FC3612C5EA5}"/>
              </a:ext>
            </a:extLst>
          </p:cNvPr>
          <p:cNvSpPr>
            <a:spLocks noGrp="1"/>
          </p:cNvSpPr>
          <p:nvPr>
            <p:ph idx="1"/>
          </p:nvPr>
        </p:nvSpPr>
        <p:spPr/>
        <p:txBody>
          <a:bodyPr>
            <a:normAutofit/>
          </a:bodyPr>
          <a:lstStyle/>
          <a:p>
            <a:pPr marL="0" lvl="0" indent="0">
              <a:buNone/>
            </a:pPr>
            <a:endParaRPr lang="en-GB" dirty="0">
              <a:highlight>
                <a:srgbClr val="FFFF00"/>
              </a:highlight>
              <a:latin typeface="Calibri" panose="020F0502020204030204" pitchFamily="34" charset="0"/>
              <a:ea typeface="Calibri" panose="020F0502020204030204" pitchFamily="34" charset="0"/>
              <a:cs typeface="Calibri" panose="020F0502020204030204" pitchFamily="34" charset="0"/>
            </a:endParaRPr>
          </a:p>
          <a:p>
            <a:pPr marL="342900" lvl="0" indent="-342900">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What are the strengths and weaknesses of this model?</a:t>
            </a:r>
          </a:p>
          <a:p>
            <a:pPr marL="342900" lvl="0" indent="-342900">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Could this model work in your setting? </a:t>
            </a:r>
          </a:p>
          <a:p>
            <a:pPr marL="342900" lvl="0" indent="-342900">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Can you think wellbeing could be explicitly taught?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dirty="0">
                <a:latin typeface="Calibri" panose="020F0502020204030204" pitchFamily="34" charset="0"/>
                <a:ea typeface="Calibri" panose="020F0502020204030204" pitchFamily="34" charset="0"/>
                <a:cs typeface="Calibri" panose="020F0502020204030204" pitchFamily="34" charset="0"/>
              </a:rPr>
              <a:t>Could wellbeing be effectively modelled to students by staff?</a:t>
            </a:r>
          </a:p>
          <a:p>
            <a:pPr marL="0" lv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1622510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4" descr="Graphical user interface, application&#10;&#10;Description automatically generated">
            <a:extLst>
              <a:ext uri="{FF2B5EF4-FFF2-40B4-BE49-F238E27FC236}">
                <a16:creationId xmlns:a16="http://schemas.microsoft.com/office/drawing/2014/main" id="{E3EEEC35-D5E2-E446-8FEA-2E4F6515839A}"/>
              </a:ext>
            </a:extLst>
          </p:cNvPr>
          <p:cNvPicPr>
            <a:picLocks noChangeAspect="1"/>
          </p:cNvPicPr>
          <p:nvPr/>
        </p:nvPicPr>
        <p:blipFill>
          <a:blip r:embed="rId3"/>
          <a:stretch>
            <a:fillRect/>
          </a:stretch>
        </p:blipFill>
        <p:spPr>
          <a:xfrm>
            <a:off x="1264095" y="4336151"/>
            <a:ext cx="9144000" cy="1491072"/>
          </a:xfrm>
          <a:prstGeom prst="rect">
            <a:avLst/>
          </a:prstGeom>
        </p:spPr>
      </p:pic>
      <p:pic>
        <p:nvPicPr>
          <p:cNvPr id="10" name="Picture 9" descr="A picture containing text&#10;&#10;Description automatically generated">
            <a:extLst>
              <a:ext uri="{FF2B5EF4-FFF2-40B4-BE49-F238E27FC236}">
                <a16:creationId xmlns:a16="http://schemas.microsoft.com/office/drawing/2014/main" id="{A14B6AD5-5D09-2141-B6A4-FFA64371D7DE}"/>
              </a:ext>
            </a:extLst>
          </p:cNvPr>
          <p:cNvPicPr>
            <a:picLocks noChangeAspect="1"/>
          </p:cNvPicPr>
          <p:nvPr/>
        </p:nvPicPr>
        <p:blipFill>
          <a:blip r:embed="rId4"/>
          <a:stretch>
            <a:fillRect/>
          </a:stretch>
        </p:blipFill>
        <p:spPr>
          <a:xfrm>
            <a:off x="8344731" y="2084493"/>
            <a:ext cx="2129593" cy="1425066"/>
          </a:xfrm>
          <a:prstGeom prst="rect">
            <a:avLst/>
          </a:prstGeom>
        </p:spPr>
      </p:pic>
      <p:sp>
        <p:nvSpPr>
          <p:cNvPr id="3" name="Rectangle 2"/>
          <p:cNvSpPr/>
          <p:nvPr/>
        </p:nvSpPr>
        <p:spPr>
          <a:xfrm>
            <a:off x="903249" y="951405"/>
            <a:ext cx="6837157" cy="1958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3600" dirty="0">
                <a:solidFill>
                  <a:prstClr val="white"/>
                </a:solidFill>
                <a:latin typeface="Calibri" panose="020F0502020204030204"/>
              </a:rPr>
              <a:t>Comfort Break :  15 minutes </a:t>
            </a:r>
          </a:p>
        </p:txBody>
      </p:sp>
      <p:sp>
        <p:nvSpPr>
          <p:cNvPr id="11" name="Rectangle 10">
            <a:extLst>
              <a:ext uri="{FF2B5EF4-FFF2-40B4-BE49-F238E27FC236}">
                <a16:creationId xmlns:a16="http://schemas.microsoft.com/office/drawing/2014/main" id="{2A043010-06E0-4A09-818A-5258851A5E86}"/>
              </a:ext>
            </a:extLst>
          </p:cNvPr>
          <p:cNvSpPr/>
          <p:nvPr/>
        </p:nvSpPr>
        <p:spPr>
          <a:xfrm>
            <a:off x="903249" y="3357146"/>
            <a:ext cx="6837157" cy="1958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r>
              <a:rPr lang="en-GB" sz="4000" dirty="0">
                <a:solidFill>
                  <a:prstClr val="white"/>
                </a:solidFill>
                <a:latin typeface="Calibri" panose="020F0502020204030204"/>
              </a:rPr>
              <a:t>After the Break:  </a:t>
            </a:r>
          </a:p>
          <a:p>
            <a:pPr algn="ctr" defTabSz="457200"/>
            <a:r>
              <a:rPr lang="en-GB" sz="4000" dirty="0">
                <a:solidFill>
                  <a:prstClr val="white"/>
                </a:solidFill>
                <a:latin typeface="Calibri" panose="020F0502020204030204"/>
              </a:rPr>
              <a:t>ASK THE EXPERT @ 11AM </a:t>
            </a:r>
          </a:p>
        </p:txBody>
      </p:sp>
    </p:spTree>
    <p:extLst>
      <p:ext uri="{BB962C8B-B14F-4D97-AF65-F5344CB8AC3E}">
        <p14:creationId xmlns:p14="http://schemas.microsoft.com/office/powerpoint/2010/main" val="28105902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99CE9-50C6-0E2F-E534-194605408599}"/>
              </a:ext>
            </a:extLst>
          </p:cNvPr>
          <p:cNvSpPr>
            <a:spLocks noGrp="1"/>
          </p:cNvSpPr>
          <p:nvPr>
            <p:ph type="title"/>
          </p:nvPr>
        </p:nvSpPr>
        <p:spPr>
          <a:xfrm>
            <a:off x="464845" y="3047724"/>
            <a:ext cx="6373308" cy="2852737"/>
          </a:xfrm>
        </p:spPr>
        <p:txBody>
          <a:bodyPr>
            <a:normAutofit fontScale="90000"/>
          </a:bodyPr>
          <a:lstStyle/>
          <a:p>
            <a:pPr algn="ctr"/>
            <a:r>
              <a:rPr lang="cy-GB" b="1" dirty="0"/>
              <a:t>Sesiwn 2/</a:t>
            </a:r>
            <a:r>
              <a:rPr lang="cy-GB" b="1" i="1" dirty="0" err="1"/>
              <a:t>Session</a:t>
            </a:r>
            <a:r>
              <a:rPr lang="cy-GB" b="1" i="1" dirty="0"/>
              <a:t> 2</a:t>
            </a:r>
            <a:br>
              <a:rPr lang="cy-GB" b="1" dirty="0"/>
            </a:br>
            <a:br>
              <a:rPr lang="cy-GB" b="1" dirty="0"/>
            </a:br>
            <a:r>
              <a:rPr lang="cy-GB" b="1" dirty="0"/>
              <a:t> Holi’r Arbenigwr</a:t>
            </a:r>
            <a:br>
              <a:rPr lang="cy-GB" b="1" dirty="0"/>
            </a:br>
            <a:r>
              <a:rPr lang="cy-GB" b="1" i="1" dirty="0" err="1"/>
              <a:t>Ask</a:t>
            </a:r>
            <a:r>
              <a:rPr lang="cy-GB" b="1" i="1" dirty="0"/>
              <a:t> the </a:t>
            </a:r>
            <a:r>
              <a:rPr lang="cy-GB" b="1" i="1" dirty="0" err="1"/>
              <a:t>Expert</a:t>
            </a:r>
            <a:br>
              <a:rPr lang="cy-GB" b="1" i="1" dirty="0"/>
            </a:br>
            <a:br>
              <a:rPr lang="cy-GB" b="1" i="1" dirty="0"/>
            </a:br>
            <a:r>
              <a:rPr lang="cy-GB" b="1" i="1" dirty="0"/>
              <a:t>Dr Abigail Wright </a:t>
            </a:r>
            <a:br>
              <a:rPr lang="cy-GB" b="1" i="1" dirty="0"/>
            </a:br>
            <a:br>
              <a:rPr lang="cy-GB" b="1" i="1" dirty="0"/>
            </a:br>
            <a:r>
              <a:rPr lang="cy-GB" sz="4000" b="1" dirty="0"/>
              <a:t>11.00 -12.00</a:t>
            </a:r>
            <a:endParaRPr lang="en-GB" sz="4000" b="1" dirty="0"/>
          </a:p>
        </p:txBody>
      </p:sp>
      <p:pic>
        <p:nvPicPr>
          <p:cNvPr id="3" name="Picture 2">
            <a:extLst>
              <a:ext uri="{FF2B5EF4-FFF2-40B4-BE49-F238E27FC236}">
                <a16:creationId xmlns:a16="http://schemas.microsoft.com/office/drawing/2014/main" id="{39113DAF-378C-9E13-72EE-3BBF632D2EBA}"/>
              </a:ext>
            </a:extLst>
          </p:cNvPr>
          <p:cNvPicPr>
            <a:picLocks noChangeAspect="1"/>
          </p:cNvPicPr>
          <p:nvPr/>
        </p:nvPicPr>
        <p:blipFill>
          <a:blip r:embed="rId2"/>
          <a:stretch>
            <a:fillRect/>
          </a:stretch>
        </p:blipFill>
        <p:spPr>
          <a:xfrm>
            <a:off x="7386793" y="1137946"/>
            <a:ext cx="2773192" cy="2773192"/>
          </a:xfrm>
          <a:prstGeom prst="rect">
            <a:avLst/>
          </a:prstGeom>
        </p:spPr>
      </p:pic>
      <p:sp>
        <p:nvSpPr>
          <p:cNvPr id="5" name="TextBox 4">
            <a:extLst>
              <a:ext uri="{FF2B5EF4-FFF2-40B4-BE49-F238E27FC236}">
                <a16:creationId xmlns:a16="http://schemas.microsoft.com/office/drawing/2014/main" id="{052CDEC5-3ABB-40B5-4E78-D99AE68F1410}"/>
              </a:ext>
            </a:extLst>
          </p:cNvPr>
          <p:cNvSpPr txBox="1"/>
          <p:nvPr/>
        </p:nvSpPr>
        <p:spPr>
          <a:xfrm>
            <a:off x="6467302" y="4058456"/>
            <a:ext cx="5259853" cy="954107"/>
          </a:xfrm>
          <a:prstGeom prst="rect">
            <a:avLst/>
          </a:prstGeom>
          <a:noFill/>
        </p:spPr>
        <p:txBody>
          <a:bodyPr wrap="square">
            <a:spAutoFit/>
          </a:bodyPr>
          <a:lstStyle/>
          <a:p>
            <a:pPr algn="ctr"/>
            <a:r>
              <a:rPr lang="en-GB" sz="2800" dirty="0"/>
              <a:t>Specialist Senior Educational Psychologist</a:t>
            </a:r>
          </a:p>
        </p:txBody>
      </p:sp>
    </p:spTree>
    <p:extLst>
      <p:ext uri="{BB962C8B-B14F-4D97-AF65-F5344CB8AC3E}">
        <p14:creationId xmlns:p14="http://schemas.microsoft.com/office/powerpoint/2010/main" val="27555255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icture containing text&#10;&#10;Description automatically generated">
            <a:extLst>
              <a:ext uri="{FF2B5EF4-FFF2-40B4-BE49-F238E27FC236}">
                <a16:creationId xmlns:a16="http://schemas.microsoft.com/office/drawing/2014/main" id="{A14B6AD5-5D09-2141-B6A4-FFA64371D7DE}"/>
              </a:ext>
            </a:extLst>
          </p:cNvPr>
          <p:cNvPicPr>
            <a:picLocks noChangeAspect="1"/>
          </p:cNvPicPr>
          <p:nvPr/>
        </p:nvPicPr>
        <p:blipFill>
          <a:blip r:embed="rId2"/>
          <a:stretch>
            <a:fillRect/>
          </a:stretch>
        </p:blipFill>
        <p:spPr>
          <a:xfrm>
            <a:off x="8286815" y="367206"/>
            <a:ext cx="2129593" cy="1425066"/>
          </a:xfrm>
          <a:prstGeom prst="rect">
            <a:avLst/>
          </a:prstGeom>
        </p:spPr>
      </p:pic>
      <p:sp>
        <p:nvSpPr>
          <p:cNvPr id="4" name="Rectangle 3">
            <a:extLst>
              <a:ext uri="{FF2B5EF4-FFF2-40B4-BE49-F238E27FC236}">
                <a16:creationId xmlns:a16="http://schemas.microsoft.com/office/drawing/2014/main" id="{428EEBCE-73AE-5455-D1A3-638712C024A9}"/>
              </a:ext>
            </a:extLst>
          </p:cNvPr>
          <p:cNvSpPr/>
          <p:nvPr/>
        </p:nvSpPr>
        <p:spPr>
          <a:xfrm>
            <a:off x="2587641" y="2449995"/>
            <a:ext cx="6082748" cy="1958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LUNCH BREAK </a:t>
            </a:r>
          </a:p>
          <a:p>
            <a:pPr algn="ctr"/>
            <a:endParaRPr lang="en-GB" sz="2800" dirty="0"/>
          </a:p>
          <a:p>
            <a:pPr algn="ctr"/>
            <a:r>
              <a:rPr lang="en-GB" sz="2800" dirty="0"/>
              <a:t>12 – 1PM </a:t>
            </a:r>
            <a:endParaRPr lang="en-GB" dirty="0"/>
          </a:p>
        </p:txBody>
      </p:sp>
    </p:spTree>
    <p:extLst>
      <p:ext uri="{BB962C8B-B14F-4D97-AF65-F5344CB8AC3E}">
        <p14:creationId xmlns:p14="http://schemas.microsoft.com/office/powerpoint/2010/main" val="3635814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320323-C6C5-D24B-A38B-15C00B210516}"/>
              </a:ext>
            </a:extLst>
          </p:cNvPr>
          <p:cNvSpPr>
            <a:spLocks noGrp="1"/>
          </p:cNvSpPr>
          <p:nvPr>
            <p:ph idx="4294967295"/>
          </p:nvPr>
        </p:nvSpPr>
        <p:spPr>
          <a:xfrm>
            <a:off x="4625009" y="1093458"/>
            <a:ext cx="5044584" cy="4159535"/>
          </a:xfrm>
        </p:spPr>
        <p:txBody>
          <a:bodyPr vert="horz" lIns="68580" tIns="34290" rIns="68580" bIns="34290" rtlCol="0" anchor="ctr">
            <a:normAutofit/>
          </a:bodyPr>
          <a:lstStyle/>
          <a:p>
            <a:pPr marL="0" indent="0" algn="ctr">
              <a:buNone/>
            </a:pPr>
            <a:r>
              <a:rPr lang="en-US" sz="4400" b="1" dirty="0">
                <a:highlight>
                  <a:srgbClr val="FFFF00"/>
                </a:highlight>
              </a:rPr>
              <a:t>Critical discussion of the international research evidence</a:t>
            </a:r>
          </a:p>
        </p:txBody>
      </p:sp>
      <p:sp>
        <p:nvSpPr>
          <p:cNvPr id="6" name="TextBox 5">
            <a:extLst>
              <a:ext uri="{FF2B5EF4-FFF2-40B4-BE49-F238E27FC236}">
                <a16:creationId xmlns:a16="http://schemas.microsoft.com/office/drawing/2014/main" id="{6EB913E3-AECA-2D43-B7C4-F67990418AA8}"/>
              </a:ext>
            </a:extLst>
          </p:cNvPr>
          <p:cNvSpPr txBox="1"/>
          <p:nvPr/>
        </p:nvSpPr>
        <p:spPr>
          <a:xfrm>
            <a:off x="897775" y="2296738"/>
            <a:ext cx="3494478" cy="1323439"/>
          </a:xfrm>
          <a:prstGeom prst="rect">
            <a:avLst/>
          </a:prstGeom>
          <a:noFill/>
        </p:spPr>
        <p:txBody>
          <a:bodyPr wrap="square" rtlCol="0">
            <a:spAutoFit/>
          </a:bodyPr>
          <a:lstStyle/>
          <a:p>
            <a:r>
              <a:rPr lang="en-US" sz="4000" dirty="0">
                <a:cs typeface="Arial" panose="020B0604020202020204" pitchFamily="34" charset="0"/>
              </a:rPr>
              <a:t>Session Three</a:t>
            </a:r>
          </a:p>
          <a:p>
            <a:r>
              <a:rPr lang="en-US" sz="4000" dirty="0">
                <a:cs typeface="Arial" panose="020B0604020202020204" pitchFamily="34" charset="0"/>
              </a:rPr>
              <a:t>1pm – 2pm</a:t>
            </a:r>
          </a:p>
        </p:txBody>
      </p:sp>
    </p:spTree>
    <p:extLst>
      <p:ext uri="{BB962C8B-B14F-4D97-AF65-F5344CB8AC3E}">
        <p14:creationId xmlns:p14="http://schemas.microsoft.com/office/powerpoint/2010/main" val="16840473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9403"/>
            <a:ext cx="10515600" cy="1325563"/>
          </a:xfrm>
        </p:spPr>
        <p:txBody>
          <a:bodyPr/>
          <a:lstStyle/>
          <a:p>
            <a:r>
              <a:rPr lang="en-GB" dirty="0"/>
              <a:t>Plan for the session:</a:t>
            </a:r>
          </a:p>
        </p:txBody>
      </p:sp>
      <p:sp>
        <p:nvSpPr>
          <p:cNvPr id="3" name="Content Placeholder 2"/>
          <p:cNvSpPr>
            <a:spLocks noGrp="1"/>
          </p:cNvSpPr>
          <p:nvPr>
            <p:ph idx="1"/>
          </p:nvPr>
        </p:nvSpPr>
        <p:spPr>
          <a:xfrm>
            <a:off x="838200" y="1825625"/>
            <a:ext cx="4470175" cy="4351338"/>
          </a:xfrm>
        </p:spPr>
        <p:txBody>
          <a:bodyPr/>
          <a:lstStyle/>
          <a:p>
            <a:r>
              <a:rPr lang="en-GB" dirty="0"/>
              <a:t>Break out room:  Small group discussion</a:t>
            </a:r>
          </a:p>
          <a:p>
            <a:endParaRPr lang="en-GB" dirty="0"/>
          </a:p>
          <a:p>
            <a:r>
              <a:rPr lang="en-GB" dirty="0"/>
              <a:t>Main room:  Feedback</a:t>
            </a:r>
          </a:p>
          <a:p>
            <a:endParaRPr lang="en-GB" dirty="0"/>
          </a:p>
          <a:p>
            <a:r>
              <a:rPr lang="en-GB" dirty="0"/>
              <a:t>Time for reflection</a:t>
            </a:r>
          </a:p>
          <a:p>
            <a:endParaRPr lang="en-GB" dirty="0"/>
          </a:p>
          <a:p>
            <a:endParaRPr lang="en-GB" dirty="0"/>
          </a:p>
        </p:txBody>
      </p:sp>
      <p:sp>
        <p:nvSpPr>
          <p:cNvPr id="5" name="TextBox 4">
            <a:extLst>
              <a:ext uri="{FF2B5EF4-FFF2-40B4-BE49-F238E27FC236}">
                <a16:creationId xmlns:a16="http://schemas.microsoft.com/office/drawing/2014/main" id="{CAD38D72-F983-20D3-BEAE-A743991F75D3}"/>
              </a:ext>
            </a:extLst>
          </p:cNvPr>
          <p:cNvSpPr txBox="1"/>
          <p:nvPr/>
        </p:nvSpPr>
        <p:spPr>
          <a:xfrm>
            <a:off x="5543731" y="2044005"/>
            <a:ext cx="5565971" cy="2769989"/>
          </a:xfrm>
          <a:prstGeom prst="rect">
            <a:avLst/>
          </a:prstGeom>
          <a:noFill/>
        </p:spPr>
        <p:txBody>
          <a:bodyPr wrap="square">
            <a:spAutoFit/>
          </a:bodyPr>
          <a:lstStyle/>
          <a:p>
            <a:r>
              <a:rPr lang="en-GB" sz="2800" b="1" dirty="0">
                <a:highlight>
                  <a:srgbClr val="FFFF00"/>
                </a:highlight>
              </a:rPr>
              <a:t>Key paper: </a:t>
            </a:r>
          </a:p>
          <a:p>
            <a:endParaRPr lang="en-GB" sz="2800" b="1" dirty="0">
              <a:highlight>
                <a:srgbClr val="FFFF00"/>
              </a:highlight>
            </a:endParaRPr>
          </a:p>
          <a:p>
            <a:r>
              <a:rPr lang="en-GB" sz="1800" dirty="0">
                <a:solidFill>
                  <a:srgbClr val="222222"/>
                </a:solidFill>
                <a:effectLst/>
                <a:highlight>
                  <a:srgbClr val="FFFF00"/>
                </a:highlight>
                <a:latin typeface="Arial" panose="020B0604020202020204" pitchFamily="34" charset="0"/>
                <a:ea typeface="DengXian" panose="02010600030101010101" pitchFamily="2" charset="-122"/>
                <a:cs typeface="Times New Roman" panose="02020603050405020304" pitchFamily="18" charset="0"/>
              </a:rPr>
              <a:t>Hickey, G. and Stynes, H., 2024. Strengthening wellbeing in schools after COVID-19: a pilot evaluation of an awareness based intervention for children and young people. </a:t>
            </a:r>
            <a:r>
              <a:rPr lang="en-GB" sz="1800" i="1" dirty="0">
                <a:solidFill>
                  <a:srgbClr val="222222"/>
                </a:solidFill>
                <a:effectLst/>
                <a:highlight>
                  <a:srgbClr val="FFFF00"/>
                </a:highlight>
                <a:latin typeface="Arial" panose="020B0604020202020204" pitchFamily="34" charset="0"/>
                <a:ea typeface="DengXian" panose="02010600030101010101" pitchFamily="2" charset="-122"/>
                <a:cs typeface="Times New Roman" panose="02020603050405020304" pitchFamily="18" charset="0"/>
              </a:rPr>
              <a:t>Irish Educational Studies</a:t>
            </a:r>
            <a:r>
              <a:rPr lang="en-GB" sz="1800" dirty="0">
                <a:solidFill>
                  <a:srgbClr val="222222"/>
                </a:solidFill>
                <a:effectLst/>
                <a:highlight>
                  <a:srgbClr val="FFFF00"/>
                </a:highlight>
                <a:latin typeface="Arial" panose="020B0604020202020204" pitchFamily="34" charset="0"/>
                <a:ea typeface="DengXian" panose="02010600030101010101" pitchFamily="2" charset="-122"/>
                <a:cs typeface="Times New Roman" panose="02020603050405020304" pitchFamily="18" charset="0"/>
              </a:rPr>
              <a:t>, pp.1-31.   </a:t>
            </a:r>
            <a:endParaRPr lang="en-GB" sz="18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a:p>
            <a:endParaRPr lang="en-GB" sz="2800" b="1" dirty="0">
              <a:highlight>
                <a:srgbClr val="FFFF00"/>
              </a:highligh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6596" y="1"/>
            <a:ext cx="7651102" cy="1008185"/>
          </a:xfrm>
        </p:spPr>
        <p:txBody>
          <a:bodyPr>
            <a:normAutofit/>
          </a:bodyPr>
          <a:lstStyle/>
          <a:p>
            <a:r>
              <a:rPr lang="en-GB" sz="3200" dirty="0"/>
              <a:t>Break out room:</a:t>
            </a:r>
            <a:br>
              <a:rPr lang="en-GB" sz="3200" dirty="0"/>
            </a:br>
            <a:r>
              <a:rPr lang="en-GB" sz="3200" dirty="0"/>
              <a:t>Small group discussion (20 minutes)</a:t>
            </a:r>
          </a:p>
        </p:txBody>
      </p:sp>
      <p:sp>
        <p:nvSpPr>
          <p:cNvPr id="3" name="Content Placeholder 2"/>
          <p:cNvSpPr>
            <a:spLocks noGrp="1"/>
          </p:cNvSpPr>
          <p:nvPr>
            <p:ph idx="1"/>
          </p:nvPr>
        </p:nvSpPr>
        <p:spPr>
          <a:xfrm>
            <a:off x="1664677" y="1008186"/>
            <a:ext cx="8487508" cy="5168777"/>
          </a:xfrm>
        </p:spPr>
        <p:txBody>
          <a:bodyPr>
            <a:normAutofit/>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What are the lessons learnt from studying an international perspective</a:t>
            </a:r>
          </a:p>
          <a:p>
            <a:pPr marL="342900" indent="-342900">
              <a:buFont typeface="+mj-lt"/>
              <a:buAutoNum type="arabicPeriod"/>
            </a:pPr>
            <a:r>
              <a:rPr lang="en-GB" sz="2400" dirty="0">
                <a:latin typeface="Calibri" panose="020F0502020204030204" pitchFamily="34" charset="0"/>
                <a:ea typeface="Calibri" panose="020F0502020204030204" pitchFamily="34" charset="0"/>
                <a:cs typeface="Times New Roman" panose="02020603050405020304" pitchFamily="18" charset="0"/>
              </a:rPr>
              <a:t>Discuss the </a:t>
            </a:r>
            <a:r>
              <a:rPr lang="en-GB" sz="2400" dirty="0">
                <a:highlight>
                  <a:srgbClr val="FFFF00"/>
                </a:highlight>
                <a:latin typeface="Calibri" panose="020F0502020204030204" pitchFamily="34" charset="0"/>
                <a:ea typeface="Calibri" panose="020F0502020204030204" pitchFamily="34" charset="0"/>
                <a:cs typeface="Times New Roman" panose="02020603050405020304" pitchFamily="18" charset="0"/>
              </a:rPr>
              <a:t>paper </a:t>
            </a:r>
            <a:r>
              <a:rPr lang="en-GB" sz="2400" dirty="0"/>
              <a:t>in relation to its:</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       - Main purpose</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       - Findings</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       - Conclusions</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       - Limitations</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2. How does it relate to other national and international    </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    literature you have read?</a:t>
            </a:r>
          </a:p>
          <a:p>
            <a:pPr marL="0" indent="0">
              <a:buNone/>
            </a:pPr>
            <a:r>
              <a:rPr lang="en-GB" sz="2400" dirty="0">
                <a:latin typeface="Calibri" panose="020F0502020204030204" pitchFamily="34" charset="0"/>
                <a:ea typeface="Calibri" panose="020F0502020204030204" pitchFamily="34" charset="0"/>
                <a:cs typeface="Times New Roman" panose="02020603050405020304" pitchFamily="18" charset="0"/>
              </a:rPr>
              <a:t>3. How does it relate to your practice?</a:t>
            </a:r>
          </a:p>
          <a:p>
            <a:endParaRPr lang="en-GB" sz="2600" dirty="0">
              <a:latin typeface="Calibri" panose="020F0502020204030204" pitchFamily="34" charset="0"/>
              <a:ea typeface="Calibri" panose="020F0502020204030204" pitchFamily="34" charset="0"/>
              <a:cs typeface="Times New Roman" panose="02020603050405020304" pitchFamily="18" charset="0"/>
            </a:endParaRPr>
          </a:p>
          <a:p>
            <a:pPr marL="514350" indent="-514350">
              <a:buFont typeface="+mj-lt"/>
              <a:buAutoNum type="arabicPeriod"/>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0683-554D-42EB-BDE8-63963FA9D37A}"/>
              </a:ext>
            </a:extLst>
          </p:cNvPr>
          <p:cNvSpPr>
            <a:spLocks noGrp="1"/>
          </p:cNvSpPr>
          <p:nvPr>
            <p:ph type="title"/>
          </p:nvPr>
        </p:nvSpPr>
        <p:spPr/>
        <p:txBody>
          <a:bodyPr>
            <a:normAutofit fontScale="90000"/>
          </a:bodyPr>
          <a:lstStyle/>
          <a:p>
            <a:br>
              <a:rPr lang="en-GB" b="1" dirty="0">
                <a:latin typeface="Calibri" panose="020F0502020204030204" pitchFamily="34" charset="0"/>
                <a:ea typeface="Calibri" panose="020F0502020204030204" pitchFamily="34" charset="0"/>
                <a:cs typeface="Calibri" panose="020F0502020204030204" pitchFamily="34" charset="0"/>
              </a:rPr>
            </a:br>
            <a:r>
              <a:rPr lang="en-GB" b="1" dirty="0">
                <a:latin typeface="Calibri" panose="020F0502020204030204" pitchFamily="34" charset="0"/>
                <a:ea typeface="Calibri" panose="020F0502020204030204" pitchFamily="34" charset="0"/>
                <a:cs typeface="Calibri" panose="020F0502020204030204" pitchFamily="34" charset="0"/>
              </a:rPr>
              <a:t>Time for reflection…</a:t>
            </a:r>
            <a:br>
              <a:rPr lang="en-GB" dirty="0">
                <a:solidFill>
                  <a:srgbClr val="FF0000"/>
                </a:solidFill>
                <a:latin typeface="Calibri" panose="020F0502020204030204" pitchFamily="34" charset="0"/>
                <a:ea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262B42D3-6C3F-47BA-B969-473C7C2D2B6C}"/>
              </a:ext>
            </a:extLst>
          </p:cNvPr>
          <p:cNvSpPr>
            <a:spLocks noGrp="1"/>
          </p:cNvSpPr>
          <p:nvPr>
            <p:ph idx="1"/>
          </p:nvPr>
        </p:nvSpPr>
        <p:spPr>
          <a:xfrm>
            <a:off x="647007" y="1542993"/>
            <a:ext cx="6003175" cy="4351338"/>
          </a:xfrm>
        </p:spPr>
        <p:txBody>
          <a:bodyPr>
            <a:normAutofit lnSpcReduction="10000"/>
          </a:bodyPr>
          <a:lstStyle/>
          <a:p>
            <a:pPr marL="0" indent="0">
              <a:buNone/>
            </a:pPr>
            <a:r>
              <a:rPr lang="en-GB" sz="3200" dirty="0">
                <a:latin typeface="Calibri" panose="020F0502020204030204" pitchFamily="34" charset="0"/>
                <a:ea typeface="Calibri" panose="020F0502020204030204" pitchFamily="34" charset="0"/>
                <a:cs typeface="Calibri" panose="020F0502020204030204" pitchFamily="34" charset="0"/>
              </a:rPr>
              <a:t>Reflection </a:t>
            </a:r>
          </a:p>
          <a:p>
            <a:pPr marL="514350" indent="-514350">
              <a:buFont typeface="+mj-lt"/>
              <a:buAutoNum type="arabicPeriod"/>
            </a:pPr>
            <a:r>
              <a:rPr lang="en-GB" sz="3200" dirty="0">
                <a:latin typeface="Calibri" panose="020F0502020204030204" pitchFamily="34" charset="0"/>
                <a:ea typeface="Calibri" panose="020F0502020204030204" pitchFamily="34" charset="0"/>
                <a:cs typeface="Calibri" panose="020F0502020204030204" pitchFamily="34" charset="0"/>
              </a:rPr>
              <a:t>How do you currently support emotional health, mental health and well-being?</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marL="514350" indent="-514350">
              <a:buFont typeface="+mj-lt"/>
              <a:buAutoNum type="arabicPeriod"/>
            </a:pPr>
            <a:r>
              <a:rPr lang="en-GB" sz="3200" dirty="0">
                <a:latin typeface="Calibri" panose="020F0502020204030204" pitchFamily="34" charset="0"/>
                <a:ea typeface="Calibri" panose="020F0502020204030204" pitchFamily="34" charset="0"/>
                <a:cs typeface="Calibri" panose="020F0502020204030204" pitchFamily="34" charset="0"/>
              </a:rPr>
              <a:t>Is this from a systematic and considered approach, or more reactive?</a:t>
            </a:r>
          </a:p>
          <a:p>
            <a:pPr marL="514350" indent="-514350">
              <a:buFont typeface="+mj-lt"/>
              <a:buAutoNum type="arabicPeriod"/>
            </a:pPr>
            <a:r>
              <a:rPr lang="en-US" sz="3200" dirty="0">
                <a:latin typeface="Calibri" panose="020F0502020204030204" pitchFamily="34" charset="0"/>
                <a:ea typeface="Calibri" panose="020F0502020204030204" pitchFamily="34" charset="0"/>
              </a:rPr>
              <a:t>How might what you do impact on your learners? </a:t>
            </a:r>
            <a:endParaRPr lang="en-GB" sz="3200" dirty="0">
              <a:latin typeface="Calibri" panose="020F0502020204030204" pitchFamily="34" charset="0"/>
              <a:ea typeface="Calibri" panose="020F0502020204030204" pitchFamily="34" charset="0"/>
              <a:cs typeface="Calibri" panose="020F0502020204030204" pitchFamily="34" charset="0"/>
            </a:endParaRPr>
          </a:p>
        </p:txBody>
      </p:sp>
      <p:pic>
        <p:nvPicPr>
          <p:cNvPr id="7" name="Picture 6" descr="A cup of coffee with a heart design on top of it&#10;&#10;Description automatically generated">
            <a:extLst>
              <a:ext uri="{FF2B5EF4-FFF2-40B4-BE49-F238E27FC236}">
                <a16:creationId xmlns:a16="http://schemas.microsoft.com/office/drawing/2014/main" id="{90416CF9-9724-5CBE-1863-0521797563E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40879" y="2317134"/>
            <a:ext cx="3731029" cy="2487621"/>
          </a:xfrm>
          <a:prstGeom prst="rect">
            <a:avLst/>
          </a:prstGeom>
        </p:spPr>
      </p:pic>
      <p:sp>
        <p:nvSpPr>
          <p:cNvPr id="8" name="TextBox 7">
            <a:extLst>
              <a:ext uri="{FF2B5EF4-FFF2-40B4-BE49-F238E27FC236}">
                <a16:creationId xmlns:a16="http://schemas.microsoft.com/office/drawing/2014/main" id="{1345FE4D-A151-B037-6684-AF59EE71A2EC}"/>
              </a:ext>
            </a:extLst>
          </p:cNvPr>
          <p:cNvSpPr txBox="1"/>
          <p:nvPr/>
        </p:nvSpPr>
        <p:spPr>
          <a:xfrm>
            <a:off x="7040879" y="4991744"/>
            <a:ext cx="3731029" cy="230832"/>
          </a:xfrm>
          <a:prstGeom prst="rect">
            <a:avLst/>
          </a:prstGeom>
          <a:noFill/>
        </p:spPr>
        <p:txBody>
          <a:bodyPr wrap="square" rtlCol="0">
            <a:spAutoFit/>
          </a:bodyPr>
          <a:lstStyle/>
          <a:p>
            <a:r>
              <a:rPr lang="en-GB" sz="900">
                <a:hlinkClick r:id="rId4" tooltip="https://commons.wikimedia.org/wiki/File:Cappuccino_at_Sightglass_Coffee.jpg"/>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12340510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9BACE-470B-45E7-82B2-D32B7ABF34BD}"/>
              </a:ext>
            </a:extLst>
          </p:cNvPr>
          <p:cNvSpPr>
            <a:spLocks noGrp="1"/>
          </p:cNvSpPr>
          <p:nvPr>
            <p:ph type="ctrTitle"/>
          </p:nvPr>
        </p:nvSpPr>
        <p:spPr>
          <a:xfrm>
            <a:off x="960699" y="2204596"/>
            <a:ext cx="8281686" cy="2387600"/>
          </a:xfrm>
        </p:spPr>
        <p:txBody>
          <a:bodyPr>
            <a:normAutofit fontScale="90000"/>
          </a:bodyPr>
          <a:lstStyle/>
          <a:p>
            <a:r>
              <a:rPr lang="en-GB" sz="6000" b="1" dirty="0">
                <a:effectLst/>
                <a:latin typeface="Calibri" panose="020F0502020204030204" pitchFamily="34" charset="0"/>
                <a:ea typeface="Times New Roman" panose="02020603050405020304" pitchFamily="18" charset="0"/>
              </a:rPr>
              <a:t>Core strand 4: </a:t>
            </a:r>
            <a:r>
              <a:rPr lang="en-GB" dirty="0"/>
              <a:t>Early Intervention and Prevention</a:t>
            </a:r>
            <a:br>
              <a:rPr lang="en-GB" dirty="0"/>
            </a:br>
            <a:br>
              <a:rPr lang="en-GB" dirty="0"/>
            </a:br>
            <a:r>
              <a:rPr lang="en-GB" sz="4900" dirty="0"/>
              <a:t>2PM – 2.45PM</a:t>
            </a:r>
            <a:endParaRPr lang="en-GB" dirty="0"/>
          </a:p>
        </p:txBody>
      </p:sp>
    </p:spTree>
    <p:extLst>
      <p:ext uri="{BB962C8B-B14F-4D97-AF65-F5344CB8AC3E}">
        <p14:creationId xmlns:p14="http://schemas.microsoft.com/office/powerpoint/2010/main" val="510768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FD188-2FBF-4362-B3AE-694EED2FBC6C}"/>
              </a:ext>
            </a:extLst>
          </p:cNvPr>
          <p:cNvSpPr>
            <a:spLocks noGrp="1"/>
          </p:cNvSpPr>
          <p:nvPr>
            <p:ph type="title"/>
          </p:nvPr>
        </p:nvSpPr>
        <p:spPr/>
        <p:txBody>
          <a:bodyPr/>
          <a:lstStyle/>
          <a:p>
            <a:r>
              <a:rPr lang="en-GB" dirty="0">
                <a:cs typeface="Calibri Light"/>
              </a:rPr>
              <a:t>Session 4 </a:t>
            </a:r>
            <a:endParaRPr lang="en-GB" dirty="0"/>
          </a:p>
        </p:txBody>
      </p:sp>
      <p:sp>
        <p:nvSpPr>
          <p:cNvPr id="3" name="Content Placeholder 2">
            <a:extLst>
              <a:ext uri="{FF2B5EF4-FFF2-40B4-BE49-F238E27FC236}">
                <a16:creationId xmlns:a16="http://schemas.microsoft.com/office/drawing/2014/main" id="{D75F0466-826C-4AC6-91EF-3330862E6B99}"/>
              </a:ext>
            </a:extLst>
          </p:cNvPr>
          <p:cNvSpPr>
            <a:spLocks noGrp="1"/>
          </p:cNvSpPr>
          <p:nvPr>
            <p:ph sz="half" idx="1"/>
          </p:nvPr>
        </p:nvSpPr>
        <p:spPr>
          <a:xfrm>
            <a:off x="671946" y="1484803"/>
            <a:ext cx="5181600" cy="4351338"/>
          </a:xfrm>
        </p:spPr>
        <p:txBody>
          <a:bodyPr vert="horz" lIns="91440" tIns="45720" rIns="91440" bIns="45720" rtlCol="0" anchor="t">
            <a:normAutofit fontScale="77500" lnSpcReduction="20000"/>
          </a:bodyPr>
          <a:lstStyle/>
          <a:p>
            <a:pPr marL="0" indent="0">
              <a:buNone/>
            </a:pPr>
            <a:endParaRPr lang="en-GB" dirty="0">
              <a:ea typeface="+mn-lt"/>
              <a:cs typeface="+mn-lt"/>
            </a:endParaRPr>
          </a:p>
          <a:p>
            <a:pPr marL="0" indent="0">
              <a:buNone/>
            </a:pPr>
            <a:r>
              <a:rPr lang="en-GB" sz="2900" dirty="0">
                <a:ea typeface="+mn-lt"/>
                <a:cs typeface="+mn-lt"/>
              </a:rPr>
              <a:t>Covered so far in Core Strand 4:</a:t>
            </a:r>
          </a:p>
          <a:p>
            <a:r>
              <a:rPr lang="en-GB" sz="2900" dirty="0">
                <a:ea typeface="+mn-lt"/>
                <a:cs typeface="+mn-lt"/>
              </a:rPr>
              <a:t>Develop your knowledge and understanding of early intervention </a:t>
            </a:r>
          </a:p>
          <a:p>
            <a:r>
              <a:rPr lang="en-GB" sz="2900" dirty="0">
                <a:ea typeface="+mn-lt"/>
                <a:cs typeface="+mn-lt"/>
              </a:rPr>
              <a:t>Defining early intervention and recognising their importance and impact</a:t>
            </a:r>
          </a:p>
          <a:p>
            <a:r>
              <a:rPr lang="en-GB" sz="2900" dirty="0">
                <a:ea typeface="+mn-lt"/>
                <a:cs typeface="+mn-lt"/>
              </a:rPr>
              <a:t> Effective prevention strategies to support health and well-being</a:t>
            </a:r>
          </a:p>
          <a:p>
            <a:r>
              <a:rPr lang="en-GB" sz="2900" dirty="0">
                <a:ea typeface="+mn-lt"/>
                <a:cs typeface="+mn-lt"/>
              </a:rPr>
              <a:t>Identification good practice in Wales and internationally</a:t>
            </a:r>
          </a:p>
          <a:p>
            <a:r>
              <a:rPr lang="en-GB" sz="2900" dirty="0">
                <a:ea typeface="+mn-lt"/>
                <a:cs typeface="+mn-lt"/>
              </a:rPr>
              <a:t>Developing early intervention and prevention initiatives for your own setting</a:t>
            </a:r>
          </a:p>
          <a:p>
            <a:endParaRPr lang="en-GB" sz="3300" dirty="0">
              <a:ea typeface="+mn-lt"/>
              <a:cs typeface="+mn-lt"/>
            </a:endParaRPr>
          </a:p>
          <a:p>
            <a:endParaRPr lang="en-GB" sz="3300" dirty="0">
              <a:ea typeface="+mn-lt"/>
              <a:cs typeface="+mn-lt"/>
            </a:endParaRPr>
          </a:p>
          <a:p>
            <a:endParaRPr lang="en-GB" sz="3300" dirty="0">
              <a:ea typeface="+mn-lt"/>
              <a:cs typeface="+mn-lt"/>
            </a:endParaRPr>
          </a:p>
          <a:p>
            <a:pPr marL="0" indent="0">
              <a:buNone/>
            </a:pPr>
            <a:endParaRPr lang="en-GB" sz="3300" dirty="0">
              <a:ea typeface="+mn-lt"/>
              <a:cs typeface="+mn-lt"/>
            </a:endParaRPr>
          </a:p>
          <a:p>
            <a:endParaRPr lang="en-GB" dirty="0">
              <a:ea typeface="+mn-lt"/>
              <a:cs typeface="+mn-lt"/>
            </a:endParaRPr>
          </a:p>
          <a:p>
            <a:endParaRPr lang="en-GB" dirty="0">
              <a:ea typeface="+mn-lt"/>
              <a:cs typeface="+mn-lt"/>
            </a:endParaRPr>
          </a:p>
          <a:p>
            <a:endParaRPr lang="en-GB" dirty="0">
              <a:cs typeface="Calibri"/>
            </a:endParaRPr>
          </a:p>
        </p:txBody>
      </p:sp>
      <p:sp>
        <p:nvSpPr>
          <p:cNvPr id="4" name="Content Placeholder 3"/>
          <p:cNvSpPr>
            <a:spLocks noGrp="1"/>
          </p:cNvSpPr>
          <p:nvPr>
            <p:ph sz="half" idx="2"/>
          </p:nvPr>
        </p:nvSpPr>
        <p:spPr>
          <a:xfrm>
            <a:off x="6019800" y="2109205"/>
            <a:ext cx="5181600" cy="4351338"/>
          </a:xfrm>
        </p:spPr>
        <p:txBody>
          <a:bodyPr>
            <a:normAutofit fontScale="77500" lnSpcReduction="20000"/>
          </a:bodyPr>
          <a:lstStyle/>
          <a:p>
            <a:pPr marL="0" indent="0">
              <a:buNone/>
            </a:pPr>
            <a:r>
              <a:rPr lang="en-GB" dirty="0"/>
              <a:t>Aims of this session:</a:t>
            </a:r>
          </a:p>
          <a:p>
            <a:pPr marL="0" indent="0">
              <a:buNone/>
            </a:pPr>
            <a:r>
              <a:rPr lang="en-GB" dirty="0">
                <a:ea typeface="+mn-lt"/>
                <a:cs typeface="+mn-lt"/>
              </a:rPr>
              <a:t>As we draw this module to a close through critical reflection you will:</a:t>
            </a:r>
          </a:p>
          <a:p>
            <a:pPr marL="514350" indent="-514350">
              <a:buAutoNum type="arabicPeriod"/>
            </a:pPr>
            <a:r>
              <a:rPr lang="en-GB" dirty="0">
                <a:ea typeface="+mn-lt"/>
                <a:cs typeface="+mn-lt"/>
              </a:rPr>
              <a:t>review what can Wales learn from international practice and research in intervention and prevention</a:t>
            </a:r>
          </a:p>
          <a:p>
            <a:pPr marL="514350" indent="-514350">
              <a:buAutoNum type="arabicPeriod"/>
            </a:pPr>
            <a:r>
              <a:rPr lang="en-GB" dirty="0">
                <a:ea typeface="+mn-lt"/>
                <a:cs typeface="+mn-lt"/>
              </a:rPr>
              <a:t>identify what you have learned in relation to informing your own practice in the future.</a:t>
            </a:r>
          </a:p>
          <a:p>
            <a:endParaRPr lang="en-GB" dirty="0"/>
          </a:p>
        </p:txBody>
      </p:sp>
    </p:spTree>
    <p:extLst>
      <p:ext uri="{BB962C8B-B14F-4D97-AF65-F5344CB8AC3E}">
        <p14:creationId xmlns:p14="http://schemas.microsoft.com/office/powerpoint/2010/main" val="20335063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FD188-2FBF-4362-B3AE-694EED2FBC6C}"/>
              </a:ext>
            </a:extLst>
          </p:cNvPr>
          <p:cNvSpPr>
            <a:spLocks noGrp="1"/>
          </p:cNvSpPr>
          <p:nvPr>
            <p:ph type="title"/>
          </p:nvPr>
        </p:nvSpPr>
        <p:spPr/>
        <p:txBody>
          <a:bodyPr/>
          <a:lstStyle/>
          <a:p>
            <a:r>
              <a:rPr lang="en-GB" b="1" dirty="0"/>
              <a:t>Activity (</a:t>
            </a:r>
            <a:r>
              <a:rPr lang="en-GB" b="1" dirty="0">
                <a:highlight>
                  <a:srgbClr val="FFFF00"/>
                </a:highlight>
              </a:rPr>
              <a:t>40 </a:t>
            </a:r>
            <a:r>
              <a:rPr lang="en-GB" b="1" dirty="0"/>
              <a:t>minutes)</a:t>
            </a:r>
          </a:p>
        </p:txBody>
      </p:sp>
      <p:sp>
        <p:nvSpPr>
          <p:cNvPr id="3" name="Content Placeholder 2">
            <a:extLst>
              <a:ext uri="{FF2B5EF4-FFF2-40B4-BE49-F238E27FC236}">
                <a16:creationId xmlns:a16="http://schemas.microsoft.com/office/drawing/2014/main" id="{D75F0466-826C-4AC6-91EF-3330862E6B99}"/>
              </a:ext>
            </a:extLst>
          </p:cNvPr>
          <p:cNvSpPr>
            <a:spLocks noGrp="1"/>
          </p:cNvSpPr>
          <p:nvPr>
            <p:ph idx="1"/>
          </p:nvPr>
        </p:nvSpPr>
        <p:spPr/>
        <p:txBody>
          <a:bodyPr vert="horz" lIns="91440" tIns="45720" rIns="91440" bIns="45720" rtlCol="0" anchor="t">
            <a:normAutofit/>
          </a:bodyPr>
          <a:lstStyle/>
          <a:p>
            <a:pPr marL="0" indent="0">
              <a:buNone/>
            </a:pPr>
            <a:r>
              <a:rPr lang="en-GB" b="1" dirty="0">
                <a:ea typeface="+mn-lt"/>
                <a:cs typeface="+mn-lt"/>
              </a:rPr>
              <a:t>Group Discussion Activity in Breakout Rooms (20 minutes): </a:t>
            </a:r>
            <a:endParaRPr lang="en-GB" dirty="0">
              <a:ea typeface="+mn-lt"/>
              <a:cs typeface="+mn-lt"/>
            </a:endParaRPr>
          </a:p>
          <a:p>
            <a:r>
              <a:rPr lang="en-GB" dirty="0">
                <a:ea typeface="+mn-lt"/>
                <a:cs typeface="+mn-lt"/>
              </a:rPr>
              <a:t>An opportunity to  share </a:t>
            </a:r>
            <a:r>
              <a:rPr lang="en-GB" b="1" dirty="0"/>
              <a:t>approaches to intervention and prevention </a:t>
            </a:r>
            <a:r>
              <a:rPr lang="en-GB" dirty="0"/>
              <a:t>within your </a:t>
            </a:r>
            <a:r>
              <a:rPr lang="en-GB" b="1" dirty="0"/>
              <a:t>own professional setting </a:t>
            </a:r>
            <a:r>
              <a:rPr lang="en-GB" dirty="0"/>
              <a:t>based on </a:t>
            </a:r>
            <a:r>
              <a:rPr lang="en-GB" b="1" dirty="0"/>
              <a:t>wider research </a:t>
            </a:r>
            <a:r>
              <a:rPr lang="en-GB" dirty="0"/>
              <a:t>and </a:t>
            </a:r>
            <a:r>
              <a:rPr lang="en-GB" b="1" dirty="0"/>
              <a:t>activities</a:t>
            </a:r>
            <a:r>
              <a:rPr lang="en-GB" dirty="0"/>
              <a:t> completed within the module </a:t>
            </a:r>
          </a:p>
          <a:p>
            <a:r>
              <a:rPr lang="en-GB" dirty="0">
                <a:ea typeface="+mn-lt"/>
                <a:cs typeface="+mn-lt"/>
              </a:rPr>
              <a:t>Identify examples of </a:t>
            </a:r>
            <a:r>
              <a:rPr lang="en-GB" b="1" dirty="0">
                <a:ea typeface="+mn-lt"/>
                <a:cs typeface="+mn-lt"/>
              </a:rPr>
              <a:t>good practice </a:t>
            </a:r>
            <a:r>
              <a:rPr lang="en-GB" dirty="0">
                <a:ea typeface="+mn-lt"/>
                <a:cs typeface="+mn-lt"/>
              </a:rPr>
              <a:t>in </a:t>
            </a:r>
            <a:r>
              <a:rPr lang="en-GB" b="1" dirty="0">
                <a:ea typeface="+mn-lt"/>
                <a:cs typeface="+mn-lt"/>
              </a:rPr>
              <a:t>implementing early interventions </a:t>
            </a:r>
            <a:r>
              <a:rPr lang="en-GB" dirty="0">
                <a:ea typeface="+mn-lt"/>
                <a:cs typeface="+mn-lt"/>
              </a:rPr>
              <a:t>and </a:t>
            </a:r>
            <a:r>
              <a:rPr lang="en-GB" b="1" dirty="0">
                <a:ea typeface="+mn-lt"/>
                <a:cs typeface="+mn-lt"/>
              </a:rPr>
              <a:t>preventions</a:t>
            </a:r>
          </a:p>
          <a:p>
            <a:r>
              <a:rPr lang="en-GB" dirty="0">
                <a:ea typeface="+mn-lt"/>
                <a:cs typeface="+mn-lt"/>
              </a:rPr>
              <a:t>Suggest 2-3 key recommendations for practice in Wales based on international practice </a:t>
            </a:r>
            <a:r>
              <a:rPr lang="en-GB" dirty="0">
                <a:highlight>
                  <a:srgbClr val="FFFF00"/>
                </a:highlight>
                <a:ea typeface="+mn-lt"/>
                <a:cs typeface="+mn-lt"/>
              </a:rPr>
              <a:t>and feed back to the main group (15mins)</a:t>
            </a:r>
          </a:p>
          <a:p>
            <a:endParaRPr lang="en-GB" dirty="0">
              <a:cs typeface="Calibri"/>
            </a:endParaRPr>
          </a:p>
        </p:txBody>
      </p:sp>
    </p:spTree>
    <p:extLst>
      <p:ext uri="{BB962C8B-B14F-4D97-AF65-F5344CB8AC3E}">
        <p14:creationId xmlns:p14="http://schemas.microsoft.com/office/powerpoint/2010/main" val="891279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434913" y="1661532"/>
            <a:ext cx="5578858" cy="2125337"/>
          </a:xfrm>
          <a:solidFill>
            <a:schemeClr val="accent1">
              <a:lumMod val="60000"/>
              <a:lumOff val="40000"/>
            </a:schemeClr>
          </a:solidFill>
        </p:spPr>
        <p:txBody>
          <a:bodyPr/>
          <a:lstStyle/>
          <a:p>
            <a:pPr algn="ctr"/>
            <a:r>
              <a:rPr lang="en-GB" dirty="0"/>
              <a:t>   </a:t>
            </a:r>
            <a:r>
              <a:rPr lang="en-GB" sz="4400" dirty="0"/>
              <a:t>Comfort Break</a:t>
            </a:r>
            <a:br>
              <a:rPr lang="en-GB" sz="4400" dirty="0"/>
            </a:br>
            <a:endParaRPr lang="en-GB" sz="4400" dirty="0"/>
          </a:p>
        </p:txBody>
      </p:sp>
      <p:sp>
        <p:nvSpPr>
          <p:cNvPr id="6" name="Text Placeholder 5"/>
          <p:cNvSpPr>
            <a:spLocks noGrp="1"/>
          </p:cNvSpPr>
          <p:nvPr>
            <p:ph type="body" idx="1"/>
          </p:nvPr>
        </p:nvSpPr>
        <p:spPr>
          <a:xfrm>
            <a:off x="4412945" y="3214025"/>
            <a:ext cx="2461146" cy="572844"/>
          </a:xfrm>
        </p:spPr>
        <p:txBody>
          <a:bodyPr>
            <a:normAutofit/>
          </a:bodyPr>
          <a:lstStyle/>
          <a:p>
            <a:r>
              <a:rPr lang="en-GB" dirty="0"/>
              <a:t>2.45 – 3PM</a:t>
            </a:r>
          </a:p>
        </p:txBody>
      </p:sp>
    </p:spTree>
    <p:extLst>
      <p:ext uri="{BB962C8B-B14F-4D97-AF65-F5344CB8AC3E}">
        <p14:creationId xmlns:p14="http://schemas.microsoft.com/office/powerpoint/2010/main" val="3547007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98070" y="1748373"/>
            <a:ext cx="6995860" cy="3361253"/>
          </a:xfrm>
          <a:solidFill>
            <a:schemeClr val="accent1">
              <a:lumMod val="60000"/>
              <a:lumOff val="40000"/>
            </a:schemeClr>
          </a:solidFill>
        </p:spPr>
        <p:txBody>
          <a:bodyPr>
            <a:normAutofit fontScale="90000"/>
          </a:bodyPr>
          <a:lstStyle/>
          <a:p>
            <a:pPr algn="ctr"/>
            <a:r>
              <a:rPr lang="en-GB" sz="5300" dirty="0"/>
              <a:t>PLENARY </a:t>
            </a:r>
            <a:br>
              <a:rPr lang="en-GB" sz="5300" dirty="0"/>
            </a:br>
            <a:r>
              <a:rPr lang="en-GB" sz="5300" dirty="0"/>
              <a:t>Wrap up, Q&amp;A</a:t>
            </a:r>
            <a:br>
              <a:rPr lang="en-GB" sz="5300" dirty="0"/>
            </a:br>
            <a:br>
              <a:rPr lang="en-GB" sz="5300" dirty="0"/>
            </a:br>
            <a:r>
              <a:rPr lang="en-GB" sz="5300" dirty="0"/>
              <a:t>3.00 - 3.30PM</a:t>
            </a:r>
            <a:br>
              <a:rPr lang="en-GB" sz="5300" dirty="0"/>
            </a:br>
            <a:endParaRPr lang="en-GB" sz="5300" dirty="0"/>
          </a:p>
        </p:txBody>
      </p:sp>
    </p:spTree>
    <p:extLst>
      <p:ext uri="{BB962C8B-B14F-4D97-AF65-F5344CB8AC3E}">
        <p14:creationId xmlns:p14="http://schemas.microsoft.com/office/powerpoint/2010/main" val="20010859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Plenary (15 minutes)</a:t>
            </a:r>
          </a:p>
        </p:txBody>
      </p:sp>
      <p:sp>
        <p:nvSpPr>
          <p:cNvPr id="3" name="Content Placeholder 2"/>
          <p:cNvSpPr>
            <a:spLocks noGrp="1"/>
          </p:cNvSpPr>
          <p:nvPr>
            <p:ph idx="1"/>
          </p:nvPr>
        </p:nvSpPr>
        <p:spPr/>
        <p:txBody>
          <a:bodyPr/>
          <a:lstStyle/>
          <a:p>
            <a:pPr marL="0" indent="0">
              <a:buNone/>
            </a:pPr>
            <a:r>
              <a:rPr lang="en-GB" sz="3200" b="1" dirty="0"/>
              <a:t>Reflection on learning from this module:</a:t>
            </a:r>
          </a:p>
          <a:p>
            <a:pPr marL="0" indent="0">
              <a:buNone/>
            </a:pPr>
            <a:r>
              <a:rPr lang="en-GB" sz="3200" b="1" dirty="0"/>
              <a:t>Share via the chat box or through discussion.</a:t>
            </a:r>
          </a:p>
          <a:p>
            <a:r>
              <a:rPr lang="en-GB" dirty="0"/>
              <a:t>What are the key messages that you will take away from here?</a:t>
            </a:r>
          </a:p>
          <a:p>
            <a:r>
              <a:rPr lang="en-GB" dirty="0"/>
              <a:t>Will knowledge gained inform your future practice? </a:t>
            </a:r>
          </a:p>
          <a:p>
            <a:r>
              <a:rPr lang="en-GB" dirty="0"/>
              <a:t>If so, how? If not, why?</a:t>
            </a:r>
          </a:p>
          <a:p>
            <a:r>
              <a:rPr lang="en-GB" dirty="0"/>
              <a:t>Any other thoughts?</a:t>
            </a:r>
          </a:p>
        </p:txBody>
      </p:sp>
    </p:spTree>
    <p:extLst>
      <p:ext uri="{BB962C8B-B14F-4D97-AF65-F5344CB8AC3E}">
        <p14:creationId xmlns:p14="http://schemas.microsoft.com/office/powerpoint/2010/main" val="41904606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1523999" y="0"/>
            <a:ext cx="10786947"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1" y="66716"/>
            <a:ext cx="10416408" cy="6936828"/>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7478317" y="367206"/>
            <a:ext cx="2938091" cy="1966091"/>
          </a:xfrm>
          <a:prstGeom prst="rect">
            <a:avLst/>
          </a:prstGeom>
        </p:spPr>
      </p:pic>
      <p:sp>
        <p:nvSpPr>
          <p:cNvPr id="3" name="Title 7">
            <a:extLst>
              <a:ext uri="{FF2B5EF4-FFF2-40B4-BE49-F238E27FC236}">
                <a16:creationId xmlns:a16="http://schemas.microsoft.com/office/drawing/2014/main" id="{18A08514-2F1A-8BA7-C645-B4CEEA258453}"/>
              </a:ext>
            </a:extLst>
          </p:cNvPr>
          <p:cNvSpPr txBox="1">
            <a:spLocks/>
          </p:cNvSpPr>
          <p:nvPr/>
        </p:nvSpPr>
        <p:spPr>
          <a:xfrm>
            <a:off x="1193181" y="3535130"/>
            <a:ext cx="5743386" cy="2606042"/>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200" dirty="0" err="1">
                <a:solidFill>
                  <a:schemeClr val="bg1"/>
                </a:solidFill>
              </a:rPr>
              <a:t>Unrhyw</a:t>
            </a:r>
            <a:r>
              <a:rPr lang="en-US" sz="4200" dirty="0">
                <a:solidFill>
                  <a:schemeClr val="bg1"/>
                </a:solidFill>
              </a:rPr>
              <a:t> </a:t>
            </a:r>
            <a:r>
              <a:rPr lang="en-US" sz="4200" dirty="0" err="1">
                <a:solidFill>
                  <a:schemeClr val="bg1"/>
                </a:solidFill>
              </a:rPr>
              <a:t>gwestiwn</a:t>
            </a:r>
            <a:r>
              <a:rPr lang="en-US" sz="4200" dirty="0">
                <a:solidFill>
                  <a:schemeClr val="bg1"/>
                </a:solidFill>
              </a:rPr>
              <a:t>?</a:t>
            </a:r>
            <a:br>
              <a:rPr lang="en-US" sz="4200" dirty="0">
                <a:solidFill>
                  <a:schemeClr val="bg1"/>
                </a:solidFill>
              </a:rPr>
            </a:br>
            <a:r>
              <a:rPr lang="en-US" sz="4200" i="1" dirty="0">
                <a:solidFill>
                  <a:schemeClr val="bg1"/>
                </a:solidFill>
              </a:rPr>
              <a:t>Any questions?</a:t>
            </a:r>
          </a:p>
        </p:txBody>
      </p:sp>
      <p:pic>
        <p:nvPicPr>
          <p:cNvPr id="4" name="Picture 3" descr="Background pattern&#10;&#10;Description automatically generated">
            <a:extLst>
              <a:ext uri="{FF2B5EF4-FFF2-40B4-BE49-F238E27FC236}">
                <a16:creationId xmlns:a16="http://schemas.microsoft.com/office/drawing/2014/main" id="{00B4181A-4746-2656-FF8F-66F1F5E76532}"/>
              </a:ext>
            </a:extLst>
          </p:cNvPr>
          <p:cNvPicPr>
            <a:picLocks noChangeAspect="1"/>
          </p:cNvPicPr>
          <p:nvPr/>
        </p:nvPicPr>
        <p:blipFill>
          <a:blip r:embed="rId5">
            <a:duotone>
              <a:prstClr val="black"/>
              <a:prstClr val="white"/>
            </a:duotone>
            <a:extLst>
              <a:ext uri="{28A0092B-C50C-407E-A947-70E740481C1C}">
                <a14:useLocalDpi xmlns:a14="http://schemas.microsoft.com/office/drawing/2010/main" val="0"/>
              </a:ext>
            </a:extLst>
          </a:blip>
          <a:stretch>
            <a:fillRect/>
          </a:stretch>
        </p:blipFill>
        <p:spPr>
          <a:xfrm>
            <a:off x="2039847" y="2066984"/>
            <a:ext cx="3026489" cy="1694834"/>
          </a:xfrm>
          <a:prstGeom prst="rect">
            <a:avLst/>
          </a:prstGeom>
        </p:spPr>
      </p:pic>
    </p:spTree>
    <p:extLst>
      <p:ext uri="{BB962C8B-B14F-4D97-AF65-F5344CB8AC3E}">
        <p14:creationId xmlns:p14="http://schemas.microsoft.com/office/powerpoint/2010/main" val="35526926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3037695" y="-58666"/>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122662" y="0"/>
            <a:ext cx="10790664" cy="6872586"/>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2464894" y="2004088"/>
            <a:ext cx="5607776" cy="1051226"/>
          </a:xfrm>
        </p:spPr>
        <p:txBody>
          <a:bodyPr>
            <a:normAutofit fontScale="90000"/>
          </a:bodyPr>
          <a:lstStyle/>
          <a:p>
            <a:pPr algn="l"/>
            <a:br>
              <a:rPr lang="en-US" sz="3100" dirty="0">
                <a:solidFill>
                  <a:schemeClr val="bg1"/>
                </a:solidFill>
              </a:rPr>
            </a:br>
            <a:br>
              <a:rPr lang="en-US" b="1" dirty="0">
                <a:solidFill>
                  <a:schemeClr val="bg1"/>
                </a:solidFill>
              </a:rPr>
            </a:br>
            <a:br>
              <a:rPr lang="en-US" dirty="0">
                <a:solidFill>
                  <a:schemeClr val="bg1"/>
                </a:solidFill>
              </a:rPr>
            </a:br>
            <a:br>
              <a:rPr lang="en-US" dirty="0">
                <a:solidFill>
                  <a:schemeClr val="bg1"/>
                </a:solidFill>
              </a:rPr>
            </a:br>
            <a:r>
              <a:rPr lang="en-US" dirty="0">
                <a:solidFill>
                  <a:schemeClr val="bg1"/>
                </a:solidFill>
              </a:rPr>
              <a:t>End/</a:t>
            </a:r>
            <a:r>
              <a:rPr lang="en-US" dirty="0" err="1">
                <a:solidFill>
                  <a:schemeClr val="bg1"/>
                </a:solidFill>
              </a:rPr>
              <a:t>Diwedd</a:t>
            </a:r>
            <a:r>
              <a:rPr lang="en-US" dirty="0">
                <a:solidFill>
                  <a:schemeClr val="bg1"/>
                </a:solidFill>
              </a:rPr>
              <a:t> </a:t>
            </a: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7478317" y="367206"/>
            <a:ext cx="2938091" cy="1966091"/>
          </a:xfrm>
          <a:prstGeom prst="rect">
            <a:avLst/>
          </a:prstGeom>
        </p:spPr>
      </p:pic>
      <p:sp>
        <p:nvSpPr>
          <p:cNvPr id="3" name="Title 7">
            <a:extLst>
              <a:ext uri="{FF2B5EF4-FFF2-40B4-BE49-F238E27FC236}">
                <a16:creationId xmlns:a16="http://schemas.microsoft.com/office/drawing/2014/main" id="{18A08514-2F1A-8BA7-C645-B4CEEA258453}"/>
              </a:ext>
            </a:extLst>
          </p:cNvPr>
          <p:cNvSpPr txBox="1">
            <a:spLocks/>
          </p:cNvSpPr>
          <p:nvPr/>
        </p:nvSpPr>
        <p:spPr>
          <a:xfrm>
            <a:off x="1337711" y="1536204"/>
            <a:ext cx="5956664" cy="3440671"/>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200" i="1" dirty="0">
                <a:solidFill>
                  <a:schemeClr val="bg1"/>
                </a:solidFill>
              </a:rPr>
              <a:t>DIOLCH!</a:t>
            </a:r>
          </a:p>
        </p:txBody>
      </p:sp>
    </p:spTree>
    <p:extLst>
      <p:ext uri="{BB962C8B-B14F-4D97-AF65-F5344CB8AC3E}">
        <p14:creationId xmlns:p14="http://schemas.microsoft.com/office/powerpoint/2010/main" val="112969868"/>
      </p:ext>
    </p:extLst>
  </p:cSld>
  <p:clrMapOvr>
    <a:masterClrMapping/>
  </p:clrMapOvr>
</p:sld>
</file>

<file path=ppt/theme/theme1.xml><?xml version="1.0" encoding="utf-8"?>
<a:theme xmlns:a="http://schemas.openxmlformats.org/drawingml/2006/main" name="MA Powerpoint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MA Powerpoint Templat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19514574-b5d9-49eb-9678-28308461b4b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8" ma:contentTypeDescription="Create a new document." ma:contentTypeScope="" ma:versionID="87ce319b9d72b7515b12ec03306d0e39">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0059fba930bf040cd9f9f9e8b40aeed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Location" minOccurs="0"/>
                <xsd:element ref="ns4:MediaServiceEventHashCode" minOccurs="0"/>
                <xsd:element ref="ns4:MediaServiceGenerationTime" minOccurs="0"/>
                <xsd:element ref="ns4:MediaServiceAutoKeyPoints" minOccurs="0"/>
                <xsd:element ref="ns4:MediaServiceKeyPoints"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DateTaken" ma:index="14" nillable="true" ma:displayName="MediaServiceDateTaken" ma:description="" ma:hidden="true" ma:indexed="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description="" ma:indexed="true"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1BC37F-1423-4E38-8E8D-580633333B6F}">
  <ds:schemaRefs>
    <ds:schemaRef ds:uri="http://schemas.microsoft.com/sharepoint/v3/contenttype/forms"/>
  </ds:schemaRefs>
</ds:datastoreItem>
</file>

<file path=customXml/itemProps2.xml><?xml version="1.0" encoding="utf-8"?>
<ds:datastoreItem xmlns:ds="http://schemas.openxmlformats.org/officeDocument/2006/customXml" ds:itemID="{227E6AD9-3432-44A4-B098-213CC345F05D}">
  <ds:schemaRefs>
    <ds:schemaRef ds:uri="http://www.w3.org/XML/1998/namespace"/>
    <ds:schemaRef ds:uri="4f627824-a7cf-4e54-9661-934e5f85792b"/>
    <ds:schemaRef ds:uri="http://schemas.openxmlformats.org/package/2006/metadata/core-properties"/>
    <ds:schemaRef ds:uri="19514574-b5d9-49eb-9678-28308461b4ba"/>
    <ds:schemaRef ds:uri="http://schemas.microsoft.com/office/2006/documentManagement/types"/>
    <ds:schemaRef ds:uri="http://purl.org/dc/elements/1.1/"/>
    <ds:schemaRef ds:uri="http://purl.org/dc/dcmitype/"/>
    <ds:schemaRef ds:uri="http://schemas.microsoft.com/office/2006/metadata/properties"/>
    <ds:schemaRef ds:uri="http://schemas.microsoft.com/office/infopath/2007/PartnerControls"/>
    <ds:schemaRef ds:uri="http://purl.org/dc/terms/"/>
  </ds:schemaRefs>
</ds:datastoreItem>
</file>

<file path=customXml/itemProps3.xml><?xml version="1.0" encoding="utf-8"?>
<ds:datastoreItem xmlns:ds="http://schemas.openxmlformats.org/officeDocument/2006/customXml" ds:itemID="{CCE961AD-DB44-4AFB-8727-B342768C40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3118</TotalTime>
  <Words>1888</Words>
  <Application>Microsoft Office PowerPoint</Application>
  <PresentationFormat>Widescreen</PresentationFormat>
  <Paragraphs>259</Paragraphs>
  <Slides>33</Slides>
  <Notes>18</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33</vt:i4>
      </vt:variant>
    </vt:vector>
  </HeadingPairs>
  <TitlesOfParts>
    <vt:vector size="43" baseType="lpstr">
      <vt:lpstr>Google Sans</vt:lpstr>
      <vt:lpstr>NSPCC-Regular</vt:lpstr>
      <vt:lpstr>Arial</vt:lpstr>
      <vt:lpstr>Calibri</vt:lpstr>
      <vt:lpstr>Calibri Light</vt:lpstr>
      <vt:lpstr>Helvetica</vt:lpstr>
      <vt:lpstr>Symbol</vt:lpstr>
      <vt:lpstr>MA Powerpoint Template</vt:lpstr>
      <vt:lpstr>Office Theme</vt:lpstr>
      <vt:lpstr>1_MA Powerpoint Template</vt:lpstr>
      <vt:lpstr>NATIONAL SATURDAY TWO Emotional Health, Mental Health &amp; Wellbeing </vt:lpstr>
      <vt:lpstr> MA Cenedlaethol Addysg National MA Education </vt:lpstr>
      <vt:lpstr>Croeso i’r Diwrnod Welcome to the Day </vt:lpstr>
      <vt:lpstr>PowerPoint Presentation</vt:lpstr>
      <vt:lpstr>Types of Intervention </vt:lpstr>
      <vt:lpstr>What is early intervention?</vt:lpstr>
      <vt:lpstr>What is early intervention?</vt:lpstr>
      <vt:lpstr>What is early intervention?</vt:lpstr>
      <vt:lpstr>Evidence base for early intervention</vt:lpstr>
      <vt:lpstr>WellatSchool.org</vt:lpstr>
      <vt:lpstr>PowerPoint Presentation</vt:lpstr>
      <vt:lpstr>Session 1: 9.50 am -10.45 am  Theories and Models of Wellbeing: an international perspective </vt:lpstr>
      <vt:lpstr>Session Aims</vt:lpstr>
      <vt:lpstr>Activity 1: Article findings  (Breakout rooms 10 minutes)</vt:lpstr>
      <vt:lpstr>Feedback discussion (10 minutes)</vt:lpstr>
      <vt:lpstr>Activity 2: The Flourish Model Case study discussion </vt:lpstr>
      <vt:lpstr>PowerPoint Presentation</vt:lpstr>
      <vt:lpstr>Activity 2: Case study open discussion </vt:lpstr>
      <vt:lpstr>PowerPoint Presentation</vt:lpstr>
      <vt:lpstr>Sesiwn 2/Session 2   Holi’r Arbenigwr Ask the Expert  Dr Abigail Wright   11.00 -12.00</vt:lpstr>
      <vt:lpstr>PowerPoint Presentation</vt:lpstr>
      <vt:lpstr>PowerPoint Presentation</vt:lpstr>
      <vt:lpstr>Plan for the session:</vt:lpstr>
      <vt:lpstr>Break out room: Small group discussion (20 minutes)</vt:lpstr>
      <vt:lpstr> Time for reflection… </vt:lpstr>
      <vt:lpstr>Core strand 4: Early Intervention and Prevention  2PM – 2.45PM</vt:lpstr>
      <vt:lpstr>Session 4 </vt:lpstr>
      <vt:lpstr>Activity (40 minutes)</vt:lpstr>
      <vt:lpstr>   Comfort Break </vt:lpstr>
      <vt:lpstr>PLENARY  Wrap up, Q&amp;A  3.00 - 3.30PM </vt:lpstr>
      <vt:lpstr>Plenary (15 minutes)</vt:lpstr>
      <vt:lpstr>PowerPoint Presentation</vt:lpstr>
      <vt:lpstr>    End/Diwedd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research and evidence</dc:title>
  <dc:creator>Webber, Paula</dc:creator>
  <cp:lastModifiedBy>Ceri Phelps</cp:lastModifiedBy>
  <cp:revision>13</cp:revision>
  <dcterms:created xsi:type="dcterms:W3CDTF">2021-11-15T14:34:53Z</dcterms:created>
  <dcterms:modified xsi:type="dcterms:W3CDTF">2024-11-08T10:50:28Z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