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57" r:id="rId2"/>
    <p:sldId id="258" r:id="rId3"/>
    <p:sldId id="264" r:id="rId4"/>
    <p:sldId id="265" r:id="rId5"/>
    <p:sldId id="269" r:id="rId6"/>
    <p:sldId id="266" r:id="rId7"/>
    <p:sldId id="273" r:id="rId8"/>
    <p:sldId id="283" r:id="rId9"/>
    <p:sldId id="270" r:id="rId10"/>
    <p:sldId id="267" r:id="rId11"/>
    <p:sldId id="274" r:id="rId12"/>
    <p:sldId id="282" r:id="rId13"/>
    <p:sldId id="271" r:id="rId14"/>
    <p:sldId id="268" r:id="rId15"/>
    <p:sldId id="276" r:id="rId16"/>
    <p:sldId id="281" r:id="rId17"/>
    <p:sldId id="263" r:id="rId18"/>
    <p:sldId id="278" r:id="rId19"/>
    <p:sldId id="279" r:id="rId20"/>
    <p:sldId id="284" r:id="rId21"/>
    <p:sldId id="28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474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809" autoAdjust="0"/>
    <p:restoredTop sz="94660"/>
  </p:normalViewPr>
  <p:slideViewPr>
    <p:cSldViewPr snapToGrid="0">
      <p:cViewPr varScale="1">
        <p:scale>
          <a:sx n="72" d="100"/>
          <a:sy n="72" d="100"/>
        </p:scale>
        <p:origin x="420" y="66"/>
      </p:cViewPr>
      <p:guideLst/>
    </p:cSldViewPr>
  </p:slideViewPr>
  <p:notesTextViewPr>
    <p:cViewPr>
      <p:scale>
        <a:sx n="1" d="1"/>
        <a:sy n="1" d="1"/>
      </p:scale>
      <p:origin x="0" y="0"/>
    </p:cViewPr>
  </p:notesTextViewPr>
  <p:notesViewPr>
    <p:cSldViewPr snapToGrid="0">
      <p:cViewPr varScale="1">
        <p:scale>
          <a:sx n="65" d="100"/>
          <a:sy n="65" d="100"/>
        </p:scale>
        <p:origin x="2784"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3A45BA1-980A-4507-BE5A-5C1E7C2FFD8F}" type="datetimeFigureOut">
              <a:rPr lang="en-US"/>
              <a:t>2/15/2018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7E03411-58E2-43FD-AE1D-AD77DFF8CB20}" type="slidenum">
              <a:rPr/>
              <a:t>‹#›</a:t>
            </a:fld>
            <a:endParaRPr/>
          </a:p>
        </p:txBody>
      </p:sp>
    </p:spTree>
    <p:extLst>
      <p:ext uri="{BB962C8B-B14F-4D97-AF65-F5344CB8AC3E}">
        <p14:creationId xmlns:p14="http://schemas.microsoft.com/office/powerpoint/2010/main" val="1881910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3416D-7FED-43BC-AA7C-D92DBA01ED64}" type="datetimeFigureOut">
              <a:rPr lang="en-US"/>
              <a:t>2/15/2018</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DC57A8-AE18-4654-B6AF-04B3577165BE}" type="slidenum">
              <a:rPr/>
              <a:t>‹#›</a:t>
            </a:fld>
            <a:endParaRPr/>
          </a:p>
        </p:txBody>
      </p:sp>
    </p:spTree>
    <p:extLst>
      <p:ext uri="{BB962C8B-B14F-4D97-AF65-F5344CB8AC3E}">
        <p14:creationId xmlns:p14="http://schemas.microsoft.com/office/powerpoint/2010/main" val="25813978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65611" y="1752600"/>
            <a:ext cx="6858002" cy="1828800"/>
          </a:xfrm>
        </p:spPr>
        <p:txBody>
          <a:bodyPr anchor="b">
            <a:normAutofit/>
          </a:bodyPr>
          <a:lstStyle>
            <a:lvl1pPr algn="l">
              <a:defRPr sz="5400"/>
            </a:lvl1pPr>
          </a:lstStyle>
          <a:p>
            <a:r>
              <a:rPr lang="en-US"/>
              <a:t>Click to edit Master title style</a:t>
            </a:r>
            <a:endParaRPr/>
          </a:p>
        </p:txBody>
      </p:sp>
      <p:sp>
        <p:nvSpPr>
          <p:cNvPr id="3" name="Subtitle 2"/>
          <p:cNvSpPr>
            <a:spLocks noGrp="1"/>
          </p:cNvSpPr>
          <p:nvPr>
            <p:ph type="subTitle" idx="1"/>
          </p:nvPr>
        </p:nvSpPr>
        <p:spPr>
          <a:xfrm>
            <a:off x="4265610" y="3733800"/>
            <a:ext cx="6858002" cy="914400"/>
          </a:xfrm>
        </p:spPr>
        <p:txBody>
          <a:bodyPr/>
          <a:lstStyle>
            <a:lvl1pPr marL="0" indent="0" algn="l">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spTree>
    <p:extLst>
      <p:ext uri="{BB962C8B-B14F-4D97-AF65-F5344CB8AC3E}">
        <p14:creationId xmlns:p14="http://schemas.microsoft.com/office/powerpoint/2010/main" val="2981203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dirty="0"/>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339630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65613" y="1828800"/>
            <a:ext cx="6858002" cy="1828800"/>
          </a:xfrm>
        </p:spPr>
        <p:txBody>
          <a:bodyPr anchor="b">
            <a:normAutofit/>
          </a:bodyPr>
          <a:lstStyle>
            <a:lvl1pPr>
              <a:defRPr sz="4400"/>
            </a:lvl1pPr>
          </a:lstStyle>
          <a:p>
            <a:r>
              <a:rPr lang="en-US"/>
              <a:t>Click to edit Master title style</a:t>
            </a:r>
            <a:endParaRPr/>
          </a:p>
        </p:txBody>
      </p:sp>
      <p:sp>
        <p:nvSpPr>
          <p:cNvPr id="3" name="Text Placeholder 2"/>
          <p:cNvSpPr>
            <a:spLocks noGrp="1"/>
          </p:cNvSpPr>
          <p:nvPr>
            <p:ph type="body" idx="1"/>
          </p:nvPr>
        </p:nvSpPr>
        <p:spPr>
          <a:xfrm>
            <a:off x="4265610" y="3733800"/>
            <a:ext cx="6858002" cy="914400"/>
          </a:xfrm>
        </p:spPr>
        <p:txBody>
          <a:bodyPr/>
          <a:lstStyle>
            <a:lvl1pPr marL="0" indent="0">
              <a:spcBef>
                <a:spcPts val="0"/>
              </a:spcBef>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229257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5212" y="1825625"/>
            <a:ext cx="4954588" cy="41879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172200" y="1825625"/>
            <a:ext cx="4951414" cy="418795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2972755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9848"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505075"/>
            <a:ext cx="4956048" cy="3476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72200" y="1681163"/>
            <a:ext cx="4956048" cy="823912"/>
          </a:xfrm>
        </p:spPr>
        <p:txBody>
          <a:bodyPr anchor="b"/>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4956048" cy="3476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9" name="Slide Number Placeholder 8"/>
          <p:cNvSpPr>
            <a:spLocks noGrp="1"/>
          </p:cNvSpPr>
          <p:nvPr>
            <p:ph type="sldNum" sz="quarter" idx="12"/>
          </p:nvPr>
        </p:nvSpPr>
        <p:spPr/>
        <p:txBody>
          <a:bodyPr/>
          <a:lstStyle/>
          <a:p>
            <a:fld id="{022B156B-59AE-415F-B24B-8756D48BB977}" type="slidenum">
              <a:rPr/>
              <a:t>‹#›</a:t>
            </a:fld>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2318571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5" name="Slide Number Placeholder 4"/>
          <p:cNvSpPr>
            <a:spLocks noGrp="1"/>
          </p:cNvSpPr>
          <p:nvPr>
            <p:ph type="sldNum" sz="quarter" idx="12"/>
          </p:nvPr>
        </p:nvSpPr>
        <p:spPr/>
        <p:txBody>
          <a:bodyPr/>
          <a:lstStyle/>
          <a:p>
            <a:fld id="{022B156B-59AE-415F-B24B-8756D48BB977}" type="slidenum">
              <a:rPr/>
              <a:t>‹#›</a:t>
            </a:fld>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3512816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022B156B-59AE-415F-B24B-8756D48BB977}" type="slidenum">
              <a:rPr/>
              <a:t>‹#›</a:t>
            </a:fld>
            <a:endParaRPr/>
          </a:p>
        </p:txBody>
      </p:sp>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847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Pictures with Captions">
    <p:spTree>
      <p:nvGrpSpPr>
        <p:cNvPr id="1" name=""/>
        <p:cNvGrpSpPr/>
        <p:nvPr/>
      </p:nvGrpSpPr>
      <p:grpSpPr>
        <a:xfrm>
          <a:off x="0" y="0"/>
          <a:ext cx="0" cy="0"/>
          <a:chOff x="0" y="0"/>
          <a:chExt cx="0" cy="0"/>
        </a:xfrm>
      </p:grpSpPr>
      <p:sp>
        <p:nvSpPr>
          <p:cNvPr id="2" name="Title 1"/>
          <p:cNvSpPr>
            <a:spLocks noGrp="1"/>
          </p:cNvSpPr>
          <p:nvPr>
            <p:ph type="title"/>
          </p:nvPr>
        </p:nvSpPr>
        <p:spPr>
          <a:xfrm>
            <a:off x="1065212" y="304799"/>
            <a:ext cx="10058402" cy="1216152"/>
          </a:xfrm>
        </p:spPr>
        <p:txBody>
          <a:bodyPr/>
          <a:lstStyle>
            <a:lvl1pPr>
              <a:defRPr/>
            </a:lvl1pPr>
          </a:lstStyle>
          <a:p>
            <a:r>
              <a:rPr lang="en-US"/>
              <a:t>Click to edit Master title style</a:t>
            </a:r>
            <a:endParaRPr lang="en-US" dirty="0"/>
          </a:p>
        </p:txBody>
      </p:sp>
      <p:grpSp>
        <p:nvGrpSpPr>
          <p:cNvPr id="9" name="Group 8"/>
          <p:cNvGrpSpPr/>
          <p:nvPr/>
        </p:nvGrpSpPr>
        <p:grpSpPr>
          <a:xfrm>
            <a:off x="1052422" y="1733550"/>
            <a:ext cx="4360503" cy="3050038"/>
            <a:chOff x="895350" y="3313113"/>
            <a:chExt cx="3613151" cy="2790825"/>
          </a:xfrm>
          <a:solidFill>
            <a:schemeClr val="tx1">
              <a:lumMod val="50000"/>
            </a:schemeClr>
          </a:solidFill>
        </p:grpSpPr>
        <p:sp>
          <p:nvSpPr>
            <p:cNvPr id="10"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3"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4"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5"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6"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7"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8"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9"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0"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1"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6" name="Picture Placeholder 33" descr="An empty placeholder to add an image. Click on the placeholder and select the image that you wish to add."/>
          <p:cNvSpPr>
            <a:spLocks noGrp="1" noChangeAspect="1"/>
          </p:cNvSpPr>
          <p:nvPr>
            <p:ph type="pic" sz="quarter" idx="17"/>
          </p:nvPr>
        </p:nvSpPr>
        <p:spPr>
          <a:xfrm>
            <a:off x="1265028" y="1900210"/>
            <a:ext cx="3935536" cy="2571736"/>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39" name="Text Placeholder 3"/>
          <p:cNvSpPr>
            <a:spLocks noGrp="1"/>
          </p:cNvSpPr>
          <p:nvPr>
            <p:ph type="body" sz="half" idx="2"/>
          </p:nvPr>
        </p:nvSpPr>
        <p:spPr>
          <a:xfrm>
            <a:off x="1052423"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grpSp>
        <p:nvGrpSpPr>
          <p:cNvPr id="22" name="Group 21"/>
          <p:cNvGrpSpPr/>
          <p:nvPr/>
        </p:nvGrpSpPr>
        <p:grpSpPr>
          <a:xfrm>
            <a:off x="6763111" y="1733550"/>
            <a:ext cx="4360503" cy="3050038"/>
            <a:chOff x="895350" y="3313113"/>
            <a:chExt cx="3613151" cy="2790825"/>
          </a:xfrm>
          <a:solidFill>
            <a:schemeClr val="tx1">
              <a:lumMod val="50000"/>
            </a:schemeClr>
          </a:solidFill>
        </p:grpSpPr>
        <p:sp>
          <p:nvSpPr>
            <p:cNvPr id="2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2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3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37" name="Picture Placeholder 33" descr="An empty placeholder to add an image. Click on the placeholder and select the image that you wish to add."/>
          <p:cNvSpPr>
            <a:spLocks noGrp="1" noChangeAspect="1"/>
          </p:cNvSpPr>
          <p:nvPr>
            <p:ph type="pic" sz="quarter" idx="18"/>
          </p:nvPr>
        </p:nvSpPr>
        <p:spPr>
          <a:xfrm>
            <a:off x="6975717" y="1900210"/>
            <a:ext cx="3935536" cy="2571736"/>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40" name="Text Placeholder 3"/>
          <p:cNvSpPr>
            <a:spLocks noGrp="1"/>
          </p:cNvSpPr>
          <p:nvPr>
            <p:ph type="body" sz="half" idx="19"/>
          </p:nvPr>
        </p:nvSpPr>
        <p:spPr>
          <a:xfrm>
            <a:off x="6742908" y="4935990"/>
            <a:ext cx="4368980" cy="100761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2/15/2018</a:t>
            </a:fld>
            <a:endParaRPr/>
          </a:p>
        </p:txBody>
      </p:sp>
    </p:spTree>
    <p:extLst>
      <p:ext uri="{BB962C8B-B14F-4D97-AF65-F5344CB8AC3E}">
        <p14:creationId xmlns:p14="http://schemas.microsoft.com/office/powerpoint/2010/main" val="116827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Pictures with Caption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grpSp>
        <p:nvGrpSpPr>
          <p:cNvPr id="52" name="Group 51"/>
          <p:cNvGrpSpPr>
            <a:grpSpLocks noChangeAspect="1"/>
          </p:cNvGrpSpPr>
          <p:nvPr/>
        </p:nvGrpSpPr>
        <p:grpSpPr>
          <a:xfrm rot="5400000">
            <a:off x="1045139" y="1678105"/>
            <a:ext cx="3123347" cy="3089730"/>
            <a:chOff x="895350" y="3313113"/>
            <a:chExt cx="3613151" cy="2790825"/>
          </a:xfrm>
          <a:solidFill>
            <a:schemeClr val="tx1">
              <a:lumMod val="50000"/>
            </a:schemeClr>
          </a:solidFill>
        </p:grpSpPr>
        <p:sp>
          <p:nvSpPr>
            <p:cNvPr id="5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5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6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9" name="Picture Placeholder 33" descr="An empty placeholder to add an image. Click on the placeholder and select the image that you wish to add."/>
          <p:cNvSpPr>
            <a:spLocks noGrp="1"/>
          </p:cNvSpPr>
          <p:nvPr>
            <p:ph type="pic" sz="quarter" idx="19"/>
          </p:nvPr>
        </p:nvSpPr>
        <p:spPr>
          <a:xfrm>
            <a:off x="1249168" y="1824285"/>
            <a:ext cx="2715289"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1" name="Text Placeholder 3"/>
          <p:cNvSpPr>
            <a:spLocks noGrp="1"/>
          </p:cNvSpPr>
          <p:nvPr>
            <p:ph type="body" sz="half" idx="2"/>
          </p:nvPr>
        </p:nvSpPr>
        <p:spPr>
          <a:xfrm>
            <a:off x="123521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grpSp>
        <p:nvGrpSpPr>
          <p:cNvPr id="84" name="Group 83"/>
          <p:cNvGrpSpPr>
            <a:grpSpLocks noChangeAspect="1"/>
          </p:cNvGrpSpPr>
          <p:nvPr userDrawn="1"/>
        </p:nvGrpSpPr>
        <p:grpSpPr>
          <a:xfrm rot="5400000">
            <a:off x="4517135" y="1678105"/>
            <a:ext cx="3123347" cy="3089730"/>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78" name="Picture Placeholder 33" descr="An empty placeholder to add an image. Click on the placeholder and select the image that you wish to add."/>
          <p:cNvSpPr>
            <a:spLocks noGrp="1"/>
          </p:cNvSpPr>
          <p:nvPr>
            <p:ph type="pic" sz="quarter" idx="18"/>
          </p:nvPr>
        </p:nvSpPr>
        <p:spPr>
          <a:xfrm>
            <a:off x="4720924" y="1824285"/>
            <a:ext cx="2715768"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2" name="Text Placeholder 3"/>
          <p:cNvSpPr>
            <a:spLocks noGrp="1"/>
          </p:cNvSpPr>
          <p:nvPr>
            <p:ph type="body" sz="half" idx="21"/>
          </p:nvPr>
        </p:nvSpPr>
        <p:spPr>
          <a:xfrm>
            <a:off x="4707208"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grpSp>
        <p:nvGrpSpPr>
          <p:cNvPr id="97" name="Group 96"/>
          <p:cNvGrpSpPr>
            <a:grpSpLocks noChangeAspect="1"/>
          </p:cNvGrpSpPr>
          <p:nvPr userDrawn="1"/>
        </p:nvGrpSpPr>
        <p:grpSpPr>
          <a:xfrm rot="5400000">
            <a:off x="8019009" y="1678105"/>
            <a:ext cx="3123347" cy="3089730"/>
            <a:chOff x="895350" y="3313113"/>
            <a:chExt cx="3613151" cy="2790825"/>
          </a:xfrm>
          <a:solidFill>
            <a:schemeClr val="tx1">
              <a:lumMod val="50000"/>
            </a:schemeClr>
          </a:solidFill>
        </p:grpSpPr>
        <p:sp>
          <p:nvSpPr>
            <p:cNvPr id="98"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9"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80" name="Picture Placeholder 33" descr="An empty placeholder to add an image. Click on the placeholder and select the image that you wish to add."/>
          <p:cNvSpPr>
            <a:spLocks noGrp="1"/>
          </p:cNvSpPr>
          <p:nvPr>
            <p:ph type="pic" sz="quarter" idx="20"/>
          </p:nvPr>
        </p:nvSpPr>
        <p:spPr>
          <a:xfrm>
            <a:off x="8222798" y="1824285"/>
            <a:ext cx="2715768" cy="277630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83" name="Text Placeholder 3"/>
          <p:cNvSpPr>
            <a:spLocks noGrp="1"/>
          </p:cNvSpPr>
          <p:nvPr>
            <p:ph type="body" sz="half" idx="22"/>
          </p:nvPr>
        </p:nvSpPr>
        <p:spPr>
          <a:xfrm>
            <a:off x="8209082" y="4947405"/>
            <a:ext cx="2743200" cy="914400"/>
          </a:xfrm>
        </p:spPr>
        <p:txBody>
          <a:bodyPr>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2/15/2018</a:t>
            </a:fld>
            <a:endParaRPr/>
          </a:p>
        </p:txBody>
      </p:sp>
    </p:spTree>
    <p:extLst>
      <p:ext uri="{BB962C8B-B14F-4D97-AF65-F5344CB8AC3E}">
        <p14:creationId xmlns:p14="http://schemas.microsoft.com/office/powerpoint/2010/main" val="16819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Pictures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66214" y="421594"/>
            <a:ext cx="2286000" cy="1885508"/>
          </a:xfrm>
        </p:spPr>
        <p:txBody>
          <a:bodyPr>
            <a:normAutofit/>
          </a:bodyPr>
          <a:lstStyle>
            <a:lvl1pPr>
              <a:defRPr sz="2400"/>
            </a:lvl1pPr>
          </a:lstStyle>
          <a:p>
            <a:r>
              <a:rPr lang="en-US"/>
              <a:t>Click to edit Master title style</a:t>
            </a:r>
          </a:p>
        </p:txBody>
      </p:sp>
      <p:grpSp>
        <p:nvGrpSpPr>
          <p:cNvPr id="84" name="Group 83"/>
          <p:cNvGrpSpPr>
            <a:grpSpLocks noChangeAspect="1"/>
          </p:cNvGrpSpPr>
          <p:nvPr/>
        </p:nvGrpSpPr>
        <p:grpSpPr>
          <a:xfrm rot="16200000" flipV="1">
            <a:off x="274315" y="1102304"/>
            <a:ext cx="5053664" cy="4411852"/>
            <a:chOff x="895350" y="3313113"/>
            <a:chExt cx="3613151" cy="2790825"/>
          </a:xfrm>
          <a:solidFill>
            <a:schemeClr val="tx1">
              <a:lumMod val="50000"/>
            </a:schemeClr>
          </a:solidFill>
        </p:grpSpPr>
        <p:sp>
          <p:nvSpPr>
            <p:cNvPr id="85"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6"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7"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8"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89"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0"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1"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2"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3"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4"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5"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96"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97" name="Picture Placeholder 33" descr="An empty placeholder to add an image. Click on the placeholder and select the image that you wish to add."/>
          <p:cNvSpPr>
            <a:spLocks noGrp="1"/>
          </p:cNvSpPr>
          <p:nvPr>
            <p:ph type="pic" sz="quarter" idx="17"/>
          </p:nvPr>
        </p:nvSpPr>
        <p:spPr>
          <a:xfrm>
            <a:off x="840795" y="1020193"/>
            <a:ext cx="3886200" cy="4572000"/>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grpSp>
        <p:nvGrpSpPr>
          <p:cNvPr id="98" name="Group 97"/>
          <p:cNvGrpSpPr/>
          <p:nvPr/>
        </p:nvGrpSpPr>
        <p:grpSpPr>
          <a:xfrm>
            <a:off x="5322489" y="319177"/>
            <a:ext cx="3389607" cy="2710838"/>
            <a:chOff x="895350" y="3313113"/>
            <a:chExt cx="3613151" cy="2790825"/>
          </a:xfrm>
          <a:solidFill>
            <a:schemeClr val="tx1">
              <a:lumMod val="50000"/>
            </a:schemeClr>
          </a:solidFill>
        </p:grpSpPr>
        <p:sp>
          <p:nvSpPr>
            <p:cNvPr id="99"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0"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1"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2"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3"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4"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5"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6"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7"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8"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09"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0"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11" name="Picture Placeholder 33" descr="An empty placeholder to add an image. Click on the placeholder and select the image that you wish to add."/>
          <p:cNvSpPr>
            <a:spLocks noGrp="1" noChangeAspect="1"/>
          </p:cNvSpPr>
          <p:nvPr>
            <p:ph type="pic" sz="quarter" idx="18"/>
          </p:nvPr>
        </p:nvSpPr>
        <p:spPr>
          <a:xfrm>
            <a:off x="5546780" y="529603"/>
            <a:ext cx="2993366" cy="230533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grpSp>
        <p:nvGrpSpPr>
          <p:cNvPr id="112" name="Group 111"/>
          <p:cNvGrpSpPr/>
          <p:nvPr/>
        </p:nvGrpSpPr>
        <p:grpSpPr>
          <a:xfrm>
            <a:off x="5322489" y="3245640"/>
            <a:ext cx="3389607" cy="2710838"/>
            <a:chOff x="895350" y="3313113"/>
            <a:chExt cx="3613151" cy="2790825"/>
          </a:xfrm>
          <a:solidFill>
            <a:schemeClr val="tx1">
              <a:lumMod val="50000"/>
            </a:schemeClr>
          </a:solidFill>
        </p:grpSpPr>
        <p:sp>
          <p:nvSpPr>
            <p:cNvPr id="113" name="Freeform 41"/>
            <p:cNvSpPr>
              <a:spLocks/>
            </p:cNvSpPr>
            <p:nvPr/>
          </p:nvSpPr>
          <p:spPr bwMode="auto">
            <a:xfrm>
              <a:off x="963613" y="3725863"/>
              <a:ext cx="11113" cy="1952625"/>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4" name="Freeform 42"/>
            <p:cNvSpPr>
              <a:spLocks/>
            </p:cNvSpPr>
            <p:nvPr/>
          </p:nvSpPr>
          <p:spPr bwMode="auto">
            <a:xfrm>
              <a:off x="1350963" y="6038850"/>
              <a:ext cx="2736850" cy="11113"/>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5" name="Freeform 43"/>
            <p:cNvSpPr>
              <a:spLocks/>
            </p:cNvSpPr>
            <p:nvPr/>
          </p:nvSpPr>
          <p:spPr bwMode="auto">
            <a:xfrm>
              <a:off x="1330325" y="3378200"/>
              <a:ext cx="2743200" cy="11113"/>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6" name="Freeform 44"/>
            <p:cNvSpPr>
              <a:spLocks/>
            </p:cNvSpPr>
            <p:nvPr/>
          </p:nvSpPr>
          <p:spPr bwMode="auto">
            <a:xfrm>
              <a:off x="4443413" y="3759200"/>
              <a:ext cx="9525" cy="1919288"/>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7" name="Freeform 45"/>
            <p:cNvSpPr>
              <a:spLocks noEditPoints="1"/>
            </p:cNvSpPr>
            <p:nvPr/>
          </p:nvSpPr>
          <p:spPr bwMode="auto">
            <a:xfrm>
              <a:off x="903288" y="5772150"/>
              <a:ext cx="341313" cy="331788"/>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8" name="Freeform 46"/>
            <p:cNvSpPr>
              <a:spLocks noEditPoints="1"/>
            </p:cNvSpPr>
            <p:nvPr/>
          </p:nvSpPr>
          <p:spPr bwMode="auto">
            <a:xfrm>
              <a:off x="906463" y="5768975"/>
              <a:ext cx="341313" cy="323850"/>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19" name="Freeform 47"/>
            <p:cNvSpPr>
              <a:spLocks noEditPoints="1"/>
            </p:cNvSpPr>
            <p:nvPr/>
          </p:nvSpPr>
          <p:spPr bwMode="auto">
            <a:xfrm>
              <a:off x="895350" y="3316288"/>
              <a:ext cx="363538" cy="328613"/>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0" name="Freeform 48"/>
            <p:cNvSpPr>
              <a:spLocks noEditPoints="1"/>
            </p:cNvSpPr>
            <p:nvPr/>
          </p:nvSpPr>
          <p:spPr bwMode="auto">
            <a:xfrm>
              <a:off x="903288" y="3313113"/>
              <a:ext cx="336550" cy="338138"/>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1" name="Freeform 49"/>
            <p:cNvSpPr>
              <a:spLocks noEditPoints="1"/>
            </p:cNvSpPr>
            <p:nvPr/>
          </p:nvSpPr>
          <p:spPr bwMode="auto">
            <a:xfrm>
              <a:off x="4162425" y="3344863"/>
              <a:ext cx="334963" cy="328613"/>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2" name="Freeform 50"/>
            <p:cNvSpPr>
              <a:spLocks noEditPoints="1"/>
            </p:cNvSpPr>
            <p:nvPr/>
          </p:nvSpPr>
          <p:spPr bwMode="auto">
            <a:xfrm>
              <a:off x="4162425" y="3359150"/>
              <a:ext cx="334963" cy="309563"/>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3" name="Freeform 51"/>
            <p:cNvSpPr>
              <a:spLocks noEditPoints="1"/>
            </p:cNvSpPr>
            <p:nvPr/>
          </p:nvSpPr>
          <p:spPr bwMode="auto">
            <a:xfrm>
              <a:off x="4205288" y="5753100"/>
              <a:ext cx="303213" cy="344488"/>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sp>
          <p:nvSpPr>
            <p:cNvPr id="124" name="Freeform 52"/>
            <p:cNvSpPr>
              <a:spLocks noEditPoints="1"/>
            </p:cNvSpPr>
            <p:nvPr/>
          </p:nvSpPr>
          <p:spPr bwMode="auto">
            <a:xfrm>
              <a:off x="4202113" y="5762625"/>
              <a:ext cx="306388" cy="311150"/>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grpFill/>
            <a:ln>
              <a:noFill/>
            </a:ln>
          </p:spPr>
          <p:txBody>
            <a:bodyPr vert="horz" wrap="square" lIns="91440" tIns="45720" rIns="91440" bIns="45720" numCol="1" anchor="t" anchorCtr="0" compatLnSpc="1">
              <a:prstTxWarp prst="textNoShape">
                <a:avLst/>
              </a:prstTxWarp>
            </a:bodyPr>
            <a:lstStyle/>
            <a:p>
              <a:endParaRPr/>
            </a:p>
          </p:txBody>
        </p:sp>
      </p:grpSp>
      <p:sp>
        <p:nvSpPr>
          <p:cNvPr id="125" name="Picture Placeholder 33" descr="An empty placeholder to add an image. Click on the placeholder and select the image that you wish to add."/>
          <p:cNvSpPr>
            <a:spLocks noGrp="1" noChangeAspect="1"/>
          </p:cNvSpPr>
          <p:nvPr>
            <p:ph type="pic" sz="quarter" idx="19"/>
          </p:nvPr>
        </p:nvSpPr>
        <p:spPr>
          <a:xfrm>
            <a:off x="5546780" y="3456066"/>
            <a:ext cx="2993366" cy="2305338"/>
          </a:xfrm>
          <a:solidFill>
            <a:schemeClr val="bg2"/>
          </a:solidFill>
          <a:ln w="38100">
            <a:solidFill>
              <a:schemeClr val="bg1"/>
            </a:solidFill>
          </a:ln>
        </p:spPr>
        <p:txBody>
          <a:bodyPr/>
          <a:lstStyle>
            <a:lvl1pPr marL="0" indent="0" algn="ctr">
              <a:buNone/>
              <a:defRPr/>
            </a:lvl1pPr>
          </a:lstStyle>
          <a:p>
            <a:r>
              <a:rPr lang="en-US"/>
              <a:t>Click icon to add picture</a:t>
            </a:r>
            <a:endParaRPr dirty="0"/>
          </a:p>
        </p:txBody>
      </p:sp>
      <p:sp>
        <p:nvSpPr>
          <p:cNvPr id="126" name="Text Placeholder 3"/>
          <p:cNvSpPr>
            <a:spLocks noGrp="1"/>
          </p:cNvSpPr>
          <p:nvPr>
            <p:ph type="body" sz="half" idx="21"/>
          </p:nvPr>
        </p:nvSpPr>
        <p:spPr>
          <a:xfrm>
            <a:off x="9066214" y="2484992"/>
            <a:ext cx="2286000" cy="3248729"/>
          </a:xfrm>
        </p:spPr>
        <p:txBody>
          <a:bodyPr anchor="t" anchorCtr="0">
            <a:normAutofit/>
          </a:bodyPr>
          <a:lstStyle>
            <a:lvl1pPr marL="0" indent="0">
              <a:spcBef>
                <a:spcPts val="16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Slide Number Placeholder 7"/>
          <p:cNvSpPr>
            <a:spLocks noGrp="1"/>
          </p:cNvSpPr>
          <p:nvPr>
            <p:ph type="sldNum" sz="quarter" idx="12"/>
          </p:nvPr>
        </p:nvSpPr>
        <p:spPr/>
        <p:txBody>
          <a:bodyPr/>
          <a:lstStyle/>
          <a:p>
            <a:fld id="{022B156B-59AE-415F-B24B-8756D48BB977}" type="slidenum">
              <a:rPr/>
              <a:pPr/>
              <a:t>‹#›</a:t>
            </a:fld>
            <a:endParaRPr/>
          </a:p>
        </p:txBody>
      </p:sp>
      <p:sp>
        <p:nvSpPr>
          <p:cNvPr id="7" name="Footer Placeholder 6"/>
          <p:cNvSpPr>
            <a:spLocks noGrp="1"/>
          </p:cNvSpPr>
          <p:nvPr>
            <p:ph type="ftr" sz="quarter" idx="11"/>
          </p:nvPr>
        </p:nvSpPr>
        <p:spPr/>
        <p:txBody>
          <a:bodyPr/>
          <a:lstStyle/>
          <a:p>
            <a:endParaRPr/>
          </a:p>
        </p:txBody>
      </p:sp>
      <p:sp>
        <p:nvSpPr>
          <p:cNvPr id="6" name="Date Placeholder 5"/>
          <p:cNvSpPr>
            <a:spLocks noGrp="1"/>
          </p:cNvSpPr>
          <p:nvPr>
            <p:ph type="dt" sz="half" idx="10"/>
          </p:nvPr>
        </p:nvSpPr>
        <p:spPr/>
        <p:txBody>
          <a:bodyPr/>
          <a:lstStyle/>
          <a:p>
            <a:fld id="{4CF99945-0A15-4715-AB6C-F5E56CF20F70}" type="datetimeFigureOut">
              <a:rPr lang="en-US"/>
              <a:pPr/>
              <a:t>2/15/2018</a:t>
            </a:fld>
            <a:endParaRPr/>
          </a:p>
        </p:txBody>
      </p:sp>
    </p:spTree>
    <p:extLst>
      <p:ext uri="{BB962C8B-B14F-4D97-AF65-F5344CB8AC3E}">
        <p14:creationId xmlns:p14="http://schemas.microsoft.com/office/powerpoint/2010/main" val="787425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11732" y="1330347"/>
            <a:ext cx="3840480" cy="2103120"/>
          </a:xfrm>
        </p:spPr>
        <p:txBody>
          <a:bodyPr anchor="b">
            <a:normAutofit/>
          </a:bodyPr>
          <a:lstStyle>
            <a:lvl1pPr>
              <a:defRPr sz="3600"/>
            </a:lvl1pPr>
          </a:lstStyle>
          <a:p>
            <a:r>
              <a:rPr lang="en-US"/>
              <a:t>Click to edit Master title style</a:t>
            </a:r>
            <a:endParaRPr dirty="0"/>
          </a:p>
        </p:txBody>
      </p:sp>
      <p:sp>
        <p:nvSpPr>
          <p:cNvPr id="3" name="Content Placeholder 2"/>
          <p:cNvSpPr>
            <a:spLocks noGrp="1"/>
          </p:cNvSpPr>
          <p:nvPr>
            <p:ph idx="1"/>
          </p:nvPr>
        </p:nvSpPr>
        <p:spPr>
          <a:xfrm>
            <a:off x="836613" y="914400"/>
            <a:ext cx="6172201" cy="502920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Text Placeholder 3"/>
          <p:cNvSpPr>
            <a:spLocks noGrp="1"/>
          </p:cNvSpPr>
          <p:nvPr>
            <p:ph type="body" sz="half" idx="2"/>
          </p:nvPr>
        </p:nvSpPr>
        <p:spPr>
          <a:xfrm>
            <a:off x="7511732" y="3555523"/>
            <a:ext cx="3840480" cy="238807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p:cNvSpPr>
            <a:spLocks noGrp="1"/>
          </p:cNvSpPr>
          <p:nvPr>
            <p:ph type="sldNum" sz="quarter" idx="12"/>
          </p:nvPr>
        </p:nvSpPr>
        <p:spPr>
          <a:xfrm>
            <a:off x="1065213" y="6019801"/>
            <a:ext cx="762000" cy="228600"/>
          </a:xfrm>
        </p:spPr>
        <p:txBody>
          <a:bodyPr/>
          <a:lstStyle>
            <a:lvl1pPr algn="l">
              <a:defRPr/>
            </a:lvl1pPr>
          </a:lstStyle>
          <a:p>
            <a:fld id="{022B156B-59AE-415F-B24B-8756D48BB977}" type="slidenum">
              <a:rPr/>
              <a:p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a:xfrm>
            <a:off x="8075611" y="6019801"/>
            <a:ext cx="1396260" cy="228600"/>
          </a:xfrm>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123976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92891" y="1330347"/>
            <a:ext cx="3840480" cy="2103120"/>
          </a:xfrm>
        </p:spPr>
        <p:txBody>
          <a:bodyPr anchor="b">
            <a:normAutofit/>
          </a:bodyPr>
          <a:lstStyle>
            <a:lvl1pPr>
              <a:defRPr sz="3600"/>
            </a:lvl1pPr>
          </a:lstStyle>
          <a:p>
            <a:r>
              <a:rPr lang="en-US"/>
              <a:t>Click to edit Master title style</a:t>
            </a:r>
            <a:endParaRPr dirty="0"/>
          </a:p>
        </p:txBody>
      </p:sp>
      <p:grpSp>
        <p:nvGrpSpPr>
          <p:cNvPr id="8" name="Group 7"/>
          <p:cNvGrpSpPr/>
          <p:nvPr/>
        </p:nvGrpSpPr>
        <p:grpSpPr>
          <a:xfrm>
            <a:off x="595546" y="781398"/>
            <a:ext cx="6433398" cy="5053665"/>
            <a:chOff x="5162444" y="781398"/>
            <a:chExt cx="6433398" cy="5053665"/>
          </a:xfrm>
        </p:grpSpPr>
        <p:sp>
          <p:nvSpPr>
            <p:cNvPr id="9" name="Freeform 42"/>
            <p:cNvSpPr>
              <a:spLocks/>
            </p:cNvSpPr>
            <p:nvPr/>
          </p:nvSpPr>
          <p:spPr bwMode="auto">
            <a:xfrm rot="16200000" flipV="1">
              <a:off x="3342557" y="3275021"/>
              <a:ext cx="3827994" cy="17568"/>
            </a:xfrm>
            <a:custGeom>
              <a:avLst/>
              <a:gdLst>
                <a:gd name="T0" fmla="*/ 0 w 1216"/>
                <a:gd name="T1" fmla="*/ 2 h 5"/>
                <a:gd name="T2" fmla="*/ 304 w 1216"/>
                <a:gd name="T3" fmla="*/ 1 h 5"/>
                <a:gd name="T4" fmla="*/ 456 w 1216"/>
                <a:gd name="T5" fmla="*/ 2 h 5"/>
                <a:gd name="T6" fmla="*/ 608 w 1216"/>
                <a:gd name="T7" fmla="*/ 1 h 5"/>
                <a:gd name="T8" fmla="*/ 912 w 1216"/>
                <a:gd name="T9" fmla="*/ 0 h 5"/>
                <a:gd name="T10" fmla="*/ 1064 w 1216"/>
                <a:gd name="T11" fmla="*/ 1 h 5"/>
                <a:gd name="T12" fmla="*/ 1216 w 1216"/>
                <a:gd name="T13" fmla="*/ 2 h 5"/>
                <a:gd name="T14" fmla="*/ 1216 w 1216"/>
                <a:gd name="T15" fmla="*/ 2 h 5"/>
                <a:gd name="T16" fmla="*/ 1064 w 1216"/>
                <a:gd name="T17" fmla="*/ 4 h 5"/>
                <a:gd name="T18" fmla="*/ 912 w 1216"/>
                <a:gd name="T19" fmla="*/ 4 h 5"/>
                <a:gd name="T20" fmla="*/ 608 w 1216"/>
                <a:gd name="T21" fmla="*/ 3 h 5"/>
                <a:gd name="T22" fmla="*/ 456 w 1216"/>
                <a:gd name="T23" fmla="*/ 3 h 5"/>
                <a:gd name="T24" fmla="*/ 304 w 1216"/>
                <a:gd name="T25" fmla="*/ 4 h 5"/>
                <a:gd name="T26" fmla="*/ 0 w 1216"/>
                <a:gd name="T27"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16" h="5">
                  <a:moveTo>
                    <a:pt x="0" y="2"/>
                  </a:moveTo>
                  <a:cubicBezTo>
                    <a:pt x="101" y="1"/>
                    <a:pt x="202" y="0"/>
                    <a:pt x="304" y="1"/>
                  </a:cubicBezTo>
                  <a:cubicBezTo>
                    <a:pt x="354" y="1"/>
                    <a:pt x="405" y="2"/>
                    <a:pt x="456" y="2"/>
                  </a:cubicBezTo>
                  <a:cubicBezTo>
                    <a:pt x="506" y="2"/>
                    <a:pt x="557" y="1"/>
                    <a:pt x="608" y="1"/>
                  </a:cubicBezTo>
                  <a:cubicBezTo>
                    <a:pt x="709" y="1"/>
                    <a:pt x="810" y="0"/>
                    <a:pt x="912" y="0"/>
                  </a:cubicBezTo>
                  <a:cubicBezTo>
                    <a:pt x="962" y="0"/>
                    <a:pt x="1013" y="1"/>
                    <a:pt x="1064" y="1"/>
                  </a:cubicBezTo>
                  <a:cubicBezTo>
                    <a:pt x="1114" y="1"/>
                    <a:pt x="1165" y="1"/>
                    <a:pt x="1216" y="2"/>
                  </a:cubicBezTo>
                  <a:cubicBezTo>
                    <a:pt x="1216" y="2"/>
                    <a:pt x="1216" y="2"/>
                    <a:pt x="1216" y="2"/>
                  </a:cubicBezTo>
                  <a:cubicBezTo>
                    <a:pt x="1165" y="3"/>
                    <a:pt x="1114" y="3"/>
                    <a:pt x="1064" y="4"/>
                  </a:cubicBezTo>
                  <a:cubicBezTo>
                    <a:pt x="1013" y="4"/>
                    <a:pt x="962" y="4"/>
                    <a:pt x="912" y="4"/>
                  </a:cubicBezTo>
                  <a:cubicBezTo>
                    <a:pt x="810" y="5"/>
                    <a:pt x="709" y="4"/>
                    <a:pt x="608" y="3"/>
                  </a:cubicBezTo>
                  <a:cubicBezTo>
                    <a:pt x="557" y="3"/>
                    <a:pt x="506" y="3"/>
                    <a:pt x="456" y="3"/>
                  </a:cubicBezTo>
                  <a:cubicBezTo>
                    <a:pt x="405" y="3"/>
                    <a:pt x="354" y="4"/>
                    <a:pt x="304" y="4"/>
                  </a:cubicBezTo>
                  <a:cubicBezTo>
                    <a:pt x="202" y="4"/>
                    <a:pt x="101" y="4"/>
                    <a:pt x="0" y="2"/>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0" name="Freeform 43"/>
            <p:cNvSpPr>
              <a:spLocks/>
            </p:cNvSpPr>
            <p:nvPr/>
          </p:nvSpPr>
          <p:spPr bwMode="auto">
            <a:xfrm rot="16200000" flipV="1">
              <a:off x="9565728" y="3299447"/>
              <a:ext cx="3836876" cy="17568"/>
            </a:xfrm>
            <a:custGeom>
              <a:avLst/>
              <a:gdLst>
                <a:gd name="T0" fmla="*/ 0 w 1219"/>
                <a:gd name="T1" fmla="*/ 2 h 5"/>
                <a:gd name="T2" fmla="*/ 304 w 1219"/>
                <a:gd name="T3" fmla="*/ 1 h 5"/>
                <a:gd name="T4" fmla="*/ 457 w 1219"/>
                <a:gd name="T5" fmla="*/ 2 h 5"/>
                <a:gd name="T6" fmla="*/ 609 w 1219"/>
                <a:gd name="T7" fmla="*/ 1 h 5"/>
                <a:gd name="T8" fmla="*/ 914 w 1219"/>
                <a:gd name="T9" fmla="*/ 0 h 5"/>
                <a:gd name="T10" fmla="*/ 1067 w 1219"/>
                <a:gd name="T11" fmla="*/ 1 h 5"/>
                <a:gd name="T12" fmla="*/ 1219 w 1219"/>
                <a:gd name="T13" fmla="*/ 2 h 5"/>
                <a:gd name="T14" fmla="*/ 1219 w 1219"/>
                <a:gd name="T15" fmla="*/ 3 h 5"/>
                <a:gd name="T16" fmla="*/ 1067 w 1219"/>
                <a:gd name="T17" fmla="*/ 4 h 5"/>
                <a:gd name="T18" fmla="*/ 914 w 1219"/>
                <a:gd name="T19" fmla="*/ 4 h 5"/>
                <a:gd name="T20" fmla="*/ 609 w 1219"/>
                <a:gd name="T21" fmla="*/ 3 h 5"/>
                <a:gd name="T22" fmla="*/ 457 w 1219"/>
                <a:gd name="T23" fmla="*/ 3 h 5"/>
                <a:gd name="T24" fmla="*/ 304 w 1219"/>
                <a:gd name="T25" fmla="*/ 4 h 5"/>
                <a:gd name="T26" fmla="*/ 0 w 1219"/>
                <a:gd name="T27" fmla="*/ 3 h 5"/>
                <a:gd name="T28" fmla="*/ 0 w 1219"/>
                <a:gd name="T29" fmla="*/ 2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19" h="5">
                  <a:moveTo>
                    <a:pt x="0" y="2"/>
                  </a:moveTo>
                  <a:cubicBezTo>
                    <a:pt x="101" y="1"/>
                    <a:pt x="203" y="0"/>
                    <a:pt x="304" y="1"/>
                  </a:cubicBezTo>
                  <a:cubicBezTo>
                    <a:pt x="355" y="1"/>
                    <a:pt x="406" y="2"/>
                    <a:pt x="457" y="2"/>
                  </a:cubicBezTo>
                  <a:cubicBezTo>
                    <a:pt x="508" y="2"/>
                    <a:pt x="559" y="1"/>
                    <a:pt x="609" y="1"/>
                  </a:cubicBezTo>
                  <a:cubicBezTo>
                    <a:pt x="711" y="1"/>
                    <a:pt x="813" y="0"/>
                    <a:pt x="914" y="0"/>
                  </a:cubicBezTo>
                  <a:cubicBezTo>
                    <a:pt x="965" y="0"/>
                    <a:pt x="1016" y="1"/>
                    <a:pt x="1067" y="1"/>
                  </a:cubicBezTo>
                  <a:cubicBezTo>
                    <a:pt x="1117" y="1"/>
                    <a:pt x="1168" y="1"/>
                    <a:pt x="1219" y="2"/>
                  </a:cubicBezTo>
                  <a:cubicBezTo>
                    <a:pt x="1219" y="3"/>
                    <a:pt x="1219" y="3"/>
                    <a:pt x="1219" y="3"/>
                  </a:cubicBezTo>
                  <a:cubicBezTo>
                    <a:pt x="1168" y="3"/>
                    <a:pt x="1117" y="4"/>
                    <a:pt x="1067" y="4"/>
                  </a:cubicBezTo>
                  <a:cubicBezTo>
                    <a:pt x="1016" y="4"/>
                    <a:pt x="965" y="4"/>
                    <a:pt x="914" y="4"/>
                  </a:cubicBezTo>
                  <a:cubicBezTo>
                    <a:pt x="813" y="5"/>
                    <a:pt x="711" y="4"/>
                    <a:pt x="609" y="3"/>
                  </a:cubicBezTo>
                  <a:cubicBezTo>
                    <a:pt x="559" y="3"/>
                    <a:pt x="508" y="3"/>
                    <a:pt x="457" y="3"/>
                  </a:cubicBezTo>
                  <a:cubicBezTo>
                    <a:pt x="406" y="3"/>
                    <a:pt x="355" y="4"/>
                    <a:pt x="304" y="4"/>
                  </a:cubicBezTo>
                  <a:cubicBezTo>
                    <a:pt x="203" y="4"/>
                    <a:pt x="101" y="4"/>
                    <a:pt x="0" y="3"/>
                  </a:cubicBezTo>
                  <a:lnTo>
                    <a:pt x="0" y="2"/>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nvGrpSpPr>
            <p:cNvPr id="11" name="Group 10"/>
            <p:cNvGrpSpPr/>
            <p:nvPr/>
          </p:nvGrpSpPr>
          <p:grpSpPr>
            <a:xfrm>
              <a:off x="5814205" y="859113"/>
              <a:ext cx="5129146" cy="4880471"/>
              <a:chOff x="7856559" y="859113"/>
              <a:chExt cx="3086791" cy="4880471"/>
            </a:xfrm>
          </p:grpSpPr>
          <p:sp>
            <p:nvSpPr>
              <p:cNvPr id="20" name="Freeform 41"/>
              <p:cNvSpPr>
                <a:spLocks/>
              </p:cNvSpPr>
              <p:nvPr/>
            </p:nvSpPr>
            <p:spPr bwMode="auto">
              <a:xfrm rot="16200000" flipV="1">
                <a:off x="9392183" y="4188416"/>
                <a:ext cx="15544" cy="3086791"/>
              </a:xfrm>
              <a:custGeom>
                <a:avLst/>
                <a:gdLst>
                  <a:gd name="T0" fmla="*/ 3 w 5"/>
                  <a:gd name="T1" fmla="*/ 0 h 868"/>
                  <a:gd name="T2" fmla="*/ 4 w 5"/>
                  <a:gd name="T3" fmla="*/ 217 h 868"/>
                  <a:gd name="T4" fmla="*/ 3 w 5"/>
                  <a:gd name="T5" fmla="*/ 326 h 868"/>
                  <a:gd name="T6" fmla="*/ 4 w 5"/>
                  <a:gd name="T7" fmla="*/ 434 h 868"/>
                  <a:gd name="T8" fmla="*/ 4 w 5"/>
                  <a:gd name="T9" fmla="*/ 651 h 868"/>
                  <a:gd name="T10" fmla="*/ 4 w 5"/>
                  <a:gd name="T11" fmla="*/ 760 h 868"/>
                  <a:gd name="T12" fmla="*/ 3 w 5"/>
                  <a:gd name="T13" fmla="*/ 868 h 868"/>
                  <a:gd name="T14" fmla="*/ 2 w 5"/>
                  <a:gd name="T15" fmla="*/ 868 h 868"/>
                  <a:gd name="T16" fmla="*/ 1 w 5"/>
                  <a:gd name="T17" fmla="*/ 760 h 868"/>
                  <a:gd name="T18" fmla="*/ 0 w 5"/>
                  <a:gd name="T19" fmla="*/ 651 h 868"/>
                  <a:gd name="T20" fmla="*/ 1 w 5"/>
                  <a:gd name="T21" fmla="*/ 434 h 868"/>
                  <a:gd name="T22" fmla="*/ 2 w 5"/>
                  <a:gd name="T23" fmla="*/ 326 h 868"/>
                  <a:gd name="T24" fmla="*/ 1 w 5"/>
                  <a:gd name="T25" fmla="*/ 217 h 868"/>
                  <a:gd name="T26" fmla="*/ 2 w 5"/>
                  <a:gd name="T27" fmla="*/ 0 h 868"/>
                  <a:gd name="T28" fmla="*/ 3 w 5"/>
                  <a:gd name="T29" fmla="*/ 0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 h="868">
                    <a:moveTo>
                      <a:pt x="3" y="0"/>
                    </a:moveTo>
                    <a:cubicBezTo>
                      <a:pt x="4" y="73"/>
                      <a:pt x="4" y="145"/>
                      <a:pt x="4" y="217"/>
                    </a:cubicBezTo>
                    <a:cubicBezTo>
                      <a:pt x="4" y="253"/>
                      <a:pt x="3" y="290"/>
                      <a:pt x="3" y="326"/>
                    </a:cubicBezTo>
                    <a:cubicBezTo>
                      <a:pt x="3" y="362"/>
                      <a:pt x="3" y="398"/>
                      <a:pt x="4" y="434"/>
                    </a:cubicBezTo>
                    <a:cubicBezTo>
                      <a:pt x="4" y="507"/>
                      <a:pt x="5" y="579"/>
                      <a:pt x="4" y="651"/>
                    </a:cubicBezTo>
                    <a:cubicBezTo>
                      <a:pt x="5" y="687"/>
                      <a:pt x="4" y="724"/>
                      <a:pt x="4" y="760"/>
                    </a:cubicBezTo>
                    <a:cubicBezTo>
                      <a:pt x="4" y="796"/>
                      <a:pt x="3" y="832"/>
                      <a:pt x="3" y="868"/>
                    </a:cubicBezTo>
                    <a:cubicBezTo>
                      <a:pt x="2" y="868"/>
                      <a:pt x="2" y="868"/>
                      <a:pt x="2" y="868"/>
                    </a:cubicBezTo>
                    <a:cubicBezTo>
                      <a:pt x="2" y="832"/>
                      <a:pt x="1" y="796"/>
                      <a:pt x="1" y="760"/>
                    </a:cubicBezTo>
                    <a:cubicBezTo>
                      <a:pt x="1" y="724"/>
                      <a:pt x="0" y="687"/>
                      <a:pt x="0" y="651"/>
                    </a:cubicBezTo>
                    <a:cubicBezTo>
                      <a:pt x="0" y="579"/>
                      <a:pt x="1" y="507"/>
                      <a:pt x="1" y="434"/>
                    </a:cubicBezTo>
                    <a:cubicBezTo>
                      <a:pt x="2" y="398"/>
                      <a:pt x="2" y="362"/>
                      <a:pt x="2" y="326"/>
                    </a:cubicBezTo>
                    <a:cubicBezTo>
                      <a:pt x="2" y="290"/>
                      <a:pt x="1" y="253"/>
                      <a:pt x="1" y="217"/>
                    </a:cubicBezTo>
                    <a:cubicBezTo>
                      <a:pt x="0" y="145"/>
                      <a:pt x="1" y="73"/>
                      <a:pt x="2" y="0"/>
                    </a:cubicBezTo>
                    <a:lnTo>
                      <a:pt x="3" y="0"/>
                    </a:ln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21" name="Freeform 44"/>
              <p:cNvSpPr>
                <a:spLocks/>
              </p:cNvSpPr>
              <p:nvPr/>
            </p:nvSpPr>
            <p:spPr bwMode="auto">
              <a:xfrm rot="16200000" flipV="1">
                <a:off x="9366943" y="-651271"/>
                <a:ext cx="13322" cy="3034090"/>
              </a:xfrm>
              <a:custGeom>
                <a:avLst/>
                <a:gdLst>
                  <a:gd name="T0" fmla="*/ 2 w 4"/>
                  <a:gd name="T1" fmla="*/ 853 h 853"/>
                  <a:gd name="T2" fmla="*/ 0 w 4"/>
                  <a:gd name="T3" fmla="*/ 640 h 853"/>
                  <a:gd name="T4" fmla="*/ 1 w 4"/>
                  <a:gd name="T5" fmla="*/ 533 h 853"/>
                  <a:gd name="T6" fmla="*/ 1 w 4"/>
                  <a:gd name="T7" fmla="*/ 427 h 853"/>
                  <a:gd name="T8" fmla="*/ 0 w 4"/>
                  <a:gd name="T9" fmla="*/ 213 h 853"/>
                  <a:gd name="T10" fmla="*/ 0 w 4"/>
                  <a:gd name="T11" fmla="*/ 107 h 853"/>
                  <a:gd name="T12" fmla="*/ 2 w 4"/>
                  <a:gd name="T13" fmla="*/ 0 h 853"/>
                  <a:gd name="T14" fmla="*/ 2 w 4"/>
                  <a:gd name="T15" fmla="*/ 0 h 853"/>
                  <a:gd name="T16" fmla="*/ 3 w 4"/>
                  <a:gd name="T17" fmla="*/ 107 h 853"/>
                  <a:gd name="T18" fmla="*/ 4 w 4"/>
                  <a:gd name="T19" fmla="*/ 213 h 853"/>
                  <a:gd name="T20" fmla="*/ 3 w 4"/>
                  <a:gd name="T21" fmla="*/ 427 h 853"/>
                  <a:gd name="T22" fmla="*/ 2 w 4"/>
                  <a:gd name="T23" fmla="*/ 533 h 853"/>
                  <a:gd name="T24" fmla="*/ 3 w 4"/>
                  <a:gd name="T25" fmla="*/ 640 h 853"/>
                  <a:gd name="T26" fmla="*/ 2 w 4"/>
                  <a:gd name="T27" fmla="*/ 853 h 8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 h="853">
                    <a:moveTo>
                      <a:pt x="2" y="853"/>
                    </a:moveTo>
                    <a:cubicBezTo>
                      <a:pt x="0" y="782"/>
                      <a:pt x="0" y="711"/>
                      <a:pt x="0" y="640"/>
                    </a:cubicBezTo>
                    <a:cubicBezTo>
                      <a:pt x="0" y="604"/>
                      <a:pt x="1" y="569"/>
                      <a:pt x="1" y="533"/>
                    </a:cubicBezTo>
                    <a:cubicBezTo>
                      <a:pt x="1" y="498"/>
                      <a:pt x="1" y="462"/>
                      <a:pt x="1" y="427"/>
                    </a:cubicBezTo>
                    <a:cubicBezTo>
                      <a:pt x="0" y="356"/>
                      <a:pt x="0" y="284"/>
                      <a:pt x="0" y="213"/>
                    </a:cubicBezTo>
                    <a:cubicBezTo>
                      <a:pt x="0" y="178"/>
                      <a:pt x="0" y="142"/>
                      <a:pt x="0" y="107"/>
                    </a:cubicBezTo>
                    <a:cubicBezTo>
                      <a:pt x="1" y="71"/>
                      <a:pt x="1" y="36"/>
                      <a:pt x="2" y="0"/>
                    </a:cubicBezTo>
                    <a:cubicBezTo>
                      <a:pt x="2" y="0"/>
                      <a:pt x="2" y="0"/>
                      <a:pt x="2" y="0"/>
                    </a:cubicBezTo>
                    <a:cubicBezTo>
                      <a:pt x="3" y="36"/>
                      <a:pt x="3" y="71"/>
                      <a:pt x="3" y="107"/>
                    </a:cubicBezTo>
                    <a:cubicBezTo>
                      <a:pt x="4" y="142"/>
                      <a:pt x="4" y="178"/>
                      <a:pt x="4" y="213"/>
                    </a:cubicBezTo>
                    <a:cubicBezTo>
                      <a:pt x="4" y="284"/>
                      <a:pt x="3" y="356"/>
                      <a:pt x="3" y="427"/>
                    </a:cubicBezTo>
                    <a:cubicBezTo>
                      <a:pt x="3" y="462"/>
                      <a:pt x="2" y="498"/>
                      <a:pt x="2" y="533"/>
                    </a:cubicBezTo>
                    <a:cubicBezTo>
                      <a:pt x="3" y="569"/>
                      <a:pt x="3" y="604"/>
                      <a:pt x="3" y="640"/>
                    </a:cubicBezTo>
                    <a:cubicBezTo>
                      <a:pt x="4" y="711"/>
                      <a:pt x="3" y="782"/>
                      <a:pt x="2" y="85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12" name="Freeform 45"/>
            <p:cNvSpPr>
              <a:spLocks noEditPoints="1"/>
            </p:cNvSpPr>
            <p:nvPr/>
          </p:nvSpPr>
          <p:spPr bwMode="auto">
            <a:xfrm rot="16200000" flipV="1">
              <a:off x="5186001" y="5323012"/>
              <a:ext cx="477390" cy="524504"/>
            </a:xfrm>
            <a:custGeom>
              <a:avLst/>
              <a:gdLst>
                <a:gd name="T0" fmla="*/ 127 w 152"/>
                <a:gd name="T1" fmla="*/ 122 h 148"/>
                <a:gd name="T2" fmla="*/ 84 w 152"/>
                <a:gd name="T3" fmla="*/ 134 h 148"/>
                <a:gd name="T4" fmla="*/ 112 w 152"/>
                <a:gd name="T5" fmla="*/ 131 h 148"/>
                <a:gd name="T6" fmla="*/ 48 w 152"/>
                <a:gd name="T7" fmla="*/ 142 h 148"/>
                <a:gd name="T8" fmla="*/ 4 w 152"/>
                <a:gd name="T9" fmla="*/ 95 h 148"/>
                <a:gd name="T10" fmla="*/ 20 w 152"/>
                <a:gd name="T11" fmla="*/ 61 h 148"/>
                <a:gd name="T12" fmla="*/ 26 w 152"/>
                <a:gd name="T13" fmla="*/ 58 h 148"/>
                <a:gd name="T14" fmla="*/ 31 w 152"/>
                <a:gd name="T15" fmla="*/ 23 h 148"/>
                <a:gd name="T16" fmla="*/ 19 w 152"/>
                <a:gd name="T17" fmla="*/ 0 h 148"/>
                <a:gd name="T18" fmla="*/ 33 w 152"/>
                <a:gd name="T19" fmla="*/ 57 h 148"/>
                <a:gd name="T20" fmla="*/ 41 w 152"/>
                <a:gd name="T21" fmla="*/ 63 h 148"/>
                <a:gd name="T22" fmla="*/ 36 w 152"/>
                <a:gd name="T23" fmla="*/ 80 h 148"/>
                <a:gd name="T24" fmla="*/ 26 w 152"/>
                <a:gd name="T25" fmla="*/ 67 h 148"/>
                <a:gd name="T26" fmla="*/ 64 w 152"/>
                <a:gd name="T27" fmla="*/ 132 h 148"/>
                <a:gd name="T28" fmla="*/ 84 w 152"/>
                <a:gd name="T29" fmla="*/ 112 h 148"/>
                <a:gd name="T30" fmla="*/ 77 w 152"/>
                <a:gd name="T31" fmla="*/ 131 h 148"/>
                <a:gd name="T32" fmla="*/ 152 w 152"/>
                <a:gd name="T33" fmla="*/ 129 h 148"/>
                <a:gd name="T34" fmla="*/ 114 w 152"/>
                <a:gd name="T35" fmla="*/ 131 h 148"/>
                <a:gd name="T36" fmla="*/ 127 w 152"/>
                <a:gd name="T37" fmla="*/ 122 h 148"/>
                <a:gd name="T38" fmla="*/ 74 w 152"/>
                <a:gd name="T39" fmla="*/ 128 h 148"/>
                <a:gd name="T40" fmla="*/ 68 w 152"/>
                <a:gd name="T41" fmla="*/ 112 h 148"/>
                <a:gd name="T42" fmla="*/ 66 w 152"/>
                <a:gd name="T43" fmla="*/ 117 h 148"/>
                <a:gd name="T44" fmla="*/ 66 w 152"/>
                <a:gd name="T45" fmla="*/ 125 h 148"/>
                <a:gd name="T46" fmla="*/ 73 w 152"/>
                <a:gd name="T47" fmla="*/ 128 h 148"/>
                <a:gd name="T48" fmla="*/ 74 w 152"/>
                <a:gd name="T49" fmla="*/ 114 h 148"/>
                <a:gd name="T50" fmla="*/ 74 w 152"/>
                <a:gd name="T51" fmla="*/ 128 h 148"/>
                <a:gd name="T52" fmla="*/ 9 w 152"/>
                <a:gd name="T53" fmla="*/ 88 h 148"/>
                <a:gd name="T54" fmla="*/ 56 w 152"/>
                <a:gd name="T55" fmla="*/ 135 h 148"/>
                <a:gd name="T56" fmla="*/ 9 w 152"/>
                <a:gd name="T57" fmla="*/ 88 h 148"/>
                <a:gd name="T58" fmla="*/ 37 w 152"/>
                <a:gd name="T59" fmla="*/ 61 h 148"/>
                <a:gd name="T60" fmla="*/ 31 w 152"/>
                <a:gd name="T61" fmla="*/ 77 h 148"/>
                <a:gd name="T62" fmla="*/ 37 w 152"/>
                <a:gd name="T63" fmla="*/ 61 h 148"/>
                <a:gd name="T64" fmla="*/ 30 w 152"/>
                <a:gd name="T65" fmla="*/ 57 h 148"/>
                <a:gd name="T66" fmla="*/ 33 w 152"/>
                <a:gd name="T67" fmla="*/ 31 h 148"/>
                <a:gd name="T68" fmla="*/ 30 w 152"/>
                <a:gd name="T69" fmla="*/ 57 h 148"/>
                <a:gd name="T70" fmla="*/ 30 w 152"/>
                <a:gd name="T71" fmla="*/ 61 h 148"/>
                <a:gd name="T72" fmla="*/ 30 w 152"/>
                <a:gd name="T73" fmla="*/ 74 h 148"/>
                <a:gd name="T74" fmla="*/ 30 w 152"/>
                <a:gd name="T75" fmla="*/ 61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52" h="148">
                  <a:moveTo>
                    <a:pt x="127" y="122"/>
                  </a:moveTo>
                  <a:cubicBezTo>
                    <a:pt x="115" y="118"/>
                    <a:pt x="99" y="137"/>
                    <a:pt x="84" y="134"/>
                  </a:cubicBezTo>
                  <a:cubicBezTo>
                    <a:pt x="92" y="142"/>
                    <a:pt x="106" y="130"/>
                    <a:pt x="112" y="131"/>
                  </a:cubicBezTo>
                  <a:cubicBezTo>
                    <a:pt x="95" y="147"/>
                    <a:pt x="66" y="127"/>
                    <a:pt x="48" y="142"/>
                  </a:cubicBezTo>
                  <a:cubicBezTo>
                    <a:pt x="19" y="142"/>
                    <a:pt x="1" y="123"/>
                    <a:pt x="4" y="95"/>
                  </a:cubicBezTo>
                  <a:cubicBezTo>
                    <a:pt x="6" y="82"/>
                    <a:pt x="19" y="74"/>
                    <a:pt x="20" y="61"/>
                  </a:cubicBezTo>
                  <a:cubicBezTo>
                    <a:pt x="23" y="58"/>
                    <a:pt x="22" y="60"/>
                    <a:pt x="26" y="58"/>
                  </a:cubicBezTo>
                  <a:cubicBezTo>
                    <a:pt x="25" y="45"/>
                    <a:pt x="33" y="34"/>
                    <a:pt x="31" y="23"/>
                  </a:cubicBezTo>
                  <a:cubicBezTo>
                    <a:pt x="30" y="12"/>
                    <a:pt x="19" y="8"/>
                    <a:pt x="19" y="0"/>
                  </a:cubicBezTo>
                  <a:cubicBezTo>
                    <a:pt x="36" y="7"/>
                    <a:pt x="41" y="36"/>
                    <a:pt x="33" y="57"/>
                  </a:cubicBezTo>
                  <a:cubicBezTo>
                    <a:pt x="34" y="60"/>
                    <a:pt x="40" y="59"/>
                    <a:pt x="41" y="63"/>
                  </a:cubicBezTo>
                  <a:cubicBezTo>
                    <a:pt x="43" y="69"/>
                    <a:pt x="40" y="75"/>
                    <a:pt x="36" y="80"/>
                  </a:cubicBezTo>
                  <a:cubicBezTo>
                    <a:pt x="27" y="79"/>
                    <a:pt x="20" y="74"/>
                    <a:pt x="26" y="67"/>
                  </a:cubicBezTo>
                  <a:cubicBezTo>
                    <a:pt x="1" y="88"/>
                    <a:pt x="14" y="148"/>
                    <a:pt x="64" y="132"/>
                  </a:cubicBezTo>
                  <a:cubicBezTo>
                    <a:pt x="54" y="118"/>
                    <a:pt x="73" y="97"/>
                    <a:pt x="84" y="112"/>
                  </a:cubicBezTo>
                  <a:cubicBezTo>
                    <a:pt x="86" y="123"/>
                    <a:pt x="81" y="126"/>
                    <a:pt x="77" y="131"/>
                  </a:cubicBezTo>
                  <a:cubicBezTo>
                    <a:pt x="101" y="137"/>
                    <a:pt x="133" y="102"/>
                    <a:pt x="152" y="129"/>
                  </a:cubicBezTo>
                  <a:cubicBezTo>
                    <a:pt x="143" y="117"/>
                    <a:pt x="124" y="124"/>
                    <a:pt x="114" y="131"/>
                  </a:cubicBezTo>
                  <a:cubicBezTo>
                    <a:pt x="116" y="126"/>
                    <a:pt x="123" y="126"/>
                    <a:pt x="127" y="122"/>
                  </a:cubicBezTo>
                  <a:close/>
                  <a:moveTo>
                    <a:pt x="74" y="128"/>
                  </a:moveTo>
                  <a:cubicBezTo>
                    <a:pt x="91" y="127"/>
                    <a:pt x="78" y="98"/>
                    <a:pt x="68" y="112"/>
                  </a:cubicBezTo>
                  <a:cubicBezTo>
                    <a:pt x="75" y="112"/>
                    <a:pt x="69" y="117"/>
                    <a:pt x="66" y="117"/>
                  </a:cubicBezTo>
                  <a:cubicBezTo>
                    <a:pt x="66" y="119"/>
                    <a:pt x="66" y="122"/>
                    <a:pt x="66" y="125"/>
                  </a:cubicBezTo>
                  <a:cubicBezTo>
                    <a:pt x="68" y="126"/>
                    <a:pt x="69" y="128"/>
                    <a:pt x="73" y="128"/>
                  </a:cubicBezTo>
                  <a:cubicBezTo>
                    <a:pt x="75" y="124"/>
                    <a:pt x="80" y="117"/>
                    <a:pt x="74" y="114"/>
                  </a:cubicBezTo>
                  <a:cubicBezTo>
                    <a:pt x="84" y="115"/>
                    <a:pt x="78" y="125"/>
                    <a:pt x="74" y="128"/>
                  </a:cubicBezTo>
                  <a:close/>
                  <a:moveTo>
                    <a:pt x="9" y="88"/>
                  </a:moveTo>
                  <a:cubicBezTo>
                    <a:pt x="0" y="121"/>
                    <a:pt x="28" y="148"/>
                    <a:pt x="56" y="135"/>
                  </a:cubicBezTo>
                  <a:cubicBezTo>
                    <a:pt x="20" y="145"/>
                    <a:pt x="13" y="115"/>
                    <a:pt x="9" y="88"/>
                  </a:cubicBezTo>
                  <a:close/>
                  <a:moveTo>
                    <a:pt x="37" y="61"/>
                  </a:moveTo>
                  <a:cubicBezTo>
                    <a:pt x="38" y="69"/>
                    <a:pt x="34" y="72"/>
                    <a:pt x="31" y="77"/>
                  </a:cubicBezTo>
                  <a:cubicBezTo>
                    <a:pt x="40" y="78"/>
                    <a:pt x="42" y="66"/>
                    <a:pt x="37" y="61"/>
                  </a:cubicBezTo>
                  <a:close/>
                  <a:moveTo>
                    <a:pt x="30" y="57"/>
                  </a:moveTo>
                  <a:cubicBezTo>
                    <a:pt x="30" y="49"/>
                    <a:pt x="38" y="40"/>
                    <a:pt x="33" y="31"/>
                  </a:cubicBezTo>
                  <a:cubicBezTo>
                    <a:pt x="34" y="41"/>
                    <a:pt x="26" y="49"/>
                    <a:pt x="30" y="57"/>
                  </a:cubicBezTo>
                  <a:close/>
                  <a:moveTo>
                    <a:pt x="30" y="61"/>
                  </a:moveTo>
                  <a:cubicBezTo>
                    <a:pt x="28" y="63"/>
                    <a:pt x="27" y="72"/>
                    <a:pt x="30" y="74"/>
                  </a:cubicBezTo>
                  <a:cubicBezTo>
                    <a:pt x="33" y="70"/>
                    <a:pt x="36" y="63"/>
                    <a:pt x="30" y="6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3" name="Freeform 46"/>
            <p:cNvSpPr>
              <a:spLocks noEditPoints="1"/>
            </p:cNvSpPr>
            <p:nvPr/>
          </p:nvSpPr>
          <p:spPr bwMode="auto">
            <a:xfrm rot="16200000" flipV="1">
              <a:off x="5197295" y="5324846"/>
              <a:ext cx="477390" cy="511956"/>
            </a:xfrm>
            <a:custGeom>
              <a:avLst/>
              <a:gdLst>
                <a:gd name="T0" fmla="*/ 2 w 151"/>
                <a:gd name="T1" fmla="*/ 96 h 144"/>
                <a:gd name="T2" fmla="*/ 21 w 151"/>
                <a:gd name="T3" fmla="*/ 59 h 144"/>
                <a:gd name="T4" fmla="*/ 22 w 151"/>
                <a:gd name="T5" fmla="*/ 12 h 144"/>
                <a:gd name="T6" fmla="*/ 32 w 151"/>
                <a:gd name="T7" fmla="*/ 58 h 144"/>
                <a:gd name="T8" fmla="*/ 34 w 151"/>
                <a:gd name="T9" fmla="*/ 81 h 144"/>
                <a:gd name="T10" fmla="*/ 15 w 151"/>
                <a:gd name="T11" fmla="*/ 112 h 144"/>
                <a:gd name="T12" fmla="*/ 73 w 151"/>
                <a:gd name="T13" fmla="*/ 107 h 144"/>
                <a:gd name="T14" fmla="*/ 76 w 151"/>
                <a:gd name="T15" fmla="*/ 131 h 144"/>
                <a:gd name="T16" fmla="*/ 151 w 151"/>
                <a:gd name="T17" fmla="*/ 130 h 144"/>
                <a:gd name="T18" fmla="*/ 110 w 151"/>
                <a:gd name="T19" fmla="*/ 134 h 144"/>
                <a:gd name="T20" fmla="*/ 66 w 151"/>
                <a:gd name="T21" fmla="*/ 138 h 144"/>
                <a:gd name="T22" fmla="*/ 12 w 151"/>
                <a:gd name="T23" fmla="*/ 128 h 144"/>
                <a:gd name="T24" fmla="*/ 86 w 151"/>
                <a:gd name="T25" fmla="*/ 138 h 144"/>
                <a:gd name="T26" fmla="*/ 86 w 151"/>
                <a:gd name="T27" fmla="*/ 134 h 144"/>
                <a:gd name="T28" fmla="*/ 75 w 151"/>
                <a:gd name="T29" fmla="*/ 133 h 144"/>
                <a:gd name="T30" fmla="*/ 77 w 151"/>
                <a:gd name="T31" fmla="*/ 128 h 144"/>
                <a:gd name="T32" fmla="*/ 66 w 151"/>
                <a:gd name="T33" fmla="*/ 128 h 144"/>
                <a:gd name="T34" fmla="*/ 64 w 151"/>
                <a:gd name="T35" fmla="*/ 117 h 144"/>
                <a:gd name="T36" fmla="*/ 65 w 151"/>
                <a:gd name="T37" fmla="*/ 114 h 144"/>
                <a:gd name="T38" fmla="*/ 63 w 151"/>
                <a:gd name="T39" fmla="*/ 133 h 144"/>
                <a:gd name="T40" fmla="*/ 54 w 151"/>
                <a:gd name="T41" fmla="*/ 137 h 144"/>
                <a:gd name="T42" fmla="*/ 7 w 151"/>
                <a:gd name="T43" fmla="*/ 86 h 144"/>
                <a:gd name="T44" fmla="*/ 41 w 151"/>
                <a:gd name="T45" fmla="*/ 139 h 144"/>
                <a:gd name="T46" fmla="*/ 92 w 151"/>
                <a:gd name="T47" fmla="*/ 138 h 144"/>
                <a:gd name="T48" fmla="*/ 41 w 151"/>
                <a:gd name="T49" fmla="*/ 137 h 144"/>
                <a:gd name="T50" fmla="*/ 26 w 151"/>
                <a:gd name="T51" fmla="*/ 65 h 144"/>
                <a:gd name="T52" fmla="*/ 32 w 151"/>
                <a:gd name="T53" fmla="*/ 64 h 144"/>
                <a:gd name="T54" fmla="*/ 26 w 151"/>
                <a:gd name="T55" fmla="*/ 72 h 144"/>
                <a:gd name="T56" fmla="*/ 33 w 151"/>
                <a:gd name="T57" fmla="*/ 80 h 144"/>
                <a:gd name="T58" fmla="*/ 38 w 151"/>
                <a:gd name="T59" fmla="*/ 73 h 144"/>
                <a:gd name="T60" fmla="*/ 28 w 151"/>
                <a:gd name="T61" fmla="*/ 78 h 144"/>
                <a:gd name="T62" fmla="*/ 34 w 151"/>
                <a:gd name="T63" fmla="*/ 61 h 144"/>
                <a:gd name="T64" fmla="*/ 18 w 151"/>
                <a:gd name="T65" fmla="*/ 2 h 144"/>
                <a:gd name="T66" fmla="*/ 31 w 151"/>
                <a:gd name="T67" fmla="*/ 32 h 144"/>
                <a:gd name="T68" fmla="*/ 27 w 151"/>
                <a:gd name="T69" fmla="*/ 58 h 144"/>
                <a:gd name="T70" fmla="*/ 28 w 151"/>
                <a:gd name="T71" fmla="*/ 42 h 144"/>
                <a:gd name="T72" fmla="*/ 21 w 151"/>
                <a:gd name="T73" fmla="*/ 61 h 144"/>
                <a:gd name="T74" fmla="*/ 7 w 151"/>
                <a:gd name="T75" fmla="*/ 86 h 144"/>
                <a:gd name="T76" fmla="*/ 110 w 151"/>
                <a:gd name="T77" fmla="*/ 131 h 144"/>
                <a:gd name="T78" fmla="*/ 121 w 151"/>
                <a:gd name="T79" fmla="*/ 123 h 144"/>
                <a:gd name="T80" fmla="*/ 67 w 151"/>
                <a:gd name="T81" fmla="*/ 127 h 144"/>
                <a:gd name="T82" fmla="*/ 74 w 151"/>
                <a:gd name="T83" fmla="*/ 118 h 144"/>
                <a:gd name="T84" fmla="*/ 64 w 151"/>
                <a:gd name="T85" fmla="*/ 118 h 144"/>
                <a:gd name="T86" fmla="*/ 75 w 151"/>
                <a:gd name="T87" fmla="*/ 118 h 144"/>
                <a:gd name="T88" fmla="*/ 70 w 151"/>
                <a:gd name="T89" fmla="*/ 114 h 144"/>
                <a:gd name="T90" fmla="*/ 79 w 151"/>
                <a:gd name="T91" fmla="*/ 120 h 144"/>
                <a:gd name="T92" fmla="*/ 122 w 151"/>
                <a:gd name="T93" fmla="*/ 122 h 144"/>
                <a:gd name="T94" fmla="*/ 123 w 151"/>
                <a:gd name="T95" fmla="*/ 125 h 144"/>
                <a:gd name="T96" fmla="*/ 122 w 151"/>
                <a:gd name="T97" fmla="*/ 122 h 144"/>
                <a:gd name="T98" fmla="*/ 81 w 151"/>
                <a:gd name="T99" fmla="*/ 114 h 144"/>
                <a:gd name="T100" fmla="*/ 32 w 151"/>
                <a:gd name="T101" fmla="*/ 74 h 144"/>
                <a:gd name="T102" fmla="*/ 28 w 151"/>
                <a:gd name="T103" fmla="*/ 63 h 144"/>
                <a:gd name="T104" fmla="*/ 28 w 151"/>
                <a:gd name="T105" fmla="*/ 63 h 144"/>
                <a:gd name="T106" fmla="*/ 29 w 151"/>
                <a:gd name="T107" fmla="*/ 49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51" h="144">
                  <a:moveTo>
                    <a:pt x="47" y="144"/>
                  </a:moveTo>
                  <a:cubicBezTo>
                    <a:pt x="46" y="144"/>
                    <a:pt x="46" y="144"/>
                    <a:pt x="46" y="144"/>
                  </a:cubicBezTo>
                  <a:cubicBezTo>
                    <a:pt x="32" y="144"/>
                    <a:pt x="19" y="139"/>
                    <a:pt x="11" y="129"/>
                  </a:cubicBezTo>
                  <a:cubicBezTo>
                    <a:pt x="3" y="121"/>
                    <a:pt x="0" y="109"/>
                    <a:pt x="2" y="96"/>
                  </a:cubicBezTo>
                  <a:cubicBezTo>
                    <a:pt x="3" y="90"/>
                    <a:pt x="6" y="84"/>
                    <a:pt x="10" y="79"/>
                  </a:cubicBezTo>
                  <a:cubicBezTo>
                    <a:pt x="13" y="73"/>
                    <a:pt x="17" y="68"/>
                    <a:pt x="17" y="62"/>
                  </a:cubicBezTo>
                  <a:cubicBezTo>
                    <a:pt x="17" y="62"/>
                    <a:pt x="17" y="62"/>
                    <a:pt x="17" y="62"/>
                  </a:cubicBezTo>
                  <a:cubicBezTo>
                    <a:pt x="19" y="60"/>
                    <a:pt x="20" y="59"/>
                    <a:pt x="21" y="59"/>
                  </a:cubicBezTo>
                  <a:cubicBezTo>
                    <a:pt x="21" y="59"/>
                    <a:pt x="22" y="59"/>
                    <a:pt x="23" y="59"/>
                  </a:cubicBezTo>
                  <a:cubicBezTo>
                    <a:pt x="23" y="53"/>
                    <a:pt x="24" y="47"/>
                    <a:pt x="26" y="41"/>
                  </a:cubicBezTo>
                  <a:cubicBezTo>
                    <a:pt x="28" y="35"/>
                    <a:pt x="30" y="30"/>
                    <a:pt x="29" y="24"/>
                  </a:cubicBezTo>
                  <a:cubicBezTo>
                    <a:pt x="28" y="19"/>
                    <a:pt x="25" y="15"/>
                    <a:pt x="22" y="12"/>
                  </a:cubicBezTo>
                  <a:cubicBezTo>
                    <a:pt x="19" y="8"/>
                    <a:pt x="16" y="5"/>
                    <a:pt x="16" y="1"/>
                  </a:cubicBezTo>
                  <a:cubicBezTo>
                    <a:pt x="16" y="0"/>
                    <a:pt x="16" y="0"/>
                    <a:pt x="16" y="0"/>
                  </a:cubicBezTo>
                  <a:cubicBezTo>
                    <a:pt x="17" y="0"/>
                    <a:pt x="17" y="0"/>
                    <a:pt x="17" y="0"/>
                  </a:cubicBezTo>
                  <a:cubicBezTo>
                    <a:pt x="35" y="8"/>
                    <a:pt x="40" y="37"/>
                    <a:pt x="32" y="58"/>
                  </a:cubicBezTo>
                  <a:cubicBezTo>
                    <a:pt x="32" y="59"/>
                    <a:pt x="34" y="59"/>
                    <a:pt x="35" y="60"/>
                  </a:cubicBezTo>
                  <a:cubicBezTo>
                    <a:pt x="37" y="61"/>
                    <a:pt x="39" y="61"/>
                    <a:pt x="40" y="63"/>
                  </a:cubicBezTo>
                  <a:cubicBezTo>
                    <a:pt x="43" y="72"/>
                    <a:pt x="37" y="78"/>
                    <a:pt x="34" y="81"/>
                  </a:cubicBezTo>
                  <a:cubicBezTo>
                    <a:pt x="34" y="81"/>
                    <a:pt x="34" y="81"/>
                    <a:pt x="34" y="81"/>
                  </a:cubicBezTo>
                  <a:cubicBezTo>
                    <a:pt x="34" y="81"/>
                    <a:pt x="34" y="81"/>
                    <a:pt x="34" y="81"/>
                  </a:cubicBezTo>
                  <a:cubicBezTo>
                    <a:pt x="28" y="81"/>
                    <a:pt x="23" y="79"/>
                    <a:pt x="22" y="76"/>
                  </a:cubicBezTo>
                  <a:cubicBezTo>
                    <a:pt x="21" y="75"/>
                    <a:pt x="21" y="73"/>
                    <a:pt x="21" y="71"/>
                  </a:cubicBezTo>
                  <a:cubicBezTo>
                    <a:pt x="12" y="82"/>
                    <a:pt x="10" y="98"/>
                    <a:pt x="15" y="112"/>
                  </a:cubicBezTo>
                  <a:cubicBezTo>
                    <a:pt x="20" y="127"/>
                    <a:pt x="32" y="135"/>
                    <a:pt x="46" y="135"/>
                  </a:cubicBezTo>
                  <a:cubicBezTo>
                    <a:pt x="51" y="135"/>
                    <a:pt x="56" y="134"/>
                    <a:pt x="61" y="133"/>
                  </a:cubicBezTo>
                  <a:cubicBezTo>
                    <a:pt x="58" y="128"/>
                    <a:pt x="57" y="122"/>
                    <a:pt x="60" y="116"/>
                  </a:cubicBezTo>
                  <a:cubicBezTo>
                    <a:pt x="63" y="111"/>
                    <a:pt x="68" y="107"/>
                    <a:pt x="73" y="107"/>
                  </a:cubicBezTo>
                  <a:cubicBezTo>
                    <a:pt x="75" y="107"/>
                    <a:pt x="79" y="108"/>
                    <a:pt x="83" y="113"/>
                  </a:cubicBezTo>
                  <a:cubicBezTo>
                    <a:pt x="83" y="113"/>
                    <a:pt x="83" y="113"/>
                    <a:pt x="83" y="113"/>
                  </a:cubicBezTo>
                  <a:cubicBezTo>
                    <a:pt x="84" y="122"/>
                    <a:pt x="81" y="126"/>
                    <a:pt x="77" y="130"/>
                  </a:cubicBezTo>
                  <a:cubicBezTo>
                    <a:pt x="77" y="130"/>
                    <a:pt x="77" y="131"/>
                    <a:pt x="76" y="131"/>
                  </a:cubicBezTo>
                  <a:cubicBezTo>
                    <a:pt x="78" y="132"/>
                    <a:pt x="80" y="132"/>
                    <a:pt x="82" y="132"/>
                  </a:cubicBezTo>
                  <a:cubicBezTo>
                    <a:pt x="90" y="132"/>
                    <a:pt x="98" y="129"/>
                    <a:pt x="107" y="125"/>
                  </a:cubicBezTo>
                  <a:cubicBezTo>
                    <a:pt x="115" y="122"/>
                    <a:pt x="123" y="119"/>
                    <a:pt x="131" y="119"/>
                  </a:cubicBezTo>
                  <a:cubicBezTo>
                    <a:pt x="139" y="119"/>
                    <a:pt x="146" y="123"/>
                    <a:pt x="151" y="130"/>
                  </a:cubicBezTo>
                  <a:cubicBezTo>
                    <a:pt x="150" y="131"/>
                    <a:pt x="150" y="131"/>
                    <a:pt x="150" y="131"/>
                  </a:cubicBezTo>
                  <a:cubicBezTo>
                    <a:pt x="146" y="127"/>
                    <a:pt x="142" y="124"/>
                    <a:pt x="136" y="124"/>
                  </a:cubicBezTo>
                  <a:cubicBezTo>
                    <a:pt x="126" y="124"/>
                    <a:pt x="115" y="131"/>
                    <a:pt x="112" y="132"/>
                  </a:cubicBezTo>
                  <a:cubicBezTo>
                    <a:pt x="110" y="134"/>
                    <a:pt x="110" y="134"/>
                    <a:pt x="110" y="134"/>
                  </a:cubicBezTo>
                  <a:cubicBezTo>
                    <a:pt x="110" y="133"/>
                    <a:pt x="110" y="133"/>
                    <a:pt x="110" y="133"/>
                  </a:cubicBezTo>
                  <a:cubicBezTo>
                    <a:pt x="105" y="137"/>
                    <a:pt x="99" y="139"/>
                    <a:pt x="90" y="139"/>
                  </a:cubicBezTo>
                  <a:cubicBezTo>
                    <a:pt x="86" y="139"/>
                    <a:pt x="82" y="139"/>
                    <a:pt x="78" y="139"/>
                  </a:cubicBezTo>
                  <a:cubicBezTo>
                    <a:pt x="74" y="138"/>
                    <a:pt x="70" y="138"/>
                    <a:pt x="66" y="138"/>
                  </a:cubicBezTo>
                  <a:cubicBezTo>
                    <a:pt x="58" y="138"/>
                    <a:pt x="52" y="140"/>
                    <a:pt x="47" y="144"/>
                  </a:cubicBezTo>
                  <a:close/>
                  <a:moveTo>
                    <a:pt x="7" y="86"/>
                  </a:moveTo>
                  <a:cubicBezTo>
                    <a:pt x="5" y="89"/>
                    <a:pt x="4" y="93"/>
                    <a:pt x="3" y="96"/>
                  </a:cubicBezTo>
                  <a:cubicBezTo>
                    <a:pt x="2" y="109"/>
                    <a:pt x="5" y="120"/>
                    <a:pt x="12" y="128"/>
                  </a:cubicBezTo>
                  <a:cubicBezTo>
                    <a:pt x="20" y="137"/>
                    <a:pt x="32" y="142"/>
                    <a:pt x="46" y="142"/>
                  </a:cubicBezTo>
                  <a:cubicBezTo>
                    <a:pt x="51" y="138"/>
                    <a:pt x="57" y="136"/>
                    <a:pt x="66" y="136"/>
                  </a:cubicBezTo>
                  <a:cubicBezTo>
                    <a:pt x="70" y="136"/>
                    <a:pt x="74" y="137"/>
                    <a:pt x="78" y="137"/>
                  </a:cubicBezTo>
                  <a:cubicBezTo>
                    <a:pt x="81" y="137"/>
                    <a:pt x="83" y="138"/>
                    <a:pt x="86" y="138"/>
                  </a:cubicBezTo>
                  <a:cubicBezTo>
                    <a:pt x="84" y="137"/>
                    <a:pt x="83" y="136"/>
                    <a:pt x="81" y="135"/>
                  </a:cubicBezTo>
                  <a:cubicBezTo>
                    <a:pt x="80" y="133"/>
                    <a:pt x="80" y="133"/>
                    <a:pt x="80" y="133"/>
                  </a:cubicBezTo>
                  <a:cubicBezTo>
                    <a:pt x="82" y="134"/>
                    <a:pt x="82" y="134"/>
                    <a:pt x="82" y="134"/>
                  </a:cubicBezTo>
                  <a:cubicBezTo>
                    <a:pt x="83" y="134"/>
                    <a:pt x="84" y="134"/>
                    <a:pt x="86" y="134"/>
                  </a:cubicBezTo>
                  <a:cubicBezTo>
                    <a:pt x="92" y="134"/>
                    <a:pt x="99" y="131"/>
                    <a:pt x="105" y="128"/>
                  </a:cubicBezTo>
                  <a:cubicBezTo>
                    <a:pt x="105" y="128"/>
                    <a:pt x="105" y="128"/>
                    <a:pt x="105" y="128"/>
                  </a:cubicBezTo>
                  <a:cubicBezTo>
                    <a:pt x="97" y="131"/>
                    <a:pt x="89" y="133"/>
                    <a:pt x="82" y="133"/>
                  </a:cubicBezTo>
                  <a:cubicBezTo>
                    <a:pt x="79" y="133"/>
                    <a:pt x="77" y="133"/>
                    <a:pt x="75" y="133"/>
                  </a:cubicBezTo>
                  <a:cubicBezTo>
                    <a:pt x="74" y="132"/>
                    <a:pt x="74" y="132"/>
                    <a:pt x="74" y="132"/>
                  </a:cubicBezTo>
                  <a:cubicBezTo>
                    <a:pt x="74" y="131"/>
                    <a:pt x="74" y="131"/>
                    <a:pt x="74" y="131"/>
                  </a:cubicBezTo>
                  <a:cubicBezTo>
                    <a:pt x="75" y="131"/>
                    <a:pt x="76" y="130"/>
                    <a:pt x="76" y="129"/>
                  </a:cubicBezTo>
                  <a:cubicBezTo>
                    <a:pt x="77" y="129"/>
                    <a:pt x="77" y="128"/>
                    <a:pt x="77" y="128"/>
                  </a:cubicBezTo>
                  <a:cubicBezTo>
                    <a:pt x="76" y="129"/>
                    <a:pt x="74" y="130"/>
                    <a:pt x="72" y="130"/>
                  </a:cubicBezTo>
                  <a:cubicBezTo>
                    <a:pt x="70" y="130"/>
                    <a:pt x="70" y="130"/>
                    <a:pt x="70" y="130"/>
                  </a:cubicBezTo>
                  <a:cubicBezTo>
                    <a:pt x="70" y="130"/>
                    <a:pt x="70" y="130"/>
                    <a:pt x="70" y="130"/>
                  </a:cubicBezTo>
                  <a:cubicBezTo>
                    <a:pt x="68" y="130"/>
                    <a:pt x="67" y="129"/>
                    <a:pt x="66" y="128"/>
                  </a:cubicBezTo>
                  <a:cubicBezTo>
                    <a:pt x="65" y="128"/>
                    <a:pt x="64" y="127"/>
                    <a:pt x="63" y="127"/>
                  </a:cubicBezTo>
                  <a:cubicBezTo>
                    <a:pt x="63" y="127"/>
                    <a:pt x="63" y="127"/>
                    <a:pt x="63" y="127"/>
                  </a:cubicBezTo>
                  <a:cubicBezTo>
                    <a:pt x="63" y="117"/>
                    <a:pt x="63" y="117"/>
                    <a:pt x="63" y="117"/>
                  </a:cubicBezTo>
                  <a:cubicBezTo>
                    <a:pt x="64" y="117"/>
                    <a:pt x="64" y="117"/>
                    <a:pt x="64" y="117"/>
                  </a:cubicBezTo>
                  <a:cubicBezTo>
                    <a:pt x="64" y="117"/>
                    <a:pt x="64" y="117"/>
                    <a:pt x="64" y="117"/>
                  </a:cubicBezTo>
                  <a:cubicBezTo>
                    <a:pt x="66" y="117"/>
                    <a:pt x="68" y="115"/>
                    <a:pt x="68" y="114"/>
                  </a:cubicBezTo>
                  <a:cubicBezTo>
                    <a:pt x="68" y="114"/>
                    <a:pt x="68" y="114"/>
                    <a:pt x="66" y="114"/>
                  </a:cubicBezTo>
                  <a:cubicBezTo>
                    <a:pt x="65" y="114"/>
                    <a:pt x="65" y="114"/>
                    <a:pt x="65" y="114"/>
                  </a:cubicBezTo>
                  <a:cubicBezTo>
                    <a:pt x="66" y="113"/>
                    <a:pt x="66" y="113"/>
                    <a:pt x="66" y="113"/>
                  </a:cubicBezTo>
                  <a:cubicBezTo>
                    <a:pt x="67" y="110"/>
                    <a:pt x="69" y="109"/>
                    <a:pt x="71" y="109"/>
                  </a:cubicBezTo>
                  <a:cubicBezTo>
                    <a:pt x="67" y="110"/>
                    <a:pt x="64" y="113"/>
                    <a:pt x="62" y="117"/>
                  </a:cubicBezTo>
                  <a:cubicBezTo>
                    <a:pt x="59" y="122"/>
                    <a:pt x="59" y="128"/>
                    <a:pt x="63" y="133"/>
                  </a:cubicBezTo>
                  <a:cubicBezTo>
                    <a:pt x="63" y="134"/>
                    <a:pt x="63" y="134"/>
                    <a:pt x="63" y="134"/>
                  </a:cubicBezTo>
                  <a:cubicBezTo>
                    <a:pt x="62" y="134"/>
                    <a:pt x="62" y="134"/>
                    <a:pt x="62" y="134"/>
                  </a:cubicBezTo>
                  <a:cubicBezTo>
                    <a:pt x="59" y="135"/>
                    <a:pt x="56" y="136"/>
                    <a:pt x="54" y="136"/>
                  </a:cubicBezTo>
                  <a:cubicBezTo>
                    <a:pt x="54" y="137"/>
                    <a:pt x="54" y="137"/>
                    <a:pt x="54" y="137"/>
                  </a:cubicBezTo>
                  <a:cubicBezTo>
                    <a:pt x="49" y="139"/>
                    <a:pt x="44" y="140"/>
                    <a:pt x="39" y="140"/>
                  </a:cubicBezTo>
                  <a:cubicBezTo>
                    <a:pt x="29" y="140"/>
                    <a:pt x="19" y="135"/>
                    <a:pt x="13" y="127"/>
                  </a:cubicBezTo>
                  <a:cubicBezTo>
                    <a:pt x="5" y="116"/>
                    <a:pt x="2" y="103"/>
                    <a:pt x="6" y="89"/>
                  </a:cubicBezTo>
                  <a:lnTo>
                    <a:pt x="7" y="86"/>
                  </a:lnTo>
                  <a:close/>
                  <a:moveTo>
                    <a:pt x="7" y="93"/>
                  </a:moveTo>
                  <a:cubicBezTo>
                    <a:pt x="4" y="105"/>
                    <a:pt x="7" y="117"/>
                    <a:pt x="14" y="126"/>
                  </a:cubicBezTo>
                  <a:cubicBezTo>
                    <a:pt x="21" y="135"/>
                    <a:pt x="31" y="139"/>
                    <a:pt x="41" y="139"/>
                  </a:cubicBezTo>
                  <a:cubicBezTo>
                    <a:pt x="41" y="139"/>
                    <a:pt x="41" y="139"/>
                    <a:pt x="41" y="139"/>
                  </a:cubicBezTo>
                  <a:cubicBezTo>
                    <a:pt x="16" y="139"/>
                    <a:pt x="10" y="113"/>
                    <a:pt x="7" y="93"/>
                  </a:cubicBezTo>
                  <a:close/>
                  <a:moveTo>
                    <a:pt x="108" y="133"/>
                  </a:moveTo>
                  <a:cubicBezTo>
                    <a:pt x="106" y="133"/>
                    <a:pt x="104" y="134"/>
                    <a:pt x="102" y="135"/>
                  </a:cubicBezTo>
                  <a:cubicBezTo>
                    <a:pt x="99" y="136"/>
                    <a:pt x="95" y="137"/>
                    <a:pt x="92" y="138"/>
                  </a:cubicBezTo>
                  <a:cubicBezTo>
                    <a:pt x="99" y="138"/>
                    <a:pt x="104" y="136"/>
                    <a:pt x="108" y="133"/>
                  </a:cubicBezTo>
                  <a:close/>
                  <a:moveTo>
                    <a:pt x="7" y="86"/>
                  </a:moveTo>
                  <a:cubicBezTo>
                    <a:pt x="7" y="89"/>
                    <a:pt x="7" y="89"/>
                    <a:pt x="7" y="89"/>
                  </a:cubicBezTo>
                  <a:cubicBezTo>
                    <a:pt x="12" y="114"/>
                    <a:pt x="17" y="137"/>
                    <a:pt x="41" y="137"/>
                  </a:cubicBezTo>
                  <a:cubicBezTo>
                    <a:pt x="43" y="137"/>
                    <a:pt x="45" y="137"/>
                    <a:pt x="48" y="137"/>
                  </a:cubicBezTo>
                  <a:cubicBezTo>
                    <a:pt x="32" y="137"/>
                    <a:pt x="19" y="128"/>
                    <a:pt x="13" y="113"/>
                  </a:cubicBezTo>
                  <a:cubicBezTo>
                    <a:pt x="7" y="96"/>
                    <a:pt x="12" y="77"/>
                    <a:pt x="23" y="67"/>
                  </a:cubicBezTo>
                  <a:cubicBezTo>
                    <a:pt x="26" y="65"/>
                    <a:pt x="26" y="65"/>
                    <a:pt x="26" y="65"/>
                  </a:cubicBezTo>
                  <a:cubicBezTo>
                    <a:pt x="26" y="63"/>
                    <a:pt x="27" y="62"/>
                    <a:pt x="27" y="62"/>
                  </a:cubicBezTo>
                  <a:cubicBezTo>
                    <a:pt x="28" y="61"/>
                    <a:pt x="28" y="61"/>
                    <a:pt x="28" y="61"/>
                  </a:cubicBezTo>
                  <a:cubicBezTo>
                    <a:pt x="28" y="61"/>
                    <a:pt x="28" y="61"/>
                    <a:pt x="28" y="61"/>
                  </a:cubicBezTo>
                  <a:cubicBezTo>
                    <a:pt x="30" y="62"/>
                    <a:pt x="31" y="63"/>
                    <a:pt x="32" y="64"/>
                  </a:cubicBezTo>
                  <a:cubicBezTo>
                    <a:pt x="33" y="68"/>
                    <a:pt x="30" y="73"/>
                    <a:pt x="29" y="75"/>
                  </a:cubicBezTo>
                  <a:cubicBezTo>
                    <a:pt x="28" y="76"/>
                    <a:pt x="28" y="76"/>
                    <a:pt x="28" y="76"/>
                  </a:cubicBezTo>
                  <a:cubicBezTo>
                    <a:pt x="28" y="76"/>
                    <a:pt x="28" y="76"/>
                    <a:pt x="28" y="76"/>
                  </a:cubicBezTo>
                  <a:cubicBezTo>
                    <a:pt x="27" y="75"/>
                    <a:pt x="26" y="74"/>
                    <a:pt x="26" y="72"/>
                  </a:cubicBezTo>
                  <a:cubicBezTo>
                    <a:pt x="25" y="70"/>
                    <a:pt x="26" y="68"/>
                    <a:pt x="26" y="66"/>
                  </a:cubicBezTo>
                  <a:cubicBezTo>
                    <a:pt x="24" y="68"/>
                    <a:pt x="24" y="68"/>
                    <a:pt x="24" y="68"/>
                  </a:cubicBezTo>
                  <a:cubicBezTo>
                    <a:pt x="22" y="71"/>
                    <a:pt x="22" y="73"/>
                    <a:pt x="23" y="75"/>
                  </a:cubicBezTo>
                  <a:cubicBezTo>
                    <a:pt x="24" y="78"/>
                    <a:pt x="28" y="80"/>
                    <a:pt x="33" y="80"/>
                  </a:cubicBezTo>
                  <a:cubicBezTo>
                    <a:pt x="36" y="77"/>
                    <a:pt x="41" y="71"/>
                    <a:pt x="39" y="64"/>
                  </a:cubicBezTo>
                  <a:cubicBezTo>
                    <a:pt x="38" y="63"/>
                    <a:pt x="37" y="62"/>
                    <a:pt x="35" y="62"/>
                  </a:cubicBezTo>
                  <a:cubicBezTo>
                    <a:pt x="36" y="62"/>
                    <a:pt x="36" y="62"/>
                    <a:pt x="36" y="62"/>
                  </a:cubicBezTo>
                  <a:cubicBezTo>
                    <a:pt x="38" y="64"/>
                    <a:pt x="39" y="69"/>
                    <a:pt x="38" y="73"/>
                  </a:cubicBezTo>
                  <a:cubicBezTo>
                    <a:pt x="36" y="77"/>
                    <a:pt x="34" y="79"/>
                    <a:pt x="30" y="79"/>
                  </a:cubicBezTo>
                  <a:cubicBezTo>
                    <a:pt x="30" y="79"/>
                    <a:pt x="30" y="79"/>
                    <a:pt x="30" y="79"/>
                  </a:cubicBezTo>
                  <a:cubicBezTo>
                    <a:pt x="30" y="79"/>
                    <a:pt x="30" y="79"/>
                    <a:pt x="29" y="79"/>
                  </a:cubicBezTo>
                  <a:cubicBezTo>
                    <a:pt x="28" y="78"/>
                    <a:pt x="28" y="78"/>
                    <a:pt x="28" y="78"/>
                  </a:cubicBezTo>
                  <a:cubicBezTo>
                    <a:pt x="29" y="78"/>
                    <a:pt x="29" y="78"/>
                    <a:pt x="29" y="78"/>
                  </a:cubicBezTo>
                  <a:cubicBezTo>
                    <a:pt x="29" y="76"/>
                    <a:pt x="30" y="75"/>
                    <a:pt x="31" y="74"/>
                  </a:cubicBezTo>
                  <a:cubicBezTo>
                    <a:pt x="33" y="71"/>
                    <a:pt x="35" y="68"/>
                    <a:pt x="34" y="62"/>
                  </a:cubicBezTo>
                  <a:cubicBezTo>
                    <a:pt x="34" y="61"/>
                    <a:pt x="34" y="61"/>
                    <a:pt x="34" y="61"/>
                  </a:cubicBezTo>
                  <a:cubicBezTo>
                    <a:pt x="33" y="61"/>
                    <a:pt x="31" y="60"/>
                    <a:pt x="30" y="58"/>
                  </a:cubicBezTo>
                  <a:cubicBezTo>
                    <a:pt x="30" y="58"/>
                    <a:pt x="30" y="58"/>
                    <a:pt x="30" y="58"/>
                  </a:cubicBezTo>
                  <a:cubicBezTo>
                    <a:pt x="30" y="58"/>
                    <a:pt x="30" y="58"/>
                    <a:pt x="30" y="58"/>
                  </a:cubicBezTo>
                  <a:cubicBezTo>
                    <a:pt x="38" y="39"/>
                    <a:pt x="34" y="10"/>
                    <a:pt x="18" y="2"/>
                  </a:cubicBezTo>
                  <a:cubicBezTo>
                    <a:pt x="18" y="5"/>
                    <a:pt x="20" y="8"/>
                    <a:pt x="23" y="11"/>
                  </a:cubicBezTo>
                  <a:cubicBezTo>
                    <a:pt x="26" y="14"/>
                    <a:pt x="29" y="18"/>
                    <a:pt x="30" y="24"/>
                  </a:cubicBezTo>
                  <a:cubicBezTo>
                    <a:pt x="30" y="26"/>
                    <a:pt x="30" y="28"/>
                    <a:pt x="30" y="30"/>
                  </a:cubicBezTo>
                  <a:cubicBezTo>
                    <a:pt x="31" y="32"/>
                    <a:pt x="31" y="32"/>
                    <a:pt x="31" y="32"/>
                  </a:cubicBezTo>
                  <a:cubicBezTo>
                    <a:pt x="35" y="38"/>
                    <a:pt x="33" y="44"/>
                    <a:pt x="31" y="49"/>
                  </a:cubicBezTo>
                  <a:cubicBezTo>
                    <a:pt x="30" y="52"/>
                    <a:pt x="29" y="55"/>
                    <a:pt x="29" y="58"/>
                  </a:cubicBezTo>
                  <a:cubicBezTo>
                    <a:pt x="29" y="61"/>
                    <a:pt x="29" y="61"/>
                    <a:pt x="29" y="61"/>
                  </a:cubicBezTo>
                  <a:cubicBezTo>
                    <a:pt x="27" y="58"/>
                    <a:pt x="27" y="58"/>
                    <a:pt x="27" y="58"/>
                  </a:cubicBezTo>
                  <a:cubicBezTo>
                    <a:pt x="25" y="53"/>
                    <a:pt x="26" y="49"/>
                    <a:pt x="28" y="44"/>
                  </a:cubicBezTo>
                  <a:cubicBezTo>
                    <a:pt x="29" y="40"/>
                    <a:pt x="31" y="36"/>
                    <a:pt x="30" y="32"/>
                  </a:cubicBezTo>
                  <a:cubicBezTo>
                    <a:pt x="30" y="32"/>
                    <a:pt x="30" y="32"/>
                    <a:pt x="30" y="32"/>
                  </a:cubicBezTo>
                  <a:cubicBezTo>
                    <a:pt x="30" y="35"/>
                    <a:pt x="29" y="38"/>
                    <a:pt x="28" y="42"/>
                  </a:cubicBezTo>
                  <a:cubicBezTo>
                    <a:pt x="26" y="47"/>
                    <a:pt x="24" y="53"/>
                    <a:pt x="24" y="59"/>
                  </a:cubicBezTo>
                  <a:cubicBezTo>
                    <a:pt x="25" y="60"/>
                    <a:pt x="25" y="60"/>
                    <a:pt x="25" y="60"/>
                  </a:cubicBezTo>
                  <a:cubicBezTo>
                    <a:pt x="24" y="60"/>
                    <a:pt x="24" y="60"/>
                    <a:pt x="24" y="60"/>
                  </a:cubicBezTo>
                  <a:cubicBezTo>
                    <a:pt x="23" y="61"/>
                    <a:pt x="22" y="61"/>
                    <a:pt x="21" y="61"/>
                  </a:cubicBezTo>
                  <a:cubicBezTo>
                    <a:pt x="21" y="61"/>
                    <a:pt x="21" y="61"/>
                    <a:pt x="21" y="61"/>
                  </a:cubicBezTo>
                  <a:cubicBezTo>
                    <a:pt x="20" y="61"/>
                    <a:pt x="20" y="61"/>
                    <a:pt x="19" y="62"/>
                  </a:cubicBezTo>
                  <a:cubicBezTo>
                    <a:pt x="18" y="69"/>
                    <a:pt x="14" y="74"/>
                    <a:pt x="11" y="79"/>
                  </a:cubicBezTo>
                  <a:cubicBezTo>
                    <a:pt x="10" y="82"/>
                    <a:pt x="8" y="84"/>
                    <a:pt x="7" y="86"/>
                  </a:cubicBezTo>
                  <a:close/>
                  <a:moveTo>
                    <a:pt x="85" y="136"/>
                  </a:moveTo>
                  <a:cubicBezTo>
                    <a:pt x="86" y="136"/>
                    <a:pt x="87" y="137"/>
                    <a:pt x="89" y="137"/>
                  </a:cubicBezTo>
                  <a:cubicBezTo>
                    <a:pt x="93" y="137"/>
                    <a:pt x="97" y="135"/>
                    <a:pt x="101" y="133"/>
                  </a:cubicBezTo>
                  <a:cubicBezTo>
                    <a:pt x="105" y="132"/>
                    <a:pt x="108" y="131"/>
                    <a:pt x="110" y="131"/>
                  </a:cubicBezTo>
                  <a:cubicBezTo>
                    <a:pt x="111" y="131"/>
                    <a:pt x="111" y="131"/>
                    <a:pt x="111" y="131"/>
                  </a:cubicBezTo>
                  <a:cubicBezTo>
                    <a:pt x="113" y="129"/>
                    <a:pt x="116" y="127"/>
                    <a:pt x="118" y="126"/>
                  </a:cubicBezTo>
                  <a:cubicBezTo>
                    <a:pt x="120" y="125"/>
                    <a:pt x="122" y="125"/>
                    <a:pt x="123" y="124"/>
                  </a:cubicBezTo>
                  <a:cubicBezTo>
                    <a:pt x="122" y="124"/>
                    <a:pt x="122" y="123"/>
                    <a:pt x="121" y="123"/>
                  </a:cubicBezTo>
                  <a:cubicBezTo>
                    <a:pt x="117" y="123"/>
                    <a:pt x="111" y="126"/>
                    <a:pt x="106" y="129"/>
                  </a:cubicBezTo>
                  <a:cubicBezTo>
                    <a:pt x="99" y="132"/>
                    <a:pt x="92" y="136"/>
                    <a:pt x="85" y="136"/>
                  </a:cubicBezTo>
                  <a:close/>
                  <a:moveTo>
                    <a:pt x="64" y="126"/>
                  </a:moveTo>
                  <a:cubicBezTo>
                    <a:pt x="65" y="126"/>
                    <a:pt x="66" y="126"/>
                    <a:pt x="67" y="127"/>
                  </a:cubicBezTo>
                  <a:cubicBezTo>
                    <a:pt x="68" y="128"/>
                    <a:pt x="69" y="128"/>
                    <a:pt x="70" y="128"/>
                  </a:cubicBezTo>
                  <a:cubicBezTo>
                    <a:pt x="70" y="128"/>
                    <a:pt x="70" y="128"/>
                    <a:pt x="70" y="128"/>
                  </a:cubicBezTo>
                  <a:cubicBezTo>
                    <a:pt x="70" y="128"/>
                    <a:pt x="71" y="128"/>
                    <a:pt x="71" y="127"/>
                  </a:cubicBezTo>
                  <a:cubicBezTo>
                    <a:pt x="72" y="125"/>
                    <a:pt x="75" y="121"/>
                    <a:pt x="74" y="118"/>
                  </a:cubicBezTo>
                  <a:cubicBezTo>
                    <a:pt x="74" y="117"/>
                    <a:pt x="73" y="116"/>
                    <a:pt x="72" y="115"/>
                  </a:cubicBezTo>
                  <a:cubicBezTo>
                    <a:pt x="70" y="114"/>
                    <a:pt x="70" y="114"/>
                    <a:pt x="70" y="114"/>
                  </a:cubicBezTo>
                  <a:cubicBezTo>
                    <a:pt x="70" y="114"/>
                    <a:pt x="70" y="114"/>
                    <a:pt x="70" y="114"/>
                  </a:cubicBezTo>
                  <a:cubicBezTo>
                    <a:pt x="70" y="116"/>
                    <a:pt x="67" y="118"/>
                    <a:pt x="64" y="118"/>
                  </a:cubicBezTo>
                  <a:cubicBezTo>
                    <a:pt x="64" y="118"/>
                    <a:pt x="64" y="118"/>
                    <a:pt x="64" y="118"/>
                  </a:cubicBezTo>
                  <a:lnTo>
                    <a:pt x="64" y="126"/>
                  </a:lnTo>
                  <a:close/>
                  <a:moveTo>
                    <a:pt x="75" y="116"/>
                  </a:moveTo>
                  <a:cubicBezTo>
                    <a:pt x="75" y="117"/>
                    <a:pt x="75" y="117"/>
                    <a:pt x="75" y="118"/>
                  </a:cubicBezTo>
                  <a:cubicBezTo>
                    <a:pt x="76" y="121"/>
                    <a:pt x="74" y="125"/>
                    <a:pt x="72" y="128"/>
                  </a:cubicBezTo>
                  <a:cubicBezTo>
                    <a:pt x="75" y="126"/>
                    <a:pt x="77" y="121"/>
                    <a:pt x="77" y="118"/>
                  </a:cubicBezTo>
                  <a:cubicBezTo>
                    <a:pt x="76" y="118"/>
                    <a:pt x="76" y="117"/>
                    <a:pt x="75" y="116"/>
                  </a:cubicBezTo>
                  <a:close/>
                  <a:moveTo>
                    <a:pt x="70" y="114"/>
                  </a:moveTo>
                  <a:cubicBezTo>
                    <a:pt x="72" y="114"/>
                    <a:pt x="72" y="114"/>
                    <a:pt x="72" y="114"/>
                  </a:cubicBezTo>
                  <a:cubicBezTo>
                    <a:pt x="76" y="115"/>
                    <a:pt x="78" y="117"/>
                    <a:pt x="78" y="118"/>
                  </a:cubicBezTo>
                  <a:cubicBezTo>
                    <a:pt x="79" y="121"/>
                    <a:pt x="77" y="125"/>
                    <a:pt x="74" y="128"/>
                  </a:cubicBezTo>
                  <a:cubicBezTo>
                    <a:pt x="79" y="126"/>
                    <a:pt x="79" y="122"/>
                    <a:pt x="79" y="120"/>
                  </a:cubicBezTo>
                  <a:cubicBezTo>
                    <a:pt x="79" y="116"/>
                    <a:pt x="76" y="110"/>
                    <a:pt x="72" y="110"/>
                  </a:cubicBezTo>
                  <a:cubicBezTo>
                    <a:pt x="71" y="110"/>
                    <a:pt x="69" y="111"/>
                    <a:pt x="68" y="113"/>
                  </a:cubicBezTo>
                  <a:cubicBezTo>
                    <a:pt x="69" y="113"/>
                    <a:pt x="69" y="113"/>
                    <a:pt x="70" y="114"/>
                  </a:cubicBezTo>
                  <a:close/>
                  <a:moveTo>
                    <a:pt x="122" y="122"/>
                  </a:moveTo>
                  <a:cubicBezTo>
                    <a:pt x="123" y="122"/>
                    <a:pt x="124" y="122"/>
                    <a:pt x="125" y="123"/>
                  </a:cubicBezTo>
                  <a:cubicBezTo>
                    <a:pt x="126" y="123"/>
                    <a:pt x="126" y="123"/>
                    <a:pt x="126" y="123"/>
                  </a:cubicBezTo>
                  <a:cubicBezTo>
                    <a:pt x="125" y="124"/>
                    <a:pt x="125" y="124"/>
                    <a:pt x="125" y="124"/>
                  </a:cubicBezTo>
                  <a:cubicBezTo>
                    <a:pt x="125" y="124"/>
                    <a:pt x="124" y="125"/>
                    <a:pt x="123" y="125"/>
                  </a:cubicBezTo>
                  <a:cubicBezTo>
                    <a:pt x="127" y="124"/>
                    <a:pt x="131" y="123"/>
                    <a:pt x="136" y="123"/>
                  </a:cubicBezTo>
                  <a:cubicBezTo>
                    <a:pt x="139" y="123"/>
                    <a:pt x="141" y="123"/>
                    <a:pt x="143" y="124"/>
                  </a:cubicBezTo>
                  <a:cubicBezTo>
                    <a:pt x="140" y="122"/>
                    <a:pt x="136" y="121"/>
                    <a:pt x="131" y="121"/>
                  </a:cubicBezTo>
                  <a:cubicBezTo>
                    <a:pt x="128" y="121"/>
                    <a:pt x="125" y="121"/>
                    <a:pt x="122" y="122"/>
                  </a:cubicBezTo>
                  <a:close/>
                  <a:moveTo>
                    <a:pt x="72" y="109"/>
                  </a:moveTo>
                  <a:cubicBezTo>
                    <a:pt x="77" y="109"/>
                    <a:pt x="81" y="115"/>
                    <a:pt x="81" y="120"/>
                  </a:cubicBezTo>
                  <a:cubicBezTo>
                    <a:pt x="81" y="121"/>
                    <a:pt x="81" y="122"/>
                    <a:pt x="81" y="123"/>
                  </a:cubicBezTo>
                  <a:cubicBezTo>
                    <a:pt x="82" y="121"/>
                    <a:pt x="82" y="118"/>
                    <a:pt x="81" y="114"/>
                  </a:cubicBezTo>
                  <a:cubicBezTo>
                    <a:pt x="79" y="110"/>
                    <a:pt x="75" y="108"/>
                    <a:pt x="71" y="109"/>
                  </a:cubicBezTo>
                  <a:cubicBezTo>
                    <a:pt x="72" y="109"/>
                    <a:pt x="72" y="109"/>
                    <a:pt x="72" y="109"/>
                  </a:cubicBezTo>
                  <a:close/>
                  <a:moveTo>
                    <a:pt x="36" y="65"/>
                  </a:moveTo>
                  <a:cubicBezTo>
                    <a:pt x="36" y="69"/>
                    <a:pt x="34" y="72"/>
                    <a:pt x="32" y="74"/>
                  </a:cubicBezTo>
                  <a:cubicBezTo>
                    <a:pt x="32" y="75"/>
                    <a:pt x="31" y="76"/>
                    <a:pt x="31" y="77"/>
                  </a:cubicBezTo>
                  <a:cubicBezTo>
                    <a:pt x="34" y="77"/>
                    <a:pt x="36" y="74"/>
                    <a:pt x="36" y="73"/>
                  </a:cubicBezTo>
                  <a:cubicBezTo>
                    <a:pt x="37" y="70"/>
                    <a:pt x="37" y="67"/>
                    <a:pt x="36" y="65"/>
                  </a:cubicBezTo>
                  <a:close/>
                  <a:moveTo>
                    <a:pt x="28" y="63"/>
                  </a:moveTo>
                  <a:cubicBezTo>
                    <a:pt x="27" y="65"/>
                    <a:pt x="27" y="69"/>
                    <a:pt x="27" y="72"/>
                  </a:cubicBezTo>
                  <a:cubicBezTo>
                    <a:pt x="27" y="73"/>
                    <a:pt x="28" y="73"/>
                    <a:pt x="28" y="74"/>
                  </a:cubicBezTo>
                  <a:cubicBezTo>
                    <a:pt x="30" y="71"/>
                    <a:pt x="32" y="67"/>
                    <a:pt x="31" y="65"/>
                  </a:cubicBezTo>
                  <a:cubicBezTo>
                    <a:pt x="30" y="64"/>
                    <a:pt x="30" y="63"/>
                    <a:pt x="28" y="63"/>
                  </a:cubicBezTo>
                  <a:close/>
                  <a:moveTo>
                    <a:pt x="32" y="36"/>
                  </a:moveTo>
                  <a:cubicBezTo>
                    <a:pt x="31" y="39"/>
                    <a:pt x="30" y="42"/>
                    <a:pt x="29" y="44"/>
                  </a:cubicBezTo>
                  <a:cubicBezTo>
                    <a:pt x="28" y="48"/>
                    <a:pt x="27" y="51"/>
                    <a:pt x="28" y="55"/>
                  </a:cubicBezTo>
                  <a:cubicBezTo>
                    <a:pt x="28" y="53"/>
                    <a:pt x="29" y="51"/>
                    <a:pt x="29" y="49"/>
                  </a:cubicBezTo>
                  <a:cubicBezTo>
                    <a:pt x="31" y="45"/>
                    <a:pt x="32" y="41"/>
                    <a:pt x="32" y="36"/>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4" name="Freeform 47"/>
            <p:cNvSpPr>
              <a:spLocks noEditPoints="1"/>
            </p:cNvSpPr>
            <p:nvPr/>
          </p:nvSpPr>
          <p:spPr bwMode="auto">
            <a:xfrm rot="16200000" flipV="1">
              <a:off x="11076843" y="5321082"/>
              <a:ext cx="508476" cy="519485"/>
            </a:xfrm>
            <a:custGeom>
              <a:avLst/>
              <a:gdLst>
                <a:gd name="T0" fmla="*/ 50 w 161"/>
                <a:gd name="T1" fmla="*/ 8 h 146"/>
                <a:gd name="T2" fmla="*/ 60 w 161"/>
                <a:gd name="T3" fmla="*/ 25 h 146"/>
                <a:gd name="T4" fmla="*/ 54 w 161"/>
                <a:gd name="T5" fmla="*/ 17 h 146"/>
                <a:gd name="T6" fmla="*/ 63 w 161"/>
                <a:gd name="T7" fmla="*/ 34 h 146"/>
                <a:gd name="T8" fmla="*/ 49 w 161"/>
                <a:gd name="T9" fmla="*/ 37 h 146"/>
                <a:gd name="T10" fmla="*/ 41 w 161"/>
                <a:gd name="T11" fmla="*/ 13 h 146"/>
                <a:gd name="T12" fmla="*/ 16 w 161"/>
                <a:gd name="T13" fmla="*/ 62 h 146"/>
                <a:gd name="T14" fmla="*/ 34 w 161"/>
                <a:gd name="T15" fmla="*/ 92 h 146"/>
                <a:gd name="T16" fmla="*/ 27 w 161"/>
                <a:gd name="T17" fmla="*/ 146 h 146"/>
                <a:gd name="T18" fmla="*/ 33 w 161"/>
                <a:gd name="T19" fmla="*/ 104 h 146"/>
                <a:gd name="T20" fmla="*/ 26 w 161"/>
                <a:gd name="T21" fmla="*/ 102 h 146"/>
                <a:gd name="T22" fmla="*/ 30 w 161"/>
                <a:gd name="T23" fmla="*/ 101 h 146"/>
                <a:gd name="T24" fmla="*/ 4 w 161"/>
                <a:gd name="T25" fmla="*/ 60 h 146"/>
                <a:gd name="T26" fmla="*/ 41 w 161"/>
                <a:gd name="T27" fmla="*/ 10 h 146"/>
                <a:gd name="T28" fmla="*/ 51 w 161"/>
                <a:gd name="T29" fmla="*/ 4 h 146"/>
                <a:gd name="T30" fmla="*/ 145 w 161"/>
                <a:gd name="T31" fmla="*/ 13 h 146"/>
                <a:gd name="T32" fmla="*/ 142 w 161"/>
                <a:gd name="T33" fmla="*/ 0 h 146"/>
                <a:gd name="T34" fmla="*/ 141 w 161"/>
                <a:gd name="T35" fmla="*/ 33 h 146"/>
                <a:gd name="T36" fmla="*/ 50 w 161"/>
                <a:gd name="T37" fmla="*/ 8 h 146"/>
                <a:gd name="T38" fmla="*/ 137 w 161"/>
                <a:gd name="T39" fmla="*/ 31 h 146"/>
                <a:gd name="T40" fmla="*/ 148 w 161"/>
                <a:gd name="T41" fmla="*/ 16 h 146"/>
                <a:gd name="T42" fmla="*/ 70 w 161"/>
                <a:gd name="T43" fmla="*/ 8 h 146"/>
                <a:gd name="T44" fmla="*/ 137 w 161"/>
                <a:gd name="T45" fmla="*/ 31 h 146"/>
                <a:gd name="T46" fmla="*/ 26 w 161"/>
                <a:gd name="T47" fmla="*/ 84 h 146"/>
                <a:gd name="T48" fmla="*/ 22 w 161"/>
                <a:gd name="T49" fmla="*/ 16 h 146"/>
                <a:gd name="T50" fmla="*/ 26 w 161"/>
                <a:gd name="T51" fmla="*/ 84 h 146"/>
                <a:gd name="T52" fmla="*/ 57 w 161"/>
                <a:gd name="T53" fmla="*/ 28 h 146"/>
                <a:gd name="T54" fmla="*/ 46 w 161"/>
                <a:gd name="T55" fmla="*/ 16 h 146"/>
                <a:gd name="T56" fmla="*/ 57 w 161"/>
                <a:gd name="T57" fmla="*/ 28 h 146"/>
                <a:gd name="T58" fmla="*/ 57 w 161"/>
                <a:gd name="T59" fmla="*/ 31 h 146"/>
                <a:gd name="T60" fmla="*/ 46 w 161"/>
                <a:gd name="T61" fmla="*/ 28 h 146"/>
                <a:gd name="T62" fmla="*/ 57 w 161"/>
                <a:gd name="T63" fmla="*/ 31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61" h="146">
                  <a:moveTo>
                    <a:pt x="50" y="8"/>
                  </a:moveTo>
                  <a:cubicBezTo>
                    <a:pt x="55" y="14"/>
                    <a:pt x="53" y="20"/>
                    <a:pt x="60" y="25"/>
                  </a:cubicBezTo>
                  <a:cubicBezTo>
                    <a:pt x="62" y="23"/>
                    <a:pt x="58" y="18"/>
                    <a:pt x="54" y="17"/>
                  </a:cubicBezTo>
                  <a:cubicBezTo>
                    <a:pt x="64" y="13"/>
                    <a:pt x="65" y="25"/>
                    <a:pt x="63" y="34"/>
                  </a:cubicBezTo>
                  <a:cubicBezTo>
                    <a:pt x="59" y="36"/>
                    <a:pt x="55" y="37"/>
                    <a:pt x="49" y="37"/>
                  </a:cubicBezTo>
                  <a:cubicBezTo>
                    <a:pt x="43" y="31"/>
                    <a:pt x="43" y="19"/>
                    <a:pt x="41" y="13"/>
                  </a:cubicBezTo>
                  <a:cubicBezTo>
                    <a:pt x="14" y="14"/>
                    <a:pt x="9" y="41"/>
                    <a:pt x="16" y="62"/>
                  </a:cubicBezTo>
                  <a:cubicBezTo>
                    <a:pt x="19" y="72"/>
                    <a:pt x="30" y="81"/>
                    <a:pt x="34" y="92"/>
                  </a:cubicBezTo>
                  <a:cubicBezTo>
                    <a:pt x="41" y="111"/>
                    <a:pt x="38" y="129"/>
                    <a:pt x="27" y="146"/>
                  </a:cubicBezTo>
                  <a:cubicBezTo>
                    <a:pt x="28" y="137"/>
                    <a:pt x="39" y="121"/>
                    <a:pt x="33" y="104"/>
                  </a:cubicBezTo>
                  <a:cubicBezTo>
                    <a:pt x="31" y="102"/>
                    <a:pt x="29" y="102"/>
                    <a:pt x="26" y="102"/>
                  </a:cubicBezTo>
                  <a:cubicBezTo>
                    <a:pt x="26" y="100"/>
                    <a:pt x="28" y="101"/>
                    <a:pt x="30" y="101"/>
                  </a:cubicBezTo>
                  <a:cubicBezTo>
                    <a:pt x="28" y="89"/>
                    <a:pt x="7" y="79"/>
                    <a:pt x="4" y="60"/>
                  </a:cubicBezTo>
                  <a:cubicBezTo>
                    <a:pt x="1" y="34"/>
                    <a:pt x="12" y="6"/>
                    <a:pt x="41" y="10"/>
                  </a:cubicBezTo>
                  <a:cubicBezTo>
                    <a:pt x="45" y="9"/>
                    <a:pt x="47" y="5"/>
                    <a:pt x="51" y="4"/>
                  </a:cubicBezTo>
                  <a:cubicBezTo>
                    <a:pt x="86" y="1"/>
                    <a:pt x="128" y="46"/>
                    <a:pt x="145" y="13"/>
                  </a:cubicBezTo>
                  <a:cubicBezTo>
                    <a:pt x="146" y="6"/>
                    <a:pt x="144" y="3"/>
                    <a:pt x="142" y="0"/>
                  </a:cubicBezTo>
                  <a:cubicBezTo>
                    <a:pt x="161" y="2"/>
                    <a:pt x="149" y="29"/>
                    <a:pt x="141" y="33"/>
                  </a:cubicBezTo>
                  <a:cubicBezTo>
                    <a:pt x="111" y="47"/>
                    <a:pt x="71" y="4"/>
                    <a:pt x="50" y="8"/>
                  </a:cubicBezTo>
                  <a:close/>
                  <a:moveTo>
                    <a:pt x="137" y="31"/>
                  </a:moveTo>
                  <a:cubicBezTo>
                    <a:pt x="142" y="29"/>
                    <a:pt x="151" y="17"/>
                    <a:pt x="148" y="16"/>
                  </a:cubicBezTo>
                  <a:cubicBezTo>
                    <a:pt x="130" y="43"/>
                    <a:pt x="93" y="14"/>
                    <a:pt x="70" y="8"/>
                  </a:cubicBezTo>
                  <a:cubicBezTo>
                    <a:pt x="87" y="21"/>
                    <a:pt x="105" y="33"/>
                    <a:pt x="137" y="31"/>
                  </a:cubicBezTo>
                  <a:close/>
                  <a:moveTo>
                    <a:pt x="26" y="84"/>
                  </a:moveTo>
                  <a:cubicBezTo>
                    <a:pt x="10" y="71"/>
                    <a:pt x="7" y="27"/>
                    <a:pt x="22" y="16"/>
                  </a:cubicBezTo>
                  <a:cubicBezTo>
                    <a:pt x="0" y="29"/>
                    <a:pt x="5" y="78"/>
                    <a:pt x="26" y="84"/>
                  </a:cubicBezTo>
                  <a:close/>
                  <a:moveTo>
                    <a:pt x="57" y="28"/>
                  </a:moveTo>
                  <a:cubicBezTo>
                    <a:pt x="55" y="22"/>
                    <a:pt x="53" y="16"/>
                    <a:pt x="46" y="16"/>
                  </a:cubicBezTo>
                  <a:cubicBezTo>
                    <a:pt x="46" y="23"/>
                    <a:pt x="50" y="27"/>
                    <a:pt x="57" y="28"/>
                  </a:cubicBezTo>
                  <a:close/>
                  <a:moveTo>
                    <a:pt x="57" y="31"/>
                  </a:moveTo>
                  <a:cubicBezTo>
                    <a:pt x="51" y="33"/>
                    <a:pt x="49" y="24"/>
                    <a:pt x="46" y="28"/>
                  </a:cubicBezTo>
                  <a:cubicBezTo>
                    <a:pt x="47" y="31"/>
                    <a:pt x="56" y="40"/>
                    <a:pt x="57" y="3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5" name="Freeform 48"/>
            <p:cNvSpPr>
              <a:spLocks noEditPoints="1"/>
            </p:cNvSpPr>
            <p:nvPr/>
          </p:nvSpPr>
          <p:spPr bwMode="auto">
            <a:xfrm rot="16200000" flipV="1">
              <a:off x="11093207" y="5321324"/>
              <a:ext cx="470728" cy="534543"/>
            </a:xfrm>
            <a:custGeom>
              <a:avLst/>
              <a:gdLst>
                <a:gd name="T0" fmla="*/ 81 w 150"/>
                <a:gd name="T1" fmla="*/ 22 h 150"/>
                <a:gd name="T2" fmla="*/ 52 w 150"/>
                <a:gd name="T3" fmla="*/ 17 h 150"/>
                <a:gd name="T4" fmla="*/ 60 w 150"/>
                <a:gd name="T5" fmla="*/ 35 h 150"/>
                <a:gd name="T6" fmla="*/ 45 w 150"/>
                <a:gd name="T7" fmla="*/ 39 h 150"/>
                <a:gd name="T8" fmla="*/ 39 w 150"/>
                <a:gd name="T9" fmla="*/ 20 h 150"/>
                <a:gd name="T10" fmla="*/ 14 w 150"/>
                <a:gd name="T11" fmla="*/ 63 h 150"/>
                <a:gd name="T12" fmla="*/ 25 w 150"/>
                <a:gd name="T13" fmla="*/ 148 h 150"/>
                <a:gd name="T14" fmla="*/ 26 w 150"/>
                <a:gd name="T15" fmla="*/ 137 h 150"/>
                <a:gd name="T16" fmla="*/ 23 w 150"/>
                <a:gd name="T17" fmla="*/ 104 h 150"/>
                <a:gd name="T18" fmla="*/ 26 w 150"/>
                <a:gd name="T19" fmla="*/ 101 h 150"/>
                <a:gd name="T20" fmla="*/ 1 w 150"/>
                <a:gd name="T21" fmla="*/ 61 h 150"/>
                <a:gd name="T22" fmla="*/ 38 w 150"/>
                <a:gd name="T23" fmla="*/ 10 h 150"/>
                <a:gd name="T24" fmla="*/ 91 w 150"/>
                <a:gd name="T25" fmla="*/ 16 h 150"/>
                <a:gd name="T26" fmla="*/ 139 w 150"/>
                <a:gd name="T27" fmla="*/ 2 h 150"/>
                <a:gd name="T28" fmla="*/ 150 w 150"/>
                <a:gd name="T29" fmla="*/ 12 h 150"/>
                <a:gd name="T30" fmla="*/ 82 w 150"/>
                <a:gd name="T31" fmla="*/ 20 h 150"/>
                <a:gd name="T32" fmla="*/ 141 w 150"/>
                <a:gd name="T33" fmla="*/ 2 h 150"/>
                <a:gd name="T34" fmla="*/ 143 w 150"/>
                <a:gd name="T35" fmla="*/ 14 h 150"/>
                <a:gd name="T36" fmla="*/ 44 w 150"/>
                <a:gd name="T37" fmla="*/ 9 h 150"/>
                <a:gd name="T38" fmla="*/ 38 w 150"/>
                <a:gd name="T39" fmla="*/ 12 h 150"/>
                <a:gd name="T40" fmla="*/ 2 w 150"/>
                <a:gd name="T41" fmla="*/ 60 h 150"/>
                <a:gd name="T42" fmla="*/ 28 w 150"/>
                <a:gd name="T43" fmla="*/ 102 h 150"/>
                <a:gd name="T44" fmla="*/ 30 w 150"/>
                <a:gd name="T45" fmla="*/ 104 h 150"/>
                <a:gd name="T46" fmla="*/ 32 w 150"/>
                <a:gd name="T47" fmla="*/ 116 h 150"/>
                <a:gd name="T48" fmla="*/ 31 w 150"/>
                <a:gd name="T49" fmla="*/ 93 h 150"/>
                <a:gd name="T50" fmla="*/ 11 w 150"/>
                <a:gd name="T51" fmla="*/ 61 h 150"/>
                <a:gd name="T52" fmla="*/ 23 w 150"/>
                <a:gd name="T53" fmla="*/ 85 h 150"/>
                <a:gd name="T54" fmla="*/ 19 w 150"/>
                <a:gd name="T55" fmla="*/ 17 h 150"/>
                <a:gd name="T56" fmla="*/ 39 w 150"/>
                <a:gd name="T57" fmla="*/ 13 h 150"/>
                <a:gd name="T58" fmla="*/ 42 w 150"/>
                <a:gd name="T59" fmla="*/ 29 h 150"/>
                <a:gd name="T60" fmla="*/ 48 w 150"/>
                <a:gd name="T61" fmla="*/ 29 h 150"/>
                <a:gd name="T62" fmla="*/ 55 w 150"/>
                <a:gd name="T63" fmla="*/ 32 h 150"/>
                <a:gd name="T64" fmla="*/ 42 w 150"/>
                <a:gd name="T65" fmla="*/ 30 h 150"/>
                <a:gd name="T66" fmla="*/ 60 w 150"/>
                <a:gd name="T67" fmla="*/ 27 h 150"/>
                <a:gd name="T68" fmla="*/ 58 w 150"/>
                <a:gd name="T69" fmla="*/ 25 h 150"/>
                <a:gd name="T70" fmla="*/ 56 w 150"/>
                <a:gd name="T71" fmla="*/ 27 h 150"/>
                <a:gd name="T72" fmla="*/ 50 w 150"/>
                <a:gd name="T73" fmla="*/ 18 h 150"/>
                <a:gd name="T74" fmla="*/ 45 w 150"/>
                <a:gd name="T75" fmla="*/ 9 h 150"/>
                <a:gd name="T76" fmla="*/ 57 w 150"/>
                <a:gd name="T77" fmla="*/ 25 h 150"/>
                <a:gd name="T78" fmla="*/ 53 w 150"/>
                <a:gd name="T79" fmla="*/ 33 h 150"/>
                <a:gd name="T80" fmla="*/ 44 w 150"/>
                <a:gd name="T81" fmla="*/ 29 h 150"/>
                <a:gd name="T82" fmla="*/ 8 w 150"/>
                <a:gd name="T83" fmla="*/ 46 h 150"/>
                <a:gd name="T84" fmla="*/ 146 w 150"/>
                <a:gd name="T85" fmla="*/ 18 h 150"/>
                <a:gd name="T86" fmla="*/ 134 w 150"/>
                <a:gd name="T87" fmla="*/ 33 h 150"/>
                <a:gd name="T88" fmla="*/ 67 w 150"/>
                <a:gd name="T89" fmla="*/ 9 h 150"/>
                <a:gd name="T90" fmla="*/ 145 w 150"/>
                <a:gd name="T91" fmla="*/ 16 h 150"/>
                <a:gd name="T92" fmla="*/ 133 w 150"/>
                <a:gd name="T93" fmla="*/ 31 h 150"/>
                <a:gd name="T94" fmla="*/ 71 w 150"/>
                <a:gd name="T95" fmla="*/ 11 h 150"/>
                <a:gd name="T96" fmla="*/ 54 w 150"/>
                <a:gd name="T97" fmla="*/ 30 h 150"/>
                <a:gd name="T98" fmla="*/ 43 w 150"/>
                <a:gd name="T99" fmla="*/ 16 h 150"/>
                <a:gd name="T100" fmla="*/ 43 w 150"/>
                <a:gd name="T101" fmla="*/ 1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0" h="150">
                  <a:moveTo>
                    <a:pt x="150" y="12"/>
                  </a:moveTo>
                  <a:cubicBezTo>
                    <a:pt x="150" y="20"/>
                    <a:pt x="143" y="32"/>
                    <a:pt x="138" y="34"/>
                  </a:cubicBezTo>
                  <a:cubicBezTo>
                    <a:pt x="120" y="43"/>
                    <a:pt x="99" y="32"/>
                    <a:pt x="81" y="22"/>
                  </a:cubicBezTo>
                  <a:cubicBezTo>
                    <a:pt x="69" y="15"/>
                    <a:pt x="57" y="9"/>
                    <a:pt x="48" y="10"/>
                  </a:cubicBezTo>
                  <a:cubicBezTo>
                    <a:pt x="50" y="12"/>
                    <a:pt x="51" y="15"/>
                    <a:pt x="52" y="17"/>
                  </a:cubicBezTo>
                  <a:cubicBezTo>
                    <a:pt x="52" y="17"/>
                    <a:pt x="52" y="17"/>
                    <a:pt x="52" y="17"/>
                  </a:cubicBezTo>
                  <a:cubicBezTo>
                    <a:pt x="54" y="16"/>
                    <a:pt x="56" y="16"/>
                    <a:pt x="58" y="17"/>
                  </a:cubicBezTo>
                  <a:cubicBezTo>
                    <a:pt x="61" y="19"/>
                    <a:pt x="61" y="24"/>
                    <a:pt x="61" y="27"/>
                  </a:cubicBezTo>
                  <a:cubicBezTo>
                    <a:pt x="61" y="30"/>
                    <a:pt x="61" y="33"/>
                    <a:pt x="60" y="35"/>
                  </a:cubicBezTo>
                  <a:cubicBezTo>
                    <a:pt x="60" y="35"/>
                    <a:pt x="60" y="35"/>
                    <a:pt x="60" y="35"/>
                  </a:cubicBezTo>
                  <a:cubicBezTo>
                    <a:pt x="60" y="36"/>
                    <a:pt x="60" y="36"/>
                    <a:pt x="60" y="36"/>
                  </a:cubicBezTo>
                  <a:cubicBezTo>
                    <a:pt x="57" y="38"/>
                    <a:pt x="52" y="39"/>
                    <a:pt x="45" y="39"/>
                  </a:cubicBezTo>
                  <a:cubicBezTo>
                    <a:pt x="45" y="39"/>
                    <a:pt x="45" y="39"/>
                    <a:pt x="45" y="39"/>
                  </a:cubicBezTo>
                  <a:cubicBezTo>
                    <a:pt x="45" y="38"/>
                    <a:pt x="45" y="38"/>
                    <a:pt x="45" y="38"/>
                  </a:cubicBezTo>
                  <a:cubicBezTo>
                    <a:pt x="41" y="34"/>
                    <a:pt x="40" y="26"/>
                    <a:pt x="39" y="20"/>
                  </a:cubicBezTo>
                  <a:cubicBezTo>
                    <a:pt x="39" y="18"/>
                    <a:pt x="38" y="16"/>
                    <a:pt x="38" y="14"/>
                  </a:cubicBezTo>
                  <a:cubicBezTo>
                    <a:pt x="21" y="15"/>
                    <a:pt x="11" y="27"/>
                    <a:pt x="11" y="47"/>
                  </a:cubicBezTo>
                  <a:cubicBezTo>
                    <a:pt x="11" y="52"/>
                    <a:pt x="12" y="58"/>
                    <a:pt x="14" y="63"/>
                  </a:cubicBezTo>
                  <a:cubicBezTo>
                    <a:pt x="15" y="68"/>
                    <a:pt x="18" y="72"/>
                    <a:pt x="22" y="77"/>
                  </a:cubicBezTo>
                  <a:cubicBezTo>
                    <a:pt x="26" y="82"/>
                    <a:pt x="30" y="87"/>
                    <a:pt x="32" y="93"/>
                  </a:cubicBezTo>
                  <a:cubicBezTo>
                    <a:pt x="39" y="111"/>
                    <a:pt x="36" y="130"/>
                    <a:pt x="25" y="148"/>
                  </a:cubicBezTo>
                  <a:cubicBezTo>
                    <a:pt x="23" y="150"/>
                    <a:pt x="23" y="150"/>
                    <a:pt x="23" y="150"/>
                  </a:cubicBezTo>
                  <a:cubicBezTo>
                    <a:pt x="23" y="147"/>
                    <a:pt x="23" y="147"/>
                    <a:pt x="23" y="147"/>
                  </a:cubicBezTo>
                  <a:cubicBezTo>
                    <a:pt x="24" y="144"/>
                    <a:pt x="25" y="141"/>
                    <a:pt x="26" y="137"/>
                  </a:cubicBezTo>
                  <a:cubicBezTo>
                    <a:pt x="28" y="131"/>
                    <a:pt x="31" y="123"/>
                    <a:pt x="31" y="116"/>
                  </a:cubicBezTo>
                  <a:cubicBezTo>
                    <a:pt x="31" y="112"/>
                    <a:pt x="30" y="108"/>
                    <a:pt x="29" y="105"/>
                  </a:cubicBezTo>
                  <a:cubicBezTo>
                    <a:pt x="28" y="104"/>
                    <a:pt x="26" y="104"/>
                    <a:pt x="23" y="104"/>
                  </a:cubicBezTo>
                  <a:cubicBezTo>
                    <a:pt x="22" y="104"/>
                    <a:pt x="22" y="104"/>
                    <a:pt x="22" y="104"/>
                  </a:cubicBezTo>
                  <a:cubicBezTo>
                    <a:pt x="22" y="103"/>
                    <a:pt x="22" y="103"/>
                    <a:pt x="22" y="103"/>
                  </a:cubicBezTo>
                  <a:cubicBezTo>
                    <a:pt x="22" y="101"/>
                    <a:pt x="24" y="101"/>
                    <a:pt x="26" y="101"/>
                  </a:cubicBezTo>
                  <a:cubicBezTo>
                    <a:pt x="26" y="101"/>
                    <a:pt x="26" y="101"/>
                    <a:pt x="26" y="101"/>
                  </a:cubicBezTo>
                  <a:cubicBezTo>
                    <a:pt x="25" y="97"/>
                    <a:pt x="21" y="93"/>
                    <a:pt x="17" y="88"/>
                  </a:cubicBezTo>
                  <a:cubicBezTo>
                    <a:pt x="10" y="81"/>
                    <a:pt x="2" y="72"/>
                    <a:pt x="1" y="61"/>
                  </a:cubicBezTo>
                  <a:cubicBezTo>
                    <a:pt x="0" y="58"/>
                    <a:pt x="0" y="55"/>
                    <a:pt x="0" y="52"/>
                  </a:cubicBezTo>
                  <a:cubicBezTo>
                    <a:pt x="0" y="37"/>
                    <a:pt x="5" y="24"/>
                    <a:pt x="13" y="17"/>
                  </a:cubicBezTo>
                  <a:cubicBezTo>
                    <a:pt x="20" y="11"/>
                    <a:pt x="28" y="9"/>
                    <a:pt x="38" y="10"/>
                  </a:cubicBezTo>
                  <a:cubicBezTo>
                    <a:pt x="40" y="10"/>
                    <a:pt x="41" y="9"/>
                    <a:pt x="43" y="7"/>
                  </a:cubicBezTo>
                  <a:cubicBezTo>
                    <a:pt x="44" y="6"/>
                    <a:pt x="46" y="5"/>
                    <a:pt x="48" y="4"/>
                  </a:cubicBezTo>
                  <a:cubicBezTo>
                    <a:pt x="62" y="3"/>
                    <a:pt x="77" y="9"/>
                    <a:pt x="91" y="16"/>
                  </a:cubicBezTo>
                  <a:cubicBezTo>
                    <a:pt x="113" y="25"/>
                    <a:pt x="131" y="33"/>
                    <a:pt x="141" y="13"/>
                  </a:cubicBezTo>
                  <a:cubicBezTo>
                    <a:pt x="142" y="12"/>
                    <a:pt x="142" y="11"/>
                    <a:pt x="142" y="10"/>
                  </a:cubicBezTo>
                  <a:cubicBezTo>
                    <a:pt x="142" y="7"/>
                    <a:pt x="140" y="4"/>
                    <a:pt x="139" y="2"/>
                  </a:cubicBezTo>
                  <a:cubicBezTo>
                    <a:pt x="138" y="0"/>
                    <a:pt x="138" y="0"/>
                    <a:pt x="138" y="0"/>
                  </a:cubicBezTo>
                  <a:cubicBezTo>
                    <a:pt x="139" y="0"/>
                    <a:pt x="139" y="0"/>
                    <a:pt x="139" y="0"/>
                  </a:cubicBezTo>
                  <a:cubicBezTo>
                    <a:pt x="146" y="1"/>
                    <a:pt x="150" y="5"/>
                    <a:pt x="150" y="12"/>
                  </a:cubicBezTo>
                  <a:close/>
                  <a:moveTo>
                    <a:pt x="45" y="9"/>
                  </a:moveTo>
                  <a:cubicBezTo>
                    <a:pt x="47" y="9"/>
                    <a:pt x="47" y="9"/>
                    <a:pt x="47" y="9"/>
                  </a:cubicBezTo>
                  <a:cubicBezTo>
                    <a:pt x="56" y="7"/>
                    <a:pt x="68" y="13"/>
                    <a:pt x="82" y="20"/>
                  </a:cubicBezTo>
                  <a:cubicBezTo>
                    <a:pt x="100" y="30"/>
                    <a:pt x="120" y="41"/>
                    <a:pt x="138" y="33"/>
                  </a:cubicBezTo>
                  <a:cubicBezTo>
                    <a:pt x="142" y="31"/>
                    <a:pt x="148" y="20"/>
                    <a:pt x="148" y="12"/>
                  </a:cubicBezTo>
                  <a:cubicBezTo>
                    <a:pt x="148" y="8"/>
                    <a:pt x="147" y="3"/>
                    <a:pt x="141" y="2"/>
                  </a:cubicBezTo>
                  <a:cubicBezTo>
                    <a:pt x="142" y="4"/>
                    <a:pt x="143" y="7"/>
                    <a:pt x="143" y="10"/>
                  </a:cubicBezTo>
                  <a:cubicBezTo>
                    <a:pt x="143" y="11"/>
                    <a:pt x="143" y="13"/>
                    <a:pt x="143" y="14"/>
                  </a:cubicBezTo>
                  <a:cubicBezTo>
                    <a:pt x="143" y="14"/>
                    <a:pt x="143" y="14"/>
                    <a:pt x="143" y="14"/>
                  </a:cubicBezTo>
                  <a:cubicBezTo>
                    <a:pt x="132" y="35"/>
                    <a:pt x="112" y="26"/>
                    <a:pt x="91" y="17"/>
                  </a:cubicBezTo>
                  <a:cubicBezTo>
                    <a:pt x="76" y="11"/>
                    <a:pt x="62" y="5"/>
                    <a:pt x="48" y="6"/>
                  </a:cubicBezTo>
                  <a:cubicBezTo>
                    <a:pt x="46" y="6"/>
                    <a:pt x="45" y="7"/>
                    <a:pt x="44" y="9"/>
                  </a:cubicBezTo>
                  <a:cubicBezTo>
                    <a:pt x="42" y="10"/>
                    <a:pt x="41" y="11"/>
                    <a:pt x="39" y="12"/>
                  </a:cubicBezTo>
                  <a:cubicBezTo>
                    <a:pt x="38" y="12"/>
                    <a:pt x="38" y="12"/>
                    <a:pt x="38" y="12"/>
                  </a:cubicBezTo>
                  <a:cubicBezTo>
                    <a:pt x="38" y="12"/>
                    <a:pt x="38" y="12"/>
                    <a:pt x="38" y="12"/>
                  </a:cubicBezTo>
                  <a:cubicBezTo>
                    <a:pt x="29" y="10"/>
                    <a:pt x="20" y="13"/>
                    <a:pt x="14" y="18"/>
                  </a:cubicBezTo>
                  <a:cubicBezTo>
                    <a:pt x="6" y="25"/>
                    <a:pt x="2" y="37"/>
                    <a:pt x="2" y="52"/>
                  </a:cubicBezTo>
                  <a:cubicBezTo>
                    <a:pt x="2" y="55"/>
                    <a:pt x="2" y="58"/>
                    <a:pt x="2" y="60"/>
                  </a:cubicBezTo>
                  <a:cubicBezTo>
                    <a:pt x="4" y="72"/>
                    <a:pt x="11" y="80"/>
                    <a:pt x="18" y="87"/>
                  </a:cubicBezTo>
                  <a:cubicBezTo>
                    <a:pt x="23" y="92"/>
                    <a:pt x="27" y="97"/>
                    <a:pt x="28" y="102"/>
                  </a:cubicBezTo>
                  <a:cubicBezTo>
                    <a:pt x="28" y="102"/>
                    <a:pt x="28" y="102"/>
                    <a:pt x="28" y="102"/>
                  </a:cubicBezTo>
                  <a:cubicBezTo>
                    <a:pt x="27" y="102"/>
                    <a:pt x="27" y="102"/>
                    <a:pt x="27" y="102"/>
                  </a:cubicBezTo>
                  <a:cubicBezTo>
                    <a:pt x="27" y="102"/>
                    <a:pt x="27" y="102"/>
                    <a:pt x="27" y="102"/>
                  </a:cubicBezTo>
                  <a:cubicBezTo>
                    <a:pt x="28" y="103"/>
                    <a:pt x="29" y="103"/>
                    <a:pt x="30" y="104"/>
                  </a:cubicBezTo>
                  <a:cubicBezTo>
                    <a:pt x="31" y="104"/>
                    <a:pt x="31" y="104"/>
                    <a:pt x="31" y="104"/>
                  </a:cubicBezTo>
                  <a:cubicBezTo>
                    <a:pt x="31" y="104"/>
                    <a:pt x="31" y="104"/>
                    <a:pt x="31" y="104"/>
                  </a:cubicBezTo>
                  <a:cubicBezTo>
                    <a:pt x="32" y="108"/>
                    <a:pt x="32" y="112"/>
                    <a:pt x="32" y="116"/>
                  </a:cubicBezTo>
                  <a:cubicBezTo>
                    <a:pt x="32" y="124"/>
                    <a:pt x="30" y="131"/>
                    <a:pt x="28" y="138"/>
                  </a:cubicBezTo>
                  <a:cubicBezTo>
                    <a:pt x="27" y="140"/>
                    <a:pt x="26" y="141"/>
                    <a:pt x="26" y="143"/>
                  </a:cubicBezTo>
                  <a:cubicBezTo>
                    <a:pt x="35" y="127"/>
                    <a:pt x="37" y="110"/>
                    <a:pt x="31" y="93"/>
                  </a:cubicBezTo>
                  <a:cubicBezTo>
                    <a:pt x="28" y="88"/>
                    <a:pt x="25" y="83"/>
                    <a:pt x="21" y="78"/>
                  </a:cubicBezTo>
                  <a:cubicBezTo>
                    <a:pt x="17" y="73"/>
                    <a:pt x="14" y="69"/>
                    <a:pt x="12" y="64"/>
                  </a:cubicBezTo>
                  <a:cubicBezTo>
                    <a:pt x="12" y="63"/>
                    <a:pt x="12" y="62"/>
                    <a:pt x="11" y="61"/>
                  </a:cubicBezTo>
                  <a:cubicBezTo>
                    <a:pt x="13" y="71"/>
                    <a:pt x="17" y="79"/>
                    <a:pt x="23" y="84"/>
                  </a:cubicBezTo>
                  <a:cubicBezTo>
                    <a:pt x="26" y="86"/>
                    <a:pt x="26" y="86"/>
                    <a:pt x="26" y="86"/>
                  </a:cubicBezTo>
                  <a:cubicBezTo>
                    <a:pt x="23" y="85"/>
                    <a:pt x="23" y="85"/>
                    <a:pt x="23" y="85"/>
                  </a:cubicBezTo>
                  <a:cubicBezTo>
                    <a:pt x="10" y="82"/>
                    <a:pt x="4" y="64"/>
                    <a:pt x="4" y="49"/>
                  </a:cubicBezTo>
                  <a:cubicBezTo>
                    <a:pt x="4" y="34"/>
                    <a:pt x="9" y="21"/>
                    <a:pt x="18" y="16"/>
                  </a:cubicBezTo>
                  <a:cubicBezTo>
                    <a:pt x="19" y="17"/>
                    <a:pt x="19" y="17"/>
                    <a:pt x="19" y="17"/>
                  </a:cubicBezTo>
                  <a:cubicBezTo>
                    <a:pt x="15" y="21"/>
                    <a:pt x="12" y="28"/>
                    <a:pt x="10" y="37"/>
                  </a:cubicBezTo>
                  <a:cubicBezTo>
                    <a:pt x="13" y="22"/>
                    <a:pt x="23" y="14"/>
                    <a:pt x="38" y="13"/>
                  </a:cubicBezTo>
                  <a:cubicBezTo>
                    <a:pt x="39" y="13"/>
                    <a:pt x="39" y="13"/>
                    <a:pt x="39" y="13"/>
                  </a:cubicBezTo>
                  <a:cubicBezTo>
                    <a:pt x="39" y="13"/>
                    <a:pt x="39" y="13"/>
                    <a:pt x="39" y="13"/>
                  </a:cubicBezTo>
                  <a:cubicBezTo>
                    <a:pt x="40" y="15"/>
                    <a:pt x="40" y="18"/>
                    <a:pt x="40" y="20"/>
                  </a:cubicBezTo>
                  <a:cubicBezTo>
                    <a:pt x="41" y="23"/>
                    <a:pt x="41" y="26"/>
                    <a:pt x="42" y="29"/>
                  </a:cubicBezTo>
                  <a:cubicBezTo>
                    <a:pt x="42" y="29"/>
                    <a:pt x="42" y="29"/>
                    <a:pt x="42" y="29"/>
                  </a:cubicBezTo>
                  <a:cubicBezTo>
                    <a:pt x="43" y="28"/>
                    <a:pt x="44" y="27"/>
                    <a:pt x="44" y="27"/>
                  </a:cubicBezTo>
                  <a:cubicBezTo>
                    <a:pt x="46" y="27"/>
                    <a:pt x="47" y="28"/>
                    <a:pt x="48" y="29"/>
                  </a:cubicBezTo>
                  <a:cubicBezTo>
                    <a:pt x="50" y="31"/>
                    <a:pt x="52" y="32"/>
                    <a:pt x="54" y="31"/>
                  </a:cubicBezTo>
                  <a:cubicBezTo>
                    <a:pt x="55" y="31"/>
                    <a:pt x="55" y="31"/>
                    <a:pt x="55" y="31"/>
                  </a:cubicBezTo>
                  <a:cubicBezTo>
                    <a:pt x="55" y="32"/>
                    <a:pt x="55" y="32"/>
                    <a:pt x="55" y="32"/>
                  </a:cubicBezTo>
                  <a:cubicBezTo>
                    <a:pt x="54" y="35"/>
                    <a:pt x="53" y="36"/>
                    <a:pt x="52" y="37"/>
                  </a:cubicBezTo>
                  <a:cubicBezTo>
                    <a:pt x="48" y="38"/>
                    <a:pt x="43" y="32"/>
                    <a:pt x="42" y="30"/>
                  </a:cubicBezTo>
                  <a:cubicBezTo>
                    <a:pt x="42" y="30"/>
                    <a:pt x="42" y="30"/>
                    <a:pt x="42" y="30"/>
                  </a:cubicBezTo>
                  <a:cubicBezTo>
                    <a:pt x="43" y="33"/>
                    <a:pt x="44" y="35"/>
                    <a:pt x="46" y="37"/>
                  </a:cubicBezTo>
                  <a:cubicBezTo>
                    <a:pt x="52" y="38"/>
                    <a:pt x="56" y="37"/>
                    <a:pt x="59" y="35"/>
                  </a:cubicBezTo>
                  <a:cubicBezTo>
                    <a:pt x="60" y="32"/>
                    <a:pt x="60" y="30"/>
                    <a:pt x="60" y="27"/>
                  </a:cubicBezTo>
                  <a:cubicBezTo>
                    <a:pt x="60" y="23"/>
                    <a:pt x="59" y="20"/>
                    <a:pt x="57" y="18"/>
                  </a:cubicBezTo>
                  <a:cubicBezTo>
                    <a:pt x="56" y="18"/>
                    <a:pt x="55" y="18"/>
                    <a:pt x="53" y="18"/>
                  </a:cubicBezTo>
                  <a:cubicBezTo>
                    <a:pt x="56" y="19"/>
                    <a:pt x="58" y="22"/>
                    <a:pt x="58" y="25"/>
                  </a:cubicBezTo>
                  <a:cubicBezTo>
                    <a:pt x="58" y="26"/>
                    <a:pt x="58" y="26"/>
                    <a:pt x="57" y="27"/>
                  </a:cubicBezTo>
                  <a:cubicBezTo>
                    <a:pt x="57" y="27"/>
                    <a:pt x="57" y="27"/>
                    <a:pt x="57" y="27"/>
                  </a:cubicBezTo>
                  <a:cubicBezTo>
                    <a:pt x="56" y="27"/>
                    <a:pt x="56" y="27"/>
                    <a:pt x="56" y="27"/>
                  </a:cubicBezTo>
                  <a:cubicBezTo>
                    <a:pt x="53" y="24"/>
                    <a:pt x="52" y="21"/>
                    <a:pt x="51" y="19"/>
                  </a:cubicBezTo>
                  <a:cubicBezTo>
                    <a:pt x="49" y="18"/>
                    <a:pt x="49" y="18"/>
                    <a:pt x="49" y="18"/>
                  </a:cubicBezTo>
                  <a:cubicBezTo>
                    <a:pt x="50" y="18"/>
                    <a:pt x="50" y="18"/>
                    <a:pt x="50" y="18"/>
                  </a:cubicBezTo>
                  <a:cubicBezTo>
                    <a:pt x="50" y="17"/>
                    <a:pt x="50" y="17"/>
                    <a:pt x="50" y="17"/>
                  </a:cubicBezTo>
                  <a:cubicBezTo>
                    <a:pt x="49" y="15"/>
                    <a:pt x="49" y="12"/>
                    <a:pt x="46" y="10"/>
                  </a:cubicBezTo>
                  <a:lnTo>
                    <a:pt x="45" y="9"/>
                  </a:lnTo>
                  <a:close/>
                  <a:moveTo>
                    <a:pt x="57" y="25"/>
                  </a:moveTo>
                  <a:cubicBezTo>
                    <a:pt x="57" y="24"/>
                    <a:pt x="55" y="21"/>
                    <a:pt x="53" y="19"/>
                  </a:cubicBezTo>
                  <a:cubicBezTo>
                    <a:pt x="53" y="21"/>
                    <a:pt x="54" y="23"/>
                    <a:pt x="57" y="25"/>
                  </a:cubicBezTo>
                  <a:close/>
                  <a:moveTo>
                    <a:pt x="44" y="29"/>
                  </a:moveTo>
                  <a:cubicBezTo>
                    <a:pt x="45" y="32"/>
                    <a:pt x="49" y="36"/>
                    <a:pt x="51" y="35"/>
                  </a:cubicBezTo>
                  <a:cubicBezTo>
                    <a:pt x="52" y="35"/>
                    <a:pt x="53" y="34"/>
                    <a:pt x="53" y="33"/>
                  </a:cubicBezTo>
                  <a:cubicBezTo>
                    <a:pt x="51" y="33"/>
                    <a:pt x="49" y="32"/>
                    <a:pt x="47" y="30"/>
                  </a:cubicBezTo>
                  <a:cubicBezTo>
                    <a:pt x="46" y="30"/>
                    <a:pt x="45" y="29"/>
                    <a:pt x="45" y="29"/>
                  </a:cubicBezTo>
                  <a:cubicBezTo>
                    <a:pt x="44" y="29"/>
                    <a:pt x="44" y="29"/>
                    <a:pt x="44" y="29"/>
                  </a:cubicBezTo>
                  <a:close/>
                  <a:moveTo>
                    <a:pt x="5" y="49"/>
                  </a:moveTo>
                  <a:cubicBezTo>
                    <a:pt x="5" y="62"/>
                    <a:pt x="10" y="77"/>
                    <a:pt x="19" y="82"/>
                  </a:cubicBezTo>
                  <a:cubicBezTo>
                    <a:pt x="12" y="74"/>
                    <a:pt x="8" y="58"/>
                    <a:pt x="8" y="46"/>
                  </a:cubicBezTo>
                  <a:cubicBezTo>
                    <a:pt x="8" y="36"/>
                    <a:pt x="10" y="28"/>
                    <a:pt x="13" y="22"/>
                  </a:cubicBezTo>
                  <a:cubicBezTo>
                    <a:pt x="8" y="29"/>
                    <a:pt x="5" y="38"/>
                    <a:pt x="5" y="49"/>
                  </a:cubicBezTo>
                  <a:close/>
                  <a:moveTo>
                    <a:pt x="146" y="18"/>
                  </a:moveTo>
                  <a:cubicBezTo>
                    <a:pt x="146" y="18"/>
                    <a:pt x="146" y="18"/>
                    <a:pt x="146" y="18"/>
                  </a:cubicBezTo>
                  <a:cubicBezTo>
                    <a:pt x="146" y="21"/>
                    <a:pt x="139" y="31"/>
                    <a:pt x="134" y="33"/>
                  </a:cubicBezTo>
                  <a:cubicBezTo>
                    <a:pt x="134" y="33"/>
                    <a:pt x="134" y="33"/>
                    <a:pt x="134" y="33"/>
                  </a:cubicBezTo>
                  <a:cubicBezTo>
                    <a:pt x="103" y="35"/>
                    <a:pt x="85" y="24"/>
                    <a:pt x="66" y="10"/>
                  </a:cubicBezTo>
                  <a:cubicBezTo>
                    <a:pt x="63" y="8"/>
                    <a:pt x="63" y="8"/>
                    <a:pt x="63" y="8"/>
                  </a:cubicBezTo>
                  <a:cubicBezTo>
                    <a:pt x="67" y="9"/>
                    <a:pt x="67" y="9"/>
                    <a:pt x="67" y="9"/>
                  </a:cubicBezTo>
                  <a:cubicBezTo>
                    <a:pt x="73" y="10"/>
                    <a:pt x="80" y="13"/>
                    <a:pt x="88" y="17"/>
                  </a:cubicBezTo>
                  <a:cubicBezTo>
                    <a:pt x="108" y="26"/>
                    <a:pt x="131" y="36"/>
                    <a:pt x="144" y="16"/>
                  </a:cubicBezTo>
                  <a:cubicBezTo>
                    <a:pt x="145" y="16"/>
                    <a:pt x="145" y="16"/>
                    <a:pt x="145" y="16"/>
                  </a:cubicBezTo>
                  <a:cubicBezTo>
                    <a:pt x="145" y="16"/>
                    <a:pt x="145" y="16"/>
                    <a:pt x="145" y="16"/>
                  </a:cubicBezTo>
                  <a:cubicBezTo>
                    <a:pt x="146" y="16"/>
                    <a:pt x="146" y="16"/>
                    <a:pt x="146" y="18"/>
                  </a:cubicBezTo>
                  <a:close/>
                  <a:moveTo>
                    <a:pt x="133" y="31"/>
                  </a:moveTo>
                  <a:cubicBezTo>
                    <a:pt x="138" y="29"/>
                    <a:pt x="144" y="21"/>
                    <a:pt x="145" y="18"/>
                  </a:cubicBezTo>
                  <a:cubicBezTo>
                    <a:pt x="131" y="37"/>
                    <a:pt x="108" y="27"/>
                    <a:pt x="87" y="18"/>
                  </a:cubicBezTo>
                  <a:cubicBezTo>
                    <a:pt x="81" y="15"/>
                    <a:pt x="76" y="13"/>
                    <a:pt x="71" y="11"/>
                  </a:cubicBezTo>
                  <a:cubicBezTo>
                    <a:pt x="88" y="23"/>
                    <a:pt x="105" y="33"/>
                    <a:pt x="133" y="31"/>
                  </a:cubicBezTo>
                  <a:close/>
                  <a:moveTo>
                    <a:pt x="55" y="30"/>
                  </a:moveTo>
                  <a:cubicBezTo>
                    <a:pt x="54" y="30"/>
                    <a:pt x="54" y="30"/>
                    <a:pt x="54" y="30"/>
                  </a:cubicBezTo>
                  <a:cubicBezTo>
                    <a:pt x="47" y="29"/>
                    <a:pt x="42" y="25"/>
                    <a:pt x="42" y="17"/>
                  </a:cubicBezTo>
                  <a:cubicBezTo>
                    <a:pt x="42" y="16"/>
                    <a:pt x="42" y="16"/>
                    <a:pt x="42" y="16"/>
                  </a:cubicBezTo>
                  <a:cubicBezTo>
                    <a:pt x="43" y="16"/>
                    <a:pt x="43" y="16"/>
                    <a:pt x="43" y="16"/>
                  </a:cubicBezTo>
                  <a:cubicBezTo>
                    <a:pt x="50" y="17"/>
                    <a:pt x="53" y="23"/>
                    <a:pt x="55" y="29"/>
                  </a:cubicBezTo>
                  <a:lnTo>
                    <a:pt x="55" y="30"/>
                  </a:lnTo>
                  <a:close/>
                  <a:moveTo>
                    <a:pt x="43" y="17"/>
                  </a:moveTo>
                  <a:cubicBezTo>
                    <a:pt x="44" y="24"/>
                    <a:pt x="47" y="27"/>
                    <a:pt x="53" y="28"/>
                  </a:cubicBezTo>
                  <a:cubicBezTo>
                    <a:pt x="51" y="23"/>
                    <a:pt x="49" y="19"/>
                    <a:pt x="43" y="17"/>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6" name="Freeform 49"/>
            <p:cNvSpPr>
              <a:spLocks noEditPoints="1"/>
            </p:cNvSpPr>
            <p:nvPr/>
          </p:nvSpPr>
          <p:spPr bwMode="auto">
            <a:xfrm rot="16200000" flipV="1">
              <a:off x="11051654" y="771453"/>
              <a:ext cx="468508" cy="519485"/>
            </a:xfrm>
            <a:custGeom>
              <a:avLst/>
              <a:gdLst>
                <a:gd name="T0" fmla="*/ 61 w 149"/>
                <a:gd name="T1" fmla="*/ 17 h 146"/>
                <a:gd name="T2" fmla="*/ 70 w 149"/>
                <a:gd name="T3" fmla="*/ 13 h 146"/>
                <a:gd name="T4" fmla="*/ 67 w 149"/>
                <a:gd name="T5" fmla="*/ 22 h 146"/>
                <a:gd name="T6" fmla="*/ 71 w 149"/>
                <a:gd name="T7" fmla="*/ 8 h 146"/>
                <a:gd name="T8" fmla="*/ 77 w 149"/>
                <a:gd name="T9" fmla="*/ 20 h 146"/>
                <a:gd name="T10" fmla="*/ 146 w 149"/>
                <a:gd name="T11" fmla="*/ 39 h 146"/>
                <a:gd name="T12" fmla="*/ 125 w 149"/>
                <a:gd name="T13" fmla="*/ 103 h 146"/>
                <a:gd name="T14" fmla="*/ 146 w 149"/>
                <a:gd name="T15" fmla="*/ 99 h 146"/>
                <a:gd name="T16" fmla="*/ 148 w 149"/>
                <a:gd name="T17" fmla="*/ 120 h 146"/>
                <a:gd name="T18" fmla="*/ 129 w 149"/>
                <a:gd name="T19" fmla="*/ 119 h 146"/>
                <a:gd name="T20" fmla="*/ 141 w 149"/>
                <a:gd name="T21" fmla="*/ 143 h 146"/>
                <a:gd name="T22" fmla="*/ 124 w 149"/>
                <a:gd name="T23" fmla="*/ 108 h 146"/>
                <a:gd name="T24" fmla="*/ 121 w 149"/>
                <a:gd name="T25" fmla="*/ 76 h 146"/>
                <a:gd name="T26" fmla="*/ 132 w 149"/>
                <a:gd name="T27" fmla="*/ 18 h 146"/>
                <a:gd name="T28" fmla="*/ 46 w 149"/>
                <a:gd name="T29" fmla="*/ 31 h 146"/>
                <a:gd name="T30" fmla="*/ 0 w 149"/>
                <a:gd name="T31" fmla="*/ 27 h 146"/>
                <a:gd name="T32" fmla="*/ 60 w 149"/>
                <a:gd name="T33" fmla="*/ 24 h 146"/>
                <a:gd name="T34" fmla="*/ 58 w 149"/>
                <a:gd name="T35" fmla="*/ 11 h 146"/>
                <a:gd name="T36" fmla="*/ 68 w 149"/>
                <a:gd name="T37" fmla="*/ 8 h 146"/>
                <a:gd name="T38" fmla="*/ 61 w 149"/>
                <a:gd name="T39" fmla="*/ 17 h 146"/>
                <a:gd name="T40" fmla="*/ 58 w 149"/>
                <a:gd name="T41" fmla="*/ 27 h 146"/>
                <a:gd name="T42" fmla="*/ 31 w 149"/>
                <a:gd name="T43" fmla="*/ 25 h 146"/>
                <a:gd name="T44" fmla="*/ 58 w 149"/>
                <a:gd name="T45" fmla="*/ 27 h 146"/>
                <a:gd name="T46" fmla="*/ 101 w 149"/>
                <a:gd name="T47" fmla="*/ 11 h 146"/>
                <a:gd name="T48" fmla="*/ 88 w 149"/>
                <a:gd name="T49" fmla="*/ 20 h 146"/>
                <a:gd name="T50" fmla="*/ 101 w 149"/>
                <a:gd name="T51" fmla="*/ 11 h 146"/>
                <a:gd name="T52" fmla="*/ 142 w 149"/>
                <a:gd name="T53" fmla="*/ 32 h 146"/>
                <a:gd name="T54" fmla="*/ 141 w 149"/>
                <a:gd name="T55" fmla="*/ 34 h 146"/>
                <a:gd name="T56" fmla="*/ 122 w 149"/>
                <a:gd name="T57" fmla="*/ 95 h 146"/>
                <a:gd name="T58" fmla="*/ 142 w 149"/>
                <a:gd name="T59" fmla="*/ 32 h 146"/>
                <a:gd name="T60" fmla="*/ 145 w 149"/>
                <a:gd name="T61" fmla="*/ 119 h 146"/>
                <a:gd name="T62" fmla="*/ 142 w 149"/>
                <a:gd name="T63" fmla="*/ 106 h 146"/>
                <a:gd name="T64" fmla="*/ 132 w 149"/>
                <a:gd name="T65" fmla="*/ 106 h 146"/>
                <a:gd name="T66" fmla="*/ 145 w 149"/>
                <a:gd name="T67" fmla="*/ 119 h 146"/>
                <a:gd name="T68" fmla="*/ 146 w 149"/>
                <a:gd name="T69" fmla="*/ 103 h 146"/>
                <a:gd name="T70" fmla="*/ 134 w 149"/>
                <a:gd name="T71" fmla="*/ 103 h 146"/>
                <a:gd name="T72" fmla="*/ 146 w 149"/>
                <a:gd name="T73" fmla="*/ 103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49" h="146">
                  <a:moveTo>
                    <a:pt x="61" y="17"/>
                  </a:moveTo>
                  <a:cubicBezTo>
                    <a:pt x="64" y="17"/>
                    <a:pt x="67" y="9"/>
                    <a:pt x="70" y="13"/>
                  </a:cubicBezTo>
                  <a:cubicBezTo>
                    <a:pt x="68" y="15"/>
                    <a:pt x="65" y="17"/>
                    <a:pt x="67" y="22"/>
                  </a:cubicBezTo>
                  <a:cubicBezTo>
                    <a:pt x="78" y="22"/>
                    <a:pt x="72" y="11"/>
                    <a:pt x="71" y="8"/>
                  </a:cubicBezTo>
                  <a:cubicBezTo>
                    <a:pt x="75" y="4"/>
                    <a:pt x="81" y="15"/>
                    <a:pt x="77" y="20"/>
                  </a:cubicBezTo>
                  <a:cubicBezTo>
                    <a:pt x="103" y="0"/>
                    <a:pt x="144" y="7"/>
                    <a:pt x="146" y="39"/>
                  </a:cubicBezTo>
                  <a:cubicBezTo>
                    <a:pt x="148" y="63"/>
                    <a:pt x="123" y="79"/>
                    <a:pt x="125" y="103"/>
                  </a:cubicBezTo>
                  <a:cubicBezTo>
                    <a:pt x="130" y="105"/>
                    <a:pt x="138" y="94"/>
                    <a:pt x="146" y="99"/>
                  </a:cubicBezTo>
                  <a:cubicBezTo>
                    <a:pt x="149" y="104"/>
                    <a:pt x="147" y="114"/>
                    <a:pt x="148" y="120"/>
                  </a:cubicBezTo>
                  <a:cubicBezTo>
                    <a:pt x="142" y="125"/>
                    <a:pt x="135" y="122"/>
                    <a:pt x="129" y="119"/>
                  </a:cubicBezTo>
                  <a:cubicBezTo>
                    <a:pt x="129" y="131"/>
                    <a:pt x="129" y="143"/>
                    <a:pt x="141" y="143"/>
                  </a:cubicBezTo>
                  <a:cubicBezTo>
                    <a:pt x="120" y="146"/>
                    <a:pt x="125" y="125"/>
                    <a:pt x="124" y="108"/>
                  </a:cubicBezTo>
                  <a:cubicBezTo>
                    <a:pt x="123" y="95"/>
                    <a:pt x="118" y="88"/>
                    <a:pt x="121" y="76"/>
                  </a:cubicBezTo>
                  <a:cubicBezTo>
                    <a:pt x="125" y="57"/>
                    <a:pt x="149" y="40"/>
                    <a:pt x="132" y="18"/>
                  </a:cubicBezTo>
                  <a:cubicBezTo>
                    <a:pt x="101" y="5"/>
                    <a:pt x="76" y="33"/>
                    <a:pt x="46" y="31"/>
                  </a:cubicBezTo>
                  <a:cubicBezTo>
                    <a:pt x="31" y="30"/>
                    <a:pt x="16" y="16"/>
                    <a:pt x="0" y="27"/>
                  </a:cubicBezTo>
                  <a:cubicBezTo>
                    <a:pt x="14" y="12"/>
                    <a:pt x="37" y="23"/>
                    <a:pt x="60" y="24"/>
                  </a:cubicBezTo>
                  <a:cubicBezTo>
                    <a:pt x="62" y="22"/>
                    <a:pt x="58" y="15"/>
                    <a:pt x="58" y="11"/>
                  </a:cubicBezTo>
                  <a:cubicBezTo>
                    <a:pt x="61" y="10"/>
                    <a:pt x="64" y="4"/>
                    <a:pt x="68" y="8"/>
                  </a:cubicBezTo>
                  <a:cubicBezTo>
                    <a:pt x="67" y="9"/>
                    <a:pt x="59" y="9"/>
                    <a:pt x="61" y="17"/>
                  </a:cubicBezTo>
                  <a:close/>
                  <a:moveTo>
                    <a:pt x="58" y="27"/>
                  </a:moveTo>
                  <a:cubicBezTo>
                    <a:pt x="49" y="25"/>
                    <a:pt x="41" y="22"/>
                    <a:pt x="31" y="25"/>
                  </a:cubicBezTo>
                  <a:cubicBezTo>
                    <a:pt x="41" y="26"/>
                    <a:pt x="49" y="32"/>
                    <a:pt x="58" y="27"/>
                  </a:cubicBezTo>
                  <a:close/>
                  <a:moveTo>
                    <a:pt x="101" y="11"/>
                  </a:moveTo>
                  <a:cubicBezTo>
                    <a:pt x="98" y="14"/>
                    <a:pt x="85" y="15"/>
                    <a:pt x="88" y="20"/>
                  </a:cubicBezTo>
                  <a:cubicBezTo>
                    <a:pt x="90" y="15"/>
                    <a:pt x="104" y="16"/>
                    <a:pt x="101" y="11"/>
                  </a:cubicBezTo>
                  <a:close/>
                  <a:moveTo>
                    <a:pt x="142" y="32"/>
                  </a:moveTo>
                  <a:cubicBezTo>
                    <a:pt x="140" y="29"/>
                    <a:pt x="138" y="30"/>
                    <a:pt x="141" y="34"/>
                  </a:cubicBezTo>
                  <a:cubicBezTo>
                    <a:pt x="139" y="59"/>
                    <a:pt x="121" y="67"/>
                    <a:pt x="122" y="95"/>
                  </a:cubicBezTo>
                  <a:cubicBezTo>
                    <a:pt x="127" y="73"/>
                    <a:pt x="146" y="59"/>
                    <a:pt x="142" y="32"/>
                  </a:cubicBezTo>
                  <a:close/>
                  <a:moveTo>
                    <a:pt x="145" y="119"/>
                  </a:moveTo>
                  <a:cubicBezTo>
                    <a:pt x="145" y="113"/>
                    <a:pt x="145" y="109"/>
                    <a:pt x="142" y="106"/>
                  </a:cubicBezTo>
                  <a:cubicBezTo>
                    <a:pt x="139" y="106"/>
                    <a:pt x="135" y="106"/>
                    <a:pt x="132" y="106"/>
                  </a:cubicBezTo>
                  <a:cubicBezTo>
                    <a:pt x="126" y="113"/>
                    <a:pt x="134" y="121"/>
                    <a:pt x="145" y="119"/>
                  </a:cubicBezTo>
                  <a:close/>
                  <a:moveTo>
                    <a:pt x="146" y="103"/>
                  </a:moveTo>
                  <a:cubicBezTo>
                    <a:pt x="142" y="100"/>
                    <a:pt x="137" y="100"/>
                    <a:pt x="134" y="103"/>
                  </a:cubicBezTo>
                  <a:cubicBezTo>
                    <a:pt x="139" y="101"/>
                    <a:pt x="144" y="107"/>
                    <a:pt x="146" y="103"/>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7" name="Freeform 50"/>
            <p:cNvSpPr>
              <a:spLocks noEditPoints="1"/>
            </p:cNvSpPr>
            <p:nvPr/>
          </p:nvSpPr>
          <p:spPr bwMode="auto">
            <a:xfrm rot="16200000" flipV="1">
              <a:off x="11044126" y="786511"/>
              <a:ext cx="468508" cy="489370"/>
            </a:xfrm>
            <a:custGeom>
              <a:avLst/>
              <a:gdLst>
                <a:gd name="T0" fmla="*/ 69 w 149"/>
                <a:gd name="T1" fmla="*/ 3 h 138"/>
                <a:gd name="T2" fmla="*/ 64 w 149"/>
                <a:gd name="T3" fmla="*/ 7 h 138"/>
                <a:gd name="T4" fmla="*/ 70 w 149"/>
                <a:gd name="T5" fmla="*/ 7 h 138"/>
                <a:gd name="T6" fmla="*/ 70 w 149"/>
                <a:gd name="T7" fmla="*/ 3 h 138"/>
                <a:gd name="T8" fmla="*/ 73 w 149"/>
                <a:gd name="T9" fmla="*/ 1 h 138"/>
                <a:gd name="T10" fmla="*/ 147 w 149"/>
                <a:gd name="T11" fmla="*/ 33 h 138"/>
                <a:gd name="T12" fmla="*/ 142 w 149"/>
                <a:gd name="T13" fmla="*/ 91 h 138"/>
                <a:gd name="T14" fmla="*/ 149 w 149"/>
                <a:gd name="T15" fmla="*/ 114 h 138"/>
                <a:gd name="T16" fmla="*/ 130 w 149"/>
                <a:gd name="T17" fmla="*/ 114 h 138"/>
                <a:gd name="T18" fmla="*/ 137 w 149"/>
                <a:gd name="T19" fmla="*/ 138 h 138"/>
                <a:gd name="T20" fmla="*/ 122 w 149"/>
                <a:gd name="T21" fmla="*/ 94 h 138"/>
                <a:gd name="T22" fmla="*/ 129 w 149"/>
                <a:gd name="T23" fmla="*/ 51 h 138"/>
                <a:gd name="T24" fmla="*/ 49 w 149"/>
                <a:gd name="T25" fmla="*/ 26 h 138"/>
                <a:gd name="T26" fmla="*/ 1 w 149"/>
                <a:gd name="T27" fmla="*/ 21 h 138"/>
                <a:gd name="T28" fmla="*/ 39 w 149"/>
                <a:gd name="T29" fmla="*/ 15 h 138"/>
                <a:gd name="T30" fmla="*/ 58 w 149"/>
                <a:gd name="T31" fmla="*/ 5 h 138"/>
                <a:gd name="T32" fmla="*/ 67 w 149"/>
                <a:gd name="T33" fmla="*/ 2 h 138"/>
                <a:gd name="T34" fmla="*/ 60 w 149"/>
                <a:gd name="T35" fmla="*/ 10 h 138"/>
                <a:gd name="T36" fmla="*/ 77 w 149"/>
                <a:gd name="T37" fmla="*/ 14 h 138"/>
                <a:gd name="T38" fmla="*/ 73 w 149"/>
                <a:gd name="T39" fmla="*/ 15 h 138"/>
                <a:gd name="T40" fmla="*/ 68 w 149"/>
                <a:gd name="T41" fmla="*/ 8 h 138"/>
                <a:gd name="T42" fmla="*/ 61 w 149"/>
                <a:gd name="T43" fmla="*/ 12 h 138"/>
                <a:gd name="T44" fmla="*/ 60 w 149"/>
                <a:gd name="T45" fmla="*/ 19 h 138"/>
                <a:gd name="T46" fmla="*/ 7 w 149"/>
                <a:gd name="T47" fmla="*/ 17 h 138"/>
                <a:gd name="T48" fmla="*/ 40 w 149"/>
                <a:gd name="T49" fmla="*/ 17 h 138"/>
                <a:gd name="T50" fmla="*/ 60 w 149"/>
                <a:gd name="T51" fmla="*/ 20 h 138"/>
                <a:gd name="T52" fmla="*/ 31 w 149"/>
                <a:gd name="T53" fmla="*/ 20 h 138"/>
                <a:gd name="T54" fmla="*/ 49 w 149"/>
                <a:gd name="T55" fmla="*/ 24 h 138"/>
                <a:gd name="T56" fmla="*/ 87 w 149"/>
                <a:gd name="T57" fmla="*/ 12 h 138"/>
                <a:gd name="T58" fmla="*/ 77 w 149"/>
                <a:gd name="T59" fmla="*/ 14 h 138"/>
                <a:gd name="T60" fmla="*/ 124 w 149"/>
                <a:gd name="T61" fmla="*/ 97 h 138"/>
                <a:gd name="T62" fmla="*/ 101 w 149"/>
                <a:gd name="T63" fmla="*/ 4 h 138"/>
                <a:gd name="T64" fmla="*/ 89 w 149"/>
                <a:gd name="T65" fmla="*/ 14 h 138"/>
                <a:gd name="T66" fmla="*/ 133 w 149"/>
                <a:gd name="T67" fmla="*/ 12 h 138"/>
                <a:gd name="T68" fmla="*/ 131 w 149"/>
                <a:gd name="T69" fmla="*/ 55 h 138"/>
                <a:gd name="T70" fmla="*/ 140 w 149"/>
                <a:gd name="T71" fmla="*/ 24 h 138"/>
                <a:gd name="T72" fmla="*/ 123 w 149"/>
                <a:gd name="T73" fmla="*/ 89 h 138"/>
                <a:gd name="T74" fmla="*/ 135 w 149"/>
                <a:gd name="T75" fmla="*/ 137 h 138"/>
                <a:gd name="T76" fmla="*/ 141 w 149"/>
                <a:gd name="T77" fmla="*/ 116 h 138"/>
                <a:gd name="T78" fmla="*/ 147 w 149"/>
                <a:gd name="T79" fmla="*/ 98 h 138"/>
                <a:gd name="T80" fmla="*/ 131 w 149"/>
                <a:gd name="T81" fmla="*/ 99 h 138"/>
                <a:gd name="T82" fmla="*/ 146 w 149"/>
                <a:gd name="T83" fmla="*/ 94 h 138"/>
                <a:gd name="T84" fmla="*/ 88 w 149"/>
                <a:gd name="T85" fmla="*/ 12 h 138"/>
                <a:gd name="T86" fmla="*/ 95 w 149"/>
                <a:gd name="T87" fmla="*/ 9 h 138"/>
                <a:gd name="T88" fmla="*/ 40 w 149"/>
                <a:gd name="T89" fmla="*/ 19 h 138"/>
                <a:gd name="T90" fmla="*/ 56 w 149"/>
                <a:gd name="T91" fmla="*/ 21 h 138"/>
                <a:gd name="T92" fmla="*/ 141 w 149"/>
                <a:gd name="T93" fmla="*/ 28 h 138"/>
                <a:gd name="T94" fmla="*/ 131 w 149"/>
                <a:gd name="T95" fmla="*/ 66 h 138"/>
                <a:gd name="T96" fmla="*/ 141 w 149"/>
                <a:gd name="T97" fmla="*/ 97 h 138"/>
                <a:gd name="T98" fmla="*/ 143 w 149"/>
                <a:gd name="T99" fmla="*/ 100 h 138"/>
                <a:gd name="T100" fmla="*/ 130 w 149"/>
                <a:gd name="T101" fmla="*/ 108 h 138"/>
                <a:gd name="T102" fmla="*/ 131 w 149"/>
                <a:gd name="T103" fmla="*/ 107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9" h="138">
                  <a:moveTo>
                    <a:pt x="65" y="0"/>
                  </a:moveTo>
                  <a:cubicBezTo>
                    <a:pt x="66" y="0"/>
                    <a:pt x="68" y="1"/>
                    <a:pt x="69" y="2"/>
                  </a:cubicBezTo>
                  <a:cubicBezTo>
                    <a:pt x="69" y="2"/>
                    <a:pt x="69" y="2"/>
                    <a:pt x="69" y="2"/>
                  </a:cubicBezTo>
                  <a:cubicBezTo>
                    <a:pt x="69" y="3"/>
                    <a:pt x="69" y="3"/>
                    <a:pt x="69" y="3"/>
                  </a:cubicBezTo>
                  <a:cubicBezTo>
                    <a:pt x="68" y="3"/>
                    <a:pt x="68" y="3"/>
                    <a:pt x="67" y="4"/>
                  </a:cubicBezTo>
                  <a:cubicBezTo>
                    <a:pt x="65" y="4"/>
                    <a:pt x="63" y="4"/>
                    <a:pt x="62" y="6"/>
                  </a:cubicBezTo>
                  <a:cubicBezTo>
                    <a:pt x="62" y="7"/>
                    <a:pt x="61" y="8"/>
                    <a:pt x="62" y="10"/>
                  </a:cubicBezTo>
                  <a:cubicBezTo>
                    <a:pt x="63" y="9"/>
                    <a:pt x="63" y="8"/>
                    <a:pt x="64" y="7"/>
                  </a:cubicBezTo>
                  <a:cubicBezTo>
                    <a:pt x="66" y="6"/>
                    <a:pt x="67" y="5"/>
                    <a:pt x="68" y="5"/>
                  </a:cubicBezTo>
                  <a:cubicBezTo>
                    <a:pt x="69" y="5"/>
                    <a:pt x="70" y="5"/>
                    <a:pt x="70" y="6"/>
                  </a:cubicBezTo>
                  <a:cubicBezTo>
                    <a:pt x="71" y="6"/>
                    <a:pt x="71" y="6"/>
                    <a:pt x="71" y="6"/>
                  </a:cubicBezTo>
                  <a:cubicBezTo>
                    <a:pt x="70" y="7"/>
                    <a:pt x="70" y="7"/>
                    <a:pt x="70" y="7"/>
                  </a:cubicBezTo>
                  <a:cubicBezTo>
                    <a:pt x="70" y="8"/>
                    <a:pt x="69" y="8"/>
                    <a:pt x="69" y="9"/>
                  </a:cubicBezTo>
                  <a:cubicBezTo>
                    <a:pt x="68" y="11"/>
                    <a:pt x="67" y="12"/>
                    <a:pt x="67" y="16"/>
                  </a:cubicBezTo>
                  <a:cubicBezTo>
                    <a:pt x="70" y="16"/>
                    <a:pt x="71" y="15"/>
                    <a:pt x="72" y="14"/>
                  </a:cubicBezTo>
                  <a:cubicBezTo>
                    <a:pt x="74" y="11"/>
                    <a:pt x="71" y="5"/>
                    <a:pt x="70" y="3"/>
                  </a:cubicBezTo>
                  <a:cubicBezTo>
                    <a:pt x="70" y="2"/>
                    <a:pt x="70" y="2"/>
                    <a:pt x="70" y="2"/>
                  </a:cubicBezTo>
                  <a:cubicBezTo>
                    <a:pt x="71" y="2"/>
                    <a:pt x="71" y="2"/>
                    <a:pt x="71" y="2"/>
                  </a:cubicBezTo>
                  <a:cubicBezTo>
                    <a:pt x="71" y="1"/>
                    <a:pt x="72" y="1"/>
                    <a:pt x="73" y="1"/>
                  </a:cubicBezTo>
                  <a:cubicBezTo>
                    <a:pt x="73" y="1"/>
                    <a:pt x="73" y="1"/>
                    <a:pt x="73" y="1"/>
                  </a:cubicBezTo>
                  <a:cubicBezTo>
                    <a:pt x="75" y="1"/>
                    <a:pt x="77" y="3"/>
                    <a:pt x="78" y="5"/>
                  </a:cubicBezTo>
                  <a:cubicBezTo>
                    <a:pt x="79" y="7"/>
                    <a:pt x="79" y="9"/>
                    <a:pt x="79" y="11"/>
                  </a:cubicBezTo>
                  <a:cubicBezTo>
                    <a:pt x="88" y="5"/>
                    <a:pt x="99" y="2"/>
                    <a:pt x="110" y="2"/>
                  </a:cubicBezTo>
                  <a:cubicBezTo>
                    <a:pt x="131" y="2"/>
                    <a:pt x="145" y="14"/>
                    <a:pt x="147" y="33"/>
                  </a:cubicBezTo>
                  <a:cubicBezTo>
                    <a:pt x="148" y="45"/>
                    <a:pt x="142" y="55"/>
                    <a:pt x="137" y="65"/>
                  </a:cubicBezTo>
                  <a:cubicBezTo>
                    <a:pt x="131" y="75"/>
                    <a:pt x="125" y="85"/>
                    <a:pt x="126" y="97"/>
                  </a:cubicBezTo>
                  <a:cubicBezTo>
                    <a:pt x="127" y="97"/>
                    <a:pt x="130" y="96"/>
                    <a:pt x="132" y="95"/>
                  </a:cubicBezTo>
                  <a:cubicBezTo>
                    <a:pt x="135" y="93"/>
                    <a:pt x="138" y="91"/>
                    <a:pt x="142" y="91"/>
                  </a:cubicBezTo>
                  <a:cubicBezTo>
                    <a:pt x="144" y="91"/>
                    <a:pt x="145" y="92"/>
                    <a:pt x="147" y="93"/>
                  </a:cubicBezTo>
                  <a:cubicBezTo>
                    <a:pt x="147" y="93"/>
                    <a:pt x="147" y="93"/>
                    <a:pt x="147" y="93"/>
                  </a:cubicBezTo>
                  <a:cubicBezTo>
                    <a:pt x="149" y="96"/>
                    <a:pt x="149" y="101"/>
                    <a:pt x="149" y="106"/>
                  </a:cubicBezTo>
                  <a:cubicBezTo>
                    <a:pt x="148" y="109"/>
                    <a:pt x="148" y="112"/>
                    <a:pt x="149" y="114"/>
                  </a:cubicBezTo>
                  <a:cubicBezTo>
                    <a:pt x="149" y="115"/>
                    <a:pt x="149" y="115"/>
                    <a:pt x="149" y="115"/>
                  </a:cubicBezTo>
                  <a:cubicBezTo>
                    <a:pt x="148" y="115"/>
                    <a:pt x="148" y="115"/>
                    <a:pt x="148" y="115"/>
                  </a:cubicBezTo>
                  <a:cubicBezTo>
                    <a:pt x="146" y="117"/>
                    <a:pt x="143" y="118"/>
                    <a:pt x="141" y="118"/>
                  </a:cubicBezTo>
                  <a:cubicBezTo>
                    <a:pt x="137" y="118"/>
                    <a:pt x="134" y="116"/>
                    <a:pt x="130" y="114"/>
                  </a:cubicBezTo>
                  <a:cubicBezTo>
                    <a:pt x="130" y="115"/>
                    <a:pt x="130" y="115"/>
                    <a:pt x="130" y="115"/>
                  </a:cubicBezTo>
                  <a:cubicBezTo>
                    <a:pt x="130" y="126"/>
                    <a:pt x="130" y="136"/>
                    <a:pt x="141" y="136"/>
                  </a:cubicBezTo>
                  <a:cubicBezTo>
                    <a:pt x="141" y="138"/>
                    <a:pt x="141" y="138"/>
                    <a:pt x="141" y="138"/>
                  </a:cubicBezTo>
                  <a:cubicBezTo>
                    <a:pt x="139" y="138"/>
                    <a:pt x="138" y="138"/>
                    <a:pt x="137" y="138"/>
                  </a:cubicBezTo>
                  <a:cubicBezTo>
                    <a:pt x="123" y="138"/>
                    <a:pt x="123" y="125"/>
                    <a:pt x="123" y="112"/>
                  </a:cubicBezTo>
                  <a:cubicBezTo>
                    <a:pt x="123" y="108"/>
                    <a:pt x="123" y="105"/>
                    <a:pt x="123" y="102"/>
                  </a:cubicBezTo>
                  <a:cubicBezTo>
                    <a:pt x="123" y="99"/>
                    <a:pt x="122" y="96"/>
                    <a:pt x="122" y="94"/>
                  </a:cubicBezTo>
                  <a:cubicBezTo>
                    <a:pt x="122" y="94"/>
                    <a:pt x="122" y="94"/>
                    <a:pt x="122" y="94"/>
                  </a:cubicBezTo>
                  <a:cubicBezTo>
                    <a:pt x="122" y="93"/>
                    <a:pt x="122" y="93"/>
                    <a:pt x="122" y="93"/>
                  </a:cubicBezTo>
                  <a:cubicBezTo>
                    <a:pt x="121" y="92"/>
                    <a:pt x="121" y="91"/>
                    <a:pt x="121" y="90"/>
                  </a:cubicBezTo>
                  <a:cubicBezTo>
                    <a:pt x="120" y="84"/>
                    <a:pt x="118" y="78"/>
                    <a:pt x="120" y="70"/>
                  </a:cubicBezTo>
                  <a:cubicBezTo>
                    <a:pt x="122" y="64"/>
                    <a:pt x="125" y="57"/>
                    <a:pt x="129" y="51"/>
                  </a:cubicBezTo>
                  <a:cubicBezTo>
                    <a:pt x="136" y="39"/>
                    <a:pt x="143" y="27"/>
                    <a:pt x="132" y="13"/>
                  </a:cubicBezTo>
                  <a:cubicBezTo>
                    <a:pt x="126" y="11"/>
                    <a:pt x="121" y="10"/>
                    <a:pt x="115" y="10"/>
                  </a:cubicBezTo>
                  <a:cubicBezTo>
                    <a:pt x="104" y="10"/>
                    <a:pt x="93" y="14"/>
                    <a:pt x="83" y="18"/>
                  </a:cubicBezTo>
                  <a:cubicBezTo>
                    <a:pt x="72" y="22"/>
                    <a:pt x="61" y="26"/>
                    <a:pt x="49" y="26"/>
                  </a:cubicBezTo>
                  <a:cubicBezTo>
                    <a:pt x="48" y="26"/>
                    <a:pt x="47" y="26"/>
                    <a:pt x="45" y="26"/>
                  </a:cubicBezTo>
                  <a:cubicBezTo>
                    <a:pt x="40" y="25"/>
                    <a:pt x="35" y="23"/>
                    <a:pt x="30" y="22"/>
                  </a:cubicBezTo>
                  <a:cubicBezTo>
                    <a:pt x="25" y="19"/>
                    <a:pt x="19" y="17"/>
                    <a:pt x="13" y="17"/>
                  </a:cubicBezTo>
                  <a:cubicBezTo>
                    <a:pt x="9" y="17"/>
                    <a:pt x="4" y="19"/>
                    <a:pt x="1" y="21"/>
                  </a:cubicBezTo>
                  <a:cubicBezTo>
                    <a:pt x="0" y="20"/>
                    <a:pt x="0" y="20"/>
                    <a:pt x="0" y="20"/>
                  </a:cubicBezTo>
                  <a:cubicBezTo>
                    <a:pt x="5" y="15"/>
                    <a:pt x="11" y="13"/>
                    <a:pt x="20" y="13"/>
                  </a:cubicBezTo>
                  <a:cubicBezTo>
                    <a:pt x="20" y="13"/>
                    <a:pt x="20" y="13"/>
                    <a:pt x="20" y="13"/>
                  </a:cubicBezTo>
                  <a:cubicBezTo>
                    <a:pt x="26" y="13"/>
                    <a:pt x="33" y="14"/>
                    <a:pt x="39" y="15"/>
                  </a:cubicBezTo>
                  <a:cubicBezTo>
                    <a:pt x="46" y="16"/>
                    <a:pt x="53" y="17"/>
                    <a:pt x="59" y="17"/>
                  </a:cubicBezTo>
                  <a:cubicBezTo>
                    <a:pt x="61" y="16"/>
                    <a:pt x="60" y="13"/>
                    <a:pt x="59" y="10"/>
                  </a:cubicBezTo>
                  <a:cubicBezTo>
                    <a:pt x="58" y="8"/>
                    <a:pt x="58" y="7"/>
                    <a:pt x="58" y="5"/>
                  </a:cubicBezTo>
                  <a:cubicBezTo>
                    <a:pt x="58" y="5"/>
                    <a:pt x="58" y="5"/>
                    <a:pt x="58" y="5"/>
                  </a:cubicBezTo>
                  <a:cubicBezTo>
                    <a:pt x="58" y="4"/>
                    <a:pt x="58" y="4"/>
                    <a:pt x="58" y="4"/>
                  </a:cubicBezTo>
                  <a:cubicBezTo>
                    <a:pt x="59" y="4"/>
                    <a:pt x="59" y="3"/>
                    <a:pt x="60" y="3"/>
                  </a:cubicBezTo>
                  <a:cubicBezTo>
                    <a:pt x="62" y="1"/>
                    <a:pt x="63" y="0"/>
                    <a:pt x="65" y="0"/>
                  </a:cubicBezTo>
                  <a:close/>
                  <a:moveTo>
                    <a:pt x="67" y="2"/>
                  </a:moveTo>
                  <a:cubicBezTo>
                    <a:pt x="65" y="1"/>
                    <a:pt x="63" y="2"/>
                    <a:pt x="61" y="4"/>
                  </a:cubicBezTo>
                  <a:cubicBezTo>
                    <a:pt x="60" y="4"/>
                    <a:pt x="60" y="5"/>
                    <a:pt x="59" y="5"/>
                  </a:cubicBezTo>
                  <a:cubicBezTo>
                    <a:pt x="59" y="7"/>
                    <a:pt x="60" y="8"/>
                    <a:pt x="60" y="10"/>
                  </a:cubicBezTo>
                  <a:cubicBezTo>
                    <a:pt x="60" y="10"/>
                    <a:pt x="60" y="10"/>
                    <a:pt x="60" y="10"/>
                  </a:cubicBezTo>
                  <a:cubicBezTo>
                    <a:pt x="60" y="8"/>
                    <a:pt x="60" y="7"/>
                    <a:pt x="61" y="5"/>
                  </a:cubicBezTo>
                  <a:cubicBezTo>
                    <a:pt x="62" y="3"/>
                    <a:pt x="65" y="3"/>
                    <a:pt x="66" y="2"/>
                  </a:cubicBezTo>
                  <a:cubicBezTo>
                    <a:pt x="66" y="2"/>
                    <a:pt x="67" y="2"/>
                    <a:pt x="67" y="2"/>
                  </a:cubicBezTo>
                  <a:close/>
                  <a:moveTo>
                    <a:pt x="77" y="14"/>
                  </a:moveTo>
                  <a:cubicBezTo>
                    <a:pt x="76" y="13"/>
                    <a:pt x="76" y="13"/>
                    <a:pt x="76" y="13"/>
                  </a:cubicBezTo>
                  <a:cubicBezTo>
                    <a:pt x="78" y="11"/>
                    <a:pt x="78" y="8"/>
                    <a:pt x="77" y="6"/>
                  </a:cubicBezTo>
                  <a:cubicBezTo>
                    <a:pt x="75" y="3"/>
                    <a:pt x="73" y="1"/>
                    <a:pt x="72" y="2"/>
                  </a:cubicBezTo>
                  <a:cubicBezTo>
                    <a:pt x="73" y="5"/>
                    <a:pt x="76" y="11"/>
                    <a:pt x="73" y="15"/>
                  </a:cubicBezTo>
                  <a:cubicBezTo>
                    <a:pt x="72" y="16"/>
                    <a:pt x="70" y="17"/>
                    <a:pt x="67" y="17"/>
                  </a:cubicBezTo>
                  <a:cubicBezTo>
                    <a:pt x="66" y="17"/>
                    <a:pt x="66" y="17"/>
                    <a:pt x="66" y="17"/>
                  </a:cubicBezTo>
                  <a:cubicBezTo>
                    <a:pt x="66" y="17"/>
                    <a:pt x="66" y="17"/>
                    <a:pt x="66" y="17"/>
                  </a:cubicBezTo>
                  <a:cubicBezTo>
                    <a:pt x="65" y="12"/>
                    <a:pt x="66" y="10"/>
                    <a:pt x="68" y="8"/>
                  </a:cubicBezTo>
                  <a:cubicBezTo>
                    <a:pt x="68" y="8"/>
                    <a:pt x="68" y="7"/>
                    <a:pt x="69" y="7"/>
                  </a:cubicBezTo>
                  <a:cubicBezTo>
                    <a:pt x="69" y="6"/>
                    <a:pt x="68" y="6"/>
                    <a:pt x="68" y="6"/>
                  </a:cubicBezTo>
                  <a:cubicBezTo>
                    <a:pt x="67" y="6"/>
                    <a:pt x="66" y="7"/>
                    <a:pt x="65" y="8"/>
                  </a:cubicBezTo>
                  <a:cubicBezTo>
                    <a:pt x="64" y="10"/>
                    <a:pt x="63" y="11"/>
                    <a:pt x="61" y="12"/>
                  </a:cubicBezTo>
                  <a:cubicBezTo>
                    <a:pt x="61" y="12"/>
                    <a:pt x="61" y="12"/>
                    <a:pt x="61" y="12"/>
                  </a:cubicBezTo>
                  <a:cubicBezTo>
                    <a:pt x="61" y="14"/>
                    <a:pt x="62" y="17"/>
                    <a:pt x="60" y="18"/>
                  </a:cubicBezTo>
                  <a:cubicBezTo>
                    <a:pt x="60" y="19"/>
                    <a:pt x="60" y="19"/>
                    <a:pt x="60" y="19"/>
                  </a:cubicBezTo>
                  <a:cubicBezTo>
                    <a:pt x="60" y="19"/>
                    <a:pt x="60" y="19"/>
                    <a:pt x="60" y="19"/>
                  </a:cubicBezTo>
                  <a:cubicBezTo>
                    <a:pt x="53" y="18"/>
                    <a:pt x="46" y="17"/>
                    <a:pt x="39" y="16"/>
                  </a:cubicBezTo>
                  <a:cubicBezTo>
                    <a:pt x="32" y="15"/>
                    <a:pt x="26" y="14"/>
                    <a:pt x="20" y="14"/>
                  </a:cubicBezTo>
                  <a:cubicBezTo>
                    <a:pt x="20" y="14"/>
                    <a:pt x="20" y="14"/>
                    <a:pt x="20" y="14"/>
                  </a:cubicBezTo>
                  <a:cubicBezTo>
                    <a:pt x="15" y="14"/>
                    <a:pt x="11" y="15"/>
                    <a:pt x="7" y="17"/>
                  </a:cubicBezTo>
                  <a:cubicBezTo>
                    <a:pt x="9" y="16"/>
                    <a:pt x="11" y="16"/>
                    <a:pt x="13" y="16"/>
                  </a:cubicBezTo>
                  <a:cubicBezTo>
                    <a:pt x="18" y="16"/>
                    <a:pt x="24" y="18"/>
                    <a:pt x="29" y="19"/>
                  </a:cubicBezTo>
                  <a:cubicBezTo>
                    <a:pt x="31" y="19"/>
                    <a:pt x="31" y="19"/>
                    <a:pt x="31" y="19"/>
                  </a:cubicBezTo>
                  <a:cubicBezTo>
                    <a:pt x="34" y="18"/>
                    <a:pt x="37" y="17"/>
                    <a:pt x="40" y="17"/>
                  </a:cubicBezTo>
                  <a:cubicBezTo>
                    <a:pt x="40" y="17"/>
                    <a:pt x="40" y="17"/>
                    <a:pt x="40" y="17"/>
                  </a:cubicBezTo>
                  <a:cubicBezTo>
                    <a:pt x="45" y="17"/>
                    <a:pt x="49" y="18"/>
                    <a:pt x="54" y="19"/>
                  </a:cubicBezTo>
                  <a:cubicBezTo>
                    <a:pt x="55" y="19"/>
                    <a:pt x="57" y="20"/>
                    <a:pt x="58" y="20"/>
                  </a:cubicBezTo>
                  <a:cubicBezTo>
                    <a:pt x="60" y="20"/>
                    <a:pt x="60" y="20"/>
                    <a:pt x="60" y="20"/>
                  </a:cubicBezTo>
                  <a:cubicBezTo>
                    <a:pt x="59" y="21"/>
                    <a:pt x="59" y="21"/>
                    <a:pt x="59" y="21"/>
                  </a:cubicBezTo>
                  <a:cubicBezTo>
                    <a:pt x="56" y="23"/>
                    <a:pt x="53" y="24"/>
                    <a:pt x="50" y="24"/>
                  </a:cubicBezTo>
                  <a:cubicBezTo>
                    <a:pt x="47" y="24"/>
                    <a:pt x="43" y="23"/>
                    <a:pt x="40" y="22"/>
                  </a:cubicBezTo>
                  <a:cubicBezTo>
                    <a:pt x="37" y="21"/>
                    <a:pt x="34" y="20"/>
                    <a:pt x="31" y="20"/>
                  </a:cubicBezTo>
                  <a:cubicBezTo>
                    <a:pt x="30" y="20"/>
                    <a:pt x="30" y="20"/>
                    <a:pt x="30" y="20"/>
                  </a:cubicBezTo>
                  <a:cubicBezTo>
                    <a:pt x="30" y="20"/>
                    <a:pt x="31" y="20"/>
                    <a:pt x="31" y="20"/>
                  </a:cubicBezTo>
                  <a:cubicBezTo>
                    <a:pt x="36" y="22"/>
                    <a:pt x="41" y="24"/>
                    <a:pt x="46" y="24"/>
                  </a:cubicBezTo>
                  <a:cubicBezTo>
                    <a:pt x="47" y="24"/>
                    <a:pt x="48" y="24"/>
                    <a:pt x="49" y="24"/>
                  </a:cubicBezTo>
                  <a:cubicBezTo>
                    <a:pt x="61" y="24"/>
                    <a:pt x="72" y="20"/>
                    <a:pt x="82" y="16"/>
                  </a:cubicBezTo>
                  <a:cubicBezTo>
                    <a:pt x="84" y="16"/>
                    <a:pt x="86" y="15"/>
                    <a:pt x="88" y="14"/>
                  </a:cubicBezTo>
                  <a:cubicBezTo>
                    <a:pt x="88" y="14"/>
                    <a:pt x="88" y="14"/>
                    <a:pt x="88" y="14"/>
                  </a:cubicBezTo>
                  <a:cubicBezTo>
                    <a:pt x="87" y="13"/>
                    <a:pt x="87" y="12"/>
                    <a:pt x="87" y="12"/>
                  </a:cubicBezTo>
                  <a:cubicBezTo>
                    <a:pt x="88" y="10"/>
                    <a:pt x="91" y="9"/>
                    <a:pt x="94" y="7"/>
                  </a:cubicBezTo>
                  <a:cubicBezTo>
                    <a:pt x="97" y="7"/>
                    <a:pt x="99" y="6"/>
                    <a:pt x="100" y="5"/>
                  </a:cubicBezTo>
                  <a:cubicBezTo>
                    <a:pt x="101" y="4"/>
                    <a:pt x="101" y="4"/>
                    <a:pt x="101" y="4"/>
                  </a:cubicBezTo>
                  <a:cubicBezTo>
                    <a:pt x="92" y="6"/>
                    <a:pt x="84" y="9"/>
                    <a:pt x="77" y="14"/>
                  </a:cubicBezTo>
                  <a:close/>
                  <a:moveTo>
                    <a:pt x="126" y="98"/>
                  </a:moveTo>
                  <a:cubicBezTo>
                    <a:pt x="126" y="98"/>
                    <a:pt x="125" y="98"/>
                    <a:pt x="125" y="98"/>
                  </a:cubicBezTo>
                  <a:cubicBezTo>
                    <a:pt x="124" y="98"/>
                    <a:pt x="124" y="98"/>
                    <a:pt x="124" y="98"/>
                  </a:cubicBezTo>
                  <a:cubicBezTo>
                    <a:pt x="124" y="97"/>
                    <a:pt x="124" y="97"/>
                    <a:pt x="124" y="97"/>
                  </a:cubicBezTo>
                  <a:cubicBezTo>
                    <a:pt x="123" y="85"/>
                    <a:pt x="129" y="74"/>
                    <a:pt x="135" y="64"/>
                  </a:cubicBezTo>
                  <a:cubicBezTo>
                    <a:pt x="141" y="54"/>
                    <a:pt x="147" y="45"/>
                    <a:pt x="146" y="34"/>
                  </a:cubicBezTo>
                  <a:cubicBezTo>
                    <a:pt x="144" y="15"/>
                    <a:pt x="130" y="4"/>
                    <a:pt x="110" y="4"/>
                  </a:cubicBezTo>
                  <a:cubicBezTo>
                    <a:pt x="107" y="4"/>
                    <a:pt x="104" y="4"/>
                    <a:pt x="101" y="4"/>
                  </a:cubicBezTo>
                  <a:cubicBezTo>
                    <a:pt x="102" y="5"/>
                    <a:pt x="102" y="5"/>
                    <a:pt x="102" y="5"/>
                  </a:cubicBezTo>
                  <a:cubicBezTo>
                    <a:pt x="102" y="6"/>
                    <a:pt x="102" y="6"/>
                    <a:pt x="102" y="7"/>
                  </a:cubicBezTo>
                  <a:cubicBezTo>
                    <a:pt x="101" y="9"/>
                    <a:pt x="99" y="10"/>
                    <a:pt x="96" y="11"/>
                  </a:cubicBezTo>
                  <a:cubicBezTo>
                    <a:pt x="93" y="11"/>
                    <a:pt x="90" y="12"/>
                    <a:pt x="89" y="14"/>
                  </a:cubicBezTo>
                  <a:cubicBezTo>
                    <a:pt x="97" y="11"/>
                    <a:pt x="106" y="8"/>
                    <a:pt x="115" y="8"/>
                  </a:cubicBezTo>
                  <a:cubicBezTo>
                    <a:pt x="121" y="8"/>
                    <a:pt x="127" y="9"/>
                    <a:pt x="132" y="12"/>
                  </a:cubicBezTo>
                  <a:cubicBezTo>
                    <a:pt x="133" y="12"/>
                    <a:pt x="133" y="12"/>
                    <a:pt x="133" y="12"/>
                  </a:cubicBezTo>
                  <a:cubicBezTo>
                    <a:pt x="133" y="12"/>
                    <a:pt x="133" y="12"/>
                    <a:pt x="133" y="12"/>
                  </a:cubicBezTo>
                  <a:cubicBezTo>
                    <a:pt x="145" y="27"/>
                    <a:pt x="137" y="40"/>
                    <a:pt x="130" y="52"/>
                  </a:cubicBezTo>
                  <a:cubicBezTo>
                    <a:pt x="126" y="58"/>
                    <a:pt x="123" y="64"/>
                    <a:pt x="122" y="71"/>
                  </a:cubicBezTo>
                  <a:cubicBezTo>
                    <a:pt x="120" y="76"/>
                    <a:pt x="121" y="80"/>
                    <a:pt x="121" y="84"/>
                  </a:cubicBezTo>
                  <a:cubicBezTo>
                    <a:pt x="122" y="72"/>
                    <a:pt x="126" y="63"/>
                    <a:pt x="131" y="55"/>
                  </a:cubicBezTo>
                  <a:cubicBezTo>
                    <a:pt x="135" y="47"/>
                    <a:pt x="139" y="39"/>
                    <a:pt x="140" y="28"/>
                  </a:cubicBezTo>
                  <a:cubicBezTo>
                    <a:pt x="139" y="27"/>
                    <a:pt x="138" y="25"/>
                    <a:pt x="139" y="24"/>
                  </a:cubicBezTo>
                  <a:cubicBezTo>
                    <a:pt x="139" y="24"/>
                    <a:pt x="139" y="24"/>
                    <a:pt x="140" y="24"/>
                  </a:cubicBezTo>
                  <a:cubicBezTo>
                    <a:pt x="140" y="24"/>
                    <a:pt x="140" y="24"/>
                    <a:pt x="140" y="24"/>
                  </a:cubicBezTo>
                  <a:cubicBezTo>
                    <a:pt x="141" y="24"/>
                    <a:pt x="142" y="24"/>
                    <a:pt x="143" y="26"/>
                  </a:cubicBezTo>
                  <a:cubicBezTo>
                    <a:pt x="143" y="26"/>
                    <a:pt x="143" y="26"/>
                    <a:pt x="143" y="26"/>
                  </a:cubicBezTo>
                  <a:cubicBezTo>
                    <a:pt x="145" y="43"/>
                    <a:pt x="139" y="55"/>
                    <a:pt x="133" y="66"/>
                  </a:cubicBezTo>
                  <a:cubicBezTo>
                    <a:pt x="129" y="73"/>
                    <a:pt x="125" y="81"/>
                    <a:pt x="123" y="89"/>
                  </a:cubicBezTo>
                  <a:cubicBezTo>
                    <a:pt x="123" y="90"/>
                    <a:pt x="123" y="90"/>
                    <a:pt x="123" y="90"/>
                  </a:cubicBezTo>
                  <a:cubicBezTo>
                    <a:pt x="123" y="94"/>
                    <a:pt x="124" y="97"/>
                    <a:pt x="124" y="102"/>
                  </a:cubicBezTo>
                  <a:cubicBezTo>
                    <a:pt x="125" y="105"/>
                    <a:pt x="125" y="108"/>
                    <a:pt x="125" y="112"/>
                  </a:cubicBezTo>
                  <a:cubicBezTo>
                    <a:pt x="125" y="124"/>
                    <a:pt x="125" y="135"/>
                    <a:pt x="135" y="137"/>
                  </a:cubicBezTo>
                  <a:cubicBezTo>
                    <a:pt x="129" y="133"/>
                    <a:pt x="129" y="124"/>
                    <a:pt x="129" y="115"/>
                  </a:cubicBezTo>
                  <a:cubicBezTo>
                    <a:pt x="129" y="112"/>
                    <a:pt x="129" y="112"/>
                    <a:pt x="129" y="112"/>
                  </a:cubicBezTo>
                  <a:cubicBezTo>
                    <a:pt x="130" y="112"/>
                    <a:pt x="130" y="112"/>
                    <a:pt x="130" y="112"/>
                  </a:cubicBezTo>
                  <a:cubicBezTo>
                    <a:pt x="133" y="115"/>
                    <a:pt x="137" y="116"/>
                    <a:pt x="141" y="116"/>
                  </a:cubicBezTo>
                  <a:cubicBezTo>
                    <a:pt x="143" y="116"/>
                    <a:pt x="145" y="115"/>
                    <a:pt x="147" y="114"/>
                  </a:cubicBezTo>
                  <a:cubicBezTo>
                    <a:pt x="147" y="112"/>
                    <a:pt x="147" y="109"/>
                    <a:pt x="147" y="106"/>
                  </a:cubicBezTo>
                  <a:cubicBezTo>
                    <a:pt x="147" y="103"/>
                    <a:pt x="147" y="100"/>
                    <a:pt x="147" y="98"/>
                  </a:cubicBezTo>
                  <a:cubicBezTo>
                    <a:pt x="147" y="98"/>
                    <a:pt x="147" y="98"/>
                    <a:pt x="147" y="98"/>
                  </a:cubicBezTo>
                  <a:cubicBezTo>
                    <a:pt x="146" y="99"/>
                    <a:pt x="145" y="99"/>
                    <a:pt x="144" y="99"/>
                  </a:cubicBezTo>
                  <a:cubicBezTo>
                    <a:pt x="143" y="99"/>
                    <a:pt x="142" y="99"/>
                    <a:pt x="141" y="99"/>
                  </a:cubicBezTo>
                  <a:cubicBezTo>
                    <a:pt x="138" y="98"/>
                    <a:pt x="136" y="97"/>
                    <a:pt x="134" y="98"/>
                  </a:cubicBezTo>
                  <a:cubicBezTo>
                    <a:pt x="131" y="99"/>
                    <a:pt x="131" y="99"/>
                    <a:pt x="131" y="99"/>
                  </a:cubicBezTo>
                  <a:cubicBezTo>
                    <a:pt x="133" y="97"/>
                    <a:pt x="133" y="97"/>
                    <a:pt x="133" y="97"/>
                  </a:cubicBezTo>
                  <a:cubicBezTo>
                    <a:pt x="137" y="93"/>
                    <a:pt x="142" y="93"/>
                    <a:pt x="147" y="97"/>
                  </a:cubicBezTo>
                  <a:cubicBezTo>
                    <a:pt x="147" y="97"/>
                    <a:pt x="147" y="97"/>
                    <a:pt x="147" y="97"/>
                  </a:cubicBezTo>
                  <a:cubicBezTo>
                    <a:pt x="147" y="96"/>
                    <a:pt x="146" y="95"/>
                    <a:pt x="146" y="94"/>
                  </a:cubicBezTo>
                  <a:cubicBezTo>
                    <a:pt x="145" y="93"/>
                    <a:pt x="143" y="93"/>
                    <a:pt x="142" y="93"/>
                  </a:cubicBezTo>
                  <a:cubicBezTo>
                    <a:pt x="139" y="93"/>
                    <a:pt x="136" y="94"/>
                    <a:pt x="133" y="96"/>
                  </a:cubicBezTo>
                  <a:cubicBezTo>
                    <a:pt x="130" y="97"/>
                    <a:pt x="128" y="98"/>
                    <a:pt x="126" y="98"/>
                  </a:cubicBezTo>
                  <a:close/>
                  <a:moveTo>
                    <a:pt x="88" y="12"/>
                  </a:moveTo>
                  <a:cubicBezTo>
                    <a:pt x="90" y="11"/>
                    <a:pt x="93" y="10"/>
                    <a:pt x="95" y="9"/>
                  </a:cubicBezTo>
                  <a:cubicBezTo>
                    <a:pt x="98" y="8"/>
                    <a:pt x="100" y="8"/>
                    <a:pt x="101" y="7"/>
                  </a:cubicBezTo>
                  <a:cubicBezTo>
                    <a:pt x="101" y="7"/>
                    <a:pt x="101" y="6"/>
                    <a:pt x="101" y="6"/>
                  </a:cubicBezTo>
                  <a:cubicBezTo>
                    <a:pt x="99" y="7"/>
                    <a:pt x="97" y="8"/>
                    <a:pt x="95" y="9"/>
                  </a:cubicBezTo>
                  <a:cubicBezTo>
                    <a:pt x="92" y="10"/>
                    <a:pt x="89" y="11"/>
                    <a:pt x="88" y="12"/>
                  </a:cubicBezTo>
                  <a:close/>
                  <a:moveTo>
                    <a:pt x="56" y="21"/>
                  </a:moveTo>
                  <a:cubicBezTo>
                    <a:pt x="55" y="21"/>
                    <a:pt x="54" y="21"/>
                    <a:pt x="53" y="20"/>
                  </a:cubicBezTo>
                  <a:cubicBezTo>
                    <a:pt x="49" y="19"/>
                    <a:pt x="45" y="19"/>
                    <a:pt x="40" y="19"/>
                  </a:cubicBezTo>
                  <a:cubicBezTo>
                    <a:pt x="39" y="19"/>
                    <a:pt x="37" y="19"/>
                    <a:pt x="35" y="19"/>
                  </a:cubicBezTo>
                  <a:cubicBezTo>
                    <a:pt x="37" y="20"/>
                    <a:pt x="38" y="20"/>
                    <a:pt x="40" y="20"/>
                  </a:cubicBezTo>
                  <a:cubicBezTo>
                    <a:pt x="44" y="21"/>
                    <a:pt x="47" y="22"/>
                    <a:pt x="50" y="22"/>
                  </a:cubicBezTo>
                  <a:cubicBezTo>
                    <a:pt x="52" y="22"/>
                    <a:pt x="54" y="22"/>
                    <a:pt x="56" y="21"/>
                  </a:cubicBezTo>
                  <a:close/>
                  <a:moveTo>
                    <a:pt x="141" y="27"/>
                  </a:moveTo>
                  <a:cubicBezTo>
                    <a:pt x="141" y="26"/>
                    <a:pt x="141" y="26"/>
                    <a:pt x="140" y="25"/>
                  </a:cubicBezTo>
                  <a:cubicBezTo>
                    <a:pt x="141" y="26"/>
                    <a:pt x="141" y="27"/>
                    <a:pt x="141" y="27"/>
                  </a:cubicBezTo>
                  <a:cubicBezTo>
                    <a:pt x="141" y="28"/>
                    <a:pt x="141" y="28"/>
                    <a:pt x="141" y="28"/>
                  </a:cubicBezTo>
                  <a:cubicBezTo>
                    <a:pt x="141" y="28"/>
                    <a:pt x="141" y="28"/>
                    <a:pt x="141" y="28"/>
                  </a:cubicBezTo>
                  <a:cubicBezTo>
                    <a:pt x="141" y="40"/>
                    <a:pt x="136" y="48"/>
                    <a:pt x="132" y="56"/>
                  </a:cubicBezTo>
                  <a:cubicBezTo>
                    <a:pt x="128" y="64"/>
                    <a:pt x="123" y="72"/>
                    <a:pt x="123" y="84"/>
                  </a:cubicBezTo>
                  <a:cubicBezTo>
                    <a:pt x="125" y="77"/>
                    <a:pt x="128" y="71"/>
                    <a:pt x="131" y="66"/>
                  </a:cubicBezTo>
                  <a:cubicBezTo>
                    <a:pt x="138" y="54"/>
                    <a:pt x="144" y="43"/>
                    <a:pt x="141" y="27"/>
                  </a:cubicBezTo>
                  <a:close/>
                  <a:moveTo>
                    <a:pt x="145" y="98"/>
                  </a:moveTo>
                  <a:cubicBezTo>
                    <a:pt x="142" y="95"/>
                    <a:pt x="139" y="95"/>
                    <a:pt x="136" y="96"/>
                  </a:cubicBezTo>
                  <a:cubicBezTo>
                    <a:pt x="138" y="96"/>
                    <a:pt x="140" y="97"/>
                    <a:pt x="141" y="97"/>
                  </a:cubicBezTo>
                  <a:cubicBezTo>
                    <a:pt x="143" y="98"/>
                    <a:pt x="144" y="98"/>
                    <a:pt x="145" y="98"/>
                  </a:cubicBezTo>
                  <a:close/>
                  <a:moveTo>
                    <a:pt x="132" y="100"/>
                  </a:moveTo>
                  <a:cubicBezTo>
                    <a:pt x="142" y="100"/>
                    <a:pt x="142" y="100"/>
                    <a:pt x="142" y="100"/>
                  </a:cubicBezTo>
                  <a:cubicBezTo>
                    <a:pt x="143" y="100"/>
                    <a:pt x="143" y="100"/>
                    <a:pt x="143" y="100"/>
                  </a:cubicBezTo>
                  <a:cubicBezTo>
                    <a:pt x="146" y="102"/>
                    <a:pt x="146" y="108"/>
                    <a:pt x="146" y="113"/>
                  </a:cubicBezTo>
                  <a:cubicBezTo>
                    <a:pt x="146" y="114"/>
                    <a:pt x="146" y="114"/>
                    <a:pt x="146" y="114"/>
                  </a:cubicBezTo>
                  <a:cubicBezTo>
                    <a:pt x="145" y="114"/>
                    <a:pt x="145" y="114"/>
                    <a:pt x="145" y="114"/>
                  </a:cubicBezTo>
                  <a:cubicBezTo>
                    <a:pt x="138" y="115"/>
                    <a:pt x="132" y="112"/>
                    <a:pt x="130" y="108"/>
                  </a:cubicBezTo>
                  <a:cubicBezTo>
                    <a:pt x="129" y="105"/>
                    <a:pt x="129" y="102"/>
                    <a:pt x="132" y="100"/>
                  </a:cubicBezTo>
                  <a:close/>
                  <a:moveTo>
                    <a:pt x="142" y="101"/>
                  </a:moveTo>
                  <a:cubicBezTo>
                    <a:pt x="133" y="101"/>
                    <a:pt x="133" y="101"/>
                    <a:pt x="133" y="101"/>
                  </a:cubicBezTo>
                  <a:cubicBezTo>
                    <a:pt x="131" y="103"/>
                    <a:pt x="130" y="105"/>
                    <a:pt x="131" y="107"/>
                  </a:cubicBezTo>
                  <a:cubicBezTo>
                    <a:pt x="133" y="111"/>
                    <a:pt x="138" y="113"/>
                    <a:pt x="144" y="112"/>
                  </a:cubicBezTo>
                  <a:cubicBezTo>
                    <a:pt x="145" y="106"/>
                    <a:pt x="144" y="103"/>
                    <a:pt x="142" y="101"/>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8" name="Freeform 51"/>
            <p:cNvSpPr>
              <a:spLocks noEditPoints="1"/>
            </p:cNvSpPr>
            <p:nvPr/>
          </p:nvSpPr>
          <p:spPr bwMode="auto">
            <a:xfrm rot="16200000" flipV="1">
              <a:off x="5232723" y="721157"/>
              <a:ext cx="424100" cy="544581"/>
            </a:xfrm>
            <a:custGeom>
              <a:avLst/>
              <a:gdLst>
                <a:gd name="T0" fmla="*/ 47 w 135"/>
                <a:gd name="T1" fmla="*/ 133 h 153"/>
                <a:gd name="T2" fmla="*/ 91 w 135"/>
                <a:gd name="T3" fmla="*/ 114 h 153"/>
                <a:gd name="T4" fmla="*/ 47 w 135"/>
                <a:gd name="T5" fmla="*/ 138 h 153"/>
                <a:gd name="T6" fmla="*/ 0 w 135"/>
                <a:gd name="T7" fmla="*/ 124 h 153"/>
                <a:gd name="T8" fmla="*/ 4 w 135"/>
                <a:gd name="T9" fmla="*/ 133 h 153"/>
                <a:gd name="T10" fmla="*/ 97 w 135"/>
                <a:gd name="T11" fmla="*/ 109 h 153"/>
                <a:gd name="T12" fmla="*/ 100 w 135"/>
                <a:gd name="T13" fmla="*/ 94 h 153"/>
                <a:gd name="T14" fmla="*/ 125 w 135"/>
                <a:gd name="T15" fmla="*/ 22 h 153"/>
                <a:gd name="T16" fmla="*/ 101 w 135"/>
                <a:gd name="T17" fmla="*/ 15 h 153"/>
                <a:gd name="T18" fmla="*/ 114 w 135"/>
                <a:gd name="T19" fmla="*/ 5 h 153"/>
                <a:gd name="T20" fmla="*/ 132 w 135"/>
                <a:gd name="T21" fmla="*/ 30 h 153"/>
                <a:gd name="T22" fmla="*/ 107 w 135"/>
                <a:gd name="T23" fmla="*/ 106 h 153"/>
                <a:gd name="T24" fmla="*/ 100 w 135"/>
                <a:gd name="T25" fmla="*/ 137 h 153"/>
                <a:gd name="T26" fmla="*/ 95 w 135"/>
                <a:gd name="T27" fmla="*/ 113 h 153"/>
                <a:gd name="T28" fmla="*/ 47 w 135"/>
                <a:gd name="T29" fmla="*/ 133 h 153"/>
                <a:gd name="T30" fmla="*/ 102 w 135"/>
                <a:gd name="T31" fmla="*/ 107 h 153"/>
                <a:gd name="T32" fmla="*/ 128 w 135"/>
                <a:gd name="T33" fmla="*/ 36 h 153"/>
                <a:gd name="T34" fmla="*/ 102 w 135"/>
                <a:gd name="T35" fmla="*/ 107 h 153"/>
                <a:gd name="T36" fmla="*/ 114 w 135"/>
                <a:gd name="T37" fmla="*/ 110 h 153"/>
                <a:gd name="T38" fmla="*/ 118 w 135"/>
                <a:gd name="T39" fmla="*/ 128 h 153"/>
                <a:gd name="T40" fmla="*/ 114 w 135"/>
                <a:gd name="T41" fmla="*/ 110 h 153"/>
                <a:gd name="T42" fmla="*/ 104 w 135"/>
                <a:gd name="T43" fmla="*/ 110 h 153"/>
                <a:gd name="T44" fmla="*/ 102 w 135"/>
                <a:gd name="T45" fmla="*/ 131 h 153"/>
                <a:gd name="T46" fmla="*/ 115 w 135"/>
                <a:gd name="T47" fmla="*/ 133 h 153"/>
                <a:gd name="T48" fmla="*/ 104 w 135"/>
                <a:gd name="T49" fmla="*/ 110 h 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35" h="153">
                  <a:moveTo>
                    <a:pt x="47" y="133"/>
                  </a:moveTo>
                  <a:cubicBezTo>
                    <a:pt x="62" y="133"/>
                    <a:pt x="76" y="119"/>
                    <a:pt x="91" y="114"/>
                  </a:cubicBezTo>
                  <a:cubicBezTo>
                    <a:pt x="82" y="120"/>
                    <a:pt x="63" y="134"/>
                    <a:pt x="47" y="138"/>
                  </a:cubicBezTo>
                  <a:cubicBezTo>
                    <a:pt x="28" y="143"/>
                    <a:pt x="0" y="144"/>
                    <a:pt x="0" y="124"/>
                  </a:cubicBezTo>
                  <a:cubicBezTo>
                    <a:pt x="6" y="123"/>
                    <a:pt x="1" y="132"/>
                    <a:pt x="4" y="133"/>
                  </a:cubicBezTo>
                  <a:cubicBezTo>
                    <a:pt x="38" y="148"/>
                    <a:pt x="65" y="113"/>
                    <a:pt x="97" y="109"/>
                  </a:cubicBezTo>
                  <a:cubicBezTo>
                    <a:pt x="98" y="104"/>
                    <a:pt x="100" y="100"/>
                    <a:pt x="100" y="94"/>
                  </a:cubicBezTo>
                  <a:cubicBezTo>
                    <a:pt x="109" y="85"/>
                    <a:pt x="131" y="46"/>
                    <a:pt x="125" y="22"/>
                  </a:cubicBezTo>
                  <a:cubicBezTo>
                    <a:pt x="123" y="12"/>
                    <a:pt x="109" y="0"/>
                    <a:pt x="101" y="15"/>
                  </a:cubicBezTo>
                  <a:cubicBezTo>
                    <a:pt x="97" y="9"/>
                    <a:pt x="107" y="4"/>
                    <a:pt x="114" y="5"/>
                  </a:cubicBezTo>
                  <a:cubicBezTo>
                    <a:pt x="125" y="6"/>
                    <a:pt x="131" y="18"/>
                    <a:pt x="132" y="30"/>
                  </a:cubicBezTo>
                  <a:cubicBezTo>
                    <a:pt x="135" y="56"/>
                    <a:pt x="111" y="90"/>
                    <a:pt x="107" y="106"/>
                  </a:cubicBezTo>
                  <a:cubicBezTo>
                    <a:pt x="133" y="105"/>
                    <a:pt x="126" y="153"/>
                    <a:pt x="100" y="137"/>
                  </a:cubicBezTo>
                  <a:cubicBezTo>
                    <a:pt x="97" y="130"/>
                    <a:pt x="98" y="120"/>
                    <a:pt x="95" y="113"/>
                  </a:cubicBezTo>
                  <a:cubicBezTo>
                    <a:pt x="78" y="113"/>
                    <a:pt x="63" y="127"/>
                    <a:pt x="47" y="133"/>
                  </a:cubicBezTo>
                  <a:close/>
                  <a:moveTo>
                    <a:pt x="102" y="107"/>
                  </a:moveTo>
                  <a:cubicBezTo>
                    <a:pt x="112" y="84"/>
                    <a:pt x="130" y="63"/>
                    <a:pt x="128" y="36"/>
                  </a:cubicBezTo>
                  <a:cubicBezTo>
                    <a:pt x="126" y="65"/>
                    <a:pt x="105" y="83"/>
                    <a:pt x="102" y="107"/>
                  </a:cubicBezTo>
                  <a:close/>
                  <a:moveTo>
                    <a:pt x="114" y="110"/>
                  </a:moveTo>
                  <a:cubicBezTo>
                    <a:pt x="117" y="118"/>
                    <a:pt x="121" y="121"/>
                    <a:pt x="118" y="128"/>
                  </a:cubicBezTo>
                  <a:cubicBezTo>
                    <a:pt x="128" y="125"/>
                    <a:pt x="119" y="112"/>
                    <a:pt x="114" y="110"/>
                  </a:cubicBezTo>
                  <a:close/>
                  <a:moveTo>
                    <a:pt x="104" y="110"/>
                  </a:moveTo>
                  <a:cubicBezTo>
                    <a:pt x="100" y="114"/>
                    <a:pt x="100" y="125"/>
                    <a:pt x="102" y="131"/>
                  </a:cubicBezTo>
                  <a:cubicBezTo>
                    <a:pt x="108" y="132"/>
                    <a:pt x="110" y="135"/>
                    <a:pt x="115" y="133"/>
                  </a:cubicBezTo>
                  <a:cubicBezTo>
                    <a:pt x="120" y="121"/>
                    <a:pt x="114" y="111"/>
                    <a:pt x="104" y="110"/>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sp>
          <p:nvSpPr>
            <p:cNvPr id="19" name="Freeform 52"/>
            <p:cNvSpPr>
              <a:spLocks noEditPoints="1"/>
            </p:cNvSpPr>
            <p:nvPr/>
          </p:nvSpPr>
          <p:spPr bwMode="auto">
            <a:xfrm rot="16200000" flipV="1">
              <a:off x="5241796" y="749729"/>
              <a:ext cx="428541" cy="491879"/>
            </a:xfrm>
            <a:custGeom>
              <a:avLst/>
              <a:gdLst>
                <a:gd name="T0" fmla="*/ 0 w 136"/>
                <a:gd name="T1" fmla="*/ 120 h 138"/>
                <a:gd name="T2" fmla="*/ 4 w 136"/>
                <a:gd name="T3" fmla="*/ 120 h 138"/>
                <a:gd name="T4" fmla="*/ 23 w 136"/>
                <a:gd name="T5" fmla="*/ 132 h 138"/>
                <a:gd name="T6" fmla="*/ 97 w 136"/>
                <a:gd name="T7" fmla="*/ 104 h 138"/>
                <a:gd name="T8" fmla="*/ 100 w 136"/>
                <a:gd name="T9" fmla="*/ 90 h 138"/>
                <a:gd name="T10" fmla="*/ 103 w 136"/>
                <a:gd name="T11" fmla="*/ 11 h 138"/>
                <a:gd name="T12" fmla="*/ 101 w 136"/>
                <a:gd name="T13" fmla="*/ 6 h 138"/>
                <a:gd name="T14" fmla="*/ 134 w 136"/>
                <a:gd name="T15" fmla="*/ 26 h 138"/>
                <a:gd name="T16" fmla="*/ 125 w 136"/>
                <a:gd name="T17" fmla="*/ 119 h 138"/>
                <a:gd name="T18" fmla="*/ 100 w 136"/>
                <a:gd name="T19" fmla="*/ 133 h 138"/>
                <a:gd name="T20" fmla="*/ 96 w 136"/>
                <a:gd name="T21" fmla="*/ 110 h 138"/>
                <a:gd name="T22" fmla="*/ 87 w 136"/>
                <a:gd name="T23" fmla="*/ 115 h 138"/>
                <a:gd name="T24" fmla="*/ 5 w 136"/>
                <a:gd name="T25" fmla="*/ 129 h 138"/>
                <a:gd name="T26" fmla="*/ 48 w 136"/>
                <a:gd name="T27" fmla="*/ 134 h 138"/>
                <a:gd name="T28" fmla="*/ 48 w 136"/>
                <a:gd name="T29" fmla="*/ 129 h 138"/>
                <a:gd name="T30" fmla="*/ 65 w 136"/>
                <a:gd name="T31" fmla="*/ 120 h 138"/>
                <a:gd name="T32" fmla="*/ 97 w 136"/>
                <a:gd name="T33" fmla="*/ 108 h 138"/>
                <a:gd name="T34" fmla="*/ 97 w 136"/>
                <a:gd name="T35" fmla="*/ 109 h 138"/>
                <a:gd name="T36" fmla="*/ 111 w 136"/>
                <a:gd name="T37" fmla="*/ 135 h 138"/>
                <a:gd name="T38" fmla="*/ 118 w 136"/>
                <a:gd name="T39" fmla="*/ 125 h 138"/>
                <a:gd name="T40" fmla="*/ 117 w 136"/>
                <a:gd name="T41" fmla="*/ 129 h 138"/>
                <a:gd name="T42" fmla="*/ 108 w 136"/>
                <a:gd name="T43" fmla="*/ 129 h 138"/>
                <a:gd name="T44" fmla="*/ 103 w 136"/>
                <a:gd name="T45" fmla="*/ 128 h 138"/>
                <a:gd name="T46" fmla="*/ 105 w 136"/>
                <a:gd name="T47" fmla="*/ 105 h 138"/>
                <a:gd name="T48" fmla="*/ 118 w 136"/>
                <a:gd name="T49" fmla="*/ 124 h 138"/>
                <a:gd name="T50" fmla="*/ 114 w 136"/>
                <a:gd name="T51" fmla="*/ 105 h 138"/>
                <a:gd name="T52" fmla="*/ 108 w 136"/>
                <a:gd name="T53" fmla="*/ 102 h 138"/>
                <a:gd name="T54" fmla="*/ 115 w 136"/>
                <a:gd name="T55" fmla="*/ 82 h 138"/>
                <a:gd name="T56" fmla="*/ 102 w 136"/>
                <a:gd name="T57" fmla="*/ 7 h 138"/>
                <a:gd name="T58" fmla="*/ 127 w 136"/>
                <a:gd name="T59" fmla="*/ 18 h 138"/>
                <a:gd name="T60" fmla="*/ 98 w 136"/>
                <a:gd name="T61" fmla="*/ 105 h 138"/>
                <a:gd name="T62" fmla="*/ 23 w 136"/>
                <a:gd name="T63" fmla="*/ 133 h 138"/>
                <a:gd name="T64" fmla="*/ 104 w 136"/>
                <a:gd name="T65" fmla="*/ 127 h 138"/>
                <a:gd name="T66" fmla="*/ 115 w 136"/>
                <a:gd name="T67" fmla="*/ 113 h 138"/>
                <a:gd name="T68" fmla="*/ 89 w 136"/>
                <a:gd name="T69" fmla="*/ 110 h 138"/>
                <a:gd name="T70" fmla="*/ 74 w 136"/>
                <a:gd name="T71" fmla="*/ 118 h 138"/>
                <a:gd name="T72" fmla="*/ 4 w 136"/>
                <a:gd name="T73" fmla="*/ 127 h 138"/>
                <a:gd name="T74" fmla="*/ 2 w 136"/>
                <a:gd name="T75" fmla="*/ 121 h 138"/>
                <a:gd name="T76" fmla="*/ 120 w 136"/>
                <a:gd name="T77" fmla="*/ 123 h 138"/>
                <a:gd name="T78" fmla="*/ 102 w 136"/>
                <a:gd name="T79" fmla="*/ 108 h 138"/>
                <a:gd name="T80" fmla="*/ 128 w 136"/>
                <a:gd name="T81" fmla="*/ 32 h 138"/>
                <a:gd name="T82" fmla="*/ 104 w 136"/>
                <a:gd name="T83" fmla="*/ 103 h 138"/>
                <a:gd name="T84" fmla="*/ 116 w 136"/>
                <a:gd name="T85" fmla="*/ 72 h 138"/>
                <a:gd name="T86" fmla="*/ 128 w 136"/>
                <a:gd name="T87" fmla="*/ 44 h 1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36" h="138">
                  <a:moveTo>
                    <a:pt x="26" y="138"/>
                  </a:moveTo>
                  <a:cubicBezTo>
                    <a:pt x="16" y="138"/>
                    <a:pt x="9" y="136"/>
                    <a:pt x="5" y="131"/>
                  </a:cubicBezTo>
                  <a:cubicBezTo>
                    <a:pt x="2" y="129"/>
                    <a:pt x="0" y="125"/>
                    <a:pt x="0" y="120"/>
                  </a:cubicBezTo>
                  <a:cubicBezTo>
                    <a:pt x="0" y="120"/>
                    <a:pt x="0" y="120"/>
                    <a:pt x="0" y="120"/>
                  </a:cubicBezTo>
                  <a:cubicBezTo>
                    <a:pt x="1" y="119"/>
                    <a:pt x="1" y="119"/>
                    <a:pt x="1" y="119"/>
                  </a:cubicBezTo>
                  <a:cubicBezTo>
                    <a:pt x="2" y="119"/>
                    <a:pt x="3" y="119"/>
                    <a:pt x="4" y="120"/>
                  </a:cubicBezTo>
                  <a:cubicBezTo>
                    <a:pt x="5" y="121"/>
                    <a:pt x="5" y="123"/>
                    <a:pt x="5" y="124"/>
                  </a:cubicBezTo>
                  <a:cubicBezTo>
                    <a:pt x="5" y="126"/>
                    <a:pt x="5" y="128"/>
                    <a:pt x="6" y="128"/>
                  </a:cubicBezTo>
                  <a:cubicBezTo>
                    <a:pt x="11" y="131"/>
                    <a:pt x="17" y="132"/>
                    <a:pt x="23" y="132"/>
                  </a:cubicBezTo>
                  <a:cubicBezTo>
                    <a:pt x="37" y="132"/>
                    <a:pt x="49" y="125"/>
                    <a:pt x="63" y="118"/>
                  </a:cubicBezTo>
                  <a:cubicBezTo>
                    <a:pt x="74" y="112"/>
                    <a:pt x="85" y="106"/>
                    <a:pt x="97" y="104"/>
                  </a:cubicBezTo>
                  <a:cubicBezTo>
                    <a:pt x="97" y="104"/>
                    <a:pt x="97" y="104"/>
                    <a:pt x="97" y="104"/>
                  </a:cubicBezTo>
                  <a:cubicBezTo>
                    <a:pt x="99" y="100"/>
                    <a:pt x="100" y="96"/>
                    <a:pt x="100" y="90"/>
                  </a:cubicBezTo>
                  <a:cubicBezTo>
                    <a:pt x="100" y="90"/>
                    <a:pt x="100" y="90"/>
                    <a:pt x="100" y="90"/>
                  </a:cubicBezTo>
                  <a:cubicBezTo>
                    <a:pt x="100" y="90"/>
                    <a:pt x="100" y="90"/>
                    <a:pt x="100" y="90"/>
                  </a:cubicBezTo>
                  <a:cubicBezTo>
                    <a:pt x="109" y="81"/>
                    <a:pt x="132" y="42"/>
                    <a:pt x="125" y="18"/>
                  </a:cubicBezTo>
                  <a:cubicBezTo>
                    <a:pt x="124" y="12"/>
                    <a:pt x="117" y="4"/>
                    <a:pt x="111" y="4"/>
                  </a:cubicBezTo>
                  <a:cubicBezTo>
                    <a:pt x="108" y="4"/>
                    <a:pt x="105" y="7"/>
                    <a:pt x="103" y="11"/>
                  </a:cubicBezTo>
                  <a:cubicBezTo>
                    <a:pt x="102" y="12"/>
                    <a:pt x="102" y="12"/>
                    <a:pt x="102" y="12"/>
                  </a:cubicBezTo>
                  <a:cubicBezTo>
                    <a:pt x="101" y="11"/>
                    <a:pt x="101" y="11"/>
                    <a:pt x="101" y="11"/>
                  </a:cubicBezTo>
                  <a:cubicBezTo>
                    <a:pt x="100" y="9"/>
                    <a:pt x="100" y="8"/>
                    <a:pt x="101" y="6"/>
                  </a:cubicBezTo>
                  <a:cubicBezTo>
                    <a:pt x="103" y="2"/>
                    <a:pt x="109" y="0"/>
                    <a:pt x="114" y="0"/>
                  </a:cubicBezTo>
                  <a:cubicBezTo>
                    <a:pt x="114" y="0"/>
                    <a:pt x="114" y="0"/>
                    <a:pt x="115" y="0"/>
                  </a:cubicBezTo>
                  <a:cubicBezTo>
                    <a:pt x="127" y="1"/>
                    <a:pt x="133" y="14"/>
                    <a:pt x="134" y="26"/>
                  </a:cubicBezTo>
                  <a:cubicBezTo>
                    <a:pt x="136" y="44"/>
                    <a:pt x="125" y="66"/>
                    <a:pt x="117" y="83"/>
                  </a:cubicBezTo>
                  <a:cubicBezTo>
                    <a:pt x="113" y="90"/>
                    <a:pt x="110" y="96"/>
                    <a:pt x="109" y="101"/>
                  </a:cubicBezTo>
                  <a:cubicBezTo>
                    <a:pt x="120" y="101"/>
                    <a:pt x="125" y="110"/>
                    <a:pt x="125" y="119"/>
                  </a:cubicBezTo>
                  <a:cubicBezTo>
                    <a:pt x="125" y="128"/>
                    <a:pt x="120" y="137"/>
                    <a:pt x="111" y="137"/>
                  </a:cubicBezTo>
                  <a:cubicBezTo>
                    <a:pt x="107" y="137"/>
                    <a:pt x="104" y="136"/>
                    <a:pt x="100" y="134"/>
                  </a:cubicBezTo>
                  <a:cubicBezTo>
                    <a:pt x="100" y="133"/>
                    <a:pt x="100" y="133"/>
                    <a:pt x="100" y="133"/>
                  </a:cubicBezTo>
                  <a:cubicBezTo>
                    <a:pt x="100" y="133"/>
                    <a:pt x="100" y="133"/>
                    <a:pt x="100" y="133"/>
                  </a:cubicBezTo>
                  <a:cubicBezTo>
                    <a:pt x="98" y="130"/>
                    <a:pt x="98" y="125"/>
                    <a:pt x="97" y="120"/>
                  </a:cubicBezTo>
                  <a:cubicBezTo>
                    <a:pt x="97" y="116"/>
                    <a:pt x="97" y="113"/>
                    <a:pt x="96" y="110"/>
                  </a:cubicBezTo>
                  <a:cubicBezTo>
                    <a:pt x="95" y="110"/>
                    <a:pt x="95" y="110"/>
                    <a:pt x="94" y="110"/>
                  </a:cubicBezTo>
                  <a:cubicBezTo>
                    <a:pt x="92" y="111"/>
                    <a:pt x="92" y="111"/>
                    <a:pt x="92" y="111"/>
                  </a:cubicBezTo>
                  <a:cubicBezTo>
                    <a:pt x="91" y="112"/>
                    <a:pt x="89" y="113"/>
                    <a:pt x="87" y="115"/>
                  </a:cubicBezTo>
                  <a:cubicBezTo>
                    <a:pt x="77" y="121"/>
                    <a:pt x="61" y="132"/>
                    <a:pt x="48" y="135"/>
                  </a:cubicBezTo>
                  <a:cubicBezTo>
                    <a:pt x="41" y="137"/>
                    <a:pt x="33" y="138"/>
                    <a:pt x="26" y="138"/>
                  </a:cubicBezTo>
                  <a:close/>
                  <a:moveTo>
                    <a:pt x="5" y="129"/>
                  </a:moveTo>
                  <a:cubicBezTo>
                    <a:pt x="5" y="130"/>
                    <a:pt x="5" y="130"/>
                    <a:pt x="6" y="130"/>
                  </a:cubicBezTo>
                  <a:cubicBezTo>
                    <a:pt x="10" y="134"/>
                    <a:pt x="17" y="137"/>
                    <a:pt x="26" y="137"/>
                  </a:cubicBezTo>
                  <a:cubicBezTo>
                    <a:pt x="33" y="137"/>
                    <a:pt x="41" y="135"/>
                    <a:pt x="48" y="134"/>
                  </a:cubicBezTo>
                  <a:cubicBezTo>
                    <a:pt x="61" y="130"/>
                    <a:pt x="76" y="120"/>
                    <a:pt x="86" y="114"/>
                  </a:cubicBezTo>
                  <a:cubicBezTo>
                    <a:pt x="82" y="115"/>
                    <a:pt x="78" y="117"/>
                    <a:pt x="75" y="119"/>
                  </a:cubicBezTo>
                  <a:cubicBezTo>
                    <a:pt x="66" y="124"/>
                    <a:pt x="57" y="129"/>
                    <a:pt x="48" y="129"/>
                  </a:cubicBezTo>
                  <a:cubicBezTo>
                    <a:pt x="44" y="129"/>
                    <a:pt x="44" y="129"/>
                    <a:pt x="44" y="129"/>
                  </a:cubicBezTo>
                  <a:cubicBezTo>
                    <a:pt x="48" y="128"/>
                    <a:pt x="48" y="128"/>
                    <a:pt x="48" y="128"/>
                  </a:cubicBezTo>
                  <a:cubicBezTo>
                    <a:pt x="54" y="126"/>
                    <a:pt x="59" y="123"/>
                    <a:pt x="65" y="120"/>
                  </a:cubicBezTo>
                  <a:cubicBezTo>
                    <a:pt x="75" y="114"/>
                    <a:pt x="85" y="108"/>
                    <a:pt x="96" y="108"/>
                  </a:cubicBezTo>
                  <a:cubicBezTo>
                    <a:pt x="96" y="108"/>
                    <a:pt x="96" y="108"/>
                    <a:pt x="96" y="108"/>
                  </a:cubicBezTo>
                  <a:cubicBezTo>
                    <a:pt x="97" y="108"/>
                    <a:pt x="97" y="108"/>
                    <a:pt x="97" y="108"/>
                  </a:cubicBezTo>
                  <a:cubicBezTo>
                    <a:pt x="97" y="108"/>
                    <a:pt x="97" y="108"/>
                    <a:pt x="97" y="108"/>
                  </a:cubicBezTo>
                  <a:cubicBezTo>
                    <a:pt x="97" y="108"/>
                    <a:pt x="97" y="108"/>
                    <a:pt x="97" y="108"/>
                  </a:cubicBezTo>
                  <a:cubicBezTo>
                    <a:pt x="97" y="109"/>
                    <a:pt x="97" y="109"/>
                    <a:pt x="97" y="109"/>
                  </a:cubicBezTo>
                  <a:cubicBezTo>
                    <a:pt x="98" y="112"/>
                    <a:pt x="99" y="116"/>
                    <a:pt x="99" y="120"/>
                  </a:cubicBezTo>
                  <a:cubicBezTo>
                    <a:pt x="99" y="124"/>
                    <a:pt x="100" y="129"/>
                    <a:pt x="101" y="132"/>
                  </a:cubicBezTo>
                  <a:cubicBezTo>
                    <a:pt x="104" y="134"/>
                    <a:pt x="108" y="135"/>
                    <a:pt x="111" y="135"/>
                  </a:cubicBezTo>
                  <a:cubicBezTo>
                    <a:pt x="118" y="135"/>
                    <a:pt x="122" y="129"/>
                    <a:pt x="123" y="123"/>
                  </a:cubicBezTo>
                  <a:cubicBezTo>
                    <a:pt x="122" y="124"/>
                    <a:pt x="121" y="125"/>
                    <a:pt x="119" y="125"/>
                  </a:cubicBezTo>
                  <a:cubicBezTo>
                    <a:pt x="118" y="125"/>
                    <a:pt x="118" y="125"/>
                    <a:pt x="118" y="125"/>
                  </a:cubicBezTo>
                  <a:cubicBezTo>
                    <a:pt x="118" y="127"/>
                    <a:pt x="117" y="128"/>
                    <a:pt x="117" y="129"/>
                  </a:cubicBezTo>
                  <a:cubicBezTo>
                    <a:pt x="117" y="129"/>
                    <a:pt x="117" y="129"/>
                    <a:pt x="117" y="129"/>
                  </a:cubicBezTo>
                  <a:cubicBezTo>
                    <a:pt x="117" y="129"/>
                    <a:pt x="117" y="129"/>
                    <a:pt x="117" y="129"/>
                  </a:cubicBezTo>
                  <a:cubicBezTo>
                    <a:pt x="115" y="130"/>
                    <a:pt x="114" y="130"/>
                    <a:pt x="113" y="130"/>
                  </a:cubicBezTo>
                  <a:cubicBezTo>
                    <a:pt x="113" y="130"/>
                    <a:pt x="113" y="130"/>
                    <a:pt x="113" y="130"/>
                  </a:cubicBezTo>
                  <a:cubicBezTo>
                    <a:pt x="111" y="130"/>
                    <a:pt x="109" y="130"/>
                    <a:pt x="108" y="129"/>
                  </a:cubicBezTo>
                  <a:cubicBezTo>
                    <a:pt x="106" y="129"/>
                    <a:pt x="105" y="128"/>
                    <a:pt x="103" y="128"/>
                  </a:cubicBezTo>
                  <a:cubicBezTo>
                    <a:pt x="103" y="128"/>
                    <a:pt x="103" y="128"/>
                    <a:pt x="103" y="128"/>
                  </a:cubicBezTo>
                  <a:cubicBezTo>
                    <a:pt x="103" y="128"/>
                    <a:pt x="103" y="128"/>
                    <a:pt x="103" y="128"/>
                  </a:cubicBezTo>
                  <a:cubicBezTo>
                    <a:pt x="100" y="122"/>
                    <a:pt x="100" y="110"/>
                    <a:pt x="104" y="105"/>
                  </a:cubicBezTo>
                  <a:cubicBezTo>
                    <a:pt x="105" y="105"/>
                    <a:pt x="105" y="105"/>
                    <a:pt x="105" y="105"/>
                  </a:cubicBezTo>
                  <a:cubicBezTo>
                    <a:pt x="105" y="105"/>
                    <a:pt x="105" y="105"/>
                    <a:pt x="105" y="105"/>
                  </a:cubicBezTo>
                  <a:cubicBezTo>
                    <a:pt x="110" y="106"/>
                    <a:pt x="114" y="108"/>
                    <a:pt x="116" y="112"/>
                  </a:cubicBezTo>
                  <a:cubicBezTo>
                    <a:pt x="118" y="116"/>
                    <a:pt x="119" y="120"/>
                    <a:pt x="118" y="124"/>
                  </a:cubicBezTo>
                  <a:cubicBezTo>
                    <a:pt x="118" y="124"/>
                    <a:pt x="118" y="124"/>
                    <a:pt x="118" y="124"/>
                  </a:cubicBezTo>
                  <a:cubicBezTo>
                    <a:pt x="121" y="119"/>
                    <a:pt x="119" y="116"/>
                    <a:pt x="117" y="112"/>
                  </a:cubicBezTo>
                  <a:cubicBezTo>
                    <a:pt x="116" y="110"/>
                    <a:pt x="115" y="109"/>
                    <a:pt x="114" y="106"/>
                  </a:cubicBezTo>
                  <a:cubicBezTo>
                    <a:pt x="114" y="105"/>
                    <a:pt x="114" y="105"/>
                    <a:pt x="114" y="105"/>
                  </a:cubicBezTo>
                  <a:cubicBezTo>
                    <a:pt x="115" y="105"/>
                    <a:pt x="115" y="105"/>
                    <a:pt x="115" y="105"/>
                  </a:cubicBezTo>
                  <a:cubicBezTo>
                    <a:pt x="117" y="106"/>
                    <a:pt x="121" y="109"/>
                    <a:pt x="123" y="113"/>
                  </a:cubicBezTo>
                  <a:cubicBezTo>
                    <a:pt x="121" y="107"/>
                    <a:pt x="116" y="102"/>
                    <a:pt x="108" y="102"/>
                  </a:cubicBezTo>
                  <a:cubicBezTo>
                    <a:pt x="107" y="102"/>
                    <a:pt x="107" y="102"/>
                    <a:pt x="107" y="102"/>
                  </a:cubicBezTo>
                  <a:cubicBezTo>
                    <a:pt x="107" y="101"/>
                    <a:pt x="107" y="101"/>
                    <a:pt x="107" y="101"/>
                  </a:cubicBezTo>
                  <a:cubicBezTo>
                    <a:pt x="108" y="97"/>
                    <a:pt x="112" y="90"/>
                    <a:pt x="115" y="82"/>
                  </a:cubicBezTo>
                  <a:cubicBezTo>
                    <a:pt x="124" y="65"/>
                    <a:pt x="134" y="44"/>
                    <a:pt x="133" y="26"/>
                  </a:cubicBezTo>
                  <a:cubicBezTo>
                    <a:pt x="131" y="15"/>
                    <a:pt x="126" y="3"/>
                    <a:pt x="115" y="2"/>
                  </a:cubicBezTo>
                  <a:cubicBezTo>
                    <a:pt x="110" y="1"/>
                    <a:pt x="104" y="4"/>
                    <a:pt x="102" y="7"/>
                  </a:cubicBezTo>
                  <a:cubicBezTo>
                    <a:pt x="102" y="7"/>
                    <a:pt x="102" y="8"/>
                    <a:pt x="102" y="9"/>
                  </a:cubicBezTo>
                  <a:cubicBezTo>
                    <a:pt x="105" y="4"/>
                    <a:pt x="109" y="3"/>
                    <a:pt x="111" y="3"/>
                  </a:cubicBezTo>
                  <a:cubicBezTo>
                    <a:pt x="118" y="3"/>
                    <a:pt x="125" y="11"/>
                    <a:pt x="127" y="18"/>
                  </a:cubicBezTo>
                  <a:cubicBezTo>
                    <a:pt x="133" y="42"/>
                    <a:pt x="110" y="81"/>
                    <a:pt x="101" y="91"/>
                  </a:cubicBezTo>
                  <a:cubicBezTo>
                    <a:pt x="102" y="96"/>
                    <a:pt x="100" y="100"/>
                    <a:pt x="99" y="104"/>
                  </a:cubicBezTo>
                  <a:cubicBezTo>
                    <a:pt x="98" y="105"/>
                    <a:pt x="98" y="105"/>
                    <a:pt x="98" y="105"/>
                  </a:cubicBezTo>
                  <a:cubicBezTo>
                    <a:pt x="98" y="105"/>
                    <a:pt x="98" y="105"/>
                    <a:pt x="98" y="105"/>
                  </a:cubicBezTo>
                  <a:cubicBezTo>
                    <a:pt x="86" y="107"/>
                    <a:pt x="75" y="113"/>
                    <a:pt x="64" y="119"/>
                  </a:cubicBezTo>
                  <a:cubicBezTo>
                    <a:pt x="51" y="126"/>
                    <a:pt x="37" y="133"/>
                    <a:pt x="23" y="133"/>
                  </a:cubicBezTo>
                  <a:cubicBezTo>
                    <a:pt x="17" y="133"/>
                    <a:pt x="11" y="132"/>
                    <a:pt x="5" y="129"/>
                  </a:cubicBezTo>
                  <a:cubicBezTo>
                    <a:pt x="5" y="129"/>
                    <a:pt x="5" y="129"/>
                    <a:pt x="5" y="129"/>
                  </a:cubicBezTo>
                  <a:close/>
                  <a:moveTo>
                    <a:pt x="104" y="127"/>
                  </a:moveTo>
                  <a:cubicBezTo>
                    <a:pt x="106" y="127"/>
                    <a:pt x="107" y="127"/>
                    <a:pt x="108" y="128"/>
                  </a:cubicBezTo>
                  <a:cubicBezTo>
                    <a:pt x="111" y="129"/>
                    <a:pt x="113" y="129"/>
                    <a:pt x="116" y="128"/>
                  </a:cubicBezTo>
                  <a:cubicBezTo>
                    <a:pt x="118" y="123"/>
                    <a:pt x="118" y="117"/>
                    <a:pt x="115" y="113"/>
                  </a:cubicBezTo>
                  <a:cubicBezTo>
                    <a:pt x="113" y="110"/>
                    <a:pt x="109" y="107"/>
                    <a:pt x="105" y="107"/>
                  </a:cubicBezTo>
                  <a:cubicBezTo>
                    <a:pt x="102" y="111"/>
                    <a:pt x="102" y="121"/>
                    <a:pt x="104" y="127"/>
                  </a:cubicBezTo>
                  <a:close/>
                  <a:moveTo>
                    <a:pt x="89" y="110"/>
                  </a:moveTo>
                  <a:cubicBezTo>
                    <a:pt x="81" y="112"/>
                    <a:pt x="73" y="117"/>
                    <a:pt x="65" y="121"/>
                  </a:cubicBezTo>
                  <a:cubicBezTo>
                    <a:pt x="61" y="123"/>
                    <a:pt x="57" y="125"/>
                    <a:pt x="53" y="127"/>
                  </a:cubicBezTo>
                  <a:cubicBezTo>
                    <a:pt x="60" y="126"/>
                    <a:pt x="67" y="122"/>
                    <a:pt x="74" y="118"/>
                  </a:cubicBezTo>
                  <a:cubicBezTo>
                    <a:pt x="79" y="115"/>
                    <a:pt x="84" y="112"/>
                    <a:pt x="89" y="110"/>
                  </a:cubicBezTo>
                  <a:close/>
                  <a:moveTo>
                    <a:pt x="2" y="121"/>
                  </a:moveTo>
                  <a:cubicBezTo>
                    <a:pt x="2" y="123"/>
                    <a:pt x="3" y="125"/>
                    <a:pt x="4" y="127"/>
                  </a:cubicBezTo>
                  <a:cubicBezTo>
                    <a:pt x="3" y="127"/>
                    <a:pt x="3" y="125"/>
                    <a:pt x="3" y="124"/>
                  </a:cubicBezTo>
                  <a:cubicBezTo>
                    <a:pt x="3" y="123"/>
                    <a:pt x="4" y="122"/>
                    <a:pt x="3" y="121"/>
                  </a:cubicBezTo>
                  <a:cubicBezTo>
                    <a:pt x="3" y="121"/>
                    <a:pt x="3" y="121"/>
                    <a:pt x="2" y="121"/>
                  </a:cubicBezTo>
                  <a:close/>
                  <a:moveTo>
                    <a:pt x="116" y="108"/>
                  </a:moveTo>
                  <a:cubicBezTo>
                    <a:pt x="117" y="109"/>
                    <a:pt x="118" y="110"/>
                    <a:pt x="118" y="111"/>
                  </a:cubicBezTo>
                  <a:cubicBezTo>
                    <a:pt x="120" y="115"/>
                    <a:pt x="122" y="118"/>
                    <a:pt x="120" y="123"/>
                  </a:cubicBezTo>
                  <a:cubicBezTo>
                    <a:pt x="122" y="122"/>
                    <a:pt x="123" y="121"/>
                    <a:pt x="123" y="119"/>
                  </a:cubicBezTo>
                  <a:cubicBezTo>
                    <a:pt x="123" y="115"/>
                    <a:pt x="119" y="110"/>
                    <a:pt x="116" y="108"/>
                  </a:cubicBezTo>
                  <a:close/>
                  <a:moveTo>
                    <a:pt x="102" y="108"/>
                  </a:moveTo>
                  <a:cubicBezTo>
                    <a:pt x="103" y="103"/>
                    <a:pt x="103" y="103"/>
                    <a:pt x="103" y="103"/>
                  </a:cubicBezTo>
                  <a:cubicBezTo>
                    <a:pt x="104" y="92"/>
                    <a:pt x="109" y="82"/>
                    <a:pt x="114" y="72"/>
                  </a:cubicBezTo>
                  <a:cubicBezTo>
                    <a:pt x="121" y="60"/>
                    <a:pt x="127" y="47"/>
                    <a:pt x="128" y="32"/>
                  </a:cubicBezTo>
                  <a:cubicBezTo>
                    <a:pt x="130" y="32"/>
                    <a:pt x="130" y="32"/>
                    <a:pt x="130" y="32"/>
                  </a:cubicBezTo>
                  <a:cubicBezTo>
                    <a:pt x="131" y="51"/>
                    <a:pt x="122" y="68"/>
                    <a:pt x="114" y="84"/>
                  </a:cubicBezTo>
                  <a:cubicBezTo>
                    <a:pt x="110" y="90"/>
                    <a:pt x="107" y="97"/>
                    <a:pt x="104" y="103"/>
                  </a:cubicBezTo>
                  <a:lnTo>
                    <a:pt x="102" y="108"/>
                  </a:lnTo>
                  <a:close/>
                  <a:moveTo>
                    <a:pt x="128" y="44"/>
                  </a:moveTo>
                  <a:cubicBezTo>
                    <a:pt x="125" y="54"/>
                    <a:pt x="120" y="63"/>
                    <a:pt x="116" y="72"/>
                  </a:cubicBezTo>
                  <a:cubicBezTo>
                    <a:pt x="111" y="81"/>
                    <a:pt x="107" y="89"/>
                    <a:pt x="105" y="97"/>
                  </a:cubicBezTo>
                  <a:cubicBezTo>
                    <a:pt x="108" y="92"/>
                    <a:pt x="110" y="88"/>
                    <a:pt x="112" y="83"/>
                  </a:cubicBezTo>
                  <a:cubicBezTo>
                    <a:pt x="119" y="71"/>
                    <a:pt x="126" y="58"/>
                    <a:pt x="128" y="44"/>
                  </a:cubicBezTo>
                  <a:close/>
                </a:path>
              </a:pathLst>
            </a:custGeom>
            <a:solidFill>
              <a:schemeClr val="tx1">
                <a:lumMod val="50000"/>
              </a:schemeClr>
            </a:solidFill>
            <a:ln>
              <a:noFill/>
            </a:ln>
          </p:spPr>
          <p:txBody>
            <a:bodyPr vert="horz" wrap="square" lIns="91440" tIns="45720" rIns="91440" bIns="45720" numCol="1" anchor="t" anchorCtr="0" compatLnSpc="1">
              <a:prstTxWarp prst="textNoShape">
                <a:avLst/>
              </a:prstTxWarp>
            </a:bodyPr>
            <a:lstStyle/>
            <a:p>
              <a:endParaRPr/>
            </a:p>
          </p:txBody>
        </p:sp>
      </p:grpSp>
      <p:sp>
        <p:nvSpPr>
          <p:cNvPr id="3" name="Picture Placeholder 2" descr="An empty placeholder to add an image. Click on the placeholder and select the image that you wish to add."/>
          <p:cNvSpPr>
            <a:spLocks noGrp="1"/>
          </p:cNvSpPr>
          <p:nvPr>
            <p:ph type="pic" idx="1"/>
          </p:nvPr>
        </p:nvSpPr>
        <p:spPr>
          <a:xfrm>
            <a:off x="836613" y="1031195"/>
            <a:ext cx="5943600" cy="4572000"/>
          </a:xfrm>
          <a:solidFill>
            <a:schemeClr val="accent2">
              <a:lumMod val="40000"/>
              <a:lumOff val="60000"/>
            </a:schemeClr>
          </a:solidFill>
          <a:ln w="38100">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492891" y="3555521"/>
            <a:ext cx="3840480" cy="2168517"/>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p:cNvSpPr>
            <a:spLocks noGrp="1"/>
          </p:cNvSpPr>
          <p:nvPr>
            <p:ph type="sldNum" sz="quarter" idx="12"/>
          </p:nvPr>
        </p:nvSpPr>
        <p:spPr/>
        <p:txBody>
          <a:bodyPr/>
          <a:lstStyle/>
          <a:p>
            <a:fld id="{022B156B-59AE-415F-B24B-8756D48BB977}" type="slidenum">
              <a:rPr/>
              <a:t>‹#›</a:t>
            </a:fld>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265957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2447936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extLst mod="1">
    <p:ext uri="{DCECCB84-F9BA-43D5-87BE-67443E8EF086}">
      <p15:sldGuideLst xmlns:p15="http://schemas.microsoft.com/office/powerpoint/2012/main">
        <p15:guide id="1" orient="horz" pos="216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24268" y="304800"/>
            <a:ext cx="1729531" cy="56769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199" y="304800"/>
            <a:ext cx="8633671" cy="56769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12"/>
          </p:nvPr>
        </p:nvSpPr>
        <p:spPr/>
        <p:txBody>
          <a:bodyPr/>
          <a:lstStyle/>
          <a:p>
            <a:fld id="{022B156B-59AE-415F-B24B-8756D48BB977}" type="slidenum">
              <a:rPr/>
              <a:t>‹#›</a:t>
            </a:fld>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4CF99945-0A15-4715-AB6C-F5E56CF20F70}" type="datetimeFigureOut">
              <a:rPr lang="en-US"/>
              <a:t>2/15/2018</a:t>
            </a:fld>
            <a:endParaRPr/>
          </a:p>
        </p:txBody>
      </p:sp>
    </p:spTree>
    <p:extLst>
      <p:ext uri="{BB962C8B-B14F-4D97-AF65-F5344CB8AC3E}">
        <p14:creationId xmlns:p14="http://schemas.microsoft.com/office/powerpoint/2010/main" val="4205803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304800"/>
            <a:ext cx="10058402" cy="12192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4" y="1752600"/>
            <a:ext cx="10058400" cy="42291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Slide Number Placeholder 5"/>
          <p:cNvSpPr>
            <a:spLocks noGrp="1"/>
          </p:cNvSpPr>
          <p:nvPr>
            <p:ph type="sldNum" sz="quarter" idx="4"/>
          </p:nvPr>
        </p:nvSpPr>
        <p:spPr>
          <a:xfrm>
            <a:off x="1065213" y="6019801"/>
            <a:ext cx="762000" cy="228600"/>
          </a:xfrm>
          <a:prstGeom prst="rect">
            <a:avLst/>
          </a:prstGeom>
        </p:spPr>
        <p:txBody>
          <a:bodyPr vert="horz" lIns="91440" tIns="45720" rIns="91440" bIns="45720" rtlCol="0" anchor="ctr"/>
          <a:lstStyle>
            <a:lvl1pPr algn="l">
              <a:defRPr sz="1100">
                <a:solidFill>
                  <a:schemeClr val="tx1"/>
                </a:solidFill>
              </a:defRPr>
            </a:lvl1pPr>
          </a:lstStyle>
          <a:p>
            <a:fld id="{022B156B-59AE-415F-B24B-8756D48BB977}" type="slidenum">
              <a:rPr lang="en-US" smtClean="0"/>
              <a:pPr/>
              <a:t>‹#›</a:t>
            </a:fld>
            <a:endParaRPr lang="en-US"/>
          </a:p>
        </p:txBody>
      </p:sp>
      <p:sp>
        <p:nvSpPr>
          <p:cNvPr id="5" name="Footer Placeholder 4"/>
          <p:cNvSpPr>
            <a:spLocks noGrp="1"/>
          </p:cNvSpPr>
          <p:nvPr>
            <p:ph type="ftr" sz="quarter" idx="3"/>
          </p:nvPr>
        </p:nvSpPr>
        <p:spPr>
          <a:xfrm>
            <a:off x="1979613" y="6019801"/>
            <a:ext cx="5943600" cy="228600"/>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075611" y="6019801"/>
            <a:ext cx="1396260" cy="228600"/>
          </a:xfrm>
          <a:prstGeom prst="rect">
            <a:avLst/>
          </a:prstGeom>
        </p:spPr>
        <p:txBody>
          <a:bodyPr vert="horz" lIns="91440" tIns="45720" rIns="91440" bIns="45720" rtlCol="0" anchor="ctr"/>
          <a:lstStyle>
            <a:lvl1pPr algn="l">
              <a:defRPr sz="1100">
                <a:solidFill>
                  <a:schemeClr val="tx1"/>
                </a:solidFill>
              </a:defRPr>
            </a:lvl1pPr>
          </a:lstStyle>
          <a:p>
            <a:fld id="{4CF99945-0A15-4715-AB6C-F5E56CF20F70}" type="datetimeFigureOut">
              <a:rPr lang="en-US" smtClean="0"/>
              <a:pPr/>
              <a:t>2/15/2018</a:t>
            </a:fld>
            <a:endParaRPr lang="en-US"/>
          </a:p>
        </p:txBody>
      </p:sp>
    </p:spTree>
    <p:extLst>
      <p:ext uri="{BB962C8B-B14F-4D97-AF65-F5344CB8AC3E}">
        <p14:creationId xmlns:p14="http://schemas.microsoft.com/office/powerpoint/2010/main" val="13006304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60" r:id="rId8"/>
    <p:sldLayoutId id="2147483661" r:id="rId9"/>
    <p:sldLayoutId id="2147483662" r:id="rId10"/>
    <p:sldLayoutId id="2147483656" r:id="rId11"/>
    <p:sldLayoutId id="2147483657"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txStyles>
    <p:titleStyle>
      <a:lvl1pPr algn="l" defTabSz="914400" rtl="0" eaLnBrk="1" latinLnBrk="0" hangingPunct="1">
        <a:lnSpc>
          <a:spcPct val="90000"/>
        </a:lnSpc>
        <a:spcBef>
          <a:spcPct val="0"/>
        </a:spcBef>
        <a:buNone/>
        <a:defRPr sz="3600" kern="1200">
          <a:solidFill>
            <a:schemeClr val="tx1">
              <a:lumMod val="50000"/>
            </a:schemeClr>
          </a:solidFill>
          <a:latin typeface="+mj-lt"/>
          <a:ea typeface="+mj-ea"/>
          <a:cs typeface="+mj-cs"/>
        </a:defRPr>
      </a:lvl1pPr>
    </p:titleStyle>
    <p:bodyStyle>
      <a:lvl1pPr marL="347472" indent="-347472" algn="l" defTabSz="914400" rtl="0" eaLnBrk="1" latinLnBrk="0" hangingPunct="1">
        <a:lnSpc>
          <a:spcPct val="100000"/>
        </a:lnSpc>
        <a:spcBef>
          <a:spcPts val="1800"/>
        </a:spcBef>
        <a:buFont typeface="Arial" panose="020B0604020202020204" pitchFamily="34" charset="0"/>
        <a:buChar char="•"/>
        <a:defRPr sz="2400" kern="1200">
          <a:solidFill>
            <a:schemeClr val="tx1"/>
          </a:solidFill>
          <a:latin typeface="+mn-lt"/>
          <a:ea typeface="+mn-ea"/>
          <a:cs typeface="+mn-cs"/>
        </a:defRPr>
      </a:lvl1pPr>
      <a:lvl2pPr marL="740664" indent="-283464" algn="l" defTabSz="914400" rtl="0" eaLnBrk="1" latinLnBrk="0" hangingPunct="1">
        <a:lnSpc>
          <a:spcPct val="100000"/>
        </a:lnSpc>
        <a:spcBef>
          <a:spcPts val="12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00000"/>
        </a:lnSpc>
        <a:spcBef>
          <a:spcPts val="8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00000"/>
        </a:lnSpc>
        <a:spcBef>
          <a:spcPts val="6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3840">
          <p15:clr>
            <a:srgbClr val="F26B43"/>
          </p15:clr>
        </p15:guide>
        <p15:guide id="2" orient="horz" pos="216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assessment.tki.org.nz/Assessment-in-the-classroom/Assessment-for-learning-in-practice/Self-and-peer-assessment" TargetMode="External"/><Relationship Id="rId3" Type="http://schemas.openxmlformats.org/officeDocument/2006/relationships/hyperlink" Target="https://weaeducation.typepad.co.uk/files/blackbox-1.pdf" TargetMode="External"/><Relationship Id="rId7" Type="http://schemas.openxmlformats.org/officeDocument/2006/relationships/hyperlink" Target="http://www.lancsngfl.ac.uk/curriculum/assessment/download/file/AfL%20in%20EYFS%20Project21.pdf" TargetMode="External"/><Relationship Id="rId2" Type="http://schemas.openxmlformats.org/officeDocument/2006/relationships/hyperlink" Target="http://www.assessmentforlearning.edu.au/professional_learning/intro_to_afl/introduction_key_questions.html" TargetMode="External"/><Relationship Id="rId1" Type="http://schemas.openxmlformats.org/officeDocument/2006/relationships/slideLayout" Target="../slideLayouts/slideLayout2.xml"/><Relationship Id="rId6" Type="http://schemas.openxmlformats.org/officeDocument/2006/relationships/hyperlink" Target="https://www.ucd.ie/t4cms/UCDTLA0033-1.pdf" TargetMode="External"/><Relationship Id="rId5" Type="http://schemas.openxmlformats.org/officeDocument/2006/relationships/hyperlink" Target="http://ccea.org.uk/sites/default/files/docs/curriculum/assessment/assessment_for_learning/afl_practical_guide.pdf" TargetMode="External"/><Relationship Id="rId10" Type="http://schemas.openxmlformats.org/officeDocument/2006/relationships/hyperlink" Target="http://www.nctm.org/Research-and-Advocacy/Research-Brief-and-Clips/Benefits-of-Formative-Assessment/" TargetMode="External"/><Relationship Id="rId4" Type="http://schemas.openxmlformats.org/officeDocument/2006/relationships/hyperlink" Target="https://cambridge-community.org.uk/professional-development/gswafl/index.html" TargetMode="External"/><Relationship Id="rId9" Type="http://schemas.openxmlformats.org/officeDocument/2006/relationships/hyperlink" Target="http://assessment.tki.org.nz/Moderation/Moderation-professional-learning-modules/What-is-moderation/Benefits/The-benefits-of-involving-students-in-assessment"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as.exeter.ac.uk/academic-policy-standards/tqa-manual/lts/peerselfassessment/" TargetMode="External"/><Relationship Id="rId3" Type="http://schemas.openxmlformats.org/officeDocument/2006/relationships/hyperlink" Target="http://dera.ioe.ac.uk/9309/1/Assessment%20for%20learning%20-%20the%20impact%20of%20National%20Strategy%20support.pdf" TargetMode="External"/><Relationship Id="rId7" Type="http://schemas.openxmlformats.org/officeDocument/2006/relationships/hyperlink" Target="http://www.rcsthinkfromthemiddle.com/traffic-light.html" TargetMode="External"/><Relationship Id="rId2" Type="http://schemas.openxmlformats.org/officeDocument/2006/relationships/hyperlink" Target="https://www.nfer.ac.uk/pdf/getting-to-grips-with-assessment-4.pdf" TargetMode="External"/><Relationship Id="rId1" Type="http://schemas.openxmlformats.org/officeDocument/2006/relationships/slideLayout" Target="../slideLayouts/slideLayout2.xml"/><Relationship Id="rId6" Type="http://schemas.openxmlformats.org/officeDocument/2006/relationships/hyperlink" Target="https://www.teachingtimes.com/kb/70/assessment-for-learning.htm" TargetMode="External"/><Relationship Id="rId5" Type="http://schemas.openxmlformats.org/officeDocument/2006/relationships/hyperlink" Target="http://earlyyearsclassroom.com/a4l-article.php" TargetMode="External"/><Relationship Id="rId10" Type="http://schemas.openxmlformats.org/officeDocument/2006/relationships/hyperlink" Target="http://www.lancsngfl.ac.uk/curriculum/assessment/download/file/AfL%20in%20EYFS%20Project21.pdf" TargetMode="External"/><Relationship Id="rId4" Type="http://schemas.openxmlformats.org/officeDocument/2006/relationships/hyperlink" Target="https://www.lancsngfl.ac.uk/curriculum/assessment/download/file/04%20Day%20to%20Day%20Ass%20Strategies.pdf" TargetMode="External"/><Relationship Id="rId9" Type="http://schemas.openxmlformats.org/officeDocument/2006/relationships/hyperlink" Target="http://learning.gov.wales/docs/learningwales/publications/130426-why-develop-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31899" y="1600200"/>
            <a:ext cx="6858002" cy="1828800"/>
          </a:xfrm>
        </p:spPr>
        <p:txBody>
          <a:bodyPr/>
          <a:lstStyle/>
          <a:p>
            <a:pPr algn="ctr"/>
            <a:r>
              <a:rPr lang="en-US" dirty="0">
                <a:solidFill>
                  <a:schemeClr val="bg1">
                    <a:lumMod val="50000"/>
                  </a:schemeClr>
                </a:solidFill>
              </a:rPr>
              <a:t>Assessment for Learning</a:t>
            </a:r>
          </a:p>
        </p:txBody>
      </p:sp>
      <p:sp>
        <p:nvSpPr>
          <p:cNvPr id="3" name="Subtitle 2"/>
          <p:cNvSpPr>
            <a:spLocks noGrp="1"/>
          </p:cNvSpPr>
          <p:nvPr>
            <p:ph type="subTitle" idx="1"/>
          </p:nvPr>
        </p:nvSpPr>
        <p:spPr>
          <a:xfrm>
            <a:off x="-1314172" y="5883810"/>
            <a:ext cx="6858002" cy="914400"/>
          </a:xfrm>
        </p:spPr>
        <p:txBody>
          <a:bodyPr>
            <a:normAutofit fontScale="92500" lnSpcReduction="20000"/>
          </a:bodyPr>
          <a:lstStyle/>
          <a:p>
            <a:pPr algn="ctr"/>
            <a:r>
              <a:rPr lang="en-US" dirty="0">
                <a:solidFill>
                  <a:schemeClr val="bg1"/>
                </a:solidFill>
              </a:rPr>
              <a:t>Assessment Co-Ordinator: </a:t>
            </a:r>
          </a:p>
          <a:p>
            <a:pPr algn="ctr"/>
            <a:r>
              <a:rPr lang="en-US" dirty="0">
                <a:solidFill>
                  <a:schemeClr val="bg1"/>
                </a:solidFill>
              </a:rPr>
              <a:t>Amy Webb-Erwin</a:t>
            </a:r>
          </a:p>
          <a:p>
            <a:pPr algn="ctr"/>
            <a:r>
              <a:rPr lang="en-US" dirty="0">
                <a:solidFill>
                  <a:schemeClr val="bg1"/>
                </a:solidFill>
              </a:rPr>
              <a:t>P141917</a:t>
            </a:r>
          </a:p>
        </p:txBody>
      </p:sp>
      <p:pic>
        <p:nvPicPr>
          <p:cNvPr id="4" name="Picture 3">
            <a:extLst>
              <a:ext uri="{FF2B5EF4-FFF2-40B4-BE49-F238E27FC236}">
                <a16:creationId xmlns:a16="http://schemas.microsoft.com/office/drawing/2014/main" id="{3030FD57-1CCC-4A11-9002-E4CFF33BDF56}"/>
              </a:ext>
            </a:extLst>
          </p:cNvPr>
          <p:cNvPicPr>
            <a:picLocks noChangeAspect="1"/>
          </p:cNvPicPr>
          <p:nvPr/>
        </p:nvPicPr>
        <p:blipFill rotWithShape="1">
          <a:blip r:embed="rId2"/>
          <a:srcRect l="17461" t="36451" r="58399" b="30824"/>
          <a:stretch/>
        </p:blipFill>
        <p:spPr>
          <a:xfrm>
            <a:off x="7715347" y="2318425"/>
            <a:ext cx="3689619" cy="2811991"/>
          </a:xfrm>
          <a:prstGeom prst="rect">
            <a:avLst/>
          </a:prstGeom>
          <a:effectLst>
            <a:softEdge rad="139700"/>
          </a:effectLst>
        </p:spPr>
      </p:pic>
    </p:spTree>
    <p:extLst>
      <p:ext uri="{BB962C8B-B14F-4D97-AF65-F5344CB8AC3E}">
        <p14:creationId xmlns:p14="http://schemas.microsoft.com/office/powerpoint/2010/main" val="769675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extLst>
              <a:ext uri="{BEBA8EAE-BF5A-486C-A8C5-ECC9F3942E4B}">
                <a14:imgProps xmlns:a14="http://schemas.microsoft.com/office/drawing/2010/main">
                  <a14:imgLayer r:embed="rId3">
                    <a14:imgEffect>
                      <a14:sharpenSoften amount="4000"/>
                    </a14:imgEffect>
                    <a14:imgEffect>
                      <a14:brightnessContrast bright="3000" contrast="-300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643986" y="337130"/>
            <a:ext cx="10058402" cy="1219200"/>
          </a:xfrm>
        </p:spPr>
        <p:txBody>
          <a:bodyPr/>
          <a:lstStyle/>
          <a:p>
            <a:r>
              <a:rPr lang="en-GB" dirty="0">
                <a:solidFill>
                  <a:srgbClr val="3F4742"/>
                </a:solidFill>
              </a:rPr>
              <a:t>Welcome to the board of Governors</a:t>
            </a:r>
            <a:endParaRPr dirty="0">
              <a:solidFill>
                <a:srgbClr val="3F4742"/>
              </a:solidFill>
            </a:endParaRPr>
          </a:p>
        </p:txBody>
      </p:sp>
      <p:sp>
        <p:nvSpPr>
          <p:cNvPr id="14" name="Content Placeholder 13"/>
          <p:cNvSpPr>
            <a:spLocks noGrp="1"/>
          </p:cNvSpPr>
          <p:nvPr>
            <p:ph idx="1"/>
          </p:nvPr>
        </p:nvSpPr>
        <p:spPr>
          <a:xfrm>
            <a:off x="643988" y="1960418"/>
            <a:ext cx="10058400" cy="4229100"/>
          </a:xfrm>
        </p:spPr>
        <p:txBody>
          <a:bodyPr/>
          <a:lstStyle/>
          <a:p>
            <a:r>
              <a:rPr lang="en-GB" dirty="0">
                <a:solidFill>
                  <a:srgbClr val="3F4742"/>
                </a:solidFill>
                <a:latin typeface="Arial" panose="020B0604020202020204" pitchFamily="34" charset="0"/>
                <a:cs typeface="Arial" panose="020B0604020202020204" pitchFamily="34" charset="0"/>
              </a:rPr>
              <a:t>In this meeting, recommended assessment for learning strategies will be discussed.</a:t>
            </a:r>
          </a:p>
          <a:p>
            <a:r>
              <a:rPr lang="en-GB" dirty="0">
                <a:solidFill>
                  <a:srgbClr val="3F4742"/>
                </a:solidFill>
                <a:latin typeface="Arial" panose="020B0604020202020204" pitchFamily="34" charset="0"/>
                <a:cs typeface="Arial" panose="020B0604020202020204" pitchFamily="34" charset="0"/>
              </a:rPr>
              <a:t>Assessment for learning will be defined, and why it is important for our school to implement these strategies will be noted.</a:t>
            </a:r>
          </a:p>
          <a:p>
            <a:r>
              <a:rPr lang="en-GB" dirty="0">
                <a:solidFill>
                  <a:srgbClr val="3F4742"/>
                </a:solidFill>
                <a:latin typeface="Arial" panose="020B0604020202020204" pitchFamily="34" charset="0"/>
                <a:cs typeface="Arial" panose="020B0604020202020204" pitchFamily="34" charset="0"/>
              </a:rPr>
              <a:t>Specific assessment for learning strategies will be focussed upon, including what age will be best suited for it, along with the benefits for students and teachers.</a:t>
            </a:r>
          </a:p>
          <a:p>
            <a:r>
              <a:rPr lang="en-GB" dirty="0">
                <a:solidFill>
                  <a:srgbClr val="3F4742"/>
                </a:solidFill>
                <a:latin typeface="Arial" panose="020B0604020202020204" pitchFamily="34" charset="0"/>
                <a:cs typeface="Arial" panose="020B0604020202020204" pitchFamily="34" charset="0"/>
              </a:rPr>
              <a:t>The implementation of the proposed strategies will also be mentioned. </a:t>
            </a:r>
            <a:endParaRPr dirty="0">
              <a:solidFill>
                <a:srgbClr val="3F4742"/>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61D623C-68B5-46B8-8A3D-3162568C2537}"/>
              </a:ext>
            </a:extLst>
          </p:cNvPr>
          <p:cNvPicPr>
            <a:picLocks noChangeAspect="1"/>
          </p:cNvPicPr>
          <p:nvPr/>
        </p:nvPicPr>
        <p:blipFill rotWithShape="1">
          <a:blip r:embed="rId4"/>
          <a:srcRect l="17461" t="36451" r="58399" b="30824"/>
          <a:stretch/>
        </p:blipFill>
        <p:spPr>
          <a:xfrm>
            <a:off x="9440984" y="94676"/>
            <a:ext cx="2751016" cy="2096648"/>
          </a:xfrm>
          <a:prstGeom prst="rect">
            <a:avLst/>
          </a:prstGeom>
          <a:effectLst>
            <a:softEdge rad="139700"/>
          </a:effectLst>
        </p:spPr>
      </p:pic>
    </p:spTree>
    <p:extLst>
      <p:ext uri="{BB962C8B-B14F-4D97-AF65-F5344CB8AC3E}">
        <p14:creationId xmlns:p14="http://schemas.microsoft.com/office/powerpoint/2010/main" val="308107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DF0A0FA-76F0-4621-9EB8-E6A670CABAA7}"/>
              </a:ext>
            </a:extLst>
          </p:cNvPr>
          <p:cNvSpPr/>
          <p:nvPr/>
        </p:nvSpPr>
        <p:spPr>
          <a:xfrm>
            <a:off x="829684" y="1181854"/>
            <a:ext cx="10293929" cy="1316182"/>
          </a:xfrm>
          <a:prstGeom prst="roundRect">
            <a:avLst/>
          </a:prstGeom>
          <a:solidFill>
            <a:schemeClr val="bg2">
              <a:lumMod val="75000"/>
            </a:schemeClr>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A3300AE-D3AC-4643-9F69-8C8AA3AC3930}"/>
              </a:ext>
            </a:extLst>
          </p:cNvPr>
          <p:cNvSpPr>
            <a:spLocks noGrp="1"/>
          </p:cNvSpPr>
          <p:nvPr>
            <p:ph type="title"/>
          </p:nvPr>
        </p:nvSpPr>
        <p:spPr>
          <a:xfrm>
            <a:off x="1065211" y="254202"/>
            <a:ext cx="10058402" cy="781878"/>
          </a:xfrm>
        </p:spPr>
        <p:txBody>
          <a:bodyPr/>
          <a:lstStyle/>
          <a:p>
            <a:r>
              <a:rPr lang="en-GB" dirty="0">
                <a:solidFill>
                  <a:srgbClr val="3F4742"/>
                </a:solidFill>
              </a:rPr>
              <a:t>What is Assessment For Learning?</a:t>
            </a:r>
          </a:p>
        </p:txBody>
      </p:sp>
      <p:sp>
        <p:nvSpPr>
          <p:cNvPr id="3" name="Content Placeholder 2">
            <a:extLst>
              <a:ext uri="{FF2B5EF4-FFF2-40B4-BE49-F238E27FC236}">
                <a16:creationId xmlns:a16="http://schemas.microsoft.com/office/drawing/2014/main" id="{8E161E36-15AA-4C93-A3B0-8C7AB5D07BC3}"/>
              </a:ext>
            </a:extLst>
          </p:cNvPr>
          <p:cNvSpPr>
            <a:spLocks noGrp="1"/>
          </p:cNvSpPr>
          <p:nvPr>
            <p:ph idx="1"/>
          </p:nvPr>
        </p:nvSpPr>
        <p:spPr>
          <a:xfrm>
            <a:off x="1065213" y="1337717"/>
            <a:ext cx="10058400" cy="1004455"/>
          </a:xfrm>
        </p:spPr>
        <p:txBody>
          <a:bodyPr>
            <a:normAutofit/>
          </a:bodyPr>
          <a:lstStyle/>
          <a:p>
            <a:pPr marL="0" indent="0">
              <a:buNone/>
            </a:pPr>
            <a:r>
              <a:rPr lang="en-GB" sz="1800" i="1" dirty="0">
                <a:solidFill>
                  <a:srgbClr val="3F4742"/>
                </a:solidFill>
                <a:latin typeface="Arial" panose="020B0604020202020204" pitchFamily="34" charset="0"/>
                <a:cs typeface="Arial" panose="020B0604020202020204" pitchFamily="34" charset="0"/>
              </a:rPr>
              <a:t>‘Assessment for Learning is the process of seeking and interpreting evidence for use by learners and their teachers to decide where the learners are in their learning, where they need to go and how best to get there.’ </a:t>
            </a:r>
            <a:r>
              <a:rPr lang="en-GB" sz="1800" dirty="0">
                <a:solidFill>
                  <a:srgbClr val="3F4742"/>
                </a:solidFill>
                <a:latin typeface="Arial" panose="020B0604020202020204" pitchFamily="34" charset="0"/>
                <a:cs typeface="Arial" panose="020B0604020202020204" pitchFamily="34" charset="0"/>
              </a:rPr>
              <a:t>(Assessment Reform Group, 2002)</a:t>
            </a:r>
          </a:p>
        </p:txBody>
      </p:sp>
      <p:pic>
        <p:nvPicPr>
          <p:cNvPr id="4" name="Picture 3">
            <a:extLst>
              <a:ext uri="{FF2B5EF4-FFF2-40B4-BE49-F238E27FC236}">
                <a16:creationId xmlns:a16="http://schemas.microsoft.com/office/drawing/2014/main" id="{5833E2D7-FEC1-43C9-9BF4-106FAD20B356}"/>
              </a:ext>
            </a:extLst>
          </p:cNvPr>
          <p:cNvPicPr>
            <a:picLocks noChangeAspect="1"/>
          </p:cNvPicPr>
          <p:nvPr/>
        </p:nvPicPr>
        <p:blipFill rotWithShape="1">
          <a:blip r:embed="rId2"/>
          <a:srcRect l="17461" t="36451" r="58399" b="30824"/>
          <a:stretch/>
        </p:blipFill>
        <p:spPr>
          <a:xfrm>
            <a:off x="10535478" y="-20782"/>
            <a:ext cx="1697029" cy="1293367"/>
          </a:xfrm>
          <a:prstGeom prst="rect">
            <a:avLst/>
          </a:prstGeom>
          <a:effectLst>
            <a:softEdge rad="139700"/>
          </a:effectLst>
        </p:spPr>
      </p:pic>
      <p:sp>
        <p:nvSpPr>
          <p:cNvPr id="6" name="TextBox 5">
            <a:extLst>
              <a:ext uri="{FF2B5EF4-FFF2-40B4-BE49-F238E27FC236}">
                <a16:creationId xmlns:a16="http://schemas.microsoft.com/office/drawing/2014/main" id="{D0B1AE79-0F7D-4906-A27E-2294C75C2AC0}"/>
              </a:ext>
            </a:extLst>
          </p:cNvPr>
          <p:cNvSpPr txBox="1"/>
          <p:nvPr/>
        </p:nvSpPr>
        <p:spPr>
          <a:xfrm>
            <a:off x="928255" y="2540128"/>
            <a:ext cx="10529454" cy="4385816"/>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Assessment for learning (AFL) is largely based around the constructivist view of learning and teaching (CCEA, 2009).</a:t>
            </a:r>
          </a:p>
          <a:p>
            <a:pPr marL="285750" indent="-285750">
              <a:spcAft>
                <a:spcPts val="600"/>
              </a:spcAft>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AFL is an approach which aims to create feedback in order to be used to improve the performance of all students (Cambridge International Education, 2011).</a:t>
            </a:r>
          </a:p>
          <a:p>
            <a:pPr marL="285750" lvl="0" indent="-285750" fontAlgn="base">
              <a:spcAft>
                <a:spcPts val="600"/>
              </a:spcAft>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Feedback from the assessment can include a wide range of areas, such as:</a:t>
            </a:r>
            <a:endParaRPr lang="en-GB" sz="2400" dirty="0">
              <a:solidFill>
                <a:srgbClr val="3F4742"/>
              </a:solidFill>
              <a:latin typeface="Arial" panose="020B0604020202020204" pitchFamily="34" charset="0"/>
              <a:cs typeface="Arial" panose="020B0604020202020204" pitchFamily="34" charset="0"/>
            </a:endParaRPr>
          </a:p>
          <a:p>
            <a:pPr lvl="5">
              <a:spcAft>
                <a:spcPts val="600"/>
              </a:spcAft>
            </a:pPr>
            <a:r>
              <a:rPr lang="en-GB" dirty="0">
                <a:solidFill>
                  <a:srgbClr val="3F4742"/>
                </a:solidFill>
                <a:latin typeface="Arial" panose="020B0604020202020204" pitchFamily="34" charset="0"/>
                <a:cs typeface="Arial" panose="020B0604020202020204" pitchFamily="34" charset="0"/>
              </a:rPr>
              <a:t>-How well the students are performing.</a:t>
            </a:r>
            <a:endParaRPr lang="en-GB" sz="1600" dirty="0">
              <a:solidFill>
                <a:srgbClr val="3F4742"/>
              </a:solidFill>
              <a:latin typeface="Arial" panose="020B0604020202020204" pitchFamily="34" charset="0"/>
              <a:cs typeface="Arial" panose="020B0604020202020204" pitchFamily="34" charset="0"/>
            </a:endParaRPr>
          </a:p>
          <a:p>
            <a:pPr lvl="5">
              <a:spcAft>
                <a:spcPts val="600"/>
              </a:spcAft>
            </a:pPr>
            <a:r>
              <a:rPr lang="en-GB" dirty="0">
                <a:solidFill>
                  <a:srgbClr val="3F4742"/>
                </a:solidFill>
                <a:latin typeface="Arial" panose="020B0604020202020204" pitchFamily="34" charset="0"/>
                <a:cs typeface="Arial" panose="020B0604020202020204" pitchFamily="34" charset="0"/>
              </a:rPr>
              <a:t>-Current progress.</a:t>
            </a:r>
            <a:endParaRPr lang="en-GB" sz="1600" dirty="0">
              <a:solidFill>
                <a:srgbClr val="3F4742"/>
              </a:solidFill>
              <a:latin typeface="Arial" panose="020B0604020202020204" pitchFamily="34" charset="0"/>
              <a:cs typeface="Arial" panose="020B0604020202020204" pitchFamily="34" charset="0"/>
            </a:endParaRPr>
          </a:p>
          <a:p>
            <a:pPr lvl="5">
              <a:spcAft>
                <a:spcPts val="600"/>
              </a:spcAft>
            </a:pPr>
            <a:r>
              <a:rPr lang="en-GB" dirty="0">
                <a:solidFill>
                  <a:srgbClr val="3F4742"/>
                </a:solidFill>
                <a:latin typeface="Arial" panose="020B0604020202020204" pitchFamily="34" charset="0"/>
                <a:cs typeface="Arial" panose="020B0604020202020204" pitchFamily="34" charset="0"/>
              </a:rPr>
              <a:t>-If the child is understanding specific pieces of work given to them.</a:t>
            </a:r>
            <a:endParaRPr lang="en-GB" sz="1600" dirty="0">
              <a:solidFill>
                <a:srgbClr val="3F4742"/>
              </a:solidFill>
              <a:latin typeface="Arial" panose="020B0604020202020204" pitchFamily="34" charset="0"/>
              <a:cs typeface="Arial" panose="020B0604020202020204" pitchFamily="34" charset="0"/>
            </a:endParaRPr>
          </a:p>
          <a:p>
            <a:pPr lvl="5">
              <a:spcAft>
                <a:spcPts val="600"/>
              </a:spcAft>
            </a:pPr>
            <a:r>
              <a:rPr lang="en-GB" dirty="0">
                <a:solidFill>
                  <a:srgbClr val="3F4742"/>
                </a:solidFill>
                <a:latin typeface="Arial" panose="020B0604020202020204" pitchFamily="34" charset="0"/>
                <a:cs typeface="Arial" panose="020B0604020202020204" pitchFamily="34" charset="0"/>
              </a:rPr>
              <a:t>-The difficulties the child may be having.			(CCEA, 2009).</a:t>
            </a:r>
            <a:endParaRPr lang="en-GB" sz="1600" dirty="0">
              <a:solidFill>
                <a:srgbClr val="3F4742"/>
              </a:solidFill>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It is used to encourage children to close the gap between where they currently are in their learning experience, and where they hope to be (Cambridge International Education, 2011).</a:t>
            </a:r>
          </a:p>
          <a:p>
            <a:pPr marL="285750" indent="-285750">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7746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D2CB296-2825-4217-B218-FE7F7315700B}"/>
              </a:ext>
            </a:extLst>
          </p:cNvPr>
          <p:cNvSpPr/>
          <p:nvPr/>
        </p:nvSpPr>
        <p:spPr>
          <a:xfrm>
            <a:off x="1065212" y="1129577"/>
            <a:ext cx="10058402" cy="1013548"/>
          </a:xfrm>
          <a:prstGeom prst="roundRect">
            <a:avLst/>
          </a:prstGeom>
          <a:solidFill>
            <a:schemeClr val="accent2"/>
          </a:solid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3B32B78-FD1A-4F9B-B470-235A39661F25}"/>
              </a:ext>
            </a:extLst>
          </p:cNvPr>
          <p:cNvSpPr>
            <a:spLocks noGrp="1"/>
          </p:cNvSpPr>
          <p:nvPr>
            <p:ph type="title"/>
          </p:nvPr>
        </p:nvSpPr>
        <p:spPr>
          <a:xfrm>
            <a:off x="1065212" y="171234"/>
            <a:ext cx="10058402" cy="800964"/>
          </a:xfrm>
        </p:spPr>
        <p:txBody>
          <a:bodyPr>
            <a:normAutofit fontScale="90000"/>
          </a:bodyPr>
          <a:lstStyle/>
          <a:p>
            <a:br>
              <a:rPr lang="en-GB" dirty="0">
                <a:solidFill>
                  <a:srgbClr val="3F4742"/>
                </a:solidFill>
              </a:rPr>
            </a:br>
            <a:r>
              <a:rPr lang="en-GB" dirty="0">
                <a:solidFill>
                  <a:srgbClr val="3F4742"/>
                </a:solidFill>
              </a:rPr>
              <a:t>Why is it important to our school?</a:t>
            </a:r>
          </a:p>
        </p:txBody>
      </p:sp>
      <p:sp>
        <p:nvSpPr>
          <p:cNvPr id="3" name="Content Placeholder 2">
            <a:extLst>
              <a:ext uri="{FF2B5EF4-FFF2-40B4-BE49-F238E27FC236}">
                <a16:creationId xmlns:a16="http://schemas.microsoft.com/office/drawing/2014/main" id="{503E9037-F18F-49FE-B9E8-75CF11A41A55}"/>
              </a:ext>
            </a:extLst>
          </p:cNvPr>
          <p:cNvSpPr>
            <a:spLocks noGrp="1"/>
          </p:cNvSpPr>
          <p:nvPr>
            <p:ph idx="1"/>
          </p:nvPr>
        </p:nvSpPr>
        <p:spPr>
          <a:xfrm>
            <a:off x="1065214" y="1151223"/>
            <a:ext cx="10058400" cy="980643"/>
          </a:xfrm>
        </p:spPr>
        <p:txBody>
          <a:bodyPr/>
          <a:lstStyle/>
          <a:p>
            <a:pPr marL="0" indent="0" algn="ctr">
              <a:buNone/>
            </a:pPr>
            <a:r>
              <a:rPr lang="en-GB" sz="1800" dirty="0">
                <a:solidFill>
                  <a:srgbClr val="3F4742"/>
                </a:solidFill>
                <a:latin typeface="Arial" panose="020B0604020202020204" pitchFamily="34" charset="0"/>
                <a:cs typeface="Arial" panose="020B0604020202020204" pitchFamily="34" charset="0"/>
              </a:rPr>
              <a:t>‘Assessment which is explicitly designed to promote learning is the simple, most powerful tool we have for both raising standards and empowering lifelong learners’ (Assessment Reform Group, 1999, </a:t>
            </a:r>
            <a:r>
              <a:rPr lang="en-GB" sz="1800" dirty="0" err="1">
                <a:solidFill>
                  <a:srgbClr val="3F4742"/>
                </a:solidFill>
                <a:latin typeface="Arial" panose="020B0604020202020204" pitchFamily="34" charset="0"/>
                <a:cs typeface="Arial" panose="020B0604020202020204" pitchFamily="34" charset="0"/>
              </a:rPr>
              <a:t>Pv</a:t>
            </a:r>
            <a:r>
              <a:rPr lang="en-GB" sz="1800" dirty="0">
                <a:solidFill>
                  <a:srgbClr val="3F4742"/>
                </a:solidFill>
                <a:latin typeface="Arial" panose="020B0604020202020204" pitchFamily="34" charset="0"/>
                <a:cs typeface="Arial" panose="020B0604020202020204" pitchFamily="34" charset="0"/>
              </a:rPr>
              <a:t>).</a:t>
            </a:r>
          </a:p>
          <a:p>
            <a:endParaRPr lang="en-GB" dirty="0"/>
          </a:p>
        </p:txBody>
      </p:sp>
      <p:pic>
        <p:nvPicPr>
          <p:cNvPr id="4" name="Picture 3">
            <a:extLst>
              <a:ext uri="{FF2B5EF4-FFF2-40B4-BE49-F238E27FC236}">
                <a16:creationId xmlns:a16="http://schemas.microsoft.com/office/drawing/2014/main" id="{6D75CB93-E06C-4796-9557-B602DDD5B500}"/>
              </a:ext>
            </a:extLst>
          </p:cNvPr>
          <p:cNvPicPr>
            <a:picLocks noChangeAspect="1"/>
          </p:cNvPicPr>
          <p:nvPr/>
        </p:nvPicPr>
        <p:blipFill rotWithShape="1">
          <a:blip r:embed="rId2"/>
          <a:srcRect l="17461" t="36451" r="58399" b="30824"/>
          <a:stretch/>
        </p:blipFill>
        <p:spPr>
          <a:xfrm>
            <a:off x="10529887" y="-94329"/>
            <a:ext cx="1747837" cy="1332089"/>
          </a:xfrm>
          <a:prstGeom prst="rect">
            <a:avLst/>
          </a:prstGeom>
          <a:effectLst>
            <a:softEdge rad="139700"/>
          </a:effectLst>
        </p:spPr>
      </p:pic>
      <p:sp>
        <p:nvSpPr>
          <p:cNvPr id="6" name="TextBox 5">
            <a:extLst>
              <a:ext uri="{FF2B5EF4-FFF2-40B4-BE49-F238E27FC236}">
                <a16:creationId xmlns:a16="http://schemas.microsoft.com/office/drawing/2014/main" id="{918B3D6E-6A2A-4646-A211-E592E35CB965}"/>
              </a:ext>
            </a:extLst>
          </p:cNvPr>
          <p:cNvSpPr txBox="1"/>
          <p:nvPr/>
        </p:nvSpPr>
        <p:spPr>
          <a:xfrm>
            <a:off x="614363" y="2343150"/>
            <a:ext cx="11244261" cy="4370427"/>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Black and William (2001) believe that any classroom can be seen as a black box. This is where the teacher plays a vital role with the help of Assessment for learning.</a:t>
            </a:r>
          </a:p>
          <a:p>
            <a:pPr marL="285750" indent="-285750">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A survey produced by Ofsted (2008) found that when looking at assessment for learning in English and Mathematics, for children aged 4-16, there was a substantial impact made on areas such as standards, achievement and teaching. </a:t>
            </a:r>
          </a:p>
          <a:p>
            <a:pPr marL="285750" indent="-285750">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The Welsh Government (2010) states that there are many reasons why AFL is important to our learners, and therefore our school. These are: </a:t>
            </a:r>
          </a:p>
          <a:p>
            <a:pPr fontAlgn="base"/>
            <a:r>
              <a:rPr lang="en-GB"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-Students have a more focused view on HOW to learn.</a:t>
            </a:r>
          </a:p>
          <a:p>
            <a:pPr fontAlgn="base"/>
            <a:r>
              <a:rPr lang="en-GB" sz="1600" dirty="0">
                <a:solidFill>
                  <a:srgbClr val="3F4742"/>
                </a:solidFill>
                <a:latin typeface="Arial" panose="020B0604020202020204" pitchFamily="34" charset="0"/>
                <a:cs typeface="Arial" panose="020B0604020202020204" pitchFamily="34" charset="0"/>
              </a:rPr>
              <a:t>				-A greater emphasis on collaboration between students.</a:t>
            </a:r>
          </a:p>
          <a:p>
            <a:pPr fontAlgn="base"/>
            <a:r>
              <a:rPr lang="en-GB" sz="1600" dirty="0">
                <a:solidFill>
                  <a:srgbClr val="3F4742"/>
                </a:solidFill>
                <a:latin typeface="Arial" panose="020B0604020202020204" pitchFamily="34" charset="0"/>
                <a:cs typeface="Arial" panose="020B0604020202020204" pitchFamily="34" charset="0"/>
              </a:rPr>
              <a:t>				-More responsibility taken by the students on their own learning.</a:t>
            </a:r>
          </a:p>
          <a:p>
            <a:pPr fontAlgn="base"/>
            <a:r>
              <a:rPr lang="en-GB" sz="1600" dirty="0">
                <a:solidFill>
                  <a:srgbClr val="3F4742"/>
                </a:solidFill>
                <a:latin typeface="Arial" panose="020B0604020202020204" pitchFamily="34" charset="0"/>
                <a:cs typeface="Arial" panose="020B0604020202020204" pitchFamily="34" charset="0"/>
              </a:rPr>
              <a:t>				-Students are able to reflect on themselves and their work independently.</a:t>
            </a:r>
          </a:p>
          <a:p>
            <a:pPr fontAlgn="base"/>
            <a:r>
              <a:rPr lang="en-GB" sz="1600" dirty="0">
                <a:solidFill>
                  <a:srgbClr val="3F4742"/>
                </a:solidFill>
                <a:latin typeface="Arial" panose="020B0604020202020204" pitchFamily="34" charset="0"/>
                <a:cs typeface="Arial" panose="020B0604020202020204" pitchFamily="34" charset="0"/>
              </a:rPr>
              <a:t>				-Students feel comfortable in their environment, this ensures them that mistakes 					are normal and feel safe to make them.</a:t>
            </a:r>
          </a:p>
          <a:p>
            <a:endParaRPr lang="en-GB" dirty="0">
              <a:solidFill>
                <a:srgbClr val="3F474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522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3F4742"/>
                </a:solidFill>
              </a:rPr>
              <a:t>Assessment for Learning</a:t>
            </a:r>
          </a:p>
        </p:txBody>
      </p:sp>
      <p:sp>
        <p:nvSpPr>
          <p:cNvPr id="3" name="Text Placeholder 2"/>
          <p:cNvSpPr>
            <a:spLocks noGrp="1"/>
          </p:cNvSpPr>
          <p:nvPr>
            <p:ph type="body" idx="1"/>
          </p:nvPr>
        </p:nvSpPr>
        <p:spPr/>
        <p:txBody>
          <a:bodyPr/>
          <a:lstStyle/>
          <a:p>
            <a:r>
              <a:rPr lang="en-US" dirty="0">
                <a:solidFill>
                  <a:srgbClr val="3F4742"/>
                </a:solidFill>
              </a:rPr>
              <a:t>Early Years</a:t>
            </a:r>
          </a:p>
        </p:txBody>
      </p:sp>
    </p:spTree>
    <p:extLst>
      <p:ext uri="{BB962C8B-B14F-4D97-AF65-F5344CB8AC3E}">
        <p14:creationId xmlns:p14="http://schemas.microsoft.com/office/powerpoint/2010/main" val="4067813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1ED0F-1CB4-4805-9C60-F94B4CE3C89E}"/>
              </a:ext>
            </a:extLst>
          </p:cNvPr>
          <p:cNvSpPr>
            <a:spLocks noGrp="1"/>
          </p:cNvSpPr>
          <p:nvPr>
            <p:ph type="title"/>
          </p:nvPr>
        </p:nvSpPr>
        <p:spPr>
          <a:xfrm>
            <a:off x="401782" y="266700"/>
            <a:ext cx="10236923" cy="1219200"/>
          </a:xfrm>
        </p:spPr>
        <p:txBody>
          <a:bodyPr/>
          <a:lstStyle/>
          <a:p>
            <a:r>
              <a:rPr lang="en-GB" dirty="0">
                <a:solidFill>
                  <a:srgbClr val="3F4742"/>
                </a:solidFill>
              </a:rPr>
              <a:t>Assessment for learning- </a:t>
            </a:r>
            <a:br>
              <a:rPr lang="en-GB" dirty="0">
                <a:solidFill>
                  <a:srgbClr val="3F4742"/>
                </a:solidFill>
              </a:rPr>
            </a:br>
            <a:r>
              <a:rPr lang="en-GB" dirty="0">
                <a:solidFill>
                  <a:srgbClr val="3F4742"/>
                </a:solidFill>
              </a:rPr>
              <a:t>Working Wall</a:t>
            </a:r>
          </a:p>
        </p:txBody>
      </p:sp>
      <p:sp>
        <p:nvSpPr>
          <p:cNvPr id="3" name="Content Placeholder 2">
            <a:extLst>
              <a:ext uri="{FF2B5EF4-FFF2-40B4-BE49-F238E27FC236}">
                <a16:creationId xmlns:a16="http://schemas.microsoft.com/office/drawing/2014/main" id="{0DA73097-D6CA-4ECD-8F10-F608EEA9F972}"/>
              </a:ext>
            </a:extLst>
          </p:cNvPr>
          <p:cNvSpPr>
            <a:spLocks noGrp="1"/>
          </p:cNvSpPr>
          <p:nvPr>
            <p:ph idx="1"/>
          </p:nvPr>
        </p:nvSpPr>
        <p:spPr>
          <a:xfrm>
            <a:off x="1065214" y="1752600"/>
            <a:ext cx="10058400" cy="4838700"/>
          </a:xfrm>
        </p:spPr>
        <p:txBody>
          <a:bodyPr>
            <a:normAutofit fontScale="92500" lnSpcReduction="10000"/>
          </a:bodyPr>
          <a:lstStyle/>
          <a:p>
            <a:r>
              <a:rPr lang="en-GB" sz="1800" dirty="0">
                <a:solidFill>
                  <a:srgbClr val="3F4742"/>
                </a:solidFill>
                <a:latin typeface="Arial" panose="020B0604020202020204" pitchFamily="34" charset="0"/>
                <a:cs typeface="Arial" panose="020B0604020202020204" pitchFamily="34" charset="0"/>
              </a:rPr>
              <a:t>In order to provide challenge to the students, as well as promote independence, I believe that a ‘working wall’ would be well suited to the children of the Early Years.</a:t>
            </a:r>
          </a:p>
          <a:p>
            <a:r>
              <a:rPr lang="en-GB" sz="1800" dirty="0">
                <a:solidFill>
                  <a:srgbClr val="3F4742"/>
                </a:solidFill>
                <a:latin typeface="Arial" panose="020B0604020202020204" pitchFamily="34" charset="0"/>
                <a:cs typeface="Arial" panose="020B0604020202020204" pitchFamily="34" charset="0"/>
              </a:rPr>
              <a:t>The students have the freedom to return to the wall as many times as they would like (Williams, 2011). </a:t>
            </a:r>
          </a:p>
          <a:p>
            <a:r>
              <a:rPr lang="en-GB" sz="1800" dirty="0">
                <a:solidFill>
                  <a:srgbClr val="3F4742"/>
                </a:solidFill>
                <a:latin typeface="Arial" panose="020B0604020202020204" pitchFamily="34" charset="0"/>
                <a:cs typeface="Arial" panose="020B0604020202020204" pitchFamily="34" charset="0"/>
              </a:rPr>
              <a:t>According to Lancashire County Council (2011) a working wall encourages children to work together, or as a team to meet the desired goal of completing the task, as well as offering support and guidance. </a:t>
            </a:r>
          </a:p>
          <a:p>
            <a:r>
              <a:rPr lang="en-GB" sz="1800" dirty="0">
                <a:solidFill>
                  <a:srgbClr val="3F4742"/>
                </a:solidFill>
                <a:latin typeface="Arial" panose="020B0604020202020204" pitchFamily="34" charset="0"/>
                <a:cs typeface="Arial" panose="020B0604020202020204" pitchFamily="34" charset="0"/>
              </a:rPr>
              <a:t>The working wall produces a stimulating physical environment (Sargent, 2013). </a:t>
            </a:r>
          </a:p>
          <a:p>
            <a:r>
              <a:rPr lang="en-GB" sz="1800" dirty="0">
                <a:solidFill>
                  <a:srgbClr val="3F4742"/>
                </a:solidFill>
                <a:latin typeface="Arial" panose="020B0604020202020204" pitchFamily="34" charset="0"/>
                <a:cs typeface="Arial" panose="020B0604020202020204" pitchFamily="34" charset="0"/>
              </a:rPr>
              <a:t>Encourages children to ask questions if they are unsure. </a:t>
            </a:r>
          </a:p>
          <a:p>
            <a:r>
              <a:rPr lang="en-GB" sz="1800" dirty="0">
                <a:solidFill>
                  <a:srgbClr val="3F4742"/>
                </a:solidFill>
                <a:latin typeface="Arial" panose="020B0604020202020204" pitchFamily="34" charset="0"/>
                <a:cs typeface="Arial" panose="020B0604020202020204" pitchFamily="34" charset="0"/>
              </a:rPr>
              <a:t>The working wall also enables the staff in the classroom to have a clear understanding of what the week ahead will focus on.</a:t>
            </a:r>
          </a:p>
          <a:p>
            <a:r>
              <a:rPr lang="en-GB" sz="1800" dirty="0">
                <a:solidFill>
                  <a:srgbClr val="3F4742"/>
                </a:solidFill>
                <a:latin typeface="Arial" panose="020B0604020202020204" pitchFamily="34" charset="0"/>
                <a:cs typeface="Arial" panose="020B0604020202020204" pitchFamily="34" charset="0"/>
              </a:rPr>
              <a:t>Parents are able to clearly see what the topic is for the week, and offer support or guidance on it. </a:t>
            </a:r>
          </a:p>
          <a:p>
            <a:pPr marL="0" indent="0">
              <a:buNone/>
            </a:pPr>
            <a:r>
              <a:rPr lang="en-GB" sz="1800" dirty="0">
                <a:solidFill>
                  <a:srgbClr val="3F4742"/>
                </a:solidFill>
                <a:latin typeface="Arial" panose="020B0604020202020204" pitchFamily="34" charset="0"/>
                <a:cs typeface="Arial" panose="020B0604020202020204" pitchFamily="34" charset="0"/>
              </a:rPr>
              <a:t>								(Williams, 2011)</a:t>
            </a:r>
          </a:p>
          <a:p>
            <a:endParaRPr lang="en-GB" sz="1800" dirty="0">
              <a:solidFill>
                <a:srgbClr val="3F4742"/>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A75D2EFF-5609-4342-8450-48AF1DB51734}"/>
              </a:ext>
            </a:extLst>
          </p:cNvPr>
          <p:cNvPicPr>
            <a:picLocks noChangeAspect="1"/>
          </p:cNvPicPr>
          <p:nvPr/>
        </p:nvPicPr>
        <p:blipFill rotWithShape="1">
          <a:blip r:embed="rId2"/>
          <a:srcRect l="17461" t="36451" r="58399" b="30824"/>
          <a:stretch/>
        </p:blipFill>
        <p:spPr>
          <a:xfrm>
            <a:off x="9864436" y="119270"/>
            <a:ext cx="2327564" cy="1731818"/>
          </a:xfrm>
          <a:prstGeom prst="rect">
            <a:avLst/>
          </a:prstGeom>
          <a:effectLst>
            <a:softEdge rad="139700"/>
          </a:effectLst>
        </p:spPr>
      </p:pic>
    </p:spTree>
    <p:extLst>
      <p:ext uri="{BB962C8B-B14F-4D97-AF65-F5344CB8AC3E}">
        <p14:creationId xmlns:p14="http://schemas.microsoft.com/office/powerpoint/2010/main" val="1649615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p:txBody>
          <a:bodyPr/>
          <a:lstStyle/>
          <a:p>
            <a:r>
              <a:rPr lang="en-GB" dirty="0">
                <a:solidFill>
                  <a:srgbClr val="3F4742"/>
                </a:solidFill>
              </a:rPr>
              <a:t>Implementation</a:t>
            </a:r>
          </a:p>
        </p:txBody>
      </p:sp>
      <p:sp>
        <p:nvSpPr>
          <p:cNvPr id="3" name="Content Placeholder 2">
            <a:extLst>
              <a:ext uri="{FF2B5EF4-FFF2-40B4-BE49-F238E27FC236}">
                <a16:creationId xmlns:a16="http://schemas.microsoft.com/office/drawing/2014/main" id="{699E5DE6-2875-40BA-B15D-A8A5BC71BF24}"/>
              </a:ext>
            </a:extLst>
          </p:cNvPr>
          <p:cNvSpPr>
            <a:spLocks noGrp="1"/>
          </p:cNvSpPr>
          <p:nvPr>
            <p:ph idx="1"/>
          </p:nvPr>
        </p:nvSpPr>
        <p:spPr>
          <a:xfrm>
            <a:off x="1065214" y="1780309"/>
            <a:ext cx="10058400" cy="4485409"/>
          </a:xfrm>
        </p:spPr>
        <p:txBody>
          <a:bodyPr>
            <a:normAutofit/>
          </a:bodyPr>
          <a:lstStyle/>
          <a:p>
            <a:pPr marL="0" indent="0">
              <a:buNone/>
            </a:pPr>
            <a:r>
              <a:rPr lang="en-GB" sz="1800" dirty="0">
                <a:solidFill>
                  <a:srgbClr val="3F4742"/>
                </a:solidFill>
                <a:latin typeface="Arial" panose="020B0604020202020204" pitchFamily="34" charset="0"/>
                <a:cs typeface="Arial" panose="020B0604020202020204" pitchFamily="34" charset="0"/>
              </a:rPr>
              <a:t>To implement this strategy into our early years classrooms I believe there are many components we need to consider, these are;</a:t>
            </a:r>
          </a:p>
          <a:p>
            <a:r>
              <a:rPr lang="en-GB" sz="1800" dirty="0">
                <a:solidFill>
                  <a:srgbClr val="3F4742"/>
                </a:solidFill>
                <a:latin typeface="Arial" panose="020B0604020202020204" pitchFamily="34" charset="0"/>
                <a:cs typeface="Arial" panose="020B0604020202020204" pitchFamily="34" charset="0"/>
              </a:rPr>
              <a:t>Allowing the students plenty of time to discuss and think about the task in hand. Sargent (2013) believes that children need to be encouraged to share their ideas and thoughts in order for teachers to fully evaluate their understanding, and give feedback.</a:t>
            </a:r>
          </a:p>
          <a:p>
            <a:r>
              <a:rPr lang="en-GB" sz="1800" dirty="0">
                <a:solidFill>
                  <a:srgbClr val="3F4742"/>
                </a:solidFill>
                <a:latin typeface="Arial" panose="020B0604020202020204" pitchFamily="34" charset="0"/>
                <a:cs typeface="Arial" panose="020B0604020202020204" pitchFamily="34" charset="0"/>
              </a:rPr>
              <a:t>To ensure this strategy is successful, teachers need to fully commit to assessment for learning, this means the working wall needs to be changed weekly to ensure consistency.</a:t>
            </a:r>
          </a:p>
          <a:p>
            <a:r>
              <a:rPr lang="en-GB" sz="1800" dirty="0">
                <a:solidFill>
                  <a:srgbClr val="3F4742"/>
                </a:solidFill>
                <a:latin typeface="Arial" panose="020B0604020202020204" pitchFamily="34" charset="0"/>
                <a:cs typeface="Arial" panose="020B0604020202020204" pitchFamily="34" charset="0"/>
              </a:rPr>
              <a:t>As well as being able to return back and forth to the working wall as often as they like, children should also be given a formal opportunity to purely be focused on this task. Although some may use their initiative or desire to learn to complete the task, others may need guidance.</a:t>
            </a:r>
          </a:p>
          <a:p>
            <a:r>
              <a:rPr lang="en-GB" sz="1800" dirty="0">
                <a:solidFill>
                  <a:srgbClr val="3F4742"/>
                </a:solidFill>
                <a:latin typeface="Arial" panose="020B0604020202020204" pitchFamily="34" charset="0"/>
                <a:cs typeface="Arial" panose="020B0604020202020204" pitchFamily="34" charset="0"/>
              </a:rPr>
              <a:t>Once the task is completed, verbal feedback should be given individually. </a:t>
            </a: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spTree>
    <p:extLst>
      <p:ext uri="{BB962C8B-B14F-4D97-AF65-F5344CB8AC3E}">
        <p14:creationId xmlns:p14="http://schemas.microsoft.com/office/powerpoint/2010/main" val="105134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351152B-9908-4E6A-ADF8-A98039607A3F}"/>
              </a:ext>
            </a:extLst>
          </p:cNvPr>
          <p:cNvSpPr/>
          <p:nvPr/>
        </p:nvSpPr>
        <p:spPr>
          <a:xfrm>
            <a:off x="1065212" y="1752600"/>
            <a:ext cx="10058400" cy="4100513"/>
          </a:xfrm>
          <a:prstGeom prst="roundRect">
            <a:avLst/>
          </a:prstGeom>
          <a:solidFill>
            <a:schemeClr val="bg2">
              <a:lumMod val="75000"/>
            </a:schemeClr>
          </a:solidFill>
          <a:ln>
            <a:solidFill>
              <a:srgbClr val="3F47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a:xfrm>
            <a:off x="1063626" y="33336"/>
            <a:ext cx="10058402" cy="1219200"/>
          </a:xfrm>
        </p:spPr>
        <p:txBody>
          <a:bodyPr/>
          <a:lstStyle/>
          <a:p>
            <a:r>
              <a:rPr lang="en-GB" dirty="0">
                <a:solidFill>
                  <a:srgbClr val="3F4742"/>
                </a:solidFill>
              </a:rPr>
              <a:t>Benefits </a:t>
            </a:r>
          </a:p>
        </p:txBody>
      </p:sp>
      <p:sp>
        <p:nvSpPr>
          <p:cNvPr id="3" name="Content Placeholder 2">
            <a:extLst>
              <a:ext uri="{FF2B5EF4-FFF2-40B4-BE49-F238E27FC236}">
                <a16:creationId xmlns:a16="http://schemas.microsoft.com/office/drawing/2014/main" id="{699E5DE6-2875-40BA-B15D-A8A5BC71BF24}"/>
              </a:ext>
            </a:extLst>
          </p:cNvPr>
          <p:cNvSpPr>
            <a:spLocks noGrp="1"/>
          </p:cNvSpPr>
          <p:nvPr>
            <p:ph idx="1"/>
          </p:nvPr>
        </p:nvSpPr>
        <p:spPr>
          <a:xfrm>
            <a:off x="1063626" y="1752600"/>
            <a:ext cx="5030786" cy="4876800"/>
          </a:xfrm>
          <a:ln>
            <a:noFill/>
          </a:ln>
        </p:spPr>
        <p:txBody>
          <a:bodyPr/>
          <a:lstStyle/>
          <a:p>
            <a:pPr marL="0" indent="0" algn="ctr">
              <a:buNone/>
            </a:pPr>
            <a:r>
              <a:rPr lang="en-GB" u="sng" dirty="0">
                <a:solidFill>
                  <a:srgbClr val="3F4742"/>
                </a:solidFill>
              </a:rPr>
              <a:t>For Learners..</a:t>
            </a:r>
          </a:p>
          <a:p>
            <a:r>
              <a:rPr lang="en-GB" sz="1800" dirty="0">
                <a:solidFill>
                  <a:srgbClr val="3F4742"/>
                </a:solidFill>
                <a:latin typeface="Arial" panose="020B0604020202020204" pitchFamily="34" charset="0"/>
                <a:cs typeface="Arial" panose="020B0604020202020204" pitchFamily="34" charset="0"/>
              </a:rPr>
              <a:t>Greater understanding of what is expected of them.</a:t>
            </a:r>
          </a:p>
          <a:p>
            <a:r>
              <a:rPr lang="en-GB" sz="1800" dirty="0">
                <a:solidFill>
                  <a:srgbClr val="3F4742"/>
                </a:solidFill>
                <a:latin typeface="Arial" panose="020B0604020202020204" pitchFamily="34" charset="0"/>
                <a:cs typeface="Arial" panose="020B0604020202020204" pitchFamily="34" charset="0"/>
              </a:rPr>
              <a:t>Confidence in themselves and their work. </a:t>
            </a:r>
          </a:p>
          <a:p>
            <a:pPr marL="0" indent="0">
              <a:buNone/>
            </a:pPr>
            <a:r>
              <a:rPr lang="en-GB" sz="1800" dirty="0">
                <a:solidFill>
                  <a:srgbClr val="3F4742"/>
                </a:solidFill>
                <a:latin typeface="Arial" panose="020B0604020202020204" pitchFamily="34" charset="0"/>
                <a:cs typeface="Arial" panose="020B0604020202020204" pitchFamily="34" charset="0"/>
              </a:rPr>
              <a:t>			</a:t>
            </a:r>
            <a:r>
              <a:rPr lang="en-GB" sz="1100" dirty="0">
                <a:solidFill>
                  <a:srgbClr val="3F4742"/>
                </a:solidFill>
                <a:latin typeface="Arial" panose="020B0604020202020204" pitchFamily="34" charset="0"/>
                <a:cs typeface="Arial" panose="020B0604020202020204" pitchFamily="34" charset="0"/>
              </a:rPr>
              <a:t>(Ministry of Education, no date)</a:t>
            </a:r>
            <a:endParaRPr lang="en-GB" sz="1800" dirty="0">
              <a:solidFill>
                <a:srgbClr val="3F4742"/>
              </a:solidFill>
              <a:latin typeface="Arial" panose="020B0604020202020204" pitchFamily="34" charset="0"/>
              <a:cs typeface="Arial" panose="020B0604020202020204" pitchFamily="34" charset="0"/>
            </a:endParaRPr>
          </a:p>
          <a:p>
            <a:r>
              <a:rPr lang="en-GB" sz="1800" dirty="0">
                <a:solidFill>
                  <a:srgbClr val="3F4742"/>
                </a:solidFill>
                <a:latin typeface="Arial" panose="020B0604020202020204" pitchFamily="34" charset="0"/>
                <a:cs typeface="Arial" panose="020B0604020202020204" pitchFamily="34" charset="0"/>
              </a:rPr>
              <a:t>Improves pupil progress.</a:t>
            </a:r>
          </a:p>
          <a:p>
            <a:pPr marL="0" indent="0">
              <a:buNone/>
            </a:pPr>
            <a:r>
              <a:rPr lang="en-GB" sz="1800"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(Teacher Times, (2018)</a:t>
            </a:r>
          </a:p>
          <a:p>
            <a:endParaRPr lang="en-GB" sz="1800" dirty="0">
              <a:solidFill>
                <a:srgbClr val="3F4742"/>
              </a:solidFill>
              <a:latin typeface="Arial" panose="020B0604020202020204" pitchFamily="34" charset="0"/>
              <a:cs typeface="Arial" panose="020B0604020202020204" pitchFamily="34" charset="0"/>
            </a:endParaRPr>
          </a:p>
          <a:p>
            <a:endParaRPr lang="en-GB" sz="1800" dirty="0">
              <a:solidFill>
                <a:srgbClr val="3F4742"/>
              </a:solidFill>
              <a:latin typeface="Arial" panose="020B0604020202020204" pitchFamily="34" charset="0"/>
              <a:cs typeface="Arial" panose="020B0604020202020204" pitchFamily="34" charset="0"/>
            </a:endParaRPr>
          </a:p>
          <a:p>
            <a:endParaRPr lang="en-GB" u="sng" dirty="0">
              <a:solidFill>
                <a:srgbClr val="3F4742"/>
              </a:solidFill>
            </a:endParaRP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cxnSp>
        <p:nvCxnSpPr>
          <p:cNvPr id="7" name="Straight Connector 6">
            <a:extLst>
              <a:ext uri="{FF2B5EF4-FFF2-40B4-BE49-F238E27FC236}">
                <a16:creationId xmlns:a16="http://schemas.microsoft.com/office/drawing/2014/main" id="{4B250249-7787-405D-8316-225F26FDF53F}"/>
              </a:ext>
            </a:extLst>
          </p:cNvPr>
          <p:cNvCxnSpPr>
            <a:cxnSpLocks/>
            <a:stCxn id="5" idx="0"/>
            <a:endCxn id="5" idx="2"/>
          </p:cNvCxnSpPr>
          <p:nvPr/>
        </p:nvCxnSpPr>
        <p:spPr>
          <a:xfrm>
            <a:off x="6094412" y="1752600"/>
            <a:ext cx="0" cy="4100513"/>
          </a:xfrm>
          <a:prstGeom prst="line">
            <a:avLst/>
          </a:prstGeom>
          <a:ln>
            <a:solidFill>
              <a:srgbClr val="3F4742"/>
            </a:solidFill>
          </a:ln>
        </p:spPr>
        <p:style>
          <a:lnRef idx="3">
            <a:schemeClr val="accent5"/>
          </a:lnRef>
          <a:fillRef idx="0">
            <a:schemeClr val="accent5"/>
          </a:fillRef>
          <a:effectRef idx="2">
            <a:schemeClr val="accent5"/>
          </a:effectRef>
          <a:fontRef idx="minor">
            <a:schemeClr val="tx1"/>
          </a:fontRef>
        </p:style>
      </p:cxnSp>
      <p:sp>
        <p:nvSpPr>
          <p:cNvPr id="8" name="TextBox 7">
            <a:extLst>
              <a:ext uri="{FF2B5EF4-FFF2-40B4-BE49-F238E27FC236}">
                <a16:creationId xmlns:a16="http://schemas.microsoft.com/office/drawing/2014/main" id="{5BCE1653-0955-4EA8-B7CF-BA5F6BD18AC3}"/>
              </a:ext>
            </a:extLst>
          </p:cNvPr>
          <p:cNvSpPr txBox="1"/>
          <p:nvPr/>
        </p:nvSpPr>
        <p:spPr>
          <a:xfrm>
            <a:off x="6094412" y="1780309"/>
            <a:ext cx="5029189" cy="3785652"/>
          </a:xfrm>
          <a:prstGeom prst="rect">
            <a:avLst/>
          </a:prstGeom>
          <a:noFill/>
        </p:spPr>
        <p:txBody>
          <a:bodyPr wrap="square" rtlCol="0">
            <a:spAutoFit/>
          </a:bodyPr>
          <a:lstStyle/>
          <a:p>
            <a:pPr algn="ctr"/>
            <a:r>
              <a:rPr lang="en-GB" sz="2400" u="sng" dirty="0">
                <a:solidFill>
                  <a:srgbClr val="3F4742"/>
                </a:solidFill>
              </a:rPr>
              <a:t>For Teachers..</a:t>
            </a:r>
          </a:p>
          <a:p>
            <a:pPr marL="342900" indent="-342900">
              <a:lnSpc>
                <a:spcPct val="200000"/>
              </a:lnSpc>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Improved teacher practice</a:t>
            </a:r>
          </a:p>
          <a:p>
            <a:pPr marL="342900" indent="-342900">
              <a:lnSpc>
                <a:spcPct val="200000"/>
              </a:lnSpc>
              <a:buFont typeface="Arial" panose="020B0604020202020204" pitchFamily="34" charset="0"/>
              <a:buChar char="•"/>
            </a:pPr>
            <a:r>
              <a:rPr lang="en-GB" dirty="0">
                <a:solidFill>
                  <a:srgbClr val="3F4742"/>
                </a:solidFill>
                <a:latin typeface="Arial" panose="020B0604020202020204" pitchFamily="34" charset="0"/>
                <a:cs typeface="Arial" panose="020B0604020202020204" pitchFamily="34" charset="0"/>
              </a:rPr>
              <a:t>Allows time for verbal feedback, which strengthens the communication between teacher and learner. </a:t>
            </a:r>
          </a:p>
          <a:p>
            <a:pPr>
              <a:lnSpc>
                <a:spcPct val="200000"/>
              </a:lnSpc>
            </a:pPr>
            <a:r>
              <a:rPr lang="en-GB"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(Teacher Times, 2018)</a:t>
            </a:r>
          </a:p>
          <a:p>
            <a:pPr marL="342900" indent="-342900">
              <a:lnSpc>
                <a:spcPct val="200000"/>
              </a:lnSpc>
              <a:buFont typeface="Arial" panose="020B0604020202020204" pitchFamily="34" charset="0"/>
              <a:buChar char="•"/>
            </a:pPr>
            <a:endParaRPr lang="en-GB" dirty="0">
              <a:solidFill>
                <a:srgbClr val="3F474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9631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3F4742"/>
                </a:solidFill>
              </a:rPr>
              <a:t>Assessment for Learning</a:t>
            </a:r>
          </a:p>
        </p:txBody>
      </p:sp>
      <p:sp>
        <p:nvSpPr>
          <p:cNvPr id="3" name="Text Placeholder 2"/>
          <p:cNvSpPr>
            <a:spLocks noGrp="1"/>
          </p:cNvSpPr>
          <p:nvPr>
            <p:ph type="body" idx="1"/>
          </p:nvPr>
        </p:nvSpPr>
        <p:spPr/>
        <p:txBody>
          <a:bodyPr/>
          <a:lstStyle/>
          <a:p>
            <a:r>
              <a:rPr lang="en-US" dirty="0">
                <a:solidFill>
                  <a:srgbClr val="3F4742"/>
                </a:solidFill>
              </a:rPr>
              <a:t>Key Stage 1</a:t>
            </a:r>
          </a:p>
        </p:txBody>
      </p:sp>
    </p:spTree>
    <p:extLst>
      <p:ext uri="{BB962C8B-B14F-4D97-AF65-F5344CB8AC3E}">
        <p14:creationId xmlns:p14="http://schemas.microsoft.com/office/powerpoint/2010/main" val="3860916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CCF7E-242E-4C0A-9B76-A711FB40E015}"/>
              </a:ext>
            </a:extLst>
          </p:cNvPr>
          <p:cNvSpPr>
            <a:spLocks noGrp="1"/>
          </p:cNvSpPr>
          <p:nvPr>
            <p:ph type="title"/>
          </p:nvPr>
        </p:nvSpPr>
        <p:spPr/>
        <p:txBody>
          <a:bodyPr/>
          <a:lstStyle/>
          <a:p>
            <a:r>
              <a:rPr lang="en-GB" dirty="0">
                <a:solidFill>
                  <a:srgbClr val="3F4742"/>
                </a:solidFill>
              </a:rPr>
              <a:t>Assessment for Learning-</a:t>
            </a:r>
            <a:br>
              <a:rPr lang="en-GB" dirty="0">
                <a:solidFill>
                  <a:srgbClr val="3F4742"/>
                </a:solidFill>
              </a:rPr>
            </a:br>
            <a:r>
              <a:rPr lang="en-GB" dirty="0">
                <a:solidFill>
                  <a:srgbClr val="3F4742"/>
                </a:solidFill>
              </a:rPr>
              <a:t>Traffic light system</a:t>
            </a:r>
          </a:p>
        </p:txBody>
      </p:sp>
      <p:sp>
        <p:nvSpPr>
          <p:cNvPr id="3" name="Content Placeholder 2">
            <a:extLst>
              <a:ext uri="{FF2B5EF4-FFF2-40B4-BE49-F238E27FC236}">
                <a16:creationId xmlns:a16="http://schemas.microsoft.com/office/drawing/2014/main" id="{616E7DCC-7D65-4012-AD8F-05EAACD95A5C}"/>
              </a:ext>
            </a:extLst>
          </p:cNvPr>
          <p:cNvSpPr>
            <a:spLocks noGrp="1"/>
          </p:cNvSpPr>
          <p:nvPr>
            <p:ph idx="1"/>
          </p:nvPr>
        </p:nvSpPr>
        <p:spPr>
          <a:xfrm>
            <a:off x="1065214" y="2015234"/>
            <a:ext cx="10058400" cy="4537966"/>
          </a:xfrm>
        </p:spPr>
        <p:txBody>
          <a:bodyPr>
            <a:normAutofit fontScale="92500" lnSpcReduction="10000"/>
          </a:bodyPr>
          <a:lstStyle/>
          <a:p>
            <a:r>
              <a:rPr lang="en-GB" sz="2000" dirty="0">
                <a:solidFill>
                  <a:srgbClr val="3F4742"/>
                </a:solidFill>
                <a:latin typeface="Arial" panose="020B0604020202020204" pitchFamily="34" charset="0"/>
                <a:cs typeface="Arial" panose="020B0604020202020204" pitchFamily="34" charset="0"/>
              </a:rPr>
              <a:t>The Assessment for Learning strategy I am proposing for Key Stage 1 is the traffic light system.</a:t>
            </a:r>
          </a:p>
          <a:p>
            <a:pPr marL="0" indent="0">
              <a:buNone/>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The concept behind this is for the teacher to be able to see immediately if a child is understanding what is being taught, or if the feel they may need help. </a:t>
            </a:r>
          </a:p>
          <a:p>
            <a:pPr marL="0" indent="0">
              <a:buNone/>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The teacher is able to adjust their teaching to meet the needs of the learner.</a:t>
            </a:r>
          </a:p>
          <a:p>
            <a:pPr marL="0" indent="0">
              <a:buNone/>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The system can also be used in pupil’s books, in a similar way.</a:t>
            </a:r>
          </a:p>
          <a:p>
            <a:pPr marL="0" indent="0">
              <a:buNone/>
            </a:pPr>
            <a:r>
              <a:rPr lang="en-GB" sz="2000" dirty="0">
                <a:solidFill>
                  <a:srgbClr val="3F4742"/>
                </a:solidFill>
                <a:latin typeface="Arial" panose="020B0604020202020204" pitchFamily="34" charset="0"/>
                <a:cs typeface="Arial" panose="020B0604020202020204" pitchFamily="34" charset="0"/>
              </a:rPr>
              <a:t>								(Think, 2014)</a:t>
            </a:r>
          </a:p>
        </p:txBody>
      </p:sp>
      <p:pic>
        <p:nvPicPr>
          <p:cNvPr id="4" name="Picture 3">
            <a:extLst>
              <a:ext uri="{FF2B5EF4-FFF2-40B4-BE49-F238E27FC236}">
                <a16:creationId xmlns:a16="http://schemas.microsoft.com/office/drawing/2014/main" id="{CF424677-9A74-4DF7-AE68-BCD78AB29B27}"/>
              </a:ext>
            </a:extLst>
          </p:cNvPr>
          <p:cNvPicPr>
            <a:picLocks noChangeAspect="1"/>
          </p:cNvPicPr>
          <p:nvPr/>
        </p:nvPicPr>
        <p:blipFill rotWithShape="1">
          <a:blip r:embed="rId2"/>
          <a:srcRect l="17461" t="36451" r="58399" b="30824"/>
          <a:stretch/>
        </p:blipFill>
        <p:spPr>
          <a:xfrm>
            <a:off x="9865142" y="-20782"/>
            <a:ext cx="2326858" cy="1773382"/>
          </a:xfrm>
          <a:prstGeom prst="rect">
            <a:avLst/>
          </a:prstGeom>
          <a:effectLst>
            <a:softEdge rad="139700"/>
          </a:effectLst>
        </p:spPr>
      </p:pic>
    </p:spTree>
    <p:extLst>
      <p:ext uri="{BB962C8B-B14F-4D97-AF65-F5344CB8AC3E}">
        <p14:creationId xmlns:p14="http://schemas.microsoft.com/office/powerpoint/2010/main" val="3985821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a:xfrm>
            <a:off x="1065212" y="390940"/>
            <a:ext cx="10058402" cy="768626"/>
          </a:xfrm>
        </p:spPr>
        <p:txBody>
          <a:bodyPr/>
          <a:lstStyle/>
          <a:p>
            <a:r>
              <a:rPr lang="en-GB" dirty="0">
                <a:solidFill>
                  <a:srgbClr val="3F4742"/>
                </a:solidFill>
              </a:rPr>
              <a:t>Implementation</a:t>
            </a:r>
          </a:p>
        </p:txBody>
      </p:sp>
      <p:sp>
        <p:nvSpPr>
          <p:cNvPr id="3" name="Content Placeholder 2">
            <a:extLst>
              <a:ext uri="{FF2B5EF4-FFF2-40B4-BE49-F238E27FC236}">
                <a16:creationId xmlns:a16="http://schemas.microsoft.com/office/drawing/2014/main" id="{699E5DE6-2875-40BA-B15D-A8A5BC71BF24}"/>
              </a:ext>
            </a:extLst>
          </p:cNvPr>
          <p:cNvSpPr>
            <a:spLocks noGrp="1"/>
          </p:cNvSpPr>
          <p:nvPr>
            <p:ph idx="1"/>
          </p:nvPr>
        </p:nvSpPr>
        <p:spPr>
          <a:xfrm>
            <a:off x="1065212" y="1643270"/>
            <a:ext cx="10058400" cy="4929808"/>
          </a:xfrm>
        </p:spPr>
        <p:txBody>
          <a:bodyPr>
            <a:normAutofit/>
          </a:bodyPr>
          <a:lstStyle/>
          <a:p>
            <a:pPr marL="0" indent="0">
              <a:buNone/>
            </a:pPr>
            <a:r>
              <a:rPr lang="en-GB" dirty="0">
                <a:solidFill>
                  <a:srgbClr val="3F4742"/>
                </a:solidFill>
                <a:latin typeface="Arial" panose="020B0604020202020204" pitchFamily="34" charset="0"/>
                <a:cs typeface="Arial" panose="020B0604020202020204" pitchFamily="34" charset="0"/>
              </a:rPr>
              <a:t>The traffic light system will be implemented into all key stage 1 class rooms, it will be done by:</a:t>
            </a:r>
          </a:p>
          <a:p>
            <a:pPr lvl="2">
              <a:lnSpc>
                <a:spcPct val="150000"/>
              </a:lnSpc>
            </a:pPr>
            <a:r>
              <a:rPr lang="en-GB" dirty="0">
                <a:solidFill>
                  <a:srgbClr val="3F4742"/>
                </a:solidFill>
                <a:latin typeface="Arial" panose="020B0604020202020204" pitchFamily="34" charset="0"/>
                <a:cs typeface="Arial" panose="020B0604020202020204" pitchFamily="34" charset="0"/>
              </a:rPr>
              <a:t>Ensuring every pupil has the three cards needed (Red, Yellow and Green).</a:t>
            </a:r>
          </a:p>
          <a:p>
            <a:pPr lvl="2">
              <a:lnSpc>
                <a:spcPct val="150000"/>
              </a:lnSpc>
            </a:pPr>
            <a:r>
              <a:rPr lang="en-GB" dirty="0">
                <a:solidFill>
                  <a:srgbClr val="3F4742"/>
                </a:solidFill>
                <a:latin typeface="Arial" panose="020B0604020202020204" pitchFamily="34" charset="0"/>
                <a:cs typeface="Arial" panose="020B0604020202020204" pitchFamily="34" charset="0"/>
              </a:rPr>
              <a:t>Making children aware of the system, how it works and why we are using it.</a:t>
            </a:r>
          </a:p>
          <a:p>
            <a:pPr lvl="2">
              <a:lnSpc>
                <a:spcPct val="150000"/>
              </a:lnSpc>
            </a:pPr>
            <a:r>
              <a:rPr lang="en-GB" dirty="0">
                <a:solidFill>
                  <a:srgbClr val="3F4742"/>
                </a:solidFill>
                <a:latin typeface="Arial" panose="020B0604020202020204" pitchFamily="34" charset="0"/>
                <a:cs typeface="Arial" panose="020B0604020202020204" pitchFamily="34" charset="0"/>
              </a:rPr>
              <a:t>Making sure that the teachers are aware of how the system should work, and ensuring they are able to adjust to the needs of their class.</a:t>
            </a:r>
          </a:p>
          <a:p>
            <a:pPr lvl="2">
              <a:lnSpc>
                <a:spcPct val="150000"/>
              </a:lnSpc>
            </a:pPr>
            <a:r>
              <a:rPr lang="en-GB" dirty="0">
                <a:solidFill>
                  <a:srgbClr val="3F4742"/>
                </a:solidFill>
                <a:latin typeface="Arial" panose="020B0604020202020204" pitchFamily="34" charset="0"/>
                <a:cs typeface="Arial" panose="020B0604020202020204" pitchFamily="34" charset="0"/>
              </a:rPr>
              <a:t>Allowing time for the children to get used to the new system by trying it out in groups.</a:t>
            </a:r>
          </a:p>
          <a:p>
            <a:pPr lvl="2">
              <a:lnSpc>
                <a:spcPct val="150000"/>
              </a:lnSpc>
            </a:pPr>
            <a:r>
              <a:rPr lang="en-GB" dirty="0">
                <a:solidFill>
                  <a:srgbClr val="3F4742"/>
                </a:solidFill>
                <a:latin typeface="Arial" panose="020B0604020202020204" pitchFamily="34" charset="0"/>
                <a:cs typeface="Arial" panose="020B0604020202020204" pitchFamily="34" charset="0"/>
              </a:rPr>
              <a:t>The teacher needs to make sure that this system is consistent, and they are used regularly to avoid confusion.</a:t>
            </a:r>
          </a:p>
          <a:p>
            <a:pPr lvl="2">
              <a:lnSpc>
                <a:spcPct val="150000"/>
              </a:lnSpc>
            </a:pPr>
            <a:r>
              <a:rPr lang="en-GB" dirty="0">
                <a:solidFill>
                  <a:srgbClr val="3F4742"/>
                </a:solidFill>
                <a:latin typeface="Arial" panose="020B0604020202020204" pitchFamily="34" charset="0"/>
                <a:cs typeface="Arial" panose="020B0604020202020204" pitchFamily="34" charset="0"/>
              </a:rPr>
              <a:t>Checking pupil’s understanding regularly.</a:t>
            </a:r>
          </a:p>
          <a:p>
            <a:endParaRPr lang="en-GB" dirty="0"/>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spTree>
    <p:extLst>
      <p:ext uri="{BB962C8B-B14F-4D97-AF65-F5344CB8AC3E}">
        <p14:creationId xmlns:p14="http://schemas.microsoft.com/office/powerpoint/2010/main" val="2418314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a:xfrm>
            <a:off x="1065212" y="545312"/>
            <a:ext cx="10058402" cy="834887"/>
          </a:xfrm>
        </p:spPr>
        <p:txBody>
          <a:bodyPr/>
          <a:lstStyle/>
          <a:p>
            <a:r>
              <a:rPr lang="en-GB" dirty="0">
                <a:solidFill>
                  <a:srgbClr val="3F4742"/>
                </a:solidFill>
              </a:rPr>
              <a:t>Benefits </a:t>
            </a: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cxnSp>
        <p:nvCxnSpPr>
          <p:cNvPr id="9" name="Straight Connector 8">
            <a:extLst>
              <a:ext uri="{FF2B5EF4-FFF2-40B4-BE49-F238E27FC236}">
                <a16:creationId xmlns:a16="http://schemas.microsoft.com/office/drawing/2014/main" id="{83E5A26E-4FB8-4603-9854-492D9A09DFA9}"/>
              </a:ext>
            </a:extLst>
          </p:cNvPr>
          <p:cNvCxnSpPr>
            <a:cxnSpLocks/>
          </p:cNvCxnSpPr>
          <p:nvPr/>
        </p:nvCxnSpPr>
        <p:spPr>
          <a:xfrm>
            <a:off x="12192000" y="4137992"/>
            <a:ext cx="0" cy="4229100"/>
          </a:xfrm>
          <a:prstGeom prst="line">
            <a:avLst/>
          </a:prstGeom>
          <a:ln>
            <a:solidFill>
              <a:srgbClr val="3F4742"/>
            </a:solidFill>
          </a:ln>
        </p:spPr>
        <p:style>
          <a:lnRef idx="3">
            <a:schemeClr val="accent5"/>
          </a:lnRef>
          <a:fillRef idx="0">
            <a:schemeClr val="accent5"/>
          </a:fillRef>
          <a:effectRef idx="2">
            <a:schemeClr val="accent5"/>
          </a:effectRef>
          <a:fontRef idx="minor">
            <a:schemeClr val="tx1"/>
          </a:fontRef>
        </p:style>
      </p:cxnSp>
      <p:sp>
        <p:nvSpPr>
          <p:cNvPr id="14" name="Rectangle: Rounded Corners 13">
            <a:extLst>
              <a:ext uri="{FF2B5EF4-FFF2-40B4-BE49-F238E27FC236}">
                <a16:creationId xmlns:a16="http://schemas.microsoft.com/office/drawing/2014/main" id="{A6619BF2-531F-41E7-887A-998A6C0EBC67}"/>
              </a:ext>
            </a:extLst>
          </p:cNvPr>
          <p:cNvSpPr/>
          <p:nvPr/>
        </p:nvSpPr>
        <p:spPr>
          <a:xfrm>
            <a:off x="1065212" y="1752600"/>
            <a:ext cx="10058400" cy="4100513"/>
          </a:xfrm>
          <a:prstGeom prst="roundRect">
            <a:avLst/>
          </a:prstGeom>
          <a:solidFill>
            <a:schemeClr val="bg2">
              <a:lumMod val="75000"/>
            </a:schemeClr>
          </a:solidFill>
          <a:ln>
            <a:solidFill>
              <a:srgbClr val="3F47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Connector 15">
            <a:extLst>
              <a:ext uri="{FF2B5EF4-FFF2-40B4-BE49-F238E27FC236}">
                <a16:creationId xmlns:a16="http://schemas.microsoft.com/office/drawing/2014/main" id="{65891C77-FC08-4CD8-9D99-546B02C22AD8}"/>
              </a:ext>
            </a:extLst>
          </p:cNvPr>
          <p:cNvCxnSpPr>
            <a:stCxn id="14" idx="0"/>
            <a:endCxn id="14" idx="2"/>
          </p:cNvCxnSpPr>
          <p:nvPr/>
        </p:nvCxnSpPr>
        <p:spPr>
          <a:xfrm>
            <a:off x="6094412" y="1752600"/>
            <a:ext cx="0" cy="4100513"/>
          </a:xfrm>
          <a:prstGeom prst="line">
            <a:avLst/>
          </a:prstGeom>
          <a:ln>
            <a:solidFill>
              <a:srgbClr val="3F4742"/>
            </a:solidFill>
          </a:ln>
        </p:spPr>
        <p:style>
          <a:lnRef idx="3">
            <a:schemeClr val="accent5"/>
          </a:lnRef>
          <a:fillRef idx="0">
            <a:schemeClr val="accent5"/>
          </a:fillRef>
          <a:effectRef idx="2">
            <a:schemeClr val="accent5"/>
          </a:effectRef>
          <a:fontRef idx="minor">
            <a:schemeClr val="tx1"/>
          </a:fontRef>
        </p:style>
      </p:cxnSp>
      <p:sp>
        <p:nvSpPr>
          <p:cNvPr id="17" name="TextBox 16">
            <a:extLst>
              <a:ext uri="{FF2B5EF4-FFF2-40B4-BE49-F238E27FC236}">
                <a16:creationId xmlns:a16="http://schemas.microsoft.com/office/drawing/2014/main" id="{802B18D5-5FA1-4CB2-AEED-FA82639CCC83}"/>
              </a:ext>
            </a:extLst>
          </p:cNvPr>
          <p:cNvSpPr txBox="1"/>
          <p:nvPr/>
        </p:nvSpPr>
        <p:spPr>
          <a:xfrm>
            <a:off x="1065212" y="1752600"/>
            <a:ext cx="5030788" cy="4770537"/>
          </a:xfrm>
          <a:prstGeom prst="rect">
            <a:avLst/>
          </a:prstGeom>
          <a:noFill/>
        </p:spPr>
        <p:txBody>
          <a:bodyPr wrap="square" rtlCol="0">
            <a:spAutoFit/>
          </a:bodyPr>
          <a:lstStyle/>
          <a:p>
            <a:pPr algn="ctr"/>
            <a:r>
              <a:rPr lang="en-GB" sz="2400" u="sng" dirty="0">
                <a:solidFill>
                  <a:srgbClr val="3F4742"/>
                </a:solidFill>
              </a:rPr>
              <a:t>For Learners..</a:t>
            </a:r>
          </a:p>
          <a:p>
            <a:pPr algn="ctr"/>
            <a:endParaRPr lang="en-GB" sz="2000" u="sng" dirty="0">
              <a:solidFill>
                <a:srgbClr val="3F4742"/>
              </a:solidFill>
            </a:endParaRPr>
          </a:p>
          <a:p>
            <a:pPr marL="285750" lvl="0" indent="-28575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Pupils are able to give visual and oral feedback on their own learning.</a:t>
            </a:r>
          </a:p>
          <a:p>
            <a:pPr lvl="0"/>
            <a:endParaRPr lang="en-GB" sz="2000" dirty="0">
              <a:solidFill>
                <a:srgbClr val="3F4742"/>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Develop an understanding of self-assessment.</a:t>
            </a:r>
          </a:p>
          <a:p>
            <a:pPr marL="285750" lvl="0" indent="-28575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Increased student engagement.</a:t>
            </a:r>
          </a:p>
          <a:p>
            <a:pPr marL="285750" lvl="0" indent="-28575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Personalised learning experiences.</a:t>
            </a:r>
          </a:p>
          <a:p>
            <a:pPr marL="285750" lvl="0" indent="-28575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lvl="0"/>
            <a:r>
              <a:rPr lang="en-GB" sz="2000"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(Primary National Strategy, 2004)</a:t>
            </a:r>
          </a:p>
          <a:p>
            <a:pPr marL="342900" indent="-342900">
              <a:buFont typeface="Arial" panose="020B0604020202020204" pitchFamily="34" charset="0"/>
              <a:buChar char="•"/>
            </a:pPr>
            <a:endParaRPr lang="en-GB" sz="2000" u="sng" dirty="0">
              <a:solidFill>
                <a:srgbClr val="3F4742"/>
              </a:solidFill>
            </a:endParaRPr>
          </a:p>
          <a:p>
            <a:pPr algn="ctr"/>
            <a:endParaRPr lang="en-GB" sz="2000" u="sng" dirty="0">
              <a:solidFill>
                <a:srgbClr val="3F4742"/>
              </a:solidFill>
            </a:endParaRPr>
          </a:p>
        </p:txBody>
      </p:sp>
      <p:sp>
        <p:nvSpPr>
          <p:cNvPr id="18" name="TextBox 17">
            <a:extLst>
              <a:ext uri="{FF2B5EF4-FFF2-40B4-BE49-F238E27FC236}">
                <a16:creationId xmlns:a16="http://schemas.microsoft.com/office/drawing/2014/main" id="{3D54FB2B-64A8-47B5-BCFB-DB99F0C2F2CF}"/>
              </a:ext>
            </a:extLst>
          </p:cNvPr>
          <p:cNvSpPr txBox="1"/>
          <p:nvPr/>
        </p:nvSpPr>
        <p:spPr>
          <a:xfrm>
            <a:off x="6094412" y="1752600"/>
            <a:ext cx="5029192" cy="4154984"/>
          </a:xfrm>
          <a:prstGeom prst="rect">
            <a:avLst/>
          </a:prstGeom>
          <a:noFill/>
        </p:spPr>
        <p:txBody>
          <a:bodyPr wrap="square" rtlCol="0">
            <a:spAutoFit/>
          </a:bodyPr>
          <a:lstStyle/>
          <a:p>
            <a:pPr algn="ctr"/>
            <a:r>
              <a:rPr lang="en-GB" sz="2400" u="sng" dirty="0">
                <a:solidFill>
                  <a:srgbClr val="3F4742"/>
                </a:solidFill>
              </a:rPr>
              <a:t>For Teachers..</a:t>
            </a:r>
          </a:p>
          <a:p>
            <a:endParaRPr lang="en-GB" sz="2000" u="sng" dirty="0">
              <a:solidFill>
                <a:srgbClr val="3F4742"/>
              </a:solidFill>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Creates Self-Regulated learners.</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The teacher is able to build upon or adjust their learning style to ensure their class succeed.</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Greater professional satisfaction.</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			</a:t>
            </a:r>
            <a:r>
              <a:rPr lang="en-GB" sz="1600" dirty="0">
                <a:solidFill>
                  <a:srgbClr val="3F4742"/>
                </a:solidFill>
                <a:latin typeface="Arial" panose="020B0604020202020204" pitchFamily="34" charset="0"/>
                <a:cs typeface="Arial" panose="020B0604020202020204" pitchFamily="34" charset="0"/>
              </a:rPr>
              <a:t>(NCTM, 2018)</a:t>
            </a:r>
            <a:endParaRPr lang="en-GB" sz="2000" dirty="0">
              <a:solidFill>
                <a:srgbClr val="3F474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076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3F4742"/>
                </a:solidFill>
              </a:rPr>
              <a:t>Assessment for Learning</a:t>
            </a:r>
          </a:p>
        </p:txBody>
      </p:sp>
      <p:sp>
        <p:nvSpPr>
          <p:cNvPr id="3" name="Text Placeholder 2"/>
          <p:cNvSpPr>
            <a:spLocks noGrp="1"/>
          </p:cNvSpPr>
          <p:nvPr>
            <p:ph type="body" idx="1"/>
          </p:nvPr>
        </p:nvSpPr>
        <p:spPr/>
        <p:txBody>
          <a:bodyPr/>
          <a:lstStyle/>
          <a:p>
            <a:r>
              <a:rPr lang="en-US" dirty="0">
                <a:solidFill>
                  <a:srgbClr val="3F4742"/>
                </a:solidFill>
              </a:rPr>
              <a:t>Key Stage 2</a:t>
            </a:r>
          </a:p>
        </p:txBody>
      </p:sp>
    </p:spTree>
    <p:extLst>
      <p:ext uri="{BB962C8B-B14F-4D97-AF65-F5344CB8AC3E}">
        <p14:creationId xmlns:p14="http://schemas.microsoft.com/office/powerpoint/2010/main" val="1780403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59717-7457-4CF6-9D34-10E93D5DA743}"/>
              </a:ext>
            </a:extLst>
          </p:cNvPr>
          <p:cNvSpPr>
            <a:spLocks noGrp="1"/>
          </p:cNvSpPr>
          <p:nvPr>
            <p:ph type="title"/>
          </p:nvPr>
        </p:nvSpPr>
        <p:spPr>
          <a:xfrm>
            <a:off x="1065214" y="609600"/>
            <a:ext cx="10058402" cy="1219200"/>
          </a:xfrm>
        </p:spPr>
        <p:txBody>
          <a:bodyPr/>
          <a:lstStyle/>
          <a:p>
            <a:r>
              <a:rPr lang="en-GB" dirty="0">
                <a:solidFill>
                  <a:srgbClr val="3F4742"/>
                </a:solidFill>
              </a:rPr>
              <a:t>Assessment for Learning-</a:t>
            </a:r>
            <a:br>
              <a:rPr lang="en-GB" dirty="0">
                <a:solidFill>
                  <a:srgbClr val="3F4742"/>
                </a:solidFill>
              </a:rPr>
            </a:br>
            <a:r>
              <a:rPr lang="en-GB" dirty="0">
                <a:solidFill>
                  <a:srgbClr val="3F4742"/>
                </a:solidFill>
              </a:rPr>
              <a:t>Peer assessment </a:t>
            </a:r>
          </a:p>
        </p:txBody>
      </p:sp>
      <p:sp>
        <p:nvSpPr>
          <p:cNvPr id="3" name="Content Placeholder 2">
            <a:extLst>
              <a:ext uri="{FF2B5EF4-FFF2-40B4-BE49-F238E27FC236}">
                <a16:creationId xmlns:a16="http://schemas.microsoft.com/office/drawing/2014/main" id="{1EF7BE59-2E05-4F95-A35D-58CD67279742}"/>
              </a:ext>
            </a:extLst>
          </p:cNvPr>
          <p:cNvSpPr>
            <a:spLocks noGrp="1"/>
          </p:cNvSpPr>
          <p:nvPr>
            <p:ph idx="1"/>
          </p:nvPr>
        </p:nvSpPr>
        <p:spPr>
          <a:xfrm>
            <a:off x="1065214" y="2324100"/>
            <a:ext cx="10058400" cy="4229100"/>
          </a:xfrm>
        </p:spPr>
        <p:txBody>
          <a:bodyPr>
            <a:normAutofit/>
          </a:bodyPr>
          <a:lstStyle/>
          <a:p>
            <a:r>
              <a:rPr lang="en-GB" sz="2000" dirty="0">
                <a:solidFill>
                  <a:srgbClr val="3F4742"/>
                </a:solidFill>
                <a:latin typeface="Arial" panose="020B0604020202020204" pitchFamily="34" charset="0"/>
                <a:cs typeface="Arial" panose="020B0604020202020204" pitchFamily="34" charset="0"/>
              </a:rPr>
              <a:t>Peer assessment focusses on enabling the pupil to assess and reflect others work in order to improve their own.</a:t>
            </a:r>
          </a:p>
          <a:p>
            <a:r>
              <a:rPr lang="en-GB" sz="2000" dirty="0">
                <a:solidFill>
                  <a:srgbClr val="3F4742"/>
                </a:solidFill>
                <a:latin typeface="Arial" panose="020B0604020202020204" pitchFamily="34" charset="0"/>
                <a:cs typeface="Arial" panose="020B0604020202020204" pitchFamily="34" charset="0"/>
              </a:rPr>
              <a:t>Pupil puts themselves in the role of the teacher.</a:t>
            </a:r>
          </a:p>
          <a:p>
            <a:r>
              <a:rPr lang="en-GB" sz="2000" dirty="0">
                <a:solidFill>
                  <a:srgbClr val="3F4742"/>
                </a:solidFill>
                <a:latin typeface="Arial" panose="020B0604020202020204" pitchFamily="34" charset="0"/>
                <a:cs typeface="Arial" panose="020B0604020202020204" pitchFamily="34" charset="0"/>
              </a:rPr>
              <a:t>Feedback is given verbally and written.</a:t>
            </a:r>
          </a:p>
          <a:p>
            <a:pPr marL="0" indent="0">
              <a:buNone/>
            </a:pPr>
            <a:r>
              <a:rPr lang="en-GB" sz="2000" dirty="0">
                <a:solidFill>
                  <a:srgbClr val="3F4742"/>
                </a:solidFill>
                <a:latin typeface="Arial" panose="020B0604020202020204" pitchFamily="34" charset="0"/>
                <a:cs typeface="Arial" panose="020B0604020202020204" pitchFamily="34" charset="0"/>
              </a:rPr>
              <a:t>								(NFER, 2007)</a:t>
            </a:r>
          </a:p>
          <a:p>
            <a:r>
              <a:rPr lang="en-GB" sz="2000" dirty="0">
                <a:solidFill>
                  <a:srgbClr val="3F4742"/>
                </a:solidFill>
                <a:latin typeface="Arial" panose="020B0604020202020204" pitchFamily="34" charset="0"/>
                <a:cs typeface="Arial" panose="020B0604020202020204" pitchFamily="34" charset="0"/>
              </a:rPr>
              <a:t>According to the Ministry of Education (2010), pupils who are able to successfully peer assess, also find it easier to self assess to a high standard. </a:t>
            </a:r>
          </a:p>
        </p:txBody>
      </p:sp>
      <p:pic>
        <p:nvPicPr>
          <p:cNvPr id="4" name="Picture 3">
            <a:extLst>
              <a:ext uri="{FF2B5EF4-FFF2-40B4-BE49-F238E27FC236}">
                <a16:creationId xmlns:a16="http://schemas.microsoft.com/office/drawing/2014/main" id="{9B33D3E9-7D57-4907-B0FB-B71F88F6B434}"/>
              </a:ext>
            </a:extLst>
          </p:cNvPr>
          <p:cNvPicPr>
            <a:picLocks noChangeAspect="1"/>
          </p:cNvPicPr>
          <p:nvPr/>
        </p:nvPicPr>
        <p:blipFill rotWithShape="1">
          <a:blip r:embed="rId2"/>
          <a:srcRect l="17461" t="36451" r="58399" b="30824"/>
          <a:stretch/>
        </p:blipFill>
        <p:spPr>
          <a:xfrm>
            <a:off x="9792428" y="0"/>
            <a:ext cx="2399572" cy="1828800"/>
          </a:xfrm>
          <a:prstGeom prst="rect">
            <a:avLst/>
          </a:prstGeom>
          <a:effectLst>
            <a:softEdge rad="139700"/>
          </a:effectLst>
        </p:spPr>
      </p:pic>
    </p:spTree>
    <p:extLst>
      <p:ext uri="{BB962C8B-B14F-4D97-AF65-F5344CB8AC3E}">
        <p14:creationId xmlns:p14="http://schemas.microsoft.com/office/powerpoint/2010/main" val="3639400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p:txBody>
          <a:bodyPr/>
          <a:lstStyle/>
          <a:p>
            <a:r>
              <a:rPr lang="en-GB" dirty="0">
                <a:solidFill>
                  <a:srgbClr val="3F4742"/>
                </a:solidFill>
              </a:rPr>
              <a:t>Implementation</a:t>
            </a:r>
          </a:p>
        </p:txBody>
      </p:sp>
      <p:sp>
        <p:nvSpPr>
          <p:cNvPr id="3" name="Content Placeholder 2">
            <a:extLst>
              <a:ext uri="{FF2B5EF4-FFF2-40B4-BE49-F238E27FC236}">
                <a16:creationId xmlns:a16="http://schemas.microsoft.com/office/drawing/2014/main" id="{699E5DE6-2875-40BA-B15D-A8A5BC71BF24}"/>
              </a:ext>
            </a:extLst>
          </p:cNvPr>
          <p:cNvSpPr>
            <a:spLocks noGrp="1"/>
          </p:cNvSpPr>
          <p:nvPr>
            <p:ph idx="1"/>
          </p:nvPr>
        </p:nvSpPr>
        <p:spPr>
          <a:xfrm>
            <a:off x="1065214" y="2036618"/>
            <a:ext cx="10058400" cy="4229100"/>
          </a:xfrm>
        </p:spPr>
        <p:txBody>
          <a:bodyPr>
            <a:normAutofit/>
          </a:bodyPr>
          <a:lstStyle/>
          <a:p>
            <a:r>
              <a:rPr lang="en-GB" sz="2000" dirty="0">
                <a:solidFill>
                  <a:srgbClr val="3F4742"/>
                </a:solidFill>
                <a:latin typeface="Arial" panose="020B0604020202020204" pitchFamily="34" charset="0"/>
                <a:cs typeface="Arial" panose="020B0604020202020204" pitchFamily="34" charset="0"/>
              </a:rPr>
              <a:t>NFER (2007) suggests that the best way to introduce peer assessment in to a classroom is to allow the pupils to observe the teacher modelling the process with another member of staff. </a:t>
            </a:r>
          </a:p>
          <a:p>
            <a:r>
              <a:rPr lang="en-GB" sz="2000" dirty="0">
                <a:solidFill>
                  <a:srgbClr val="3F4742"/>
                </a:solidFill>
                <a:latin typeface="Arial" panose="020B0604020202020204" pitchFamily="34" charset="0"/>
                <a:cs typeface="Arial" panose="020B0604020202020204" pitchFamily="34" charset="0"/>
              </a:rPr>
              <a:t>In our school, I feel that this strategy should be implemented the same way in order to ensure the pupils are fully aware of how to assess correctly, and provide a secure environment where pupils are encouraged to feel confident of their work, and in the peer who is marking their work. </a:t>
            </a:r>
          </a:p>
          <a:p>
            <a:r>
              <a:rPr lang="en-GB" sz="2000" dirty="0">
                <a:solidFill>
                  <a:srgbClr val="3F4742"/>
                </a:solidFill>
                <a:latin typeface="Arial" panose="020B0604020202020204" pitchFamily="34" charset="0"/>
                <a:cs typeface="Arial" panose="020B0604020202020204" pitchFamily="34" charset="0"/>
              </a:rPr>
              <a:t>I feel we should encourage the pupils to set out their own rules in regard to peer assessment, this ensures that pupils voice is taken into consideration, and therefore it may be less likely to have the rules broken.</a:t>
            </a:r>
          </a:p>
          <a:p>
            <a:endParaRPr lang="en-GB" sz="1800" dirty="0">
              <a:solidFill>
                <a:srgbClr val="3F4742"/>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spTree>
    <p:extLst>
      <p:ext uri="{BB962C8B-B14F-4D97-AF65-F5344CB8AC3E}">
        <p14:creationId xmlns:p14="http://schemas.microsoft.com/office/powerpoint/2010/main" val="4088162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0F33-6B82-4557-9DA6-093FA80A5727}"/>
              </a:ext>
            </a:extLst>
          </p:cNvPr>
          <p:cNvSpPr>
            <a:spLocks noGrp="1"/>
          </p:cNvSpPr>
          <p:nvPr>
            <p:ph type="title"/>
          </p:nvPr>
        </p:nvSpPr>
        <p:spPr>
          <a:xfrm>
            <a:off x="1065212" y="318052"/>
            <a:ext cx="10058402" cy="874643"/>
          </a:xfrm>
        </p:spPr>
        <p:txBody>
          <a:bodyPr/>
          <a:lstStyle/>
          <a:p>
            <a:r>
              <a:rPr lang="en-GB" dirty="0">
                <a:solidFill>
                  <a:srgbClr val="3F4742"/>
                </a:solidFill>
              </a:rPr>
              <a:t>Benefits </a:t>
            </a:r>
          </a:p>
        </p:txBody>
      </p:sp>
      <p:pic>
        <p:nvPicPr>
          <p:cNvPr id="4" name="Picture 3">
            <a:extLst>
              <a:ext uri="{FF2B5EF4-FFF2-40B4-BE49-F238E27FC236}">
                <a16:creationId xmlns:a16="http://schemas.microsoft.com/office/drawing/2014/main" id="{F18676A6-D319-42A5-8DF6-04A83E735CD0}"/>
              </a:ext>
            </a:extLst>
          </p:cNvPr>
          <p:cNvPicPr>
            <a:picLocks noChangeAspect="1"/>
          </p:cNvPicPr>
          <p:nvPr/>
        </p:nvPicPr>
        <p:blipFill rotWithShape="1">
          <a:blip r:embed="rId2"/>
          <a:srcRect l="17461" t="36451" r="58399" b="30824"/>
          <a:stretch/>
        </p:blipFill>
        <p:spPr>
          <a:xfrm>
            <a:off x="9864436" y="48491"/>
            <a:ext cx="2327564" cy="1731818"/>
          </a:xfrm>
          <a:prstGeom prst="rect">
            <a:avLst/>
          </a:prstGeom>
          <a:effectLst>
            <a:softEdge rad="139700"/>
          </a:effectLst>
        </p:spPr>
      </p:pic>
      <p:sp>
        <p:nvSpPr>
          <p:cNvPr id="6" name="Rectangle: Rounded Corners 5">
            <a:extLst>
              <a:ext uri="{FF2B5EF4-FFF2-40B4-BE49-F238E27FC236}">
                <a16:creationId xmlns:a16="http://schemas.microsoft.com/office/drawing/2014/main" id="{477BB9A6-2D91-4881-84CD-59068BC3C733}"/>
              </a:ext>
            </a:extLst>
          </p:cNvPr>
          <p:cNvSpPr/>
          <p:nvPr/>
        </p:nvSpPr>
        <p:spPr>
          <a:xfrm>
            <a:off x="1065212" y="1752600"/>
            <a:ext cx="10058400" cy="4100513"/>
          </a:xfrm>
          <a:prstGeom prst="roundRect">
            <a:avLst/>
          </a:prstGeom>
          <a:solidFill>
            <a:schemeClr val="bg2">
              <a:lumMod val="75000"/>
            </a:schemeClr>
          </a:solidFill>
          <a:ln>
            <a:solidFill>
              <a:srgbClr val="3F47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B5D798BC-5137-4A63-B746-E73CA8EC0BBB}"/>
              </a:ext>
            </a:extLst>
          </p:cNvPr>
          <p:cNvCxnSpPr>
            <a:stCxn id="6" idx="0"/>
            <a:endCxn id="6" idx="2"/>
          </p:cNvCxnSpPr>
          <p:nvPr/>
        </p:nvCxnSpPr>
        <p:spPr>
          <a:xfrm>
            <a:off x="6094412" y="1752600"/>
            <a:ext cx="0" cy="4100513"/>
          </a:xfrm>
          <a:prstGeom prst="line">
            <a:avLst/>
          </a:prstGeom>
          <a:ln>
            <a:solidFill>
              <a:srgbClr val="3F4742"/>
            </a:solidFill>
          </a:ln>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0A989C62-3C21-4471-BC95-FDE8CF1919BE}"/>
              </a:ext>
            </a:extLst>
          </p:cNvPr>
          <p:cNvSpPr txBox="1"/>
          <p:nvPr/>
        </p:nvSpPr>
        <p:spPr>
          <a:xfrm>
            <a:off x="1065212" y="1752600"/>
            <a:ext cx="5029122" cy="3908762"/>
          </a:xfrm>
          <a:prstGeom prst="rect">
            <a:avLst/>
          </a:prstGeom>
          <a:noFill/>
        </p:spPr>
        <p:txBody>
          <a:bodyPr wrap="square" rtlCol="0">
            <a:spAutoFit/>
          </a:bodyPr>
          <a:lstStyle/>
          <a:p>
            <a:pPr algn="ctr"/>
            <a:r>
              <a:rPr lang="en-GB" sz="2400" u="sng" dirty="0">
                <a:solidFill>
                  <a:srgbClr val="3F4742"/>
                </a:solidFill>
              </a:rPr>
              <a:t>For Learners..</a:t>
            </a:r>
          </a:p>
          <a:p>
            <a:pPr algn="ctr"/>
            <a:endParaRPr lang="en-GB" sz="2400" u="sng" dirty="0">
              <a:solidFill>
                <a:srgbClr val="3F4742"/>
              </a:solidFill>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Enhances pupil engagement</a:t>
            </a:r>
          </a:p>
          <a:p>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The pupil receives increased amounts of feedback.</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Peer assessment allows the pupil to view what is seen as good work. </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r>
              <a:rPr lang="en-GB" sz="2000" dirty="0">
                <a:solidFill>
                  <a:srgbClr val="3F4742"/>
                </a:solidFill>
                <a:latin typeface="Arial" panose="020B0604020202020204" pitchFamily="34" charset="0"/>
                <a:cs typeface="Arial" panose="020B0604020202020204" pitchFamily="34" charset="0"/>
              </a:rPr>
              <a:t>		</a:t>
            </a:r>
            <a:r>
              <a:rPr lang="en-GB" dirty="0">
                <a:solidFill>
                  <a:srgbClr val="3F4742"/>
                </a:solidFill>
                <a:latin typeface="Arial" panose="020B0604020202020204" pitchFamily="34" charset="0"/>
                <a:cs typeface="Arial" panose="020B0604020202020204" pitchFamily="34" charset="0"/>
              </a:rPr>
              <a:t>(University of Exeter, 2017)</a:t>
            </a:r>
            <a:endParaRPr lang="en-GB" sz="2000" dirty="0">
              <a:solidFill>
                <a:srgbClr val="3F4742"/>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494F02C-60D9-4C4D-A440-707D5BD428C3}"/>
              </a:ext>
            </a:extLst>
          </p:cNvPr>
          <p:cNvSpPr txBox="1"/>
          <p:nvPr/>
        </p:nvSpPr>
        <p:spPr>
          <a:xfrm>
            <a:off x="6094334" y="1752600"/>
            <a:ext cx="5029122" cy="2062103"/>
          </a:xfrm>
          <a:prstGeom prst="rect">
            <a:avLst/>
          </a:prstGeom>
          <a:noFill/>
        </p:spPr>
        <p:txBody>
          <a:bodyPr wrap="square" rtlCol="0">
            <a:spAutoFit/>
          </a:bodyPr>
          <a:lstStyle/>
          <a:p>
            <a:pPr algn="ctr"/>
            <a:r>
              <a:rPr lang="en-GB" sz="2400" u="sng" dirty="0">
                <a:solidFill>
                  <a:srgbClr val="3F4742"/>
                </a:solidFill>
              </a:rPr>
              <a:t>For Teachers..</a:t>
            </a:r>
          </a:p>
          <a:p>
            <a:pPr algn="ctr"/>
            <a:endParaRPr lang="en-GB" sz="2400" u="sng" dirty="0">
              <a:solidFill>
                <a:srgbClr val="3F4742"/>
              </a:solidFill>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Pupils learn best from each other (Professional Learning Board, 2017).</a:t>
            </a:r>
          </a:p>
          <a:p>
            <a:pPr marL="342900" indent="-342900">
              <a:buFont typeface="Arial" panose="020B0604020202020204" pitchFamily="34" charset="0"/>
              <a:buChar char="•"/>
            </a:pPr>
            <a:endParaRPr lang="en-GB" sz="2000" dirty="0">
              <a:solidFill>
                <a:srgbClr val="3F474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solidFill>
                  <a:srgbClr val="3F4742"/>
                </a:solidFill>
                <a:latin typeface="Arial" panose="020B0604020202020204" pitchFamily="34" charset="0"/>
                <a:cs typeface="Arial" panose="020B0604020202020204" pitchFamily="34" charset="0"/>
              </a:rPr>
              <a:t>More time efficient (Hernandez, 2010).</a:t>
            </a:r>
          </a:p>
        </p:txBody>
      </p:sp>
    </p:spTree>
    <p:extLst>
      <p:ext uri="{BB962C8B-B14F-4D97-AF65-F5344CB8AC3E}">
        <p14:creationId xmlns:p14="http://schemas.microsoft.com/office/powerpoint/2010/main" val="1140196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3F4742"/>
                </a:solidFill>
              </a:rPr>
              <a:t>Final Thoughts</a:t>
            </a:r>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805748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102E-87C2-4F6A-B2F5-CE02DC8F54A8}"/>
              </a:ext>
            </a:extLst>
          </p:cNvPr>
          <p:cNvSpPr>
            <a:spLocks noGrp="1"/>
          </p:cNvSpPr>
          <p:nvPr>
            <p:ph type="title"/>
          </p:nvPr>
        </p:nvSpPr>
        <p:spPr>
          <a:xfrm>
            <a:off x="1065214" y="552450"/>
            <a:ext cx="10058402" cy="647700"/>
          </a:xfrm>
        </p:spPr>
        <p:txBody>
          <a:bodyPr/>
          <a:lstStyle/>
          <a:p>
            <a:r>
              <a:rPr lang="en-GB" dirty="0">
                <a:solidFill>
                  <a:srgbClr val="3F4742"/>
                </a:solidFill>
              </a:rPr>
              <a:t>Final Thoughts </a:t>
            </a:r>
          </a:p>
        </p:txBody>
      </p:sp>
      <p:sp>
        <p:nvSpPr>
          <p:cNvPr id="3" name="Content Placeholder 2">
            <a:extLst>
              <a:ext uri="{FF2B5EF4-FFF2-40B4-BE49-F238E27FC236}">
                <a16:creationId xmlns:a16="http://schemas.microsoft.com/office/drawing/2014/main" id="{3385895B-9D39-4C0B-9458-5F2D03CF382C}"/>
              </a:ext>
            </a:extLst>
          </p:cNvPr>
          <p:cNvSpPr>
            <a:spLocks noGrp="1"/>
          </p:cNvSpPr>
          <p:nvPr>
            <p:ph idx="1"/>
          </p:nvPr>
        </p:nvSpPr>
        <p:spPr/>
        <p:txBody>
          <a:bodyPr>
            <a:normAutofit fontScale="92500" lnSpcReduction="20000"/>
          </a:bodyPr>
          <a:lstStyle/>
          <a:p>
            <a:pPr>
              <a:lnSpc>
                <a:spcPct val="150000"/>
              </a:lnSpc>
            </a:pPr>
            <a:r>
              <a:rPr lang="en-GB" dirty="0">
                <a:solidFill>
                  <a:srgbClr val="3F4742"/>
                </a:solidFill>
                <a:latin typeface="Arial" panose="020B0604020202020204" pitchFamily="34" charset="0"/>
                <a:cs typeface="Arial" panose="020B0604020202020204" pitchFamily="34" charset="0"/>
              </a:rPr>
              <a:t>This meeting aimed to inform the board of governors on my proposed Assessment for Learning strategies. Including a description of what they involve, how it could be implemented, and the benefits they could have on learners and teachers. </a:t>
            </a:r>
          </a:p>
          <a:p>
            <a:pPr>
              <a:lnSpc>
                <a:spcPct val="150000"/>
              </a:lnSpc>
            </a:pPr>
            <a:r>
              <a:rPr lang="en-GB" dirty="0">
                <a:solidFill>
                  <a:srgbClr val="3F4742"/>
                </a:solidFill>
                <a:latin typeface="Arial" panose="020B0604020202020204" pitchFamily="34" charset="0"/>
                <a:cs typeface="Arial" panose="020B0604020202020204" pitchFamily="34" charset="0"/>
              </a:rPr>
              <a:t>Assessment for Learning was also defined, and why it is important for our school to incorporate was discussed.</a:t>
            </a:r>
          </a:p>
          <a:p>
            <a:pPr>
              <a:lnSpc>
                <a:spcPct val="150000"/>
              </a:lnSpc>
            </a:pPr>
            <a:r>
              <a:rPr lang="en-GB" dirty="0">
                <a:solidFill>
                  <a:srgbClr val="3F4742"/>
                </a:solidFill>
                <a:latin typeface="Arial" panose="020B0604020202020204" pitchFamily="34" charset="0"/>
                <a:cs typeface="Arial" panose="020B0604020202020204" pitchFamily="34" charset="0"/>
              </a:rPr>
              <a:t>I would now like to ask you to fill in a short survey on the proposed Assessment for Learning strategies, in order to evaluate the views on them. </a:t>
            </a:r>
          </a:p>
        </p:txBody>
      </p:sp>
      <p:pic>
        <p:nvPicPr>
          <p:cNvPr id="4" name="Picture 3">
            <a:extLst>
              <a:ext uri="{FF2B5EF4-FFF2-40B4-BE49-F238E27FC236}">
                <a16:creationId xmlns:a16="http://schemas.microsoft.com/office/drawing/2014/main" id="{8DE2C9AF-7725-4AEF-9C5F-2A3EDC41B3D5}"/>
              </a:ext>
            </a:extLst>
          </p:cNvPr>
          <p:cNvPicPr>
            <a:picLocks noChangeAspect="1"/>
          </p:cNvPicPr>
          <p:nvPr/>
        </p:nvPicPr>
        <p:blipFill rotWithShape="1">
          <a:blip r:embed="rId2"/>
          <a:srcRect l="17461" t="36451" r="58399" b="30824"/>
          <a:stretch/>
        </p:blipFill>
        <p:spPr>
          <a:xfrm>
            <a:off x="9959832" y="-93518"/>
            <a:ext cx="2327564" cy="1731818"/>
          </a:xfrm>
          <a:prstGeom prst="rect">
            <a:avLst/>
          </a:prstGeom>
          <a:effectLst>
            <a:softEdge rad="139700"/>
          </a:effectLst>
        </p:spPr>
      </p:pic>
    </p:spTree>
    <p:extLst>
      <p:ext uri="{BB962C8B-B14F-4D97-AF65-F5344CB8AC3E}">
        <p14:creationId xmlns:p14="http://schemas.microsoft.com/office/powerpoint/2010/main" val="336829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3BC267F0-4B8E-4312-A582-DF2162AD61A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2873" y="769212"/>
            <a:ext cx="6954982" cy="5319575"/>
          </a:xfrm>
          <a:effectLst>
            <a:softEdge rad="279400"/>
          </a:effectLst>
        </p:spPr>
      </p:pic>
      <p:sp>
        <p:nvSpPr>
          <p:cNvPr id="9" name="TextBox 8">
            <a:extLst>
              <a:ext uri="{FF2B5EF4-FFF2-40B4-BE49-F238E27FC236}">
                <a16:creationId xmlns:a16="http://schemas.microsoft.com/office/drawing/2014/main" id="{833AFB2E-2755-4FFB-8E5D-B875CFE5A938}"/>
              </a:ext>
            </a:extLst>
          </p:cNvPr>
          <p:cNvSpPr txBox="1"/>
          <p:nvPr/>
        </p:nvSpPr>
        <p:spPr>
          <a:xfrm>
            <a:off x="2923309" y="5442456"/>
            <a:ext cx="6096000" cy="646331"/>
          </a:xfrm>
          <a:prstGeom prst="rect">
            <a:avLst/>
          </a:prstGeom>
          <a:noFill/>
        </p:spPr>
        <p:txBody>
          <a:bodyPr wrap="square" rtlCol="0">
            <a:spAutoFit/>
          </a:bodyPr>
          <a:lstStyle/>
          <a:p>
            <a:r>
              <a:rPr lang="en-GB" sz="3600" dirty="0">
                <a:solidFill>
                  <a:srgbClr val="3F4742"/>
                </a:solidFill>
              </a:rPr>
              <a:t>Thank you for listening!</a:t>
            </a:r>
          </a:p>
        </p:txBody>
      </p:sp>
    </p:spTree>
    <p:extLst>
      <p:ext uri="{BB962C8B-B14F-4D97-AF65-F5344CB8AC3E}">
        <p14:creationId xmlns:p14="http://schemas.microsoft.com/office/powerpoint/2010/main" val="2380232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33AFB2E-2755-4FFB-8E5D-B875CFE5A938}"/>
              </a:ext>
            </a:extLst>
          </p:cNvPr>
          <p:cNvSpPr txBox="1"/>
          <p:nvPr/>
        </p:nvSpPr>
        <p:spPr>
          <a:xfrm>
            <a:off x="599833" y="495702"/>
            <a:ext cx="6096000" cy="646331"/>
          </a:xfrm>
          <a:prstGeom prst="rect">
            <a:avLst/>
          </a:prstGeom>
          <a:noFill/>
        </p:spPr>
        <p:txBody>
          <a:bodyPr wrap="square" rtlCol="0">
            <a:spAutoFit/>
          </a:bodyPr>
          <a:lstStyle/>
          <a:p>
            <a:r>
              <a:rPr lang="en-GB" sz="3600" dirty="0">
                <a:solidFill>
                  <a:srgbClr val="3F4742"/>
                </a:solidFill>
              </a:rPr>
              <a:t>Reference List</a:t>
            </a:r>
          </a:p>
        </p:txBody>
      </p:sp>
      <p:sp>
        <p:nvSpPr>
          <p:cNvPr id="4" name="TextBox 3">
            <a:extLst>
              <a:ext uri="{FF2B5EF4-FFF2-40B4-BE49-F238E27FC236}">
                <a16:creationId xmlns:a16="http://schemas.microsoft.com/office/drawing/2014/main" id="{128361BB-D753-4D2C-9C07-9674103A188F}"/>
              </a:ext>
            </a:extLst>
          </p:cNvPr>
          <p:cNvSpPr txBox="1"/>
          <p:nvPr/>
        </p:nvSpPr>
        <p:spPr>
          <a:xfrm>
            <a:off x="634357" y="1034321"/>
            <a:ext cx="10957810" cy="5770811"/>
          </a:xfrm>
          <a:prstGeom prst="rect">
            <a:avLst/>
          </a:prstGeom>
          <a:noFill/>
        </p:spPr>
        <p:txBody>
          <a:bodyPr wrap="square" rtlCol="0">
            <a:spAutoFit/>
          </a:bodyPr>
          <a:lstStyle/>
          <a:p>
            <a:pPr>
              <a:lnSpc>
                <a:spcPct val="150000"/>
              </a:lnSpc>
            </a:pPr>
            <a:r>
              <a:rPr lang="en-GB" sz="1300" dirty="0">
                <a:solidFill>
                  <a:srgbClr val="3F4742"/>
                </a:solidFill>
                <a:latin typeface="Arial" panose="020B0604020202020204" pitchFamily="34" charset="0"/>
                <a:cs typeface="Arial" panose="020B0604020202020204" pitchFamily="34" charset="0"/>
              </a:rPr>
              <a:t>Assessment Reform Group (2002) </a:t>
            </a:r>
            <a:r>
              <a:rPr lang="en-GB" sz="1300" i="1" dirty="0">
                <a:solidFill>
                  <a:srgbClr val="3F4742"/>
                </a:solidFill>
                <a:latin typeface="Arial" panose="020B0604020202020204" pitchFamily="34" charset="0"/>
                <a:cs typeface="Arial" panose="020B0604020202020204" pitchFamily="34" charset="0"/>
              </a:rPr>
              <a:t>What is Assessment for Learning? </a:t>
            </a:r>
            <a:r>
              <a:rPr lang="en-GB" sz="1300" u="sng" dirty="0">
                <a:solidFill>
                  <a:srgbClr val="3F4742"/>
                </a:solidFill>
                <a:latin typeface="Arial" panose="020B0604020202020204" pitchFamily="34" charset="0"/>
                <a:cs typeface="Arial" panose="020B0604020202020204" pitchFamily="34" charset="0"/>
                <a:hlinkClick r:id="rId2"/>
              </a:rPr>
              <a:t>http://www.assessmentforlearning.edu.au/professional_learning/intro_to_afl/introduction_key_questions.htm</a:t>
            </a:r>
            <a:r>
              <a:rPr lang="en-GB" sz="1300" dirty="0">
                <a:solidFill>
                  <a:srgbClr val="3F4742"/>
                </a:solidFill>
                <a:latin typeface="Arial" panose="020B0604020202020204" pitchFamily="34" charset="0"/>
                <a:cs typeface="Arial" panose="020B0604020202020204" pitchFamily="34" charset="0"/>
                <a:hlinkClick r:id="rId2"/>
              </a:rPr>
              <a:t>l</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Black, P. and William, D (2001) </a:t>
            </a:r>
            <a:r>
              <a:rPr lang="en-GB" sz="1300" i="1" dirty="0">
                <a:solidFill>
                  <a:srgbClr val="3F4742"/>
                </a:solidFill>
                <a:latin typeface="Arial" panose="020B0604020202020204" pitchFamily="34" charset="0"/>
                <a:cs typeface="Arial" panose="020B0604020202020204" pitchFamily="34" charset="0"/>
              </a:rPr>
              <a:t>Inside the Black Box</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3"/>
              </a:rPr>
              <a:t>https://weaeducation.typepad.co.uk/files/blackbox-1.pdf</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Cambridge International Education (2011) </a:t>
            </a:r>
            <a:r>
              <a:rPr lang="en-GB" sz="1300" i="1" dirty="0">
                <a:solidFill>
                  <a:srgbClr val="3F4742"/>
                </a:solidFill>
                <a:latin typeface="Arial" panose="020B0604020202020204" pitchFamily="34" charset="0"/>
                <a:cs typeface="Arial" panose="020B0604020202020204" pitchFamily="34" charset="0"/>
              </a:rPr>
              <a:t>Getting started with Assessment for Learning. </a:t>
            </a:r>
            <a:r>
              <a:rPr lang="en-GB" sz="1300" u="sng" dirty="0">
                <a:solidFill>
                  <a:srgbClr val="3F4742"/>
                </a:solidFill>
                <a:latin typeface="Arial" panose="020B0604020202020204" pitchFamily="34" charset="0"/>
                <a:cs typeface="Arial" panose="020B0604020202020204" pitchFamily="34" charset="0"/>
                <a:hlinkClick r:id="rId4"/>
              </a:rPr>
              <a:t>https://cambridge-community.org.uk/professional-development/gswafl/index.html</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 </a:t>
            </a:r>
          </a:p>
          <a:p>
            <a:pPr>
              <a:lnSpc>
                <a:spcPct val="150000"/>
              </a:lnSpc>
            </a:pPr>
            <a:r>
              <a:rPr lang="en-GB" sz="1300" dirty="0">
                <a:solidFill>
                  <a:srgbClr val="3F4742"/>
                </a:solidFill>
                <a:latin typeface="Arial" panose="020B0604020202020204" pitchFamily="34" charset="0"/>
                <a:cs typeface="Arial" panose="020B0604020202020204" pitchFamily="34" charset="0"/>
              </a:rPr>
              <a:t>CCEA (2009) </a:t>
            </a:r>
            <a:r>
              <a:rPr lang="en-GB" sz="1300" i="1" dirty="0">
                <a:solidFill>
                  <a:srgbClr val="3F4742"/>
                </a:solidFill>
                <a:latin typeface="Arial" panose="020B0604020202020204" pitchFamily="34" charset="0"/>
                <a:cs typeface="Arial" panose="020B0604020202020204" pitchFamily="34" charset="0"/>
              </a:rPr>
              <a:t>Assessment for Learning</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5"/>
              </a:rPr>
              <a:t>http://ccea.org.uk/sites/default/files/docs/curriculum/assessment/assessment_for_learning/afl_practical_guide.pdf</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Hernandez, R (2010) Benefits and Challenges of peer and self assessment. </a:t>
            </a:r>
            <a:r>
              <a:rPr lang="en-GB" sz="1300" u="sng" dirty="0">
                <a:solidFill>
                  <a:srgbClr val="3F4742"/>
                </a:solidFill>
                <a:latin typeface="Arial" panose="020B0604020202020204" pitchFamily="34" charset="0"/>
                <a:cs typeface="Arial" panose="020B0604020202020204" pitchFamily="34" charset="0"/>
                <a:hlinkClick r:id="rId6"/>
              </a:rPr>
              <a:t>https://www.ucd.ie/t4cms/UCDTLA0033-1.pdf</a:t>
            </a:r>
            <a:r>
              <a:rPr lang="en-GB" sz="1300" dirty="0">
                <a:solidFill>
                  <a:srgbClr val="3F4742"/>
                </a:solidFill>
                <a:latin typeface="Arial" panose="020B0604020202020204" pitchFamily="34" charset="0"/>
                <a:cs typeface="Arial" panose="020B0604020202020204" pitchFamily="34" charset="0"/>
              </a:rPr>
              <a:t> Date Accessed: 15</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Lancashire County Council (2011) </a:t>
            </a:r>
            <a:r>
              <a:rPr lang="en-GB" sz="1300" i="1" dirty="0">
                <a:solidFill>
                  <a:srgbClr val="3F4742"/>
                </a:solidFill>
                <a:latin typeface="Arial" panose="020B0604020202020204" pitchFamily="34" charset="0"/>
                <a:cs typeface="Arial" panose="020B0604020202020204" pitchFamily="34" charset="0"/>
              </a:rPr>
              <a:t>Assessment for Learning in the early years foundation stage.</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7"/>
              </a:rPr>
              <a:t>http://www.lancsngfl.ac.uk/curriculum/assessment/download/file/AfL%20in%20EYFS%20Project21.pdf</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Ministry of Education (2010) </a:t>
            </a:r>
            <a:r>
              <a:rPr lang="en-GB" sz="1300" i="1" dirty="0">
                <a:solidFill>
                  <a:srgbClr val="3F4742"/>
                </a:solidFill>
                <a:latin typeface="Arial" panose="020B0604020202020204" pitchFamily="34" charset="0"/>
                <a:cs typeface="Arial" panose="020B0604020202020204" pitchFamily="34" charset="0"/>
              </a:rPr>
              <a:t>Self and Peer-Assessment.</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8"/>
              </a:rPr>
              <a:t>http://assessment.tki.org.nz/Assessment-in-the-classroom/Assessment-for-learning-in-practice/Self-and-peer-assessment</a:t>
            </a:r>
            <a:r>
              <a:rPr lang="en-GB" sz="1300" dirty="0">
                <a:solidFill>
                  <a:srgbClr val="3F4742"/>
                </a:solidFill>
                <a:latin typeface="Arial" panose="020B0604020202020204" pitchFamily="34" charset="0"/>
                <a:cs typeface="Arial" panose="020B0604020202020204" pitchFamily="34" charset="0"/>
              </a:rPr>
              <a:t> Date Accessed: 15</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Ministry of Education (no date)</a:t>
            </a:r>
            <a:r>
              <a:rPr lang="en-GB" sz="1300" i="1" dirty="0">
                <a:solidFill>
                  <a:srgbClr val="3F4742"/>
                </a:solidFill>
                <a:latin typeface="Arial" panose="020B0604020202020204" pitchFamily="34" charset="0"/>
                <a:cs typeface="Arial" panose="020B0604020202020204" pitchFamily="34" charset="0"/>
              </a:rPr>
              <a:t> The benefits of involving students in assessment. </a:t>
            </a:r>
            <a:r>
              <a:rPr lang="en-GB" sz="1300" u="sng" dirty="0">
                <a:solidFill>
                  <a:srgbClr val="3F4742"/>
                </a:solidFill>
                <a:latin typeface="Arial" panose="020B0604020202020204" pitchFamily="34" charset="0"/>
                <a:cs typeface="Arial" panose="020B0604020202020204" pitchFamily="34" charset="0"/>
                <a:hlinkClick r:id="rId9"/>
              </a:rPr>
              <a:t>http://assessment.tki.org.nz/Moderation/Moderation-professional-learning-modules/What-is-moderation/Benefits/The-benefits-of-involving-students-in-assessment</a:t>
            </a:r>
            <a:r>
              <a:rPr lang="en-GB" sz="1300" dirty="0">
                <a:solidFill>
                  <a:srgbClr val="3F4742"/>
                </a:solidFill>
                <a:latin typeface="Arial" panose="020B0604020202020204" pitchFamily="34" charset="0"/>
                <a:cs typeface="Arial" panose="020B0604020202020204" pitchFamily="34" charset="0"/>
              </a:rPr>
              <a:t> Date Accessed: 14</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NCTM (2018) </a:t>
            </a:r>
            <a:r>
              <a:rPr lang="en-GB" sz="1300" i="1" dirty="0">
                <a:solidFill>
                  <a:srgbClr val="3F4742"/>
                </a:solidFill>
                <a:latin typeface="Arial" panose="020B0604020202020204" pitchFamily="34" charset="0"/>
                <a:cs typeface="Arial" panose="020B0604020202020204" pitchFamily="34" charset="0"/>
              </a:rPr>
              <a:t>Benefits of Formative Assessment</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10"/>
              </a:rPr>
              <a:t>http://www.nctm.org/Research-and-Advocacy/Research-Brief-and-Clips/Benefits-of-Formative-Assessment/</a:t>
            </a:r>
            <a:r>
              <a:rPr lang="en-GB" sz="1300" dirty="0">
                <a:solidFill>
                  <a:srgbClr val="3F4742"/>
                </a:solidFill>
                <a:latin typeface="Arial" panose="020B0604020202020204" pitchFamily="34" charset="0"/>
                <a:cs typeface="Arial" panose="020B0604020202020204" pitchFamily="34" charset="0"/>
              </a:rPr>
              <a:t> Date Accessed: 15</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endParaRPr lang="en-GB" dirty="0"/>
          </a:p>
        </p:txBody>
      </p:sp>
    </p:spTree>
    <p:extLst>
      <p:ext uri="{BB962C8B-B14F-4D97-AF65-F5344CB8AC3E}">
        <p14:creationId xmlns:p14="http://schemas.microsoft.com/office/powerpoint/2010/main" val="2314385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33AFB2E-2755-4FFB-8E5D-B875CFE5A938}"/>
              </a:ext>
            </a:extLst>
          </p:cNvPr>
          <p:cNvSpPr txBox="1"/>
          <p:nvPr/>
        </p:nvSpPr>
        <p:spPr>
          <a:xfrm>
            <a:off x="599833" y="495702"/>
            <a:ext cx="6096000" cy="646331"/>
          </a:xfrm>
          <a:prstGeom prst="rect">
            <a:avLst/>
          </a:prstGeom>
          <a:noFill/>
        </p:spPr>
        <p:txBody>
          <a:bodyPr wrap="square" rtlCol="0">
            <a:spAutoFit/>
          </a:bodyPr>
          <a:lstStyle/>
          <a:p>
            <a:r>
              <a:rPr lang="en-GB" sz="3600" dirty="0">
                <a:solidFill>
                  <a:srgbClr val="3F4742"/>
                </a:solidFill>
              </a:rPr>
              <a:t>Reference List</a:t>
            </a:r>
          </a:p>
        </p:txBody>
      </p:sp>
      <p:sp>
        <p:nvSpPr>
          <p:cNvPr id="2" name="TextBox 1">
            <a:extLst>
              <a:ext uri="{FF2B5EF4-FFF2-40B4-BE49-F238E27FC236}">
                <a16:creationId xmlns:a16="http://schemas.microsoft.com/office/drawing/2014/main" id="{03EF8A04-B031-4E3D-87DB-F5F24AD62204}"/>
              </a:ext>
            </a:extLst>
          </p:cNvPr>
          <p:cNvSpPr txBox="1"/>
          <p:nvPr/>
        </p:nvSpPr>
        <p:spPr>
          <a:xfrm>
            <a:off x="299803" y="1394085"/>
            <a:ext cx="11632367" cy="4570482"/>
          </a:xfrm>
          <a:prstGeom prst="rect">
            <a:avLst/>
          </a:prstGeom>
          <a:noFill/>
        </p:spPr>
        <p:txBody>
          <a:bodyPr wrap="square" rtlCol="0">
            <a:spAutoFit/>
          </a:bodyPr>
          <a:lstStyle/>
          <a:p>
            <a:pPr>
              <a:lnSpc>
                <a:spcPct val="150000"/>
              </a:lnSpc>
            </a:pPr>
            <a:r>
              <a:rPr lang="en-GB" sz="1300" dirty="0">
                <a:solidFill>
                  <a:srgbClr val="3F4742"/>
                </a:solidFill>
                <a:latin typeface="Arial" panose="020B0604020202020204" pitchFamily="34" charset="0"/>
                <a:cs typeface="Arial" panose="020B0604020202020204" pitchFamily="34" charset="0"/>
              </a:rPr>
              <a:t>NFER (2007) </a:t>
            </a:r>
            <a:r>
              <a:rPr lang="en-GB" sz="1300" i="1" dirty="0">
                <a:solidFill>
                  <a:srgbClr val="3F4742"/>
                </a:solidFill>
                <a:latin typeface="Arial" panose="020B0604020202020204" pitchFamily="34" charset="0"/>
                <a:cs typeface="Arial" panose="020B0604020202020204" pitchFamily="34" charset="0"/>
              </a:rPr>
              <a:t>Self and Peer Assessment</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2"/>
              </a:rPr>
              <a:t>https://www.nfer.ac.uk/pdf/getting-to-grips-with-assessment-4.pdf</a:t>
            </a:r>
            <a:r>
              <a:rPr lang="en-GB" sz="1300" dirty="0">
                <a:solidFill>
                  <a:srgbClr val="3F4742"/>
                </a:solidFill>
                <a:latin typeface="Arial" panose="020B0604020202020204" pitchFamily="34" charset="0"/>
                <a:cs typeface="Arial" panose="020B0604020202020204" pitchFamily="34" charset="0"/>
              </a:rPr>
              <a:t> Date Accessed: 15</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Ofsted (2008) </a:t>
            </a:r>
            <a:r>
              <a:rPr lang="en-GB" sz="1300" i="1" dirty="0">
                <a:solidFill>
                  <a:srgbClr val="3F4742"/>
                </a:solidFill>
                <a:latin typeface="Arial" panose="020B0604020202020204" pitchFamily="34" charset="0"/>
                <a:cs typeface="Arial" panose="020B0604020202020204" pitchFamily="34" charset="0"/>
              </a:rPr>
              <a:t>Assessment for Learning: The impact of national strategy support. </a:t>
            </a:r>
            <a:r>
              <a:rPr lang="en-GB" sz="1300" u="sng" dirty="0">
                <a:solidFill>
                  <a:srgbClr val="3F4742"/>
                </a:solidFill>
                <a:latin typeface="Arial" panose="020B0604020202020204" pitchFamily="34" charset="0"/>
                <a:cs typeface="Arial" panose="020B0604020202020204" pitchFamily="34" charset="0"/>
                <a:hlinkClick r:id="rId3"/>
              </a:rPr>
              <a:t>http://dera.ioe.ac.uk/9309/1/Assessment%20for%20learning%20-%20the%20impact%20of%20National%20Strategy%20support.pdf</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Primary National Strategy (2004) </a:t>
            </a:r>
            <a:r>
              <a:rPr lang="en-GB" sz="1300" i="1" dirty="0">
                <a:solidFill>
                  <a:srgbClr val="3F4742"/>
                </a:solidFill>
                <a:latin typeface="Arial" panose="020B0604020202020204" pitchFamily="34" charset="0"/>
                <a:cs typeface="Arial" panose="020B0604020202020204" pitchFamily="34" charset="0"/>
              </a:rPr>
              <a:t>Day to Day Assessment Strategies. </a:t>
            </a:r>
            <a:r>
              <a:rPr lang="en-GB" sz="1300" u="sng" dirty="0">
                <a:solidFill>
                  <a:srgbClr val="3F4742"/>
                </a:solidFill>
                <a:latin typeface="Arial" panose="020B0604020202020204" pitchFamily="34" charset="0"/>
                <a:cs typeface="Arial" panose="020B0604020202020204" pitchFamily="34" charset="0"/>
                <a:hlinkClick r:id="rId4"/>
              </a:rPr>
              <a:t>https://www.lancsngfl.ac.uk/curriculum/assessment/download/file/04%20Day%20to%20Day%20Ass%20Strategies.pdf</a:t>
            </a:r>
            <a:r>
              <a:rPr lang="en-GB" sz="1300" dirty="0">
                <a:solidFill>
                  <a:srgbClr val="3F4742"/>
                </a:solidFill>
                <a:latin typeface="Arial" panose="020B0604020202020204" pitchFamily="34" charset="0"/>
                <a:cs typeface="Arial" panose="020B0604020202020204" pitchFamily="34" charset="0"/>
              </a:rPr>
              <a:t> Date Accessed: 14</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Sargent, M (2013) </a:t>
            </a:r>
            <a:r>
              <a:rPr lang="en-GB" sz="1300" i="1" dirty="0">
                <a:solidFill>
                  <a:srgbClr val="3F4742"/>
                </a:solidFill>
                <a:latin typeface="Arial" panose="020B0604020202020204" pitchFamily="34" charset="0"/>
                <a:cs typeface="Arial" panose="020B0604020202020204" pitchFamily="34" charset="0"/>
              </a:rPr>
              <a:t>Assessment for Learning in the Early Years</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5"/>
              </a:rPr>
              <a:t>http://earlyyearsclassroom.com/a4l-article.php</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Teaching Times (2018) </a:t>
            </a:r>
            <a:r>
              <a:rPr lang="en-GB" sz="1300" i="1" dirty="0">
                <a:solidFill>
                  <a:srgbClr val="3F4742"/>
                </a:solidFill>
                <a:latin typeface="Arial" panose="020B0604020202020204" pitchFamily="34" charset="0"/>
                <a:cs typeface="Arial" panose="020B0604020202020204" pitchFamily="34" charset="0"/>
              </a:rPr>
              <a:t>Assessment for Learning.</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6"/>
              </a:rPr>
              <a:t>https://www.teachingtimes.com/kb/70/assessment-for-learning.htm</a:t>
            </a:r>
            <a:r>
              <a:rPr lang="en-GB" sz="1300" dirty="0">
                <a:solidFill>
                  <a:srgbClr val="3F4742"/>
                </a:solidFill>
                <a:latin typeface="Arial" panose="020B0604020202020204" pitchFamily="34" charset="0"/>
                <a:cs typeface="Arial" panose="020B0604020202020204" pitchFamily="34" charset="0"/>
              </a:rPr>
              <a:t> Date Accessed: 14</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Think (2014) </a:t>
            </a:r>
            <a:r>
              <a:rPr lang="en-GB" sz="1300" i="1" dirty="0">
                <a:solidFill>
                  <a:srgbClr val="3F4742"/>
                </a:solidFill>
                <a:latin typeface="Arial" panose="020B0604020202020204" pitchFamily="34" charset="0"/>
                <a:cs typeface="Arial" panose="020B0604020202020204" pitchFamily="34" charset="0"/>
              </a:rPr>
              <a:t>Traffic Light</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7"/>
              </a:rPr>
              <a:t>www.rcsthinkfromthemiddle.com/traffic-light.html</a:t>
            </a:r>
            <a:r>
              <a:rPr lang="en-GB" sz="1300" dirty="0">
                <a:solidFill>
                  <a:srgbClr val="3F4742"/>
                </a:solidFill>
                <a:latin typeface="Arial" panose="020B0604020202020204" pitchFamily="34" charset="0"/>
                <a:cs typeface="Arial" panose="020B0604020202020204" pitchFamily="34" charset="0"/>
              </a:rPr>
              <a:t> Date Accessed: 14</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University of Exeter (2017) Peer and Self assessment in student work. </a:t>
            </a:r>
            <a:r>
              <a:rPr lang="en-GB" sz="1300" u="sng" dirty="0">
                <a:solidFill>
                  <a:srgbClr val="3F4742"/>
                </a:solidFill>
                <a:latin typeface="Arial" panose="020B0604020202020204" pitchFamily="34" charset="0"/>
                <a:cs typeface="Arial" panose="020B0604020202020204" pitchFamily="34" charset="0"/>
                <a:hlinkClick r:id="rId8"/>
              </a:rPr>
              <a:t>https://as.exeter.ac.uk/academic-policy-standards/tqa-manual/lts/peerselfassessment/</a:t>
            </a:r>
            <a:r>
              <a:rPr lang="en-GB" sz="1300" dirty="0">
                <a:solidFill>
                  <a:srgbClr val="3F4742"/>
                </a:solidFill>
                <a:latin typeface="Arial" panose="020B0604020202020204" pitchFamily="34" charset="0"/>
                <a:cs typeface="Arial" panose="020B0604020202020204" pitchFamily="34" charset="0"/>
              </a:rPr>
              <a:t> Date Accessed: 15</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Welsh Government (2010) </a:t>
            </a:r>
            <a:r>
              <a:rPr lang="en-GB" sz="1300" i="1" dirty="0">
                <a:solidFill>
                  <a:srgbClr val="3F4742"/>
                </a:solidFill>
                <a:latin typeface="Arial" panose="020B0604020202020204" pitchFamily="34" charset="0"/>
                <a:cs typeface="Arial" panose="020B0604020202020204" pitchFamily="34" charset="0"/>
              </a:rPr>
              <a:t>Why Develop thinking and assessment for learning in the classroom</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9"/>
              </a:rPr>
              <a:t>http://learning.gov.wales/docs/learningwales/publications/130426-why-develop-en.pdf</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pPr>
              <a:lnSpc>
                <a:spcPct val="150000"/>
              </a:lnSpc>
            </a:pPr>
            <a:r>
              <a:rPr lang="en-GB" sz="1300" dirty="0">
                <a:solidFill>
                  <a:srgbClr val="3F4742"/>
                </a:solidFill>
                <a:latin typeface="Arial" panose="020B0604020202020204" pitchFamily="34" charset="0"/>
                <a:cs typeface="Arial" panose="020B0604020202020204" pitchFamily="34" charset="0"/>
              </a:rPr>
              <a:t>Williams, K (2011) </a:t>
            </a:r>
            <a:r>
              <a:rPr lang="en-GB" sz="1300" i="1" dirty="0">
                <a:solidFill>
                  <a:srgbClr val="3F4742"/>
                </a:solidFill>
                <a:latin typeface="Arial" panose="020B0604020202020204" pitchFamily="34" charset="0"/>
                <a:cs typeface="Arial" panose="020B0604020202020204" pitchFamily="34" charset="0"/>
              </a:rPr>
              <a:t>Assessment for Learning in the early years.</a:t>
            </a:r>
            <a:r>
              <a:rPr lang="en-GB" sz="1300" dirty="0">
                <a:solidFill>
                  <a:srgbClr val="3F4742"/>
                </a:solidFill>
                <a:latin typeface="Arial" panose="020B0604020202020204" pitchFamily="34" charset="0"/>
                <a:cs typeface="Arial" panose="020B0604020202020204" pitchFamily="34" charset="0"/>
              </a:rPr>
              <a:t> </a:t>
            </a:r>
            <a:r>
              <a:rPr lang="en-GB" sz="1300" u="sng" dirty="0">
                <a:solidFill>
                  <a:srgbClr val="3F4742"/>
                </a:solidFill>
                <a:latin typeface="Arial" panose="020B0604020202020204" pitchFamily="34" charset="0"/>
                <a:cs typeface="Arial" panose="020B0604020202020204" pitchFamily="34" charset="0"/>
                <a:hlinkClick r:id="rId10"/>
              </a:rPr>
              <a:t>http://www.lancsngfl.ac.uk/curriculum/assessment/download/file/AfL%20in%20EYFS%20Project21.pdf</a:t>
            </a:r>
            <a:r>
              <a:rPr lang="en-GB" sz="1300" dirty="0">
                <a:solidFill>
                  <a:srgbClr val="3F4742"/>
                </a:solidFill>
                <a:latin typeface="Arial" panose="020B0604020202020204" pitchFamily="34" charset="0"/>
                <a:cs typeface="Arial" panose="020B0604020202020204" pitchFamily="34" charset="0"/>
              </a:rPr>
              <a:t> Date Accessed: 13</a:t>
            </a:r>
            <a:r>
              <a:rPr lang="en-GB" sz="1300" baseline="30000" dirty="0">
                <a:solidFill>
                  <a:srgbClr val="3F4742"/>
                </a:solidFill>
                <a:latin typeface="Arial" panose="020B0604020202020204" pitchFamily="34" charset="0"/>
                <a:cs typeface="Arial" panose="020B0604020202020204" pitchFamily="34" charset="0"/>
              </a:rPr>
              <a:t>th</a:t>
            </a:r>
            <a:r>
              <a:rPr lang="en-GB" sz="1300" dirty="0">
                <a:solidFill>
                  <a:srgbClr val="3F4742"/>
                </a:solidFill>
                <a:latin typeface="Arial" panose="020B0604020202020204" pitchFamily="34" charset="0"/>
                <a:cs typeface="Arial" panose="020B0604020202020204" pitchFamily="34" charset="0"/>
              </a:rPr>
              <a:t> February 2018</a:t>
            </a:r>
          </a:p>
          <a:p>
            <a:endParaRPr lang="en-GB" dirty="0"/>
          </a:p>
        </p:txBody>
      </p:sp>
    </p:spTree>
    <p:extLst>
      <p:ext uri="{BB962C8B-B14F-4D97-AF65-F5344CB8AC3E}">
        <p14:creationId xmlns:p14="http://schemas.microsoft.com/office/powerpoint/2010/main" val="270077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slow"/>
    </mc:Fallback>
  </mc:AlternateContent>
</p:sld>
</file>

<file path=ppt/theme/theme1.xml><?xml version="1.0" encoding="utf-8"?>
<a:theme xmlns:a="http://schemas.openxmlformats.org/drawingml/2006/main" name="Nature Illustration 16x9">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3431377.potx" id="{56A48130-F36A-41C3-8C0C-0EF853C6708B}" vid="{0432F83B-7085-406B-BFE7-677E72A6CADA}"/>
    </a:ext>
  </a:extLst>
</a:theme>
</file>

<file path=ppt/theme/theme2.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Nature Illustration">
      <a:dk1>
        <a:srgbClr val="9A5315"/>
      </a:dk1>
      <a:lt1>
        <a:srgbClr val="FFFFFF"/>
      </a:lt1>
      <a:dk2>
        <a:srgbClr val="000000"/>
      </a:dk2>
      <a:lt2>
        <a:srgbClr val="D1E5F9"/>
      </a:lt2>
      <a:accent1>
        <a:srgbClr val="F3771A"/>
      </a:accent1>
      <a:accent2>
        <a:srgbClr val="8BBEF1"/>
      </a:accent2>
      <a:accent3>
        <a:srgbClr val="6DC025"/>
      </a:accent3>
      <a:accent4>
        <a:srgbClr val="9A5315"/>
      </a:accent4>
      <a:accent5>
        <a:srgbClr val="F1471F"/>
      </a:accent5>
      <a:accent6>
        <a:srgbClr val="DA6FDF"/>
      </a:accent6>
      <a:hlink>
        <a:srgbClr val="6DC025"/>
      </a:hlink>
      <a:folHlink>
        <a:srgbClr val="9A5315"/>
      </a:folHlink>
    </a:clrScheme>
    <a:fontScheme name="Segoe Print">
      <a:majorFont>
        <a:latin typeface="Segoe Print"/>
        <a:ea typeface=""/>
        <a:cs typeface=""/>
      </a:majorFont>
      <a:minorFont>
        <a:latin typeface="Segoe Prin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Rainbow themed presentation</Template>
  <TotalTime>6159</TotalTime>
  <Words>2070</Words>
  <Application>Microsoft Office PowerPoint</Application>
  <PresentationFormat>Widescreen</PresentationFormat>
  <Paragraphs>157</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Segoe Print</vt:lpstr>
      <vt:lpstr>Nature Illustration 16x9</vt:lpstr>
      <vt:lpstr>Assessment for Learning</vt:lpstr>
      <vt:lpstr>Welcome to the board of Governors</vt:lpstr>
      <vt:lpstr>What is Assessment For Learning?</vt:lpstr>
      <vt:lpstr> Why is it important to our school?</vt:lpstr>
      <vt:lpstr>Assessment for Learning</vt:lpstr>
      <vt:lpstr>Assessment for learning-  Working Wall</vt:lpstr>
      <vt:lpstr>Implementation</vt:lpstr>
      <vt:lpstr>Benefits </vt:lpstr>
      <vt:lpstr>Assessment for Learning</vt:lpstr>
      <vt:lpstr>Assessment for Learning- Traffic light system</vt:lpstr>
      <vt:lpstr>Implementation</vt:lpstr>
      <vt:lpstr>Benefits </vt:lpstr>
      <vt:lpstr>Assessment for Learning</vt:lpstr>
      <vt:lpstr>Assessment for Learning- Peer assessment </vt:lpstr>
      <vt:lpstr>Implementation</vt:lpstr>
      <vt:lpstr>Benefits </vt:lpstr>
      <vt:lpstr>Final Thoughts</vt:lpstr>
      <vt:lpstr>Final Thoughts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dc:title>
  <dc:creator>Amy Webb-Erwin (P141917)</dc:creator>
  <cp:lastModifiedBy>Amy Webb-Erwin (P141917)</cp:lastModifiedBy>
  <cp:revision>52</cp:revision>
  <dcterms:created xsi:type="dcterms:W3CDTF">2018-02-11T14:09:09Z</dcterms:created>
  <dcterms:modified xsi:type="dcterms:W3CDTF">2018-02-19T11:38:05Z</dcterms:modified>
</cp:coreProperties>
</file>