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sldIdLst>
    <p:sldId id="258" r:id="rId2"/>
    <p:sldId id="259" r:id="rId3"/>
    <p:sldId id="260" r:id="rId4"/>
    <p:sldId id="278" r:id="rId5"/>
    <p:sldId id="265" r:id="rId6"/>
    <p:sldId id="286" r:id="rId7"/>
    <p:sldId id="279" r:id="rId8"/>
    <p:sldId id="280" r:id="rId9"/>
    <p:sldId id="281" r:id="rId10"/>
    <p:sldId id="288" r:id="rId11"/>
    <p:sldId id="287" r:id="rId12"/>
    <p:sldId id="289"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6/25/25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4456558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6/25/25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81554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6/25/25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7333720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6/25/25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9911495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6/25/25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0871734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6/25/25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794669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6/25/25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178915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6/25/25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288045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6/25/25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488470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6/25/25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702500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6/25/25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82496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6/25/25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3268279317"/>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Title 1">
            <a:extLst>
              <a:ext uri="{FF2B5EF4-FFF2-40B4-BE49-F238E27FC236}">
                <a16:creationId xmlns:a16="http://schemas.microsoft.com/office/drawing/2014/main" id="{DE11CB1A-4F1C-4275-DC92-FD3B5C659BFF}"/>
              </a:ext>
            </a:extLst>
          </p:cNvPr>
          <p:cNvSpPr>
            <a:spLocks noGrp="1"/>
          </p:cNvSpPr>
          <p:nvPr>
            <p:ph type="title"/>
          </p:nvPr>
        </p:nvSpPr>
        <p:spPr>
          <a:xfrm>
            <a:off x="1447" y="3010393"/>
            <a:ext cx="7260105" cy="1985633"/>
          </a:xfrm>
        </p:spPr>
        <p:txBody>
          <a:bodyPr>
            <a:normAutofit fontScale="90000"/>
          </a:bodyPr>
          <a:lstStyle/>
          <a:p>
            <a:r>
              <a:rPr lang="en-US" dirty="0"/>
              <a:t>Effective </a:t>
            </a:r>
            <a:r>
              <a:rPr lang="en-US" dirty="0" err="1"/>
              <a:t>Teamworking</a:t>
            </a:r>
            <a:r>
              <a:rPr lang="en-US" dirty="0"/>
              <a:t> and Communication (BMSW4009)</a:t>
            </a:r>
            <a:br>
              <a:rPr lang="en-US" dirty="0"/>
            </a:br>
            <a:r>
              <a:rPr lang="en-US" dirty="0" err="1"/>
              <a:t>DAte</a:t>
            </a:r>
            <a:r>
              <a:rPr lang="en-US" dirty="0"/>
              <a:t>:</a:t>
            </a:r>
            <a:r>
              <a:rPr lang="en-GB" dirty="0"/>
              <a:t>27 June 2025</a:t>
            </a:r>
            <a:br>
              <a:rPr lang="en-US" dirty="0"/>
            </a:br>
            <a:endParaRPr lang="en-US" dirty="0"/>
          </a:p>
          <a:p>
            <a:br>
              <a:rPr lang="en-US" dirty="0"/>
            </a:br>
            <a:endParaRPr lang="en-US" dirty="0"/>
          </a:p>
        </p:txBody>
      </p:sp>
      <p:sp>
        <p:nvSpPr>
          <p:cNvPr id="26" name="Text Placeholder 2">
            <a:extLst>
              <a:ext uri="{FF2B5EF4-FFF2-40B4-BE49-F238E27FC236}">
                <a16:creationId xmlns:a16="http://schemas.microsoft.com/office/drawing/2014/main" id="{63545E16-C17D-D7B3-29B7-36886C7BD838}"/>
              </a:ext>
            </a:extLst>
          </p:cNvPr>
          <p:cNvSpPr>
            <a:spLocks noGrp="1"/>
          </p:cNvSpPr>
          <p:nvPr>
            <p:ph type="body" idx="1"/>
          </p:nvPr>
        </p:nvSpPr>
        <p:spPr>
          <a:xfrm>
            <a:off x="224790" y="4069809"/>
            <a:ext cx="7534471" cy="2004680"/>
          </a:xfrm>
        </p:spPr>
        <p:txBody>
          <a:bodyPr vert="horz" lIns="0" tIns="0" rIns="0" bIns="0" rtlCol="0" anchor="t">
            <a:normAutofit fontScale="92500" lnSpcReduction="20000"/>
          </a:bodyPr>
          <a:lstStyle/>
          <a:p>
            <a:endParaRPr lang="en-GB" sz="1500" b="1" dirty="0">
              <a:solidFill>
                <a:srgbClr val="242424"/>
              </a:solidFill>
              <a:latin typeface="Segoe UI"/>
              <a:cs typeface="Segoe UI"/>
            </a:endParaRPr>
          </a:p>
          <a:p>
            <a:pPr marL="285750" indent="-285750">
              <a:buFont typeface="Arial"/>
              <a:buChar char="•"/>
            </a:pPr>
            <a:r>
              <a:rPr lang="en-GB" sz="1500" b="1" dirty="0">
                <a:solidFill>
                  <a:srgbClr val="242424"/>
                </a:solidFill>
                <a:latin typeface="Segoe UI"/>
                <a:cs typeface="Segoe UI"/>
              </a:rPr>
              <a:t>Adela </a:t>
            </a:r>
            <a:r>
              <a:rPr lang="en-GB" sz="1500" b="1" dirty="0" err="1">
                <a:solidFill>
                  <a:srgbClr val="242424"/>
                </a:solidFill>
                <a:latin typeface="Segoe UI"/>
                <a:cs typeface="Segoe UI"/>
              </a:rPr>
              <a:t>Bleda</a:t>
            </a:r>
            <a:r>
              <a:rPr lang="en-GB" sz="1500" b="1" dirty="0">
                <a:solidFill>
                  <a:srgbClr val="242424"/>
                </a:solidFill>
                <a:latin typeface="Segoe UI"/>
                <a:cs typeface="Segoe UI"/>
              </a:rPr>
              <a:t> (2425573)</a:t>
            </a:r>
            <a:endParaRPr lang="en-GB" sz="1500" dirty="0">
              <a:solidFill>
                <a:srgbClr val="000000"/>
              </a:solidFill>
              <a:latin typeface="Segoe UI"/>
              <a:cs typeface="Segoe UI"/>
            </a:endParaRPr>
          </a:p>
          <a:p>
            <a:pPr marL="285750" indent="-285750">
              <a:buFont typeface="Arial"/>
              <a:buChar char="•"/>
            </a:pPr>
            <a:r>
              <a:rPr lang="en-GB" sz="1500" b="1" dirty="0" err="1">
                <a:solidFill>
                  <a:srgbClr val="242424"/>
                </a:solidFill>
                <a:latin typeface="Segoe UI"/>
                <a:cs typeface="Segoe UI"/>
              </a:rPr>
              <a:t>Zaneta</a:t>
            </a:r>
            <a:r>
              <a:rPr lang="en-GB" sz="1500" b="1" dirty="0">
                <a:solidFill>
                  <a:srgbClr val="242424"/>
                </a:solidFill>
                <a:latin typeface="Segoe UI"/>
                <a:cs typeface="Segoe UI"/>
              </a:rPr>
              <a:t> </a:t>
            </a:r>
            <a:r>
              <a:rPr lang="en-GB" sz="1500" b="1" dirty="0" err="1">
                <a:solidFill>
                  <a:srgbClr val="242424"/>
                </a:solidFill>
                <a:latin typeface="Segoe UI"/>
                <a:cs typeface="Segoe UI"/>
              </a:rPr>
              <a:t>Hanko</a:t>
            </a:r>
            <a:r>
              <a:rPr lang="en-GB" sz="1500" b="1" dirty="0">
                <a:solidFill>
                  <a:srgbClr val="242424"/>
                </a:solidFill>
                <a:latin typeface="Segoe UI"/>
                <a:cs typeface="Segoe UI"/>
              </a:rPr>
              <a:t> (2423576)</a:t>
            </a:r>
            <a:endParaRPr lang="en-GB" sz="1500" dirty="0">
              <a:solidFill>
                <a:srgbClr val="000000"/>
              </a:solidFill>
              <a:latin typeface="Segoe UI"/>
              <a:cs typeface="Segoe UI"/>
            </a:endParaRPr>
          </a:p>
          <a:p>
            <a:pPr marL="285750" indent="-285750">
              <a:buFont typeface="Arial"/>
              <a:buChar char="•"/>
            </a:pPr>
            <a:r>
              <a:rPr lang="en-GB" sz="1500" b="1" dirty="0" err="1">
                <a:solidFill>
                  <a:srgbClr val="242424"/>
                </a:solidFill>
                <a:latin typeface="Segoe UI"/>
                <a:cs typeface="Segoe UI"/>
              </a:rPr>
              <a:t>Simona</a:t>
            </a:r>
            <a:r>
              <a:rPr lang="en-GB" sz="1500" b="1" dirty="0">
                <a:solidFill>
                  <a:srgbClr val="242424"/>
                </a:solidFill>
                <a:latin typeface="Segoe UI"/>
                <a:cs typeface="Segoe UI"/>
              </a:rPr>
              <a:t> </a:t>
            </a:r>
            <a:r>
              <a:rPr lang="en-GB" sz="1500" b="1" dirty="0" err="1">
                <a:solidFill>
                  <a:srgbClr val="242424"/>
                </a:solidFill>
                <a:latin typeface="Segoe UI"/>
                <a:cs typeface="Segoe UI"/>
              </a:rPr>
              <a:t>Grunzova</a:t>
            </a:r>
            <a:r>
              <a:rPr lang="en-GB" sz="1500" b="1" dirty="0">
                <a:solidFill>
                  <a:srgbClr val="242424"/>
                </a:solidFill>
                <a:latin typeface="Segoe UI"/>
                <a:cs typeface="Segoe UI"/>
              </a:rPr>
              <a:t> (2424795) slides:</a:t>
            </a:r>
            <a:endParaRPr lang="en-US" sz="1500" dirty="0">
              <a:solidFill>
                <a:srgbClr val="000000"/>
              </a:solidFill>
              <a:latin typeface="Segoe UI"/>
              <a:cs typeface="Segoe UI"/>
            </a:endParaRPr>
          </a:p>
          <a:p>
            <a:pPr marL="285750" indent="-285750">
              <a:buFont typeface="Arial"/>
              <a:buChar char="•"/>
            </a:pPr>
            <a:r>
              <a:rPr lang="en-GB" sz="1500" b="1" dirty="0">
                <a:solidFill>
                  <a:srgbClr val="242424"/>
                </a:solidFill>
                <a:latin typeface="Segoe UI"/>
                <a:cs typeface="Segoe UI"/>
              </a:rPr>
              <a:t>Anisa Yusuf (2425574) slides :</a:t>
            </a:r>
          </a:p>
          <a:p>
            <a:pPr marL="285750" indent="-285750">
              <a:buFont typeface="Arial"/>
              <a:buChar char="•"/>
            </a:pPr>
            <a:r>
              <a:rPr lang="en-GB" sz="1500" b="1" dirty="0">
                <a:solidFill>
                  <a:srgbClr val="242424"/>
                </a:solidFill>
                <a:latin typeface="Segoe UI"/>
                <a:cs typeface="Segoe UI"/>
              </a:rPr>
              <a:t>Daniela Maldonado Ruiz (2428045)</a:t>
            </a:r>
            <a:endParaRPr lang="en-US" sz="1500" dirty="0"/>
          </a:p>
        </p:txBody>
      </p:sp>
      <p:sp>
        <p:nvSpPr>
          <p:cNvPr id="4" name="Date Placeholder 3">
            <a:extLst>
              <a:ext uri="{FF2B5EF4-FFF2-40B4-BE49-F238E27FC236}">
                <a16:creationId xmlns:a16="http://schemas.microsoft.com/office/drawing/2014/main" id="{05E89C24-98D6-4486-9BF5-68B950C50D0E}"/>
              </a:ext>
            </a:extLst>
          </p:cNvPr>
          <p:cNvSpPr>
            <a:spLocks noGrp="1"/>
          </p:cNvSpPr>
          <p:nvPr>
            <p:ph type="dt" sz="half" idx="10"/>
          </p:nvPr>
        </p:nvSpPr>
        <p:spPr>
          <a:xfrm>
            <a:off x="7910111" y="6409170"/>
            <a:ext cx="3702392" cy="448830"/>
          </a:xfrm>
        </p:spPr>
        <p:txBody>
          <a:bodyPr anchor="ctr">
            <a:normAutofit/>
          </a:bodyPr>
          <a:lstStyle/>
          <a:p>
            <a:pPr>
              <a:spcAft>
                <a:spcPts val="600"/>
              </a:spcAft>
            </a:pPr>
            <a:fld id="{48128EDA-7612-4ACF-9C4E-045D0AB43087}" type="datetime1">
              <a:rPr lang="en-GB"/>
              <a:pPr>
                <a:spcAft>
                  <a:spcPts val="600"/>
                </a:spcAft>
              </a:pPr>
              <a:t>25/06/2025</a:t>
            </a:fld>
            <a:endParaRPr lang="en-US"/>
          </a:p>
        </p:txBody>
      </p:sp>
      <p:sp>
        <p:nvSpPr>
          <p:cNvPr id="5" name="Footer Placeholder 4">
            <a:extLst>
              <a:ext uri="{FF2B5EF4-FFF2-40B4-BE49-F238E27FC236}">
                <a16:creationId xmlns:a16="http://schemas.microsoft.com/office/drawing/2014/main" id="{74192CD2-4724-E296-0257-BF5CC8918067}"/>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9EBE9701-C747-F410-13E5-50826C6EFCAE}"/>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1</a:t>
            </a:fld>
            <a:endParaRPr lang="en-US"/>
          </a:p>
        </p:txBody>
      </p:sp>
      <p:sp>
        <p:nvSpPr>
          <p:cNvPr id="7" name="TextBox 6">
            <a:extLst>
              <a:ext uri="{FF2B5EF4-FFF2-40B4-BE49-F238E27FC236}">
                <a16:creationId xmlns:a16="http://schemas.microsoft.com/office/drawing/2014/main" id="{A96C634E-25CF-BE99-F8D3-0CBEA97D7219}"/>
              </a:ext>
            </a:extLst>
          </p:cNvPr>
          <p:cNvSpPr txBox="1"/>
          <p:nvPr/>
        </p:nvSpPr>
        <p:spPr>
          <a:xfrm>
            <a:off x="7075993" y="75420"/>
            <a:ext cx="6025928" cy="200468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000" b="1" cap="all">
                <a:latin typeface="Avenir Next LT Pro"/>
              </a:rPr>
              <a:t>What have we learnt about effective teams?</a:t>
            </a:r>
            <a:endParaRPr lang="en-US"/>
          </a:p>
        </p:txBody>
      </p:sp>
      <p:pic>
        <p:nvPicPr>
          <p:cNvPr id="2" name="Picture 1" descr="Puzzle work team idea teamwork building cartoon Vector Image">
            <a:extLst>
              <a:ext uri="{FF2B5EF4-FFF2-40B4-BE49-F238E27FC236}">
                <a16:creationId xmlns:a16="http://schemas.microsoft.com/office/drawing/2014/main" id="{A7883773-45E7-626F-AC63-92AC58C8D4C6}"/>
              </a:ext>
            </a:extLst>
          </p:cNvPr>
          <p:cNvPicPr>
            <a:picLocks noChangeAspect="1"/>
          </p:cNvPicPr>
          <p:nvPr/>
        </p:nvPicPr>
        <p:blipFill>
          <a:blip r:embed="rId2"/>
          <a:srcRect r="837" b="7752"/>
          <a:stretch>
            <a:fillRect/>
          </a:stretch>
        </p:blipFill>
        <p:spPr>
          <a:xfrm>
            <a:off x="7759262" y="2499466"/>
            <a:ext cx="3111072" cy="3132934"/>
          </a:xfrm>
          <a:prstGeom prst="rect">
            <a:avLst/>
          </a:prstGeom>
        </p:spPr>
      </p:pic>
    </p:spTree>
    <p:extLst>
      <p:ext uri="{BB962C8B-B14F-4D97-AF65-F5344CB8AC3E}">
        <p14:creationId xmlns:p14="http://schemas.microsoft.com/office/powerpoint/2010/main" val="8429927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2F18778E-A318-1C10-5B51-EE32C1344244}"/>
              </a:ext>
            </a:extLst>
          </p:cNvPr>
          <p:cNvSpPr txBox="1"/>
          <p:nvPr/>
        </p:nvSpPr>
        <p:spPr>
          <a:xfrm>
            <a:off x="1371600" y="306977"/>
            <a:ext cx="10240903" cy="1233488"/>
          </a:xfrm>
          <a:prstGeom prst="rect">
            <a:avLst/>
          </a:prstGeom>
        </p:spPr>
        <p:txBody>
          <a:bodyPr rot="0" spcFirstLastPara="0" vertOverflow="overflow" horzOverflow="overflow" vert="horz" lIns="0" tIns="0" rIns="0" bIns="0" numCol="1" spcCol="0" rtlCol="0" fromWordArt="0" anchor="b" anchorCtr="0" forceAA="0" compatLnSpc="1">
            <a:prstTxWarp prst="textNoShape">
              <a:avLst/>
            </a:prstTxWarp>
            <a:normAutofit/>
          </a:bodyPr>
          <a:lstStyle/>
          <a:p>
            <a:pPr>
              <a:spcBef>
                <a:spcPct val="0"/>
              </a:spcBef>
              <a:spcAft>
                <a:spcPts val="600"/>
              </a:spcAft>
            </a:pPr>
            <a:r>
              <a:rPr lang="en-US" sz="3600" b="1" i="0" kern="1200" cap="all" spc="700" baseline="0">
                <a:latin typeface="+mj-lt"/>
                <a:ea typeface="+mj-ea"/>
                <a:cs typeface="+mj-cs"/>
              </a:rPr>
              <a:t>Presentation Overview and introductions </a:t>
            </a:r>
          </a:p>
        </p:txBody>
      </p:sp>
      <p:sp>
        <p:nvSpPr>
          <p:cNvPr id="4" name="Date Placeholder 3">
            <a:extLst>
              <a:ext uri="{FF2B5EF4-FFF2-40B4-BE49-F238E27FC236}">
                <a16:creationId xmlns:a16="http://schemas.microsoft.com/office/drawing/2014/main" id="{1FDD9536-243C-568A-D54F-CF18FC219A92}"/>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FDC82917-86DA-4295-B55A-A88E786124A3}" type="datetime1">
              <a:pPr>
                <a:spcAft>
                  <a:spcPts val="600"/>
                </a:spcAft>
              </a:pPr>
              <a:t>6/25/25</a:t>
            </a:fld>
            <a:endParaRPr lang="en-US"/>
          </a:p>
        </p:txBody>
      </p:sp>
      <p:sp>
        <p:nvSpPr>
          <p:cNvPr id="5" name="Footer Placeholder 4">
            <a:extLst>
              <a:ext uri="{FF2B5EF4-FFF2-40B4-BE49-F238E27FC236}">
                <a16:creationId xmlns:a16="http://schemas.microsoft.com/office/drawing/2014/main" id="{FAC657B5-372B-192A-23EA-6957B07A717E}"/>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6" name="Slide Number Placeholder 5">
            <a:extLst>
              <a:ext uri="{FF2B5EF4-FFF2-40B4-BE49-F238E27FC236}">
                <a16:creationId xmlns:a16="http://schemas.microsoft.com/office/drawing/2014/main" id="{CC6425DD-DF0A-4CEA-3782-52A3046D2ED0}"/>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2</a:t>
            </a:fld>
            <a:endParaRPr lang="en-US"/>
          </a:p>
        </p:txBody>
      </p:sp>
      <p:graphicFrame>
        <p:nvGraphicFramePr>
          <p:cNvPr id="9" name="Table 8">
            <a:extLst>
              <a:ext uri="{FF2B5EF4-FFF2-40B4-BE49-F238E27FC236}">
                <a16:creationId xmlns:a16="http://schemas.microsoft.com/office/drawing/2014/main" id="{6186FF47-4EF5-216B-1E90-79FD732A753A}"/>
              </a:ext>
            </a:extLst>
          </p:cNvPr>
          <p:cNvGraphicFramePr>
            <a:graphicFrameLocks noGrp="1"/>
          </p:cNvGraphicFramePr>
          <p:nvPr>
            <p:extLst>
              <p:ext uri="{D42A27DB-BD31-4B8C-83A1-F6EECF244321}">
                <p14:modId xmlns:p14="http://schemas.microsoft.com/office/powerpoint/2010/main" val="3304978771"/>
              </p:ext>
            </p:extLst>
          </p:nvPr>
        </p:nvGraphicFramePr>
        <p:xfrm>
          <a:off x="1635453" y="1720801"/>
          <a:ext cx="8662163" cy="3596640"/>
        </p:xfrm>
        <a:graphic>
          <a:graphicData uri="http://schemas.openxmlformats.org/drawingml/2006/table">
            <a:tbl>
              <a:tblPr firstRow="1" bandRow="1">
                <a:tableStyleId>{5C22544A-7EE6-4342-B048-85BDC9FD1C3A}</a:tableStyleId>
              </a:tblPr>
              <a:tblGrid>
                <a:gridCol w="5636277">
                  <a:extLst>
                    <a:ext uri="{9D8B030D-6E8A-4147-A177-3AD203B41FA5}">
                      <a16:colId xmlns:a16="http://schemas.microsoft.com/office/drawing/2014/main" val="608083206"/>
                    </a:ext>
                  </a:extLst>
                </a:gridCol>
                <a:gridCol w="3025886">
                  <a:extLst>
                    <a:ext uri="{9D8B030D-6E8A-4147-A177-3AD203B41FA5}">
                      <a16:colId xmlns:a16="http://schemas.microsoft.com/office/drawing/2014/main" val="2333956290"/>
                    </a:ext>
                  </a:extLst>
                </a:gridCol>
              </a:tblGrid>
              <a:tr h="104060">
                <a:tc>
                  <a:txBody>
                    <a:bodyPr/>
                    <a:lstStyle/>
                    <a:p>
                      <a:pPr algn="l" eaLnBrk="1" latinLnBrk="0" hangingPunct="1">
                        <a:buNone/>
                      </a:pPr>
                      <a:r>
                        <a:rPr lang="en-GB" sz="1300">
                          <a:solidFill>
                            <a:schemeClr val="bg1"/>
                          </a:solidFill>
                          <a:effectLst/>
                        </a:rPr>
                        <a:t>AREA</a:t>
                      </a:r>
                      <a:endParaRPr lang="en-GB" sz="1800">
                        <a:solidFill>
                          <a:schemeClr val="bg1"/>
                        </a:solidFill>
                        <a:effectLst/>
                      </a:endParaRPr>
                    </a:p>
                  </a:txBody>
                  <a:tcPr marL="0" marR="0" marT="0" marB="0" anchor="ctr"/>
                </a:tc>
                <a:tc>
                  <a:txBody>
                    <a:bodyPr/>
                    <a:lstStyle/>
                    <a:p>
                      <a:pPr algn="l" eaLnBrk="1" latinLnBrk="0" hangingPunct="1">
                        <a:buNone/>
                      </a:pPr>
                      <a:r>
                        <a:rPr lang="en-GB" sz="1300">
                          <a:solidFill>
                            <a:schemeClr val="bg1"/>
                          </a:solidFill>
                          <a:effectLst/>
                        </a:rPr>
                        <a:t>STUDENT NAME AND STUDENT ID</a:t>
                      </a:r>
                      <a:endParaRPr lang="en-GB" sz="1800">
                        <a:solidFill>
                          <a:schemeClr val="bg1"/>
                        </a:solidFill>
                        <a:effectLst/>
                      </a:endParaRPr>
                    </a:p>
                  </a:txBody>
                  <a:tcPr marL="0" marR="0" marT="0" marB="0" anchor="ctr"/>
                </a:tc>
                <a:extLst>
                  <a:ext uri="{0D108BD9-81ED-4DB2-BD59-A6C34878D82A}">
                    <a16:rowId xmlns:a16="http://schemas.microsoft.com/office/drawing/2014/main" val="3030823526"/>
                  </a:ext>
                </a:extLst>
              </a:tr>
              <a:tr h="104060">
                <a:tc>
                  <a:txBody>
                    <a:bodyPr/>
                    <a:lstStyle/>
                    <a:p>
                      <a:pPr algn="l" eaLnBrk="1" latinLnBrk="0" hangingPunct="1">
                        <a:buNone/>
                      </a:pPr>
                      <a:r>
                        <a:rPr lang="en-GB" sz="1300" dirty="0">
                          <a:solidFill>
                            <a:srgbClr val="000000"/>
                          </a:solidFill>
                          <a:effectLst/>
                        </a:rPr>
                        <a:t>1. Team role composition analysis, strengths, weaknesses and challenges</a:t>
                      </a:r>
                      <a:endParaRPr lang="en-GB" sz="1800" dirty="0">
                        <a:effectLst/>
                      </a:endParaRPr>
                    </a:p>
                  </a:txBody>
                  <a:tcPr marL="0" marR="0" marT="0" marB="0" anchor="ctr"/>
                </a:tc>
                <a:tc>
                  <a:txBody>
                    <a:bodyPr/>
                    <a:lstStyle/>
                    <a:p>
                      <a:pPr algn="l" eaLnBrk="1" latinLnBrk="0" hangingPunct="1">
                        <a:buNone/>
                      </a:pPr>
                      <a:r>
                        <a:rPr lang="en-GB" sz="1300" dirty="0">
                          <a:solidFill>
                            <a:srgbClr val="000000"/>
                          </a:solidFill>
                          <a:effectLst/>
                        </a:rPr>
                        <a:t>   </a:t>
                      </a:r>
                      <a:r>
                        <a:rPr lang="en-GB" sz="1300" b="0" i="0" u="none" strike="noStrike" noProof="0" dirty="0">
                          <a:solidFill>
                            <a:srgbClr val="000000"/>
                          </a:solidFill>
                          <a:effectLst/>
                          <a:latin typeface="Avenir Next LT Pro Light"/>
                        </a:rPr>
                        <a:t> Anisa Yusuf (2425574</a:t>
                      </a:r>
                      <a:endParaRPr lang="en-GB" sz="1300" dirty="0">
                        <a:solidFill>
                          <a:srgbClr val="000000"/>
                        </a:solidFill>
                        <a:effectLst/>
                      </a:endParaRPr>
                    </a:p>
                  </a:txBody>
                  <a:tcPr marL="0" marR="0" marT="0" marB="0" anchor="ctr"/>
                </a:tc>
                <a:extLst>
                  <a:ext uri="{0D108BD9-81ED-4DB2-BD59-A6C34878D82A}">
                    <a16:rowId xmlns:a16="http://schemas.microsoft.com/office/drawing/2014/main" val="2746076033"/>
                  </a:ext>
                </a:extLst>
              </a:tr>
              <a:tr h="313530">
                <a:tc>
                  <a:txBody>
                    <a:bodyPr/>
                    <a:lstStyle/>
                    <a:p>
                      <a:pPr algn="l" eaLnBrk="1" latinLnBrk="0" hangingPunct="1">
                        <a:buNone/>
                      </a:pPr>
                      <a:r>
                        <a:rPr lang="en-GB" sz="1300">
                          <a:solidFill>
                            <a:srgbClr val="000000"/>
                          </a:solidFill>
                          <a:effectLst/>
                        </a:rPr>
                        <a:t>2. Differences between  groups and teams.</a:t>
                      </a:r>
                      <a:endParaRPr lang="en-GB" sz="1800">
                        <a:effectLst/>
                      </a:endParaRPr>
                    </a:p>
                  </a:txBody>
                  <a:tcPr marL="0" marR="0" marT="0" marB="0" anchor="ctr"/>
                </a:tc>
                <a:tc>
                  <a:txBody>
                    <a:bodyPr/>
                    <a:lstStyle/>
                    <a:p>
                      <a:pPr lvl="0" algn="l" eaLnBrk="1" latinLnBrk="0" hangingPunct="1">
                        <a:buNone/>
                      </a:pPr>
                      <a:r>
                        <a:rPr lang="en-GB" sz="1300" dirty="0">
                          <a:solidFill>
                            <a:srgbClr val="000000"/>
                          </a:solidFill>
                          <a:effectLst/>
                        </a:rPr>
                        <a:t>   </a:t>
                      </a:r>
                      <a:endParaRPr lang="en-GB" sz="1800" dirty="0">
                        <a:effectLst/>
                      </a:endParaRPr>
                    </a:p>
                    <a:p>
                      <a:pPr lvl="0" algn="l">
                        <a:buNone/>
                      </a:pPr>
                      <a:r>
                        <a:rPr lang="en-GB" sz="1300" dirty="0">
                          <a:solidFill>
                            <a:srgbClr val="000000"/>
                          </a:solidFill>
                          <a:effectLst/>
                        </a:rPr>
                        <a:t>   Adela </a:t>
                      </a:r>
                      <a:r>
                        <a:rPr lang="en-GB" sz="1300" dirty="0" err="1">
                          <a:solidFill>
                            <a:srgbClr val="000000"/>
                          </a:solidFill>
                          <a:effectLst/>
                        </a:rPr>
                        <a:t>Bleda</a:t>
                      </a:r>
                      <a:r>
                        <a:rPr lang="en-GB" sz="1300" dirty="0">
                          <a:solidFill>
                            <a:srgbClr val="000000"/>
                          </a:solidFill>
                          <a:effectLst/>
                        </a:rPr>
                        <a:t> (2425573)</a:t>
                      </a:r>
                      <a:br>
                        <a:rPr lang="en-GB" sz="1300" dirty="0">
                          <a:solidFill>
                            <a:srgbClr val="000000"/>
                          </a:solidFill>
                          <a:effectLst/>
                        </a:rPr>
                      </a:br>
                      <a:endParaRPr lang="en-GB" sz="1800" dirty="0">
                        <a:effectLst/>
                      </a:endParaRPr>
                    </a:p>
                  </a:txBody>
                  <a:tcPr marL="0" marR="0" marT="0" marB="0" anchor="ctr"/>
                </a:tc>
                <a:extLst>
                  <a:ext uri="{0D108BD9-81ED-4DB2-BD59-A6C34878D82A}">
                    <a16:rowId xmlns:a16="http://schemas.microsoft.com/office/drawing/2014/main" val="1380214533"/>
                  </a:ext>
                </a:extLst>
              </a:tr>
              <a:tr h="313530">
                <a:tc>
                  <a:txBody>
                    <a:bodyPr/>
                    <a:lstStyle/>
                    <a:p>
                      <a:pPr algn="l" eaLnBrk="1" latinLnBrk="0" hangingPunct="1">
                        <a:buNone/>
                      </a:pPr>
                      <a:r>
                        <a:rPr lang="en-GB" sz="1300">
                          <a:solidFill>
                            <a:srgbClr val="000000"/>
                          </a:solidFill>
                          <a:effectLst/>
                        </a:rPr>
                        <a:t>3. What makes a successful team? </a:t>
                      </a:r>
                      <a:endParaRPr lang="en-GB" sz="1800">
                        <a:effectLst/>
                      </a:endParaRPr>
                    </a:p>
                  </a:txBody>
                  <a:tcPr marL="0" marR="0" marT="0" marB="0" anchor="ctr"/>
                </a:tc>
                <a:tc>
                  <a:txBody>
                    <a:bodyPr/>
                    <a:lstStyle/>
                    <a:p>
                      <a:pPr algn="l" eaLnBrk="1" latinLnBrk="0" hangingPunct="1">
                        <a:buNone/>
                      </a:pPr>
                      <a:r>
                        <a:rPr lang="en-GB" sz="1300">
                          <a:solidFill>
                            <a:srgbClr val="000000"/>
                          </a:solidFill>
                          <a:effectLst/>
                        </a:rPr>
                        <a:t>  </a:t>
                      </a:r>
                      <a:endParaRPr lang="en-GB" sz="1800">
                        <a:effectLst/>
                      </a:endParaRPr>
                    </a:p>
                    <a:p>
                      <a:pPr lvl="0" algn="l">
                        <a:buNone/>
                      </a:pPr>
                      <a:r>
                        <a:rPr lang="en-GB" sz="1300">
                          <a:solidFill>
                            <a:srgbClr val="000000"/>
                          </a:solidFill>
                          <a:effectLst/>
                        </a:rPr>
                        <a:t>   Zaneta Hanko (2423576)</a:t>
                      </a:r>
                      <a:br>
                        <a:rPr lang="en-GB" sz="1300">
                          <a:solidFill>
                            <a:srgbClr val="000000"/>
                          </a:solidFill>
                          <a:effectLst/>
                        </a:rPr>
                      </a:br>
                      <a:endParaRPr lang="en-GB" sz="1800">
                        <a:effectLst/>
                      </a:endParaRPr>
                    </a:p>
                  </a:txBody>
                  <a:tcPr marL="0" marR="0" marT="0" marB="0" anchor="ctr"/>
                </a:tc>
                <a:extLst>
                  <a:ext uri="{0D108BD9-81ED-4DB2-BD59-A6C34878D82A}">
                    <a16:rowId xmlns:a16="http://schemas.microsoft.com/office/drawing/2014/main" val="1288786815"/>
                  </a:ext>
                </a:extLst>
              </a:tr>
              <a:tr h="313530">
                <a:tc>
                  <a:txBody>
                    <a:bodyPr/>
                    <a:lstStyle/>
                    <a:p>
                      <a:pPr algn="l" eaLnBrk="1" latinLnBrk="0" hangingPunct="1">
                        <a:buNone/>
                      </a:pPr>
                      <a:r>
                        <a:rPr lang="en-GB" sz="1300">
                          <a:solidFill>
                            <a:srgbClr val="000000"/>
                          </a:solidFill>
                          <a:effectLst/>
                        </a:rPr>
                        <a:t>4. Group dynamics and how to build effective relationships.</a:t>
                      </a:r>
                      <a:endParaRPr lang="en-GB" sz="1800">
                        <a:effectLst/>
                      </a:endParaRPr>
                    </a:p>
                  </a:txBody>
                  <a:tcPr marL="0" marR="0" marT="0" marB="0" anchor="ctr"/>
                </a:tc>
                <a:tc>
                  <a:txBody>
                    <a:bodyPr/>
                    <a:lstStyle/>
                    <a:p>
                      <a:pPr algn="l" eaLnBrk="1" latinLnBrk="0" hangingPunct="1">
                        <a:buNone/>
                      </a:pPr>
                      <a:endParaRPr lang="en-GB" sz="1300">
                        <a:solidFill>
                          <a:srgbClr val="000000"/>
                        </a:solidFill>
                        <a:effectLst/>
                      </a:endParaRPr>
                    </a:p>
                    <a:p>
                      <a:pPr lvl="0" algn="l">
                        <a:buNone/>
                      </a:pPr>
                      <a:r>
                        <a:rPr lang="en-GB" sz="1300">
                          <a:solidFill>
                            <a:srgbClr val="000000"/>
                          </a:solidFill>
                          <a:effectLst/>
                        </a:rPr>
                        <a:t>   Simona </a:t>
                      </a:r>
                      <a:r>
                        <a:rPr lang="en-GB" sz="1300" err="1">
                          <a:solidFill>
                            <a:srgbClr val="000000"/>
                          </a:solidFill>
                          <a:effectLst/>
                        </a:rPr>
                        <a:t>Grunzova</a:t>
                      </a:r>
                      <a:r>
                        <a:rPr lang="en-GB" sz="1300">
                          <a:solidFill>
                            <a:srgbClr val="000000"/>
                          </a:solidFill>
                          <a:effectLst/>
                        </a:rPr>
                        <a:t> (2424795)</a:t>
                      </a:r>
                      <a:br>
                        <a:rPr lang="en-GB" sz="1300">
                          <a:solidFill>
                            <a:srgbClr val="000000"/>
                          </a:solidFill>
                          <a:effectLst/>
                        </a:rPr>
                      </a:br>
                      <a:endParaRPr lang="en-GB" sz="1800">
                        <a:effectLst/>
                      </a:endParaRPr>
                    </a:p>
                  </a:txBody>
                  <a:tcPr marL="0" marR="0" marT="0" marB="0" anchor="ctr"/>
                </a:tc>
                <a:extLst>
                  <a:ext uri="{0D108BD9-81ED-4DB2-BD59-A6C34878D82A}">
                    <a16:rowId xmlns:a16="http://schemas.microsoft.com/office/drawing/2014/main" val="3817008371"/>
                  </a:ext>
                </a:extLst>
              </a:tr>
              <a:tr h="279744">
                <a:tc>
                  <a:txBody>
                    <a:bodyPr/>
                    <a:lstStyle/>
                    <a:p>
                      <a:pPr algn="l" eaLnBrk="1" latinLnBrk="0" hangingPunct="1">
                        <a:buNone/>
                      </a:pPr>
                      <a:r>
                        <a:rPr lang="en-GB" sz="1300">
                          <a:solidFill>
                            <a:srgbClr val="000000"/>
                          </a:solidFill>
                          <a:effectLst/>
                        </a:rPr>
                        <a:t>5. Reward,  recognition and delegation</a:t>
                      </a:r>
                      <a:endParaRPr lang="en-GB" sz="1800">
                        <a:effectLst/>
                      </a:endParaRPr>
                    </a:p>
                  </a:txBody>
                  <a:tcPr marL="0" marR="0" marT="0" marB="0" anchor="ctr"/>
                </a:tc>
                <a:tc>
                  <a:txBody>
                    <a:bodyPr/>
                    <a:lstStyle/>
                    <a:p>
                      <a:pPr algn="l" eaLnBrk="1" latinLnBrk="0" hangingPunct="1">
                        <a:buNone/>
                      </a:pPr>
                      <a:r>
                        <a:rPr lang="en-GB" sz="1300" dirty="0">
                          <a:solidFill>
                            <a:srgbClr val="000000"/>
                          </a:solidFill>
                          <a:effectLst/>
                        </a:rPr>
                        <a:t> </a:t>
                      </a:r>
                      <a:endParaRPr lang="en-GB" sz="1800" dirty="0">
                        <a:effectLst/>
                      </a:endParaRPr>
                    </a:p>
                    <a:p>
                      <a:pPr lvl="0" algn="l">
                        <a:buNone/>
                      </a:pPr>
                      <a:r>
                        <a:rPr lang="en-GB" sz="1300" dirty="0">
                          <a:solidFill>
                            <a:srgbClr val="000000"/>
                          </a:solidFill>
                          <a:effectLst/>
                        </a:rPr>
                        <a:t>   Daniela Maldonado Ruiz   (2428045)</a:t>
                      </a:r>
                      <a:endParaRPr lang="en-GB" sz="1800" dirty="0">
                        <a:effectLst/>
                      </a:endParaRPr>
                    </a:p>
                    <a:p>
                      <a:pPr lvl="0" algn="l">
                        <a:buNone/>
                      </a:pPr>
                      <a:endParaRPr lang="en-GB" sz="1300" dirty="0">
                        <a:solidFill>
                          <a:srgbClr val="000000"/>
                        </a:solidFill>
                        <a:effectLst/>
                      </a:endParaRPr>
                    </a:p>
                  </a:txBody>
                  <a:tcPr marL="0" marR="0" marT="0" marB="0" anchor="ctr"/>
                </a:tc>
                <a:extLst>
                  <a:ext uri="{0D108BD9-81ED-4DB2-BD59-A6C34878D82A}">
                    <a16:rowId xmlns:a16="http://schemas.microsoft.com/office/drawing/2014/main" val="1792630912"/>
                  </a:ext>
                </a:extLst>
              </a:tr>
              <a:tr h="279744">
                <a:tc>
                  <a:txBody>
                    <a:bodyPr/>
                    <a:lstStyle/>
                    <a:p>
                      <a:pPr algn="l" eaLnBrk="1" latinLnBrk="0" hangingPunct="1">
                        <a:buNone/>
                      </a:pPr>
                      <a:endParaRPr lang="en-GB" sz="1800" dirty="0">
                        <a:effectLst/>
                      </a:endParaRPr>
                    </a:p>
                  </a:txBody>
                  <a:tcPr marL="0" marR="0" marT="0" marB="0" anchor="ctr"/>
                </a:tc>
                <a:tc>
                  <a:txBody>
                    <a:bodyPr/>
                    <a:lstStyle/>
                    <a:p>
                      <a:pPr lvl="0" algn="l">
                        <a:buNone/>
                      </a:pPr>
                      <a:endParaRPr lang="en-GB" sz="1300" b="0" i="0" u="none" strike="noStrike" noProof="0" dirty="0">
                        <a:solidFill>
                          <a:srgbClr val="000000"/>
                        </a:solidFill>
                        <a:effectLst/>
                        <a:latin typeface="Avenir Next LT Pro Light"/>
                      </a:endParaRPr>
                    </a:p>
                    <a:p>
                      <a:pPr lvl="0" algn="l">
                        <a:buNone/>
                      </a:pPr>
                      <a:r>
                        <a:rPr lang="en-GB" sz="1300" b="0" i="0" u="none" strike="noStrike" noProof="0" dirty="0">
                          <a:solidFill>
                            <a:srgbClr val="000000"/>
                          </a:solidFill>
                          <a:effectLst/>
                          <a:latin typeface="Avenir Next LT Pro Light"/>
                        </a:rPr>
                        <a:t>)</a:t>
                      </a:r>
                    </a:p>
                    <a:p>
                      <a:pPr lvl="0" algn="l">
                        <a:buNone/>
                      </a:pPr>
                      <a:endParaRPr lang="en-GB" sz="1300" b="0" i="0" u="none" strike="noStrike" noProof="0" dirty="0">
                        <a:solidFill>
                          <a:srgbClr val="000000"/>
                        </a:solidFill>
                        <a:effectLst/>
                        <a:latin typeface="Avenir Next LT Pro Light"/>
                      </a:endParaRPr>
                    </a:p>
                  </a:txBody>
                  <a:tcPr marL="0" marR="0" marT="0" marB="0" anchor="ctr"/>
                </a:tc>
                <a:extLst>
                  <a:ext uri="{0D108BD9-81ED-4DB2-BD59-A6C34878D82A}">
                    <a16:rowId xmlns:a16="http://schemas.microsoft.com/office/drawing/2014/main" val="1820578849"/>
                  </a:ext>
                </a:extLst>
              </a:tr>
            </a:tbl>
          </a:graphicData>
        </a:graphic>
      </p:graphicFrame>
    </p:spTree>
    <p:extLst>
      <p:ext uri="{BB962C8B-B14F-4D97-AF65-F5344CB8AC3E}">
        <p14:creationId xmlns:p14="http://schemas.microsoft.com/office/powerpoint/2010/main" val="18812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82763-ACF8-D225-3A76-5EE2C8C98780}"/>
              </a:ext>
            </a:extLst>
          </p:cNvPr>
          <p:cNvSpPr>
            <a:spLocks noGrp="1"/>
          </p:cNvSpPr>
          <p:nvPr>
            <p:ph type="title"/>
          </p:nvPr>
        </p:nvSpPr>
        <p:spPr>
          <a:xfrm>
            <a:off x="-7883" y="-141603"/>
            <a:ext cx="10105380" cy="1180863"/>
          </a:xfrm>
        </p:spPr>
        <p:txBody>
          <a:bodyPr vert="horz" lIns="0" tIns="0" rIns="0" bIns="0" rtlCol="0" anchor="b">
            <a:normAutofit/>
          </a:bodyPr>
          <a:lstStyle/>
          <a:p>
            <a:pPr>
              <a:lnSpc>
                <a:spcPct val="90000"/>
              </a:lnSpc>
            </a:pPr>
            <a:r>
              <a:rPr lang="en-GB" sz="2500" b="0" dirty="0"/>
              <a:t>Team role analysis within our team using belbin theory  </a:t>
            </a:r>
            <a:endParaRPr lang="en-US" sz="2500" dirty="0"/>
          </a:p>
        </p:txBody>
      </p:sp>
      <p:sp>
        <p:nvSpPr>
          <p:cNvPr id="4" name="Date Placeholder 3">
            <a:extLst>
              <a:ext uri="{FF2B5EF4-FFF2-40B4-BE49-F238E27FC236}">
                <a16:creationId xmlns:a16="http://schemas.microsoft.com/office/drawing/2014/main" id="{111767AF-1CFA-5732-CBBE-0752D032B5AB}"/>
              </a:ext>
            </a:extLst>
          </p:cNvPr>
          <p:cNvSpPr>
            <a:spLocks noGrp="1"/>
          </p:cNvSpPr>
          <p:nvPr>
            <p:ph type="dt" sz="half" idx="10"/>
          </p:nvPr>
        </p:nvSpPr>
        <p:spPr>
          <a:xfrm>
            <a:off x="7910111" y="6409170"/>
            <a:ext cx="3702392" cy="448830"/>
          </a:xfrm>
        </p:spPr>
        <p:txBody>
          <a:bodyPr anchor="ctr">
            <a:normAutofit/>
          </a:bodyPr>
          <a:lstStyle/>
          <a:p>
            <a:pPr>
              <a:spcAft>
                <a:spcPts val="600"/>
              </a:spcAft>
            </a:pPr>
            <a:fld id="{03C94721-739A-47E5-8430-9B0747116665}" type="datetime1">
              <a:rPr lang="en-US"/>
              <a:pPr>
                <a:spcAft>
                  <a:spcPts val="600"/>
                </a:spcAft>
              </a:pPr>
              <a:t>6/25/25</a:t>
            </a:fld>
            <a:endParaRPr lang="en-US"/>
          </a:p>
        </p:txBody>
      </p:sp>
      <p:sp>
        <p:nvSpPr>
          <p:cNvPr id="5" name="Footer Placeholder 4">
            <a:extLst>
              <a:ext uri="{FF2B5EF4-FFF2-40B4-BE49-F238E27FC236}">
                <a16:creationId xmlns:a16="http://schemas.microsoft.com/office/drawing/2014/main" id="{B6031C5A-786C-9EC1-1A7A-FB448BA64CB7}"/>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F7DF60ED-F73B-1A6A-ACE2-FE3F698F5A4A}"/>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3</a:t>
            </a:fld>
            <a:endParaRPr lang="en-US"/>
          </a:p>
        </p:txBody>
      </p:sp>
      <p:graphicFrame>
        <p:nvGraphicFramePr>
          <p:cNvPr id="12" name="Table 11" descr="Hijj">
            <a:extLst>
              <a:ext uri="{FF2B5EF4-FFF2-40B4-BE49-F238E27FC236}">
                <a16:creationId xmlns:a16="http://schemas.microsoft.com/office/drawing/2014/main" id="{91DD47DF-C760-177D-2DA3-824834617CD4}"/>
              </a:ext>
            </a:extLst>
          </p:cNvPr>
          <p:cNvGraphicFramePr>
            <a:graphicFrameLocks noGrp="1"/>
          </p:cNvGraphicFramePr>
          <p:nvPr>
            <p:extLst>
              <p:ext uri="{D42A27DB-BD31-4B8C-83A1-F6EECF244321}">
                <p14:modId xmlns:p14="http://schemas.microsoft.com/office/powerpoint/2010/main" val="2728317068"/>
              </p:ext>
            </p:extLst>
          </p:nvPr>
        </p:nvGraphicFramePr>
        <p:xfrm>
          <a:off x="-7883" y="1536864"/>
          <a:ext cx="7685190" cy="3725212"/>
        </p:xfrm>
        <a:graphic>
          <a:graphicData uri="http://schemas.openxmlformats.org/drawingml/2006/table">
            <a:tbl>
              <a:tblPr firstRow="1" bandRow="1">
                <a:tableStyleId>{5C22544A-7EE6-4342-B048-85BDC9FD1C3A}</a:tableStyleId>
              </a:tblPr>
              <a:tblGrid>
                <a:gridCol w="1759956">
                  <a:extLst>
                    <a:ext uri="{9D8B030D-6E8A-4147-A177-3AD203B41FA5}">
                      <a16:colId xmlns:a16="http://schemas.microsoft.com/office/drawing/2014/main" val="623030164"/>
                    </a:ext>
                  </a:extLst>
                </a:gridCol>
                <a:gridCol w="2394291">
                  <a:extLst>
                    <a:ext uri="{9D8B030D-6E8A-4147-A177-3AD203B41FA5}">
                      <a16:colId xmlns:a16="http://schemas.microsoft.com/office/drawing/2014/main" val="2064004110"/>
                    </a:ext>
                  </a:extLst>
                </a:gridCol>
                <a:gridCol w="1713619">
                  <a:extLst>
                    <a:ext uri="{9D8B030D-6E8A-4147-A177-3AD203B41FA5}">
                      <a16:colId xmlns:a16="http://schemas.microsoft.com/office/drawing/2014/main" val="2177941077"/>
                    </a:ext>
                  </a:extLst>
                </a:gridCol>
                <a:gridCol w="1817324">
                  <a:extLst>
                    <a:ext uri="{9D8B030D-6E8A-4147-A177-3AD203B41FA5}">
                      <a16:colId xmlns:a16="http://schemas.microsoft.com/office/drawing/2014/main" val="3670272710"/>
                    </a:ext>
                  </a:extLst>
                </a:gridCol>
              </a:tblGrid>
              <a:tr h="861702">
                <a:tc>
                  <a:txBody>
                    <a:bodyPr/>
                    <a:lstStyle/>
                    <a:p>
                      <a:r>
                        <a:rPr lang="en-GB"/>
                        <a:t>Student Name</a:t>
                      </a:r>
                    </a:p>
                  </a:txBody>
                  <a:tcPr/>
                </a:tc>
                <a:tc>
                  <a:txBody>
                    <a:bodyPr/>
                    <a:lstStyle/>
                    <a:p>
                      <a:r>
                        <a:rPr lang="en-GB"/>
                        <a:t>Highest Team Role</a:t>
                      </a:r>
                    </a:p>
                  </a:txBody>
                  <a:tcPr/>
                </a:tc>
                <a:tc>
                  <a:txBody>
                    <a:bodyPr/>
                    <a:lstStyle/>
                    <a:p>
                      <a:r>
                        <a:rPr lang="en-GB"/>
                        <a:t>Second Highest Team Role</a:t>
                      </a:r>
                    </a:p>
                  </a:txBody>
                  <a:tcPr/>
                </a:tc>
                <a:tc>
                  <a:txBody>
                    <a:bodyPr/>
                    <a:lstStyle/>
                    <a:p>
                      <a:r>
                        <a:rPr lang="en-GB" dirty="0"/>
                        <a:t>Lowest Team Role</a:t>
                      </a:r>
                    </a:p>
                  </a:txBody>
                  <a:tcPr/>
                </a:tc>
                <a:extLst>
                  <a:ext uri="{0D108BD9-81ED-4DB2-BD59-A6C34878D82A}">
                    <a16:rowId xmlns:a16="http://schemas.microsoft.com/office/drawing/2014/main" val="31660389"/>
                  </a:ext>
                </a:extLst>
              </a:tr>
              <a:tr h="498879">
                <a:tc>
                  <a:txBody>
                    <a:bodyPr/>
                    <a:lstStyle/>
                    <a:p>
                      <a:r>
                        <a:rPr lang="en-GB"/>
                        <a:t>Adela Bleda</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4291883935"/>
                  </a:ext>
                </a:extLst>
              </a:tr>
              <a:tr h="612261">
                <a:tc>
                  <a:txBody>
                    <a:bodyPr/>
                    <a:lstStyle/>
                    <a:p>
                      <a:r>
                        <a:rPr lang="en-GB"/>
                        <a:t>Simona </a:t>
                      </a:r>
                      <a:r>
                        <a:rPr lang="en-GB" err="1"/>
                        <a:t>Grunzova</a:t>
                      </a:r>
                    </a:p>
                  </a:txBody>
                  <a:tcPr/>
                </a:tc>
                <a:tc>
                  <a:txBody>
                    <a:bodyPr/>
                    <a:lstStyle/>
                    <a:p>
                      <a:r>
                        <a:rPr lang="en-GB"/>
                        <a:t>Implementer</a:t>
                      </a:r>
                    </a:p>
                  </a:txBody>
                  <a:tcPr/>
                </a:tc>
                <a:tc>
                  <a:txBody>
                    <a:bodyPr/>
                    <a:lstStyle/>
                    <a:p>
                      <a:r>
                        <a:rPr lang="en-GB"/>
                        <a:t>Specialist </a:t>
                      </a:r>
                    </a:p>
                  </a:txBody>
                  <a:tcPr/>
                </a:tc>
                <a:tc>
                  <a:txBody>
                    <a:bodyPr/>
                    <a:lstStyle/>
                    <a:p>
                      <a:r>
                        <a:rPr lang="en-GB"/>
                        <a:t>Shaper</a:t>
                      </a:r>
                    </a:p>
                  </a:txBody>
                  <a:tcPr/>
                </a:tc>
                <a:extLst>
                  <a:ext uri="{0D108BD9-81ED-4DB2-BD59-A6C34878D82A}">
                    <a16:rowId xmlns:a16="http://schemas.microsoft.com/office/drawing/2014/main" val="270728199"/>
                  </a:ext>
                </a:extLst>
              </a:tr>
              <a:tr h="498879">
                <a:tc>
                  <a:txBody>
                    <a:bodyPr/>
                    <a:lstStyle/>
                    <a:p>
                      <a:pPr lvl="0">
                        <a:buNone/>
                      </a:pPr>
                      <a:r>
                        <a:rPr lang="en-GB"/>
                        <a:t>Anisa Yusuf</a:t>
                      </a:r>
                    </a:p>
                  </a:txBody>
                  <a:tcPr/>
                </a:tc>
                <a:tc>
                  <a:txBody>
                    <a:bodyPr/>
                    <a:lstStyle/>
                    <a:p>
                      <a:pPr lvl="0">
                        <a:buNone/>
                      </a:pPr>
                      <a:r>
                        <a:rPr lang="en-GB" dirty="0"/>
                        <a:t>Monitor evaluator</a:t>
                      </a:r>
                    </a:p>
                  </a:txBody>
                  <a:tcPr/>
                </a:tc>
                <a:tc>
                  <a:txBody>
                    <a:bodyPr/>
                    <a:lstStyle/>
                    <a:p>
                      <a:pPr lvl="0">
                        <a:buNone/>
                      </a:pPr>
                      <a:r>
                        <a:rPr lang="en-GB" dirty="0"/>
                        <a:t>Implementer </a:t>
                      </a:r>
                    </a:p>
                  </a:txBody>
                  <a:tcPr/>
                </a:tc>
                <a:tc>
                  <a:txBody>
                    <a:bodyPr/>
                    <a:lstStyle/>
                    <a:p>
                      <a:pPr lvl="0">
                        <a:buNone/>
                      </a:pPr>
                      <a:r>
                        <a:rPr lang="en-GB" dirty="0"/>
                        <a:t>Resource investigator</a:t>
                      </a:r>
                    </a:p>
                  </a:txBody>
                  <a:tcPr/>
                </a:tc>
                <a:extLst>
                  <a:ext uri="{0D108BD9-81ED-4DB2-BD59-A6C34878D82A}">
                    <a16:rowId xmlns:a16="http://schemas.microsoft.com/office/drawing/2014/main" val="2096314243"/>
                  </a:ext>
                </a:extLst>
              </a:tr>
              <a:tr h="532894">
                <a:tc>
                  <a:txBody>
                    <a:bodyPr/>
                    <a:lstStyle/>
                    <a:p>
                      <a:r>
                        <a:rPr lang="en-GB"/>
                        <a:t>Zaneta Hanko</a:t>
                      </a:r>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149626938"/>
                  </a:ext>
                </a:extLst>
              </a:tr>
              <a:tr h="498879">
                <a:tc>
                  <a:txBody>
                    <a:bodyPr/>
                    <a:lstStyle/>
                    <a:p>
                      <a:r>
                        <a:rPr lang="en-GB"/>
                        <a:t>Daniela Ruiz</a:t>
                      </a:r>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283105416"/>
                  </a:ext>
                </a:extLst>
              </a:tr>
            </a:tbl>
          </a:graphicData>
        </a:graphic>
      </p:graphicFrame>
      <p:sp>
        <p:nvSpPr>
          <p:cNvPr id="7" name="TextBox 6">
            <a:extLst>
              <a:ext uri="{FF2B5EF4-FFF2-40B4-BE49-F238E27FC236}">
                <a16:creationId xmlns:a16="http://schemas.microsoft.com/office/drawing/2014/main" id="{1FF801D8-0CEC-2E55-DD5C-6973A2E204E4}"/>
              </a:ext>
            </a:extLst>
          </p:cNvPr>
          <p:cNvSpPr txBox="1"/>
          <p:nvPr/>
        </p:nvSpPr>
        <p:spPr>
          <a:xfrm>
            <a:off x="7910111" y="889843"/>
            <a:ext cx="2674915"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t>Belbin theory is 9 team roles divided into 3:</a:t>
            </a:r>
          </a:p>
          <a:p>
            <a:endParaRPr lang="en-GB" b="1" dirty="0"/>
          </a:p>
          <a:p>
            <a:r>
              <a:rPr lang="en-GB" b="1" dirty="0"/>
              <a:t>Action roles- </a:t>
            </a:r>
          </a:p>
          <a:p>
            <a:r>
              <a:rPr lang="en-GB" dirty="0"/>
              <a:t>. Shaper</a:t>
            </a:r>
          </a:p>
          <a:p>
            <a:r>
              <a:rPr lang="en-GB" dirty="0"/>
              <a:t>. implementer. </a:t>
            </a:r>
          </a:p>
          <a:p>
            <a:r>
              <a:rPr lang="en-GB" dirty="0"/>
              <a:t>. completer </a:t>
            </a:r>
          </a:p>
          <a:p>
            <a:endParaRPr lang="en-GB" dirty="0"/>
          </a:p>
          <a:p>
            <a:r>
              <a:rPr lang="en-GB" b="1" dirty="0"/>
              <a:t>Social roles-</a:t>
            </a:r>
          </a:p>
          <a:p>
            <a:r>
              <a:rPr lang="en-GB" dirty="0"/>
              <a:t>. Coordinator </a:t>
            </a:r>
          </a:p>
          <a:p>
            <a:r>
              <a:rPr lang="en-GB" dirty="0"/>
              <a:t>. Team-worker</a:t>
            </a:r>
          </a:p>
          <a:p>
            <a:r>
              <a:rPr lang="en-GB" dirty="0"/>
              <a:t>. Resource investigator</a:t>
            </a:r>
          </a:p>
          <a:p>
            <a:endParaRPr lang="en-GB" dirty="0"/>
          </a:p>
          <a:p>
            <a:r>
              <a:rPr lang="en-GB" b="1" dirty="0"/>
              <a:t>Thinking roles- </a:t>
            </a:r>
          </a:p>
          <a:p>
            <a:r>
              <a:rPr lang="en-GB" dirty="0"/>
              <a:t>. Plant</a:t>
            </a:r>
          </a:p>
          <a:p>
            <a:r>
              <a:rPr lang="en-GB" dirty="0"/>
              <a:t>. Monitor evaluator</a:t>
            </a:r>
          </a:p>
          <a:p>
            <a:r>
              <a:rPr lang="en-GB" dirty="0"/>
              <a:t>. Specialist </a:t>
            </a:r>
          </a:p>
          <a:p>
            <a:endParaRPr lang="en-GB" dirty="0"/>
          </a:p>
        </p:txBody>
      </p:sp>
      <p:pic>
        <p:nvPicPr>
          <p:cNvPr id="8" name="Picture 7" descr="The Belbin® Experience | Event Square">
            <a:extLst>
              <a:ext uri="{FF2B5EF4-FFF2-40B4-BE49-F238E27FC236}">
                <a16:creationId xmlns:a16="http://schemas.microsoft.com/office/drawing/2014/main" id="{696C7702-4D23-C9B0-E9EF-BEB7BB606978}"/>
              </a:ext>
            </a:extLst>
          </p:cNvPr>
          <p:cNvPicPr>
            <a:picLocks noChangeAspect="1"/>
          </p:cNvPicPr>
          <p:nvPr/>
        </p:nvPicPr>
        <p:blipFill>
          <a:blip r:embed="rId2"/>
          <a:stretch>
            <a:fillRect/>
          </a:stretch>
        </p:blipFill>
        <p:spPr>
          <a:xfrm rot="10800000" flipH="1" flipV="1">
            <a:off x="10097497" y="4574231"/>
            <a:ext cx="1869582" cy="1745120"/>
          </a:xfrm>
          <a:prstGeom prst="rect">
            <a:avLst/>
          </a:prstGeom>
        </p:spPr>
      </p:pic>
    </p:spTree>
    <p:extLst>
      <p:ext uri="{BB962C8B-B14F-4D97-AF65-F5344CB8AC3E}">
        <p14:creationId xmlns:p14="http://schemas.microsoft.com/office/powerpoint/2010/main" val="35971000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B11F9-2589-33B9-A28D-CD95FE567E63}"/>
              </a:ext>
            </a:extLst>
          </p:cNvPr>
          <p:cNvSpPr>
            <a:spLocks noGrp="1"/>
          </p:cNvSpPr>
          <p:nvPr>
            <p:ph type="title"/>
          </p:nvPr>
        </p:nvSpPr>
        <p:spPr>
          <a:xfrm>
            <a:off x="1044054" y="457199"/>
            <a:ext cx="10309745" cy="1770721"/>
          </a:xfrm>
        </p:spPr>
        <p:txBody>
          <a:bodyPr anchor="b">
            <a:normAutofit fontScale="90000"/>
          </a:bodyPr>
          <a:lstStyle/>
          <a:p>
            <a:br>
              <a:rPr lang="en-GB" dirty="0"/>
            </a:br>
            <a:br>
              <a:rPr lang="en-GB" dirty="0"/>
            </a:br>
            <a:br>
              <a:rPr lang="en-GB" dirty="0"/>
            </a:br>
            <a:br>
              <a:rPr lang="en-GB" dirty="0"/>
            </a:br>
            <a:br>
              <a:rPr lang="en-GB" dirty="0"/>
            </a:br>
            <a:r>
              <a:rPr lang="en-GB" dirty="0"/>
              <a:t>Team roles </a:t>
            </a:r>
          </a:p>
        </p:txBody>
      </p:sp>
      <p:sp>
        <p:nvSpPr>
          <p:cNvPr id="3" name="Content Placeholder 2">
            <a:extLst>
              <a:ext uri="{FF2B5EF4-FFF2-40B4-BE49-F238E27FC236}">
                <a16:creationId xmlns:a16="http://schemas.microsoft.com/office/drawing/2014/main" id="{09F6F1E5-A029-81CE-ED4B-6C6B4415201D}"/>
              </a:ext>
            </a:extLst>
          </p:cNvPr>
          <p:cNvSpPr>
            <a:spLocks noGrp="1"/>
          </p:cNvSpPr>
          <p:nvPr>
            <p:ph sz="half" idx="1"/>
          </p:nvPr>
        </p:nvSpPr>
        <p:spPr>
          <a:xfrm>
            <a:off x="838200" y="2227920"/>
            <a:ext cx="4975746" cy="4180822"/>
          </a:xfrm>
        </p:spPr>
        <p:txBody>
          <a:bodyPr>
            <a:normAutofit lnSpcReduction="10000"/>
          </a:bodyPr>
          <a:lstStyle/>
          <a:p>
            <a:pPr>
              <a:lnSpc>
                <a:spcPct val="110000"/>
              </a:lnSpc>
            </a:pPr>
            <a:r>
              <a:rPr lang="en-GB" sz="1600" b="0" i="0" u="none" strike="noStrike" dirty="0">
                <a:effectLst/>
              </a:rPr>
              <a:t>In order to solve complicated problems and innovate, teams roles are necessary. Team roles has a big impact on performance, cohesiveness, and outcomes, effective teamwork is essential for resolving complicated issues and encouraging creativity. Maximising team performance requires analysing roles, their advantages and disadvantages, and methods for improved collaboration.</a:t>
            </a:r>
          </a:p>
          <a:p>
            <a:pPr>
              <a:lnSpc>
                <a:spcPct val="110000"/>
              </a:lnSpc>
            </a:pPr>
            <a:r>
              <a:rPr lang="en-GB" sz="1600" b="0" i="0" u="none" strike="noStrike" dirty="0">
                <a:effectLst/>
              </a:rPr>
              <a:t>Performance, cohesiveness, and results are influenced by an effective team composition. </a:t>
            </a:r>
          </a:p>
          <a:p>
            <a:pPr>
              <a:lnSpc>
                <a:spcPct val="110000"/>
              </a:lnSpc>
            </a:pPr>
            <a:r>
              <a:rPr lang="en-GB" sz="1600" b="0" i="0" u="none" strike="noStrike" dirty="0">
                <a:effectLst/>
              </a:rPr>
              <a:t> Goal: Examine team roles, their advantages and disadvantages, and ways that teams might cooperate better.</a:t>
            </a:r>
          </a:p>
          <a:p>
            <a:pPr marL="0" indent="0">
              <a:lnSpc>
                <a:spcPct val="110000"/>
              </a:lnSpc>
              <a:buNone/>
            </a:pPr>
            <a:r>
              <a:rPr lang="en-GB" sz="1400" dirty="0"/>
              <a:t>Belbin, R.M. (2020). Team Roles at Work </a:t>
            </a:r>
          </a:p>
          <a:p>
            <a:pPr marL="0" indent="0">
              <a:lnSpc>
                <a:spcPct val="110000"/>
              </a:lnSpc>
              <a:buNone/>
            </a:pPr>
            <a:endParaRPr lang="en-GB" sz="1600" dirty="0"/>
          </a:p>
        </p:txBody>
      </p:sp>
      <p:pic>
        <p:nvPicPr>
          <p:cNvPr id="7" name="Picture 6">
            <a:extLst>
              <a:ext uri="{FF2B5EF4-FFF2-40B4-BE49-F238E27FC236}">
                <a16:creationId xmlns:a16="http://schemas.microsoft.com/office/drawing/2014/main" id="{D2A16611-F69A-9E1A-E4A3-8D7E261EE86F}"/>
              </a:ext>
            </a:extLst>
          </p:cNvPr>
          <p:cNvPicPr>
            <a:picLocks noChangeAspect="1"/>
          </p:cNvPicPr>
          <p:nvPr/>
        </p:nvPicPr>
        <p:blipFill>
          <a:blip r:embed="rId2">
            <a:extLst>
              <a:ext uri="{28A0092B-C50C-407E-A947-70E740481C1C}">
                <a14:useLocalDpi xmlns:a14="http://schemas.microsoft.com/office/drawing/2010/main" val="0"/>
              </a:ext>
            </a:extLst>
          </a:blip>
          <a:srcRect l="13611" r="3663" b="3"/>
          <a:stretch>
            <a:fillRect/>
          </a:stretch>
        </p:blipFill>
        <p:spPr>
          <a:xfrm>
            <a:off x="6172200" y="1996141"/>
            <a:ext cx="5181600" cy="4180822"/>
          </a:xfrm>
          <a:prstGeom prst="rect">
            <a:avLst/>
          </a:prstGeom>
          <a:noFill/>
        </p:spPr>
      </p:pic>
      <p:sp>
        <p:nvSpPr>
          <p:cNvPr id="4" name="Date Placeholder 3">
            <a:extLst>
              <a:ext uri="{FF2B5EF4-FFF2-40B4-BE49-F238E27FC236}">
                <a16:creationId xmlns:a16="http://schemas.microsoft.com/office/drawing/2014/main" id="{A6C4FC7B-5C61-D848-94FD-6BCF6330A503}"/>
              </a:ext>
            </a:extLst>
          </p:cNvPr>
          <p:cNvSpPr>
            <a:spLocks noGrp="1"/>
          </p:cNvSpPr>
          <p:nvPr>
            <p:ph type="dt" sz="half" idx="10"/>
          </p:nvPr>
        </p:nvSpPr>
        <p:spPr>
          <a:xfrm>
            <a:off x="7910111" y="6409170"/>
            <a:ext cx="3702392" cy="448830"/>
          </a:xfrm>
        </p:spPr>
        <p:txBody>
          <a:bodyPr anchor="ctr">
            <a:normAutofit/>
          </a:bodyPr>
          <a:lstStyle/>
          <a:p>
            <a:pPr>
              <a:spcAft>
                <a:spcPts val="600"/>
              </a:spcAft>
            </a:pPr>
            <a:fld id="{CE3B629A-56EC-4C0F-9D69-6ABCBD078926}" type="datetime1">
              <a:rPr lang="en-US"/>
              <a:pPr>
                <a:spcAft>
                  <a:spcPts val="600"/>
                </a:spcAft>
              </a:pPr>
              <a:t>6/25/25</a:t>
            </a:fld>
            <a:endParaRPr lang="en-US"/>
          </a:p>
        </p:txBody>
      </p:sp>
      <p:sp>
        <p:nvSpPr>
          <p:cNvPr id="5" name="Footer Placeholder 4">
            <a:extLst>
              <a:ext uri="{FF2B5EF4-FFF2-40B4-BE49-F238E27FC236}">
                <a16:creationId xmlns:a16="http://schemas.microsoft.com/office/drawing/2014/main" id="{92FE2689-31D8-C766-0993-41A139A07F0C}"/>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58F44E2C-7C92-C888-1117-33CD9B8ABABA}"/>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4</a:t>
            </a:fld>
            <a:endParaRPr lang="en-US"/>
          </a:p>
        </p:txBody>
      </p:sp>
      <p:sp>
        <p:nvSpPr>
          <p:cNvPr id="10" name="Title 1">
            <a:extLst>
              <a:ext uri="{FF2B5EF4-FFF2-40B4-BE49-F238E27FC236}">
                <a16:creationId xmlns:a16="http://schemas.microsoft.com/office/drawing/2014/main" id="{2F8F9CA6-70E6-2525-F20D-62DD9FBE4166}"/>
              </a:ext>
            </a:extLst>
          </p:cNvPr>
          <p:cNvSpPr>
            <a:spLocks noGrp="1"/>
          </p:cNvSpPr>
          <p:nvPr/>
        </p:nvSpPr>
        <p:spPr>
          <a:xfrm>
            <a:off x="838200" y="277237"/>
            <a:ext cx="9986898" cy="1233488"/>
          </a:xfrm>
          <a:prstGeom prst="rect">
            <a:avLst/>
          </a:prstGeom>
        </p:spPr>
        <p:txBody>
          <a:bodyPr vert="horz" lIns="0" tIns="0" rIns="0" bIns="0" rtlCol="0" anchor="b">
            <a:normAutofit/>
          </a:bodyPr>
          <a:lstStyle>
            <a:lvl1pPr algn="l" defTabSz="914400" rtl="0" eaLnBrk="1" latinLnBrk="0" hangingPunct="1">
              <a:lnSpc>
                <a:spcPct val="100000"/>
              </a:lnSpc>
              <a:spcBef>
                <a:spcPct val="0"/>
              </a:spcBef>
              <a:buNone/>
              <a:defRPr sz="2800" b="1" i="0" kern="1200" cap="all" spc="700" baseline="0">
                <a:solidFill>
                  <a:schemeClr val="tx1"/>
                </a:solidFill>
                <a:latin typeface="+mj-lt"/>
                <a:ea typeface="+mj-ea"/>
                <a:cs typeface="+mj-cs"/>
              </a:defRPr>
            </a:lvl1pPr>
          </a:lstStyle>
          <a:p>
            <a:pPr>
              <a:lnSpc>
                <a:spcPct val="90000"/>
              </a:lnSpc>
            </a:pPr>
            <a:r>
              <a:rPr lang="en-US" sz="2400" b="1" i="0" kern="1200" cap="all" spc="700" baseline="0" dirty="0">
                <a:latin typeface="+mj-lt"/>
                <a:ea typeface="+mj-ea"/>
                <a:cs typeface="+mj-cs"/>
              </a:rPr>
              <a:t>Anisa</a:t>
            </a:r>
            <a:br>
              <a:rPr lang="en-US" sz="2400" b="1" i="0" kern="1200" cap="all" spc="700" baseline="0" dirty="0">
                <a:latin typeface="+mj-lt"/>
                <a:ea typeface="+mj-ea"/>
                <a:cs typeface="+mj-cs"/>
              </a:rPr>
            </a:br>
            <a:r>
              <a:rPr lang="en-US" sz="2400" b="1" i="0" kern="1200" cap="all" spc="700" baseline="0" dirty="0">
                <a:latin typeface="+mj-lt"/>
                <a:ea typeface="+mj-ea"/>
                <a:cs typeface="+mj-cs"/>
              </a:rPr>
              <a:t>Team role composition analysis, strength, weaknesses and challenges </a:t>
            </a:r>
          </a:p>
        </p:txBody>
      </p:sp>
    </p:spTree>
    <p:extLst>
      <p:ext uri="{BB962C8B-B14F-4D97-AF65-F5344CB8AC3E}">
        <p14:creationId xmlns:p14="http://schemas.microsoft.com/office/powerpoint/2010/main" val="15831102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88541D-FC08-C8EE-E8CF-FFA45B01F8CA}"/>
              </a:ext>
            </a:extLst>
          </p:cNvPr>
          <p:cNvSpPr>
            <a:spLocks noGrp="1"/>
          </p:cNvSpPr>
          <p:nvPr>
            <p:ph sz="half" idx="2"/>
          </p:nvPr>
        </p:nvSpPr>
        <p:spPr>
          <a:xfrm>
            <a:off x="1200221" y="2313257"/>
            <a:ext cx="5720921" cy="4339953"/>
          </a:xfrm>
        </p:spPr>
        <p:txBody>
          <a:bodyPr vert="horz" lIns="0" tIns="0" rIns="0" bIns="0" rtlCol="0">
            <a:normAutofit/>
          </a:bodyPr>
          <a:lstStyle/>
          <a:p>
            <a:pPr>
              <a:lnSpc>
                <a:spcPct val="110000"/>
              </a:lnSpc>
            </a:pPr>
            <a:r>
              <a:rPr lang="en-US" sz="1400" b="0" i="0" u="none" strike="noStrike">
                <a:effectLst/>
              </a:rPr>
              <a:t>Defined as a team's mix of people with different behavioural, psychological, and functional roles</a:t>
            </a:r>
          </a:p>
          <a:p>
            <a:pPr>
              <a:lnSpc>
                <a:spcPct val="110000"/>
              </a:lnSpc>
            </a:pPr>
            <a:r>
              <a:rPr lang="en-US" sz="1400" b="0" i="0" u="none" strike="noStrike">
                <a:effectLst/>
              </a:rPr>
              <a:t>Traits and qualities of each member of a team, as well as how these traits interact to affect the dynamics and overall performance of the team, are referred to as team composition. Numerous elements are included in it, such as abilities, expertise, character attributes, work experiences, and even</a:t>
            </a:r>
          </a:p>
          <a:p>
            <a:pPr>
              <a:lnSpc>
                <a:spcPct val="110000"/>
              </a:lnSpc>
            </a:pPr>
            <a:r>
              <a:rPr lang="en-US" sz="1400" b="0" i="0">
                <a:effectLst/>
              </a:rPr>
              <a:t>Belbin’s Team Roles: Plant, Monitor Evaluator, Coordinator, Resource Investigator, Implementer, Completer Finisher, Team Worker, Shaper, Specialist.</a:t>
            </a:r>
            <a:r>
              <a:rPr lang="en-US" sz="1400"/>
              <a:t> </a:t>
            </a:r>
            <a:r>
              <a:rPr lang="en-US" sz="1400" b="0" i="0">
                <a:effectLst/>
              </a:rPr>
              <a:t>Belbin, R.M. (2020)</a:t>
            </a:r>
            <a:endParaRPr lang="en-US" sz="1400">
              <a:effectLst/>
            </a:endParaRPr>
          </a:p>
          <a:p>
            <a:pPr>
              <a:lnSpc>
                <a:spcPct val="110000"/>
              </a:lnSpc>
            </a:pPr>
            <a:endParaRPr lang="en-US" sz="1400" b="0" i="0" u="none" strike="noStrike">
              <a:effectLst/>
            </a:endParaRPr>
          </a:p>
        </p:txBody>
      </p:sp>
      <p:pic>
        <p:nvPicPr>
          <p:cNvPr id="15" name="Picture 14">
            <a:extLst>
              <a:ext uri="{FF2B5EF4-FFF2-40B4-BE49-F238E27FC236}">
                <a16:creationId xmlns:a16="http://schemas.microsoft.com/office/drawing/2014/main" id="{14909818-02A6-B0FC-1FE4-546E84A69729}"/>
              </a:ext>
            </a:extLst>
          </p:cNvPr>
          <p:cNvPicPr>
            <a:picLocks noChangeAspect="1"/>
          </p:cNvPicPr>
          <p:nvPr/>
        </p:nvPicPr>
        <p:blipFill>
          <a:blip r:embed="rId2"/>
          <a:stretch>
            <a:fillRect/>
          </a:stretch>
        </p:blipFill>
        <p:spPr>
          <a:xfrm>
            <a:off x="7089411" y="1849710"/>
            <a:ext cx="3555627" cy="3684588"/>
          </a:xfrm>
          <a:prstGeom prst="rect">
            <a:avLst/>
          </a:prstGeom>
          <a:noFill/>
        </p:spPr>
      </p:pic>
      <p:sp>
        <p:nvSpPr>
          <p:cNvPr id="4" name="Date Placeholder 3">
            <a:extLst>
              <a:ext uri="{FF2B5EF4-FFF2-40B4-BE49-F238E27FC236}">
                <a16:creationId xmlns:a16="http://schemas.microsoft.com/office/drawing/2014/main" id="{3045F1F6-DF8E-50DF-38A8-E903D5277552}"/>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5997BE7A-C36A-4471-A2CB-7B3FA405FF66}" type="datetime1">
              <a:rPr lang="en-US"/>
              <a:pPr>
                <a:spcAft>
                  <a:spcPts val="600"/>
                </a:spcAft>
              </a:pPr>
              <a:t>6/25/25</a:t>
            </a:fld>
            <a:endParaRPr lang="en-US"/>
          </a:p>
        </p:txBody>
      </p:sp>
      <p:sp>
        <p:nvSpPr>
          <p:cNvPr id="5" name="Footer Placeholder 4">
            <a:extLst>
              <a:ext uri="{FF2B5EF4-FFF2-40B4-BE49-F238E27FC236}">
                <a16:creationId xmlns:a16="http://schemas.microsoft.com/office/drawing/2014/main" id="{CF496D27-BE0C-AACA-E452-39D8AFD4F132}"/>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6" name="Slide Number Placeholder 5">
            <a:extLst>
              <a:ext uri="{FF2B5EF4-FFF2-40B4-BE49-F238E27FC236}">
                <a16:creationId xmlns:a16="http://schemas.microsoft.com/office/drawing/2014/main" id="{6E2E7A03-71A6-C526-6EA7-B76AA1EEFD0C}"/>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5</a:t>
            </a:fld>
            <a:endParaRPr lang="en-US"/>
          </a:p>
        </p:txBody>
      </p:sp>
      <p:sp>
        <p:nvSpPr>
          <p:cNvPr id="11" name="Title 10">
            <a:extLst>
              <a:ext uri="{FF2B5EF4-FFF2-40B4-BE49-F238E27FC236}">
                <a16:creationId xmlns:a16="http://schemas.microsoft.com/office/drawing/2014/main" id="{8693DE29-CEEA-5792-C385-C1F76D3BE08E}"/>
              </a:ext>
            </a:extLst>
          </p:cNvPr>
          <p:cNvSpPr txBox="1">
            <a:spLocks noGrp="1"/>
          </p:cNvSpPr>
          <p:nvPr>
            <p:ph type="title"/>
          </p:nvPr>
        </p:nvSpPr>
        <p:spPr>
          <a:prstGeom prst="rect">
            <a:avLst/>
          </a:prstGeom>
        </p:spPr>
        <p:txBody>
          <a:bodyPr vert="horz" lIns="0" tIns="0" rIns="0" bIns="0" rtlCol="0" anchor="b">
            <a:normAutofit/>
          </a:bodyPr>
          <a:lstStyle/>
          <a:p>
            <a:pPr>
              <a:lnSpc>
                <a:spcPct val="120000"/>
              </a:lnSpc>
              <a:spcBef>
                <a:spcPts val="1000"/>
              </a:spcBef>
            </a:pPr>
            <a:r>
              <a:rPr lang="en-US" sz="2400" b="1" kern="1200" dirty="0">
                <a:latin typeface="+mn-lt"/>
                <a:ea typeface="+mn-ea"/>
                <a:cs typeface="+mn-cs"/>
              </a:rPr>
              <a:t>What is Team Role Composition </a:t>
            </a:r>
          </a:p>
        </p:txBody>
      </p:sp>
    </p:spTree>
    <p:extLst>
      <p:ext uri="{BB962C8B-B14F-4D97-AF65-F5344CB8AC3E}">
        <p14:creationId xmlns:p14="http://schemas.microsoft.com/office/powerpoint/2010/main" val="28789121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BA0DE-4A11-1472-9C89-599A5D007DCF}"/>
              </a:ext>
            </a:extLst>
          </p:cNvPr>
          <p:cNvSpPr>
            <a:spLocks noGrp="1"/>
          </p:cNvSpPr>
          <p:nvPr>
            <p:ph type="title"/>
          </p:nvPr>
        </p:nvSpPr>
        <p:spPr>
          <a:xfrm>
            <a:off x="1044054" y="457200"/>
            <a:ext cx="10309745" cy="1233488"/>
          </a:xfrm>
        </p:spPr>
        <p:txBody>
          <a:bodyPr anchor="b">
            <a:normAutofit/>
          </a:bodyPr>
          <a:lstStyle/>
          <a:p>
            <a:pPr>
              <a:lnSpc>
                <a:spcPct val="90000"/>
              </a:lnSpc>
            </a:pPr>
            <a:r>
              <a:rPr lang="en-GB" sz="2700" b="0" i="0">
                <a:effectLst/>
              </a:rPr>
              <a:t>Strengths of Diverse Team Composition</a:t>
            </a:r>
            <a:br>
              <a:rPr lang="en-GB" sz="2700">
                <a:effectLst/>
              </a:rPr>
            </a:br>
            <a:endParaRPr lang="en-US" sz="2700"/>
          </a:p>
        </p:txBody>
      </p:sp>
      <p:sp>
        <p:nvSpPr>
          <p:cNvPr id="3" name="Content Placeholder 2">
            <a:extLst>
              <a:ext uri="{FF2B5EF4-FFF2-40B4-BE49-F238E27FC236}">
                <a16:creationId xmlns:a16="http://schemas.microsoft.com/office/drawing/2014/main" id="{EAC46633-CE43-0200-35AE-DB36E955D1CE}"/>
              </a:ext>
            </a:extLst>
          </p:cNvPr>
          <p:cNvSpPr>
            <a:spLocks noGrp="1"/>
          </p:cNvSpPr>
          <p:nvPr>
            <p:ph sz="half" idx="1"/>
          </p:nvPr>
        </p:nvSpPr>
        <p:spPr>
          <a:xfrm>
            <a:off x="1044054" y="1996141"/>
            <a:ext cx="4975746" cy="4180822"/>
          </a:xfrm>
        </p:spPr>
        <p:txBody>
          <a:bodyPr>
            <a:normAutofit/>
          </a:bodyPr>
          <a:lstStyle/>
          <a:p>
            <a:pPr>
              <a:lnSpc>
                <a:spcPct val="110000"/>
              </a:lnSpc>
            </a:pPr>
            <a:r>
              <a:rPr lang="en-US" dirty="0"/>
              <a:t>Roles that complement one another make task allocation more effective.</a:t>
            </a:r>
            <a:endParaRPr lang="en-GB"/>
          </a:p>
          <a:p>
            <a:pPr>
              <a:lnSpc>
                <a:spcPct val="110000"/>
              </a:lnSpc>
            </a:pPr>
            <a:r>
              <a:rPr lang="en-US" dirty="0"/>
              <a:t>The advantages of having a diverse team</a:t>
            </a:r>
            <a:r>
              <a:rPr lang="en-GB" dirty="0"/>
              <a:t>; </a:t>
            </a:r>
            <a:r>
              <a:rPr lang="en-GB" b="0" i="0" u="none" strike="noStrike">
                <a:effectLst/>
              </a:rPr>
              <a:t>higher employee involvement, better market insights, better problem-solving skills, more flexibility, and increased creativity and innovation</a:t>
            </a:r>
            <a:endParaRPr lang="en-GB"/>
          </a:p>
          <a:p>
            <a:pPr>
              <a:lnSpc>
                <a:spcPct val="110000"/>
              </a:lnSpc>
            </a:pPr>
            <a:r>
              <a:rPr lang="en-US" dirty="0"/>
              <a:t> Diverse perspectives foster better decision-making and creativity (Rock &amp; Grant, 2020). Diverse viewpoints and experiences help to mitigate groupthink. </a:t>
            </a:r>
            <a:endParaRPr lang="en-US"/>
          </a:p>
        </p:txBody>
      </p:sp>
      <p:pic>
        <p:nvPicPr>
          <p:cNvPr id="10" name="Picture 9">
            <a:extLst>
              <a:ext uri="{FF2B5EF4-FFF2-40B4-BE49-F238E27FC236}">
                <a16:creationId xmlns:a16="http://schemas.microsoft.com/office/drawing/2014/main" id="{8188DAC5-44C6-0CE2-8766-51A8753AB612}"/>
              </a:ext>
            </a:extLst>
          </p:cNvPr>
          <p:cNvPicPr>
            <a:picLocks noChangeAspect="1"/>
          </p:cNvPicPr>
          <p:nvPr/>
        </p:nvPicPr>
        <p:blipFill>
          <a:blip r:embed="rId2">
            <a:extLst>
              <a:ext uri="{28A0092B-C50C-407E-A947-70E740481C1C}">
                <a14:useLocalDpi xmlns:a14="http://schemas.microsoft.com/office/drawing/2010/main" val="0"/>
              </a:ext>
            </a:extLst>
          </a:blip>
          <a:srcRect l="29573" r="20852" b="-1"/>
          <a:stretch>
            <a:fillRect/>
          </a:stretch>
        </p:blipFill>
        <p:spPr>
          <a:xfrm>
            <a:off x="6172200" y="1996141"/>
            <a:ext cx="5181600" cy="4180822"/>
          </a:xfrm>
          <a:prstGeom prst="rect">
            <a:avLst/>
          </a:prstGeom>
          <a:noFill/>
        </p:spPr>
      </p:pic>
      <p:sp>
        <p:nvSpPr>
          <p:cNvPr id="4" name="Date Placeholder 3">
            <a:extLst>
              <a:ext uri="{FF2B5EF4-FFF2-40B4-BE49-F238E27FC236}">
                <a16:creationId xmlns:a16="http://schemas.microsoft.com/office/drawing/2014/main" id="{06D605B8-5E20-1B4E-9428-07990E0F4A80}"/>
              </a:ext>
            </a:extLst>
          </p:cNvPr>
          <p:cNvSpPr>
            <a:spLocks noGrp="1"/>
          </p:cNvSpPr>
          <p:nvPr>
            <p:ph type="dt" sz="half" idx="10"/>
          </p:nvPr>
        </p:nvSpPr>
        <p:spPr>
          <a:xfrm>
            <a:off x="7910111" y="6409170"/>
            <a:ext cx="3702392" cy="448830"/>
          </a:xfrm>
        </p:spPr>
        <p:txBody>
          <a:bodyPr anchor="ctr">
            <a:normAutofit/>
          </a:bodyPr>
          <a:lstStyle/>
          <a:p>
            <a:pPr>
              <a:spcAft>
                <a:spcPts val="600"/>
              </a:spcAft>
            </a:pPr>
            <a:fld id="{F1B642A4-B0AC-5A46-AF6E-D919137C7746}" type="datetime1">
              <a:rPr lang="en-US" smtClean="0"/>
              <a:pPr>
                <a:spcAft>
                  <a:spcPts val="600"/>
                </a:spcAft>
              </a:pPr>
              <a:t>6/25/25</a:t>
            </a:fld>
            <a:endParaRPr lang="en-US"/>
          </a:p>
        </p:txBody>
      </p:sp>
      <p:sp>
        <p:nvSpPr>
          <p:cNvPr id="5" name="Footer Placeholder 4">
            <a:extLst>
              <a:ext uri="{FF2B5EF4-FFF2-40B4-BE49-F238E27FC236}">
                <a16:creationId xmlns:a16="http://schemas.microsoft.com/office/drawing/2014/main" id="{2CBA9C76-A2D5-5D9A-D786-7B1528ACF3A6}"/>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0364B2CE-103F-AE0C-5F91-ADC9DE7304DA}"/>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smtClean="0"/>
              <a:pPr>
                <a:spcAft>
                  <a:spcPts val="600"/>
                </a:spcAft>
              </a:pPr>
              <a:t>6</a:t>
            </a:fld>
            <a:endParaRPr lang="en-US"/>
          </a:p>
        </p:txBody>
      </p:sp>
    </p:spTree>
    <p:extLst>
      <p:ext uri="{BB962C8B-B14F-4D97-AF65-F5344CB8AC3E}">
        <p14:creationId xmlns:p14="http://schemas.microsoft.com/office/powerpoint/2010/main" val="16540509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A2C3A-220A-4FA1-AE39-30050E54A721}"/>
              </a:ext>
            </a:extLst>
          </p:cNvPr>
          <p:cNvSpPr>
            <a:spLocks noGrp="1"/>
          </p:cNvSpPr>
          <p:nvPr>
            <p:ph type="title"/>
          </p:nvPr>
        </p:nvSpPr>
        <p:spPr>
          <a:xfrm>
            <a:off x="1044054" y="457200"/>
            <a:ext cx="10309745" cy="1233488"/>
          </a:xfrm>
        </p:spPr>
        <p:txBody>
          <a:bodyPr anchor="b">
            <a:normAutofit/>
          </a:bodyPr>
          <a:lstStyle/>
          <a:p>
            <a:r>
              <a:rPr lang="en-GB" b="0" i="0">
                <a:effectLst/>
              </a:rPr>
              <a:t>Weaknesses and Challenges</a:t>
            </a:r>
            <a:br>
              <a:rPr lang="en-GB">
                <a:effectLst/>
              </a:rPr>
            </a:br>
            <a:endParaRPr lang="en-GB" dirty="0"/>
          </a:p>
        </p:txBody>
      </p:sp>
      <p:sp>
        <p:nvSpPr>
          <p:cNvPr id="3" name="Content Placeholder 2">
            <a:extLst>
              <a:ext uri="{FF2B5EF4-FFF2-40B4-BE49-F238E27FC236}">
                <a16:creationId xmlns:a16="http://schemas.microsoft.com/office/drawing/2014/main" id="{D169F3C6-82AF-F0A2-2A75-F864D4EC0D25}"/>
              </a:ext>
            </a:extLst>
          </p:cNvPr>
          <p:cNvSpPr>
            <a:spLocks noGrp="1"/>
          </p:cNvSpPr>
          <p:nvPr>
            <p:ph sz="half" idx="1"/>
          </p:nvPr>
        </p:nvSpPr>
        <p:spPr>
          <a:xfrm>
            <a:off x="1044054" y="1996141"/>
            <a:ext cx="4975746" cy="4180822"/>
          </a:xfrm>
        </p:spPr>
        <p:txBody>
          <a:bodyPr>
            <a:normAutofit fontScale="85000" lnSpcReduction="10000"/>
          </a:bodyPr>
          <a:lstStyle/>
          <a:p>
            <a:pPr>
              <a:lnSpc>
                <a:spcPct val="110000"/>
              </a:lnSpc>
            </a:pPr>
            <a:r>
              <a:rPr lang="en-GB" b="0" i="0" u="none" strike="noStrike" dirty="0">
                <a:effectLst/>
              </a:rPr>
              <a:t>Conflict </a:t>
            </a:r>
          </a:p>
          <a:p>
            <a:pPr>
              <a:lnSpc>
                <a:spcPct val="110000"/>
              </a:lnSpc>
            </a:pPr>
            <a:r>
              <a:rPr lang="en-GB" b="0" i="0" u="none" strike="noStrike" dirty="0">
                <a:effectLst/>
              </a:rPr>
              <a:t> role overlap can lead to uncertainty or stress.</a:t>
            </a:r>
          </a:p>
          <a:p>
            <a:pPr>
              <a:lnSpc>
                <a:spcPct val="110000"/>
              </a:lnSpc>
            </a:pPr>
            <a:r>
              <a:rPr lang="en-GB" b="0" i="0" u="none" strike="noStrike" dirty="0">
                <a:effectLst/>
              </a:rPr>
              <a:t> When positions are unclear, there is an uneven workload distribution. </a:t>
            </a:r>
          </a:p>
          <a:p>
            <a:pPr>
              <a:lnSpc>
                <a:spcPct val="110000"/>
              </a:lnSpc>
            </a:pPr>
            <a:r>
              <a:rPr lang="en-GB" b="0" i="0" u="none" strike="noStrike" dirty="0">
                <a:effectLst/>
              </a:rPr>
              <a:t> There may be a lack of trust, communication problems, and personality conflicts.</a:t>
            </a:r>
          </a:p>
          <a:p>
            <a:pPr>
              <a:lnSpc>
                <a:spcPct val="110000"/>
              </a:lnSpc>
            </a:pPr>
            <a:r>
              <a:rPr lang="en-GB" b="0" i="0" u="none" strike="noStrike" dirty="0">
                <a:effectLst/>
              </a:rPr>
              <a:t>Challenges can result in strained workplace relationships, project delays, and decreased productivity. </a:t>
            </a:r>
          </a:p>
          <a:p>
            <a:pPr marL="0" indent="0">
              <a:lnSpc>
                <a:spcPct val="110000"/>
              </a:lnSpc>
              <a:buNone/>
            </a:pPr>
            <a:r>
              <a:rPr lang="en-GB" dirty="0"/>
              <a:t>West, M. A. (2020). Effective Teamwork: Practical Lessons from Organizational Research</a:t>
            </a:r>
          </a:p>
          <a:p>
            <a:pPr marL="0" indent="0">
              <a:lnSpc>
                <a:spcPct val="110000"/>
              </a:lnSpc>
              <a:buNone/>
            </a:pPr>
            <a:endParaRPr lang="en-GB" dirty="0"/>
          </a:p>
        </p:txBody>
      </p:sp>
      <p:pic>
        <p:nvPicPr>
          <p:cNvPr id="7" name="Picture 6">
            <a:extLst>
              <a:ext uri="{FF2B5EF4-FFF2-40B4-BE49-F238E27FC236}">
                <a16:creationId xmlns:a16="http://schemas.microsoft.com/office/drawing/2014/main" id="{15249939-B6DD-BE9A-7526-CEB8063BBD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2" y="1996141"/>
            <a:ext cx="5181600" cy="3458718"/>
          </a:xfrm>
          <a:prstGeom prst="rect">
            <a:avLst/>
          </a:prstGeom>
          <a:noFill/>
        </p:spPr>
      </p:pic>
      <p:sp>
        <p:nvSpPr>
          <p:cNvPr id="4" name="Date Placeholder 3">
            <a:extLst>
              <a:ext uri="{FF2B5EF4-FFF2-40B4-BE49-F238E27FC236}">
                <a16:creationId xmlns:a16="http://schemas.microsoft.com/office/drawing/2014/main" id="{715803B0-95D0-B7B2-2EF9-C706EF318352}"/>
              </a:ext>
            </a:extLst>
          </p:cNvPr>
          <p:cNvSpPr>
            <a:spLocks noGrp="1"/>
          </p:cNvSpPr>
          <p:nvPr>
            <p:ph type="dt" sz="half" idx="10"/>
          </p:nvPr>
        </p:nvSpPr>
        <p:spPr>
          <a:xfrm>
            <a:off x="7910111" y="6409170"/>
            <a:ext cx="3702392" cy="448830"/>
          </a:xfrm>
        </p:spPr>
        <p:txBody>
          <a:bodyPr anchor="ctr">
            <a:normAutofit/>
          </a:bodyPr>
          <a:lstStyle/>
          <a:p>
            <a:pPr>
              <a:spcAft>
                <a:spcPts val="600"/>
              </a:spcAft>
            </a:pPr>
            <a:fld id="{322FF4A5-D835-4A39-8BD0-D9DB4076E6BA}" type="datetime1">
              <a:rPr lang="en-US"/>
              <a:pPr>
                <a:spcAft>
                  <a:spcPts val="600"/>
                </a:spcAft>
              </a:pPr>
              <a:t>6/25/25</a:t>
            </a:fld>
            <a:endParaRPr lang="en-US"/>
          </a:p>
        </p:txBody>
      </p:sp>
      <p:sp>
        <p:nvSpPr>
          <p:cNvPr id="5" name="Footer Placeholder 4">
            <a:extLst>
              <a:ext uri="{FF2B5EF4-FFF2-40B4-BE49-F238E27FC236}">
                <a16:creationId xmlns:a16="http://schemas.microsoft.com/office/drawing/2014/main" id="{F13F8275-A101-5A73-270D-E19DDFF561FC}"/>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07D5E00D-C801-75BC-86B4-18FEFFA6918C}"/>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7</a:t>
            </a:fld>
            <a:endParaRPr lang="en-US"/>
          </a:p>
        </p:txBody>
      </p:sp>
    </p:spTree>
    <p:extLst>
      <p:ext uri="{BB962C8B-B14F-4D97-AF65-F5344CB8AC3E}">
        <p14:creationId xmlns:p14="http://schemas.microsoft.com/office/powerpoint/2010/main" val="3373171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46904-5187-57FD-803D-811640F143AB}"/>
              </a:ext>
            </a:extLst>
          </p:cNvPr>
          <p:cNvSpPr>
            <a:spLocks noGrp="1"/>
          </p:cNvSpPr>
          <p:nvPr>
            <p:ph type="title"/>
          </p:nvPr>
        </p:nvSpPr>
        <p:spPr>
          <a:xfrm>
            <a:off x="1044054" y="457200"/>
            <a:ext cx="10309745" cy="1233488"/>
          </a:xfrm>
        </p:spPr>
        <p:txBody>
          <a:bodyPr anchor="b">
            <a:normAutofit/>
          </a:bodyPr>
          <a:lstStyle/>
          <a:p>
            <a:r>
              <a:rPr lang="en-GB" b="0" i="0">
                <a:effectLst/>
              </a:rPr>
              <a:t>Teamwork Models and Theories</a:t>
            </a:r>
            <a:br>
              <a:rPr lang="en-GB">
                <a:effectLst/>
              </a:rPr>
            </a:br>
            <a:endParaRPr lang="en-GB" dirty="0"/>
          </a:p>
        </p:txBody>
      </p:sp>
      <p:sp>
        <p:nvSpPr>
          <p:cNvPr id="3" name="Content Placeholder 2">
            <a:extLst>
              <a:ext uri="{FF2B5EF4-FFF2-40B4-BE49-F238E27FC236}">
                <a16:creationId xmlns:a16="http://schemas.microsoft.com/office/drawing/2014/main" id="{E9D6B3DE-B5BA-C0C7-FA02-73B2A03F582D}"/>
              </a:ext>
            </a:extLst>
          </p:cNvPr>
          <p:cNvSpPr>
            <a:spLocks noGrp="1"/>
          </p:cNvSpPr>
          <p:nvPr>
            <p:ph sz="half" idx="1"/>
          </p:nvPr>
        </p:nvSpPr>
        <p:spPr>
          <a:xfrm>
            <a:off x="1044054" y="1996141"/>
            <a:ext cx="4975746" cy="4180822"/>
          </a:xfrm>
        </p:spPr>
        <p:txBody>
          <a:bodyPr>
            <a:normAutofit fontScale="92500" lnSpcReduction="20000"/>
          </a:bodyPr>
          <a:lstStyle/>
          <a:p>
            <a:r>
              <a:rPr lang="en-GB" b="0" i="0" dirty="0">
                <a:effectLst/>
              </a:rPr>
              <a:t> </a:t>
            </a:r>
            <a:r>
              <a:rPr lang="en-GB" b="0" i="0" dirty="0" err="1">
                <a:effectLst/>
              </a:rPr>
              <a:t>Tuckman’s</a:t>
            </a:r>
            <a:r>
              <a:rPr lang="en-GB" b="0" i="0" dirty="0">
                <a:effectLst/>
              </a:rPr>
              <a:t> Model: Forming, Storming, Norming, Performing, Adjourning.</a:t>
            </a:r>
          </a:p>
          <a:p>
            <a:r>
              <a:rPr lang="en-GB" dirty="0"/>
              <a:t>P.A.C : Parent, Adult, Child </a:t>
            </a:r>
            <a:endParaRPr lang="en-GB" dirty="0">
              <a:effectLst/>
            </a:endParaRPr>
          </a:p>
          <a:p>
            <a:r>
              <a:rPr lang="en-GB" b="0" i="0" dirty="0">
                <a:effectLst/>
              </a:rPr>
              <a:t>GRPI Model: Goals, Roles, Processes, Interpersonal relationships.</a:t>
            </a:r>
            <a:endParaRPr lang="en-GB" dirty="0">
              <a:effectLst/>
            </a:endParaRPr>
          </a:p>
          <a:p>
            <a:r>
              <a:rPr lang="en-GB" b="0" i="0" dirty="0">
                <a:effectLst/>
              </a:rPr>
              <a:t>Input-Process-Output (IPO) Model: Team inputs (composition), processes (communication), and outputs (performance).</a:t>
            </a:r>
          </a:p>
          <a:p>
            <a:pPr marL="0" indent="0">
              <a:buNone/>
            </a:pPr>
            <a:r>
              <a:rPr lang="en-GB" dirty="0"/>
              <a:t>Salas, E., Shuffler, M.L., &amp; Thayer, A.L. (2020). Teamwork in theory and practice. American Psychologist.</a:t>
            </a:r>
          </a:p>
          <a:p>
            <a:pPr marL="0" indent="0">
              <a:buNone/>
            </a:pPr>
            <a:endParaRPr lang="en-GB" dirty="0">
              <a:effectLst/>
            </a:endParaRPr>
          </a:p>
        </p:txBody>
      </p:sp>
      <p:pic>
        <p:nvPicPr>
          <p:cNvPr id="7" name="Picture 6">
            <a:extLst>
              <a:ext uri="{FF2B5EF4-FFF2-40B4-BE49-F238E27FC236}">
                <a16:creationId xmlns:a16="http://schemas.microsoft.com/office/drawing/2014/main" id="{42133F51-FE7F-910F-02C1-21847057DDB2}"/>
              </a:ext>
            </a:extLst>
          </p:cNvPr>
          <p:cNvPicPr>
            <a:picLocks noChangeAspect="1"/>
          </p:cNvPicPr>
          <p:nvPr/>
        </p:nvPicPr>
        <p:blipFill>
          <a:blip r:embed="rId2">
            <a:extLst>
              <a:ext uri="{28A0092B-C50C-407E-A947-70E740481C1C}">
                <a14:useLocalDpi xmlns:a14="http://schemas.microsoft.com/office/drawing/2010/main" val="0"/>
              </a:ext>
            </a:extLst>
          </a:blip>
          <a:srcRect l="8906" r="-3" b="-3"/>
          <a:stretch>
            <a:fillRect/>
          </a:stretch>
        </p:blipFill>
        <p:spPr>
          <a:xfrm>
            <a:off x="6172200" y="1996141"/>
            <a:ext cx="5181600" cy="4180822"/>
          </a:xfrm>
          <a:prstGeom prst="rect">
            <a:avLst/>
          </a:prstGeom>
          <a:noFill/>
        </p:spPr>
      </p:pic>
      <p:sp>
        <p:nvSpPr>
          <p:cNvPr id="4" name="Date Placeholder 3">
            <a:extLst>
              <a:ext uri="{FF2B5EF4-FFF2-40B4-BE49-F238E27FC236}">
                <a16:creationId xmlns:a16="http://schemas.microsoft.com/office/drawing/2014/main" id="{79D0D1D5-4512-013E-AA8F-70997AD45ACC}"/>
              </a:ext>
            </a:extLst>
          </p:cNvPr>
          <p:cNvSpPr>
            <a:spLocks noGrp="1"/>
          </p:cNvSpPr>
          <p:nvPr>
            <p:ph type="dt" sz="half" idx="10"/>
          </p:nvPr>
        </p:nvSpPr>
        <p:spPr>
          <a:xfrm>
            <a:off x="7910111" y="6409170"/>
            <a:ext cx="3702392" cy="448830"/>
          </a:xfrm>
        </p:spPr>
        <p:txBody>
          <a:bodyPr anchor="ctr">
            <a:normAutofit/>
          </a:bodyPr>
          <a:lstStyle/>
          <a:p>
            <a:pPr>
              <a:spcAft>
                <a:spcPts val="600"/>
              </a:spcAft>
            </a:pPr>
            <a:fld id="{14462689-28DC-4261-9882-D9403725AF19}" type="datetime1">
              <a:rPr lang="en-US"/>
              <a:pPr>
                <a:spcAft>
                  <a:spcPts val="600"/>
                </a:spcAft>
              </a:pPr>
              <a:t>6/25/25</a:t>
            </a:fld>
            <a:endParaRPr lang="en-US"/>
          </a:p>
        </p:txBody>
      </p:sp>
      <p:sp>
        <p:nvSpPr>
          <p:cNvPr id="5" name="Footer Placeholder 4">
            <a:extLst>
              <a:ext uri="{FF2B5EF4-FFF2-40B4-BE49-F238E27FC236}">
                <a16:creationId xmlns:a16="http://schemas.microsoft.com/office/drawing/2014/main" id="{709AF1E3-D2A3-BDDE-40FA-A39DB68B8A81}"/>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CFE77836-B6E4-833A-3E64-A2B110061D09}"/>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8</a:t>
            </a:fld>
            <a:endParaRPr lang="en-US"/>
          </a:p>
        </p:txBody>
      </p:sp>
    </p:spTree>
    <p:extLst>
      <p:ext uri="{BB962C8B-B14F-4D97-AF65-F5344CB8AC3E}">
        <p14:creationId xmlns:p14="http://schemas.microsoft.com/office/powerpoint/2010/main" val="97184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B49BB4-6EA9-3B26-910A-036EA0F9C08D}"/>
              </a:ext>
            </a:extLst>
          </p:cNvPr>
          <p:cNvSpPr>
            <a:spLocks noGrp="1"/>
          </p:cNvSpPr>
          <p:nvPr>
            <p:ph type="title"/>
          </p:nvPr>
        </p:nvSpPr>
        <p:spPr>
          <a:xfrm>
            <a:off x="1044054" y="457200"/>
            <a:ext cx="10309745" cy="1233488"/>
          </a:xfrm>
        </p:spPr>
        <p:txBody>
          <a:bodyPr anchor="b">
            <a:normAutofit/>
          </a:bodyPr>
          <a:lstStyle/>
          <a:p>
            <a:r>
              <a:rPr lang="en-GB" b="0" i="0">
                <a:effectLst/>
              </a:rPr>
              <a:t>Reflections and Strategies for Effective Collaboration</a:t>
            </a:r>
            <a:endParaRPr lang="en-GB">
              <a:effectLst/>
            </a:endParaRPr>
          </a:p>
        </p:txBody>
      </p:sp>
      <p:sp>
        <p:nvSpPr>
          <p:cNvPr id="3" name="Content Placeholder 2">
            <a:extLst>
              <a:ext uri="{FF2B5EF4-FFF2-40B4-BE49-F238E27FC236}">
                <a16:creationId xmlns:a16="http://schemas.microsoft.com/office/drawing/2014/main" id="{0ECA920B-43EE-5207-FDD6-D3C531EEC7E3}"/>
              </a:ext>
            </a:extLst>
          </p:cNvPr>
          <p:cNvSpPr>
            <a:spLocks noGrp="1"/>
          </p:cNvSpPr>
          <p:nvPr>
            <p:ph sz="half" idx="1"/>
          </p:nvPr>
        </p:nvSpPr>
        <p:spPr>
          <a:xfrm>
            <a:off x="1044054" y="1996141"/>
            <a:ext cx="4975746" cy="4180822"/>
          </a:xfrm>
        </p:spPr>
        <p:txBody>
          <a:bodyPr>
            <a:normAutofit lnSpcReduction="10000"/>
          </a:bodyPr>
          <a:lstStyle/>
          <a:p>
            <a:pPr>
              <a:lnSpc>
                <a:spcPct val="110000"/>
              </a:lnSpc>
            </a:pPr>
            <a:r>
              <a:rPr lang="en-GB" sz="1600" b="0" i="0" u="none" strike="noStrike" dirty="0">
                <a:effectLst/>
              </a:rPr>
              <a:t>Promote respect for one another and psychological safety. </a:t>
            </a:r>
          </a:p>
          <a:p>
            <a:pPr>
              <a:lnSpc>
                <a:spcPct val="110000"/>
              </a:lnSpc>
            </a:pPr>
            <a:r>
              <a:rPr lang="en-GB" sz="1600" b="0" i="0" u="none" strike="noStrike" dirty="0">
                <a:effectLst/>
              </a:rPr>
              <a:t>Make use of team charters and role clarity meetings. </a:t>
            </a:r>
          </a:p>
          <a:p>
            <a:pPr>
              <a:lnSpc>
                <a:spcPct val="110000"/>
              </a:lnSpc>
            </a:pPr>
            <a:r>
              <a:rPr lang="en-GB" sz="1600" b="0" i="0" u="none" strike="noStrike" dirty="0">
                <a:effectLst/>
              </a:rPr>
              <a:t>Encourage regular feedback and inclusive leadership.</a:t>
            </a:r>
          </a:p>
          <a:p>
            <a:pPr>
              <a:lnSpc>
                <a:spcPct val="110000"/>
              </a:lnSpc>
            </a:pPr>
            <a:r>
              <a:rPr lang="en-GB" sz="1600" b="0" i="0" u="none" strike="noStrike" dirty="0">
                <a:effectLst/>
              </a:rPr>
              <a:t> Use team retrospectives or after-action reviews to frequently reflect.</a:t>
            </a:r>
          </a:p>
          <a:p>
            <a:pPr>
              <a:lnSpc>
                <a:spcPct val="110000"/>
              </a:lnSpc>
            </a:pPr>
            <a:r>
              <a:rPr lang="en-GB" sz="1600" b="0" i="0" u="none" strike="noStrike" dirty="0">
                <a:effectLst/>
              </a:rPr>
              <a:t>Teams can use </a:t>
            </a:r>
            <a:r>
              <a:rPr lang="en-GB" sz="1600" dirty="0"/>
              <a:t>reflections as c</a:t>
            </a:r>
            <a:r>
              <a:rPr lang="en-GB" sz="1600" b="0" i="0" u="none" strike="noStrike" dirty="0">
                <a:effectLst/>
              </a:rPr>
              <a:t>lear communication</a:t>
            </a:r>
          </a:p>
          <a:p>
            <a:pPr>
              <a:lnSpc>
                <a:spcPct val="110000"/>
              </a:lnSpc>
            </a:pPr>
            <a:r>
              <a:rPr lang="en-GB" sz="1600" b="0" i="0" u="none" strike="noStrike" dirty="0">
                <a:effectLst/>
              </a:rPr>
              <a:t>frequent feedback to create a cohesive and productive atmosphere, while individuals should consider their contributions, abilities, and opportunities for development.</a:t>
            </a:r>
          </a:p>
          <a:p>
            <a:pPr marL="0" indent="0">
              <a:lnSpc>
                <a:spcPct val="110000"/>
              </a:lnSpc>
              <a:buNone/>
            </a:pPr>
            <a:r>
              <a:rPr lang="en-GB" sz="1400" dirty="0"/>
              <a:t>Edmondson, A. (2020). The fearless </a:t>
            </a:r>
            <a:r>
              <a:rPr lang="en-GB" sz="1400" dirty="0" err="1"/>
              <a:t>organization</a:t>
            </a:r>
            <a:r>
              <a:rPr lang="en-GB" sz="1400" dirty="0"/>
              <a:t>.</a:t>
            </a:r>
          </a:p>
          <a:p>
            <a:pPr marL="0" indent="0">
              <a:lnSpc>
                <a:spcPct val="110000"/>
              </a:lnSpc>
              <a:buNone/>
            </a:pPr>
            <a:endParaRPr lang="en-GB" sz="1600" dirty="0"/>
          </a:p>
        </p:txBody>
      </p:sp>
      <p:pic>
        <p:nvPicPr>
          <p:cNvPr id="7" name="Picture 6">
            <a:extLst>
              <a:ext uri="{FF2B5EF4-FFF2-40B4-BE49-F238E27FC236}">
                <a16:creationId xmlns:a16="http://schemas.microsoft.com/office/drawing/2014/main" id="{17245BBF-D569-C675-9CE7-BF7570D3C8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672589" y="1996141"/>
            <a:ext cx="4180822" cy="4180822"/>
          </a:xfrm>
          <a:prstGeom prst="rect">
            <a:avLst/>
          </a:prstGeom>
          <a:noFill/>
        </p:spPr>
      </p:pic>
      <p:sp>
        <p:nvSpPr>
          <p:cNvPr id="4" name="Date Placeholder 3">
            <a:extLst>
              <a:ext uri="{FF2B5EF4-FFF2-40B4-BE49-F238E27FC236}">
                <a16:creationId xmlns:a16="http://schemas.microsoft.com/office/drawing/2014/main" id="{DF56C564-C340-8D1C-63BA-CB2C72235ABC}"/>
              </a:ext>
            </a:extLst>
          </p:cNvPr>
          <p:cNvSpPr>
            <a:spLocks noGrp="1"/>
          </p:cNvSpPr>
          <p:nvPr>
            <p:ph type="dt" sz="half" idx="10"/>
          </p:nvPr>
        </p:nvSpPr>
        <p:spPr>
          <a:xfrm>
            <a:off x="7910111" y="6409170"/>
            <a:ext cx="3702392" cy="448830"/>
          </a:xfrm>
        </p:spPr>
        <p:txBody>
          <a:bodyPr anchor="ctr">
            <a:normAutofit/>
          </a:bodyPr>
          <a:lstStyle/>
          <a:p>
            <a:pPr>
              <a:spcAft>
                <a:spcPts val="600"/>
              </a:spcAft>
            </a:pPr>
            <a:fld id="{7C967BE3-B6BF-41D3-B37E-CC01F0B09AAC}" type="datetime1">
              <a:rPr lang="en-US"/>
              <a:pPr>
                <a:spcAft>
                  <a:spcPts val="600"/>
                </a:spcAft>
              </a:pPr>
              <a:t>6/25/25</a:t>
            </a:fld>
            <a:endParaRPr lang="en-US"/>
          </a:p>
        </p:txBody>
      </p:sp>
      <p:sp>
        <p:nvSpPr>
          <p:cNvPr id="5" name="Footer Placeholder 4">
            <a:extLst>
              <a:ext uri="{FF2B5EF4-FFF2-40B4-BE49-F238E27FC236}">
                <a16:creationId xmlns:a16="http://schemas.microsoft.com/office/drawing/2014/main" id="{EA253479-F118-CB78-2AC7-1B1F30584189}"/>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2958691B-D75C-5CAD-2D49-00383B08C68F}"/>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dirty="0"/>
              <a:pPr>
                <a:spcAft>
                  <a:spcPts val="600"/>
                </a:spcAft>
              </a:pPr>
              <a:t>9</a:t>
            </a:fld>
            <a:endParaRPr lang="en-US"/>
          </a:p>
        </p:txBody>
      </p:sp>
    </p:spTree>
    <p:extLst>
      <p:ext uri="{BB962C8B-B14F-4D97-AF65-F5344CB8AC3E}">
        <p14:creationId xmlns:p14="http://schemas.microsoft.com/office/powerpoint/2010/main" val="3706422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77A53-3BDB-B84D-622F-B62AAF13157B}"/>
              </a:ext>
            </a:extLst>
          </p:cNvPr>
          <p:cNvSpPr>
            <a:spLocks noGrp="1"/>
          </p:cNvSpPr>
          <p:nvPr>
            <p:ph type="title"/>
          </p:nvPr>
        </p:nvSpPr>
        <p:spPr>
          <a:xfrm>
            <a:off x="1044054" y="457200"/>
            <a:ext cx="10309745" cy="1233488"/>
          </a:xfrm>
        </p:spPr>
        <p:txBody>
          <a:bodyPr anchor="b">
            <a:normAutofit/>
          </a:bodyPr>
          <a:lstStyle/>
          <a:p>
            <a:pPr>
              <a:lnSpc>
                <a:spcPct val="90000"/>
              </a:lnSpc>
            </a:pPr>
            <a:r>
              <a:rPr lang="en-GB" sz="2700" b="1"/>
              <a:t>Practical Applications in the Workplace</a:t>
            </a:r>
            <a:br>
              <a:rPr lang="en-GB" sz="2700" b="1"/>
            </a:br>
            <a:endParaRPr lang="en-US" sz="2700"/>
          </a:p>
        </p:txBody>
      </p:sp>
      <p:sp>
        <p:nvSpPr>
          <p:cNvPr id="3" name="Content Placeholder 2">
            <a:extLst>
              <a:ext uri="{FF2B5EF4-FFF2-40B4-BE49-F238E27FC236}">
                <a16:creationId xmlns:a16="http://schemas.microsoft.com/office/drawing/2014/main" id="{8FA150D4-0F07-3323-6F2E-CD97E079466A}"/>
              </a:ext>
            </a:extLst>
          </p:cNvPr>
          <p:cNvSpPr>
            <a:spLocks noGrp="1"/>
          </p:cNvSpPr>
          <p:nvPr>
            <p:ph sz="half" idx="1"/>
          </p:nvPr>
        </p:nvSpPr>
        <p:spPr>
          <a:xfrm>
            <a:off x="1044054" y="1996141"/>
            <a:ext cx="4975746" cy="4180822"/>
          </a:xfrm>
        </p:spPr>
        <p:txBody>
          <a:bodyPr>
            <a:normAutofit/>
          </a:bodyPr>
          <a:lstStyle/>
          <a:p>
            <a:pPr marL="0" indent="0">
              <a:lnSpc>
                <a:spcPct val="110000"/>
              </a:lnSpc>
              <a:buNone/>
            </a:pPr>
            <a:r>
              <a:rPr lang="en-GB" sz="1400" b="1"/>
              <a:t>How to Implement Effective Team Role Practices</a:t>
            </a:r>
            <a:r>
              <a:rPr lang="en-GB" sz="1400"/>
              <a:t>:</a:t>
            </a:r>
          </a:p>
          <a:p>
            <a:pPr>
              <a:lnSpc>
                <a:spcPct val="110000"/>
              </a:lnSpc>
            </a:pPr>
            <a:r>
              <a:rPr lang="en-GB" sz="1400" b="0" i="0" u="none" strike="noStrike">
                <a:effectLst/>
              </a:rPr>
              <a:t>Realistic Uses in the Office How to Use Team Role Practices Effectively: Utilise Belbin or comparable theories to evaluate team members' strengths during role mapping workshops. </a:t>
            </a:r>
          </a:p>
          <a:p>
            <a:pPr>
              <a:lnSpc>
                <a:spcPct val="110000"/>
              </a:lnSpc>
            </a:pPr>
            <a:r>
              <a:rPr lang="en-GB" sz="1400" b="0" i="0" u="none" strike="noStrike">
                <a:effectLst/>
              </a:rPr>
              <a:t>Cross-functional Teams: Promote department cooperation to take use of different skill sets. </a:t>
            </a:r>
          </a:p>
          <a:p>
            <a:pPr>
              <a:lnSpc>
                <a:spcPct val="110000"/>
              </a:lnSpc>
            </a:pPr>
            <a:r>
              <a:rPr lang="en-GB" sz="1400" b="0" i="0" u="none" strike="noStrike">
                <a:effectLst/>
              </a:rPr>
              <a:t>Frequent Check-ins: Make use of organised team health checks to spot conflict or imbalance. Utilise technological tools such as Microsoft Teams, </a:t>
            </a:r>
            <a:r>
              <a:rPr lang="en-GB" sz="1400"/>
              <a:t>Zoom, </a:t>
            </a:r>
            <a:r>
              <a:rPr lang="en-GB" sz="1400" b="0" i="0" u="none" strike="noStrike">
                <a:effectLst/>
              </a:rPr>
              <a:t>to improve communication and collaboration. </a:t>
            </a:r>
            <a:endParaRPr lang="en-GB" sz="1400"/>
          </a:p>
          <a:p>
            <a:pPr>
              <a:lnSpc>
                <a:spcPct val="110000"/>
              </a:lnSpc>
            </a:pPr>
            <a:r>
              <a:rPr lang="en-GB" sz="1400" b="0" i="0" u="none" strike="noStrike">
                <a:effectLst/>
              </a:rPr>
              <a:t>Training in Leadership: Give managers the skills they need to identify, balance, and advance team roles.</a:t>
            </a:r>
            <a:endParaRPr lang="en-GB" sz="1400"/>
          </a:p>
          <a:p>
            <a:pPr>
              <a:lnSpc>
                <a:spcPct val="110000"/>
              </a:lnSpc>
            </a:pPr>
            <a:endParaRPr lang="en-US" sz="1400"/>
          </a:p>
        </p:txBody>
      </p:sp>
      <p:pic>
        <p:nvPicPr>
          <p:cNvPr id="7" name="Picture 6">
            <a:extLst>
              <a:ext uri="{FF2B5EF4-FFF2-40B4-BE49-F238E27FC236}">
                <a16:creationId xmlns:a16="http://schemas.microsoft.com/office/drawing/2014/main" id="{6A3E38D4-5A27-E91F-307A-C6294E720D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2200" y="2467303"/>
            <a:ext cx="5181600" cy="3238498"/>
          </a:xfrm>
          <a:prstGeom prst="rect">
            <a:avLst/>
          </a:prstGeom>
          <a:noFill/>
        </p:spPr>
      </p:pic>
      <p:sp>
        <p:nvSpPr>
          <p:cNvPr id="4" name="Date Placeholder 3">
            <a:extLst>
              <a:ext uri="{FF2B5EF4-FFF2-40B4-BE49-F238E27FC236}">
                <a16:creationId xmlns:a16="http://schemas.microsoft.com/office/drawing/2014/main" id="{FA784C49-E769-1D6B-EEAB-04181AE8A198}"/>
              </a:ext>
            </a:extLst>
          </p:cNvPr>
          <p:cNvSpPr>
            <a:spLocks noGrp="1"/>
          </p:cNvSpPr>
          <p:nvPr>
            <p:ph type="dt" sz="half" idx="10"/>
          </p:nvPr>
        </p:nvSpPr>
        <p:spPr>
          <a:xfrm>
            <a:off x="7910111" y="6409170"/>
            <a:ext cx="3702392" cy="448830"/>
          </a:xfrm>
        </p:spPr>
        <p:txBody>
          <a:bodyPr anchor="ctr">
            <a:normAutofit/>
          </a:bodyPr>
          <a:lstStyle/>
          <a:p>
            <a:pPr>
              <a:spcAft>
                <a:spcPts val="600"/>
              </a:spcAft>
            </a:pPr>
            <a:fld id="{C144E139-62F4-BD4E-B1B1-51CA59D8D867}" type="datetime1">
              <a:rPr lang="en-US" smtClean="0"/>
              <a:pPr>
                <a:spcAft>
                  <a:spcPts val="600"/>
                </a:spcAft>
              </a:pPr>
              <a:t>6/25/25</a:t>
            </a:fld>
            <a:endParaRPr lang="en-US"/>
          </a:p>
        </p:txBody>
      </p:sp>
      <p:sp>
        <p:nvSpPr>
          <p:cNvPr id="5" name="Footer Placeholder 4">
            <a:extLst>
              <a:ext uri="{FF2B5EF4-FFF2-40B4-BE49-F238E27FC236}">
                <a16:creationId xmlns:a16="http://schemas.microsoft.com/office/drawing/2014/main" id="{C9D785C0-27C5-92A4-E571-FAB862AC1267}"/>
              </a:ext>
            </a:extLst>
          </p:cNvPr>
          <p:cNvSpPr>
            <a:spLocks noGrp="1"/>
          </p:cNvSpPr>
          <p:nvPr>
            <p:ph type="ftr" sz="quarter" idx="11"/>
          </p:nvPr>
        </p:nvSpPr>
        <p:spPr>
          <a:xfrm rot="5400000">
            <a:off x="-1828801" y="1912217"/>
            <a:ext cx="4114800" cy="457200"/>
          </a:xfrm>
        </p:spPr>
        <p:txBody>
          <a:bodyPr anchor="ctr">
            <a:normAutofit/>
          </a:bodyPr>
          <a:lstStyle/>
          <a:p>
            <a:pPr>
              <a:spcAft>
                <a:spcPts val="600"/>
              </a:spcAft>
            </a:pPr>
            <a:r>
              <a:rPr lang="en-US"/>
              <a:t>
              </a:t>
            </a:r>
          </a:p>
        </p:txBody>
      </p:sp>
      <p:sp>
        <p:nvSpPr>
          <p:cNvPr id="6" name="Slide Number Placeholder 5">
            <a:extLst>
              <a:ext uri="{FF2B5EF4-FFF2-40B4-BE49-F238E27FC236}">
                <a16:creationId xmlns:a16="http://schemas.microsoft.com/office/drawing/2014/main" id="{00AB44B8-5DA1-5C63-B63F-DB745C91971B}"/>
              </a:ext>
            </a:extLst>
          </p:cNvPr>
          <p:cNvSpPr>
            <a:spLocks noGrp="1"/>
          </p:cNvSpPr>
          <p:nvPr>
            <p:ph type="sldNum" sz="quarter" idx="12"/>
          </p:nvPr>
        </p:nvSpPr>
        <p:spPr>
          <a:xfrm>
            <a:off x="11669678" y="6408742"/>
            <a:ext cx="438652" cy="448830"/>
          </a:xfrm>
        </p:spPr>
        <p:txBody>
          <a:bodyPr anchor="ctr">
            <a:normAutofit/>
          </a:bodyPr>
          <a:lstStyle/>
          <a:p>
            <a:pPr>
              <a:spcAft>
                <a:spcPts val="600"/>
              </a:spcAft>
            </a:pPr>
            <a:fld id="{017DE1FC-E54A-4B87-A814-263D1E8654B2}" type="slidenum">
              <a:rPr lang="en-US" smtClean="0"/>
              <a:pPr>
                <a:spcAft>
                  <a:spcPts val="600"/>
                </a:spcAft>
              </a:pPr>
              <a:t>10</a:t>
            </a:fld>
            <a:endParaRPr lang="en-US"/>
          </a:p>
        </p:txBody>
      </p:sp>
    </p:spTree>
    <p:extLst>
      <p:ext uri="{BB962C8B-B14F-4D97-AF65-F5344CB8AC3E}">
        <p14:creationId xmlns:p14="http://schemas.microsoft.com/office/powerpoint/2010/main" val="7531287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52F4D-5731-BEF8-5665-4B0922AB2BF8}"/>
              </a:ext>
            </a:extLst>
          </p:cNvPr>
          <p:cNvSpPr>
            <a:spLocks noGrp="1"/>
          </p:cNvSpPr>
          <p:nvPr>
            <p:ph type="title"/>
          </p:nvPr>
        </p:nvSpPr>
        <p:spPr>
          <a:xfrm>
            <a:off x="1368490" y="-244642"/>
            <a:ext cx="9986898" cy="1233488"/>
          </a:xfrm>
        </p:spPr>
        <p:txBody>
          <a:bodyPr/>
          <a:lstStyle/>
          <a:p>
            <a:r>
              <a:rPr lang="en-GB" b="1"/>
              <a:t>Conclusion and Takeaways</a:t>
            </a:r>
          </a:p>
        </p:txBody>
      </p:sp>
      <p:sp>
        <p:nvSpPr>
          <p:cNvPr id="4" name="Content Placeholder 3">
            <a:extLst>
              <a:ext uri="{FF2B5EF4-FFF2-40B4-BE49-F238E27FC236}">
                <a16:creationId xmlns:a16="http://schemas.microsoft.com/office/drawing/2014/main" id="{A2D896A9-A7BC-F019-F816-8D5F6C29B4B9}"/>
              </a:ext>
            </a:extLst>
          </p:cNvPr>
          <p:cNvSpPr>
            <a:spLocks noGrp="1"/>
          </p:cNvSpPr>
          <p:nvPr>
            <p:ph sz="half" idx="2"/>
          </p:nvPr>
        </p:nvSpPr>
        <p:spPr>
          <a:xfrm>
            <a:off x="1368490" y="1586706"/>
            <a:ext cx="8925194" cy="3684588"/>
          </a:xfrm>
        </p:spPr>
        <p:txBody>
          <a:bodyPr>
            <a:normAutofit fontScale="92500" lnSpcReduction="10000"/>
          </a:bodyPr>
          <a:lstStyle/>
          <a:p>
            <a:pPr marL="0" indent="0" algn="just">
              <a:buNone/>
            </a:pPr>
            <a:r>
              <a:rPr lang="en-GB" b="0" i="0" u="none" strike="noStrike" dirty="0">
                <a:solidFill>
                  <a:srgbClr val="000000"/>
                </a:solidFill>
                <a:effectLst/>
                <a:latin typeface="-webkit-standard"/>
              </a:rPr>
              <a:t>In order to maximise strengths and minimise flaws, it is essential to comprehend team roles and using: </a:t>
            </a:r>
          </a:p>
          <a:p>
            <a:pPr algn="just"/>
            <a:r>
              <a:rPr lang="en-GB" b="0" i="0" u="none" strike="noStrike" dirty="0">
                <a:solidFill>
                  <a:srgbClr val="000000"/>
                </a:solidFill>
                <a:effectLst/>
                <a:latin typeface="-webkit-standard"/>
              </a:rPr>
              <a:t>Structured teamwork models </a:t>
            </a:r>
          </a:p>
          <a:p>
            <a:pPr algn="just"/>
            <a:r>
              <a:rPr lang="en-GB" b="0" i="0" u="none" strike="noStrike" dirty="0">
                <a:solidFill>
                  <a:srgbClr val="000000"/>
                </a:solidFill>
                <a:effectLst/>
                <a:latin typeface="-webkit-standard"/>
              </a:rPr>
              <a:t>deliberate collaboration to help overcome obstacles. </a:t>
            </a:r>
          </a:p>
          <a:p>
            <a:pPr algn="just"/>
            <a:r>
              <a:rPr lang="en-GB" b="0" i="0" u="none" strike="noStrike" dirty="0">
                <a:solidFill>
                  <a:srgbClr val="000000"/>
                </a:solidFill>
                <a:effectLst/>
                <a:latin typeface="-webkit-standard"/>
              </a:rPr>
              <a:t>Adaptable</a:t>
            </a:r>
          </a:p>
          <a:p>
            <a:pPr algn="just"/>
            <a:r>
              <a:rPr lang="en-GB" b="0" i="0" u="none" strike="noStrike" dirty="0">
                <a:solidFill>
                  <a:srgbClr val="000000"/>
                </a:solidFill>
                <a:effectLst/>
                <a:latin typeface="-webkit-standard"/>
              </a:rPr>
              <a:t>Inclusivity</a:t>
            </a:r>
          </a:p>
          <a:p>
            <a:pPr algn="just"/>
            <a:r>
              <a:rPr lang="en-GB" dirty="0">
                <a:solidFill>
                  <a:srgbClr val="000000"/>
                </a:solidFill>
                <a:latin typeface="-webkit-standard"/>
              </a:rPr>
              <a:t>T</a:t>
            </a:r>
            <a:r>
              <a:rPr lang="en-GB" b="0" i="0" u="none" strike="noStrike" dirty="0">
                <a:solidFill>
                  <a:srgbClr val="000000"/>
                </a:solidFill>
                <a:effectLst/>
                <a:latin typeface="-webkit-standard"/>
              </a:rPr>
              <a:t>eam-oriented workplaces are essential for the future.</a:t>
            </a:r>
          </a:p>
          <a:p>
            <a:pPr marL="0" indent="0" algn="just">
              <a:buNone/>
            </a:pPr>
            <a:r>
              <a:rPr lang="en-GB" dirty="0">
                <a:solidFill>
                  <a:srgbClr val="000000"/>
                </a:solidFill>
                <a:latin typeface="-webkit-standard"/>
              </a:rPr>
              <a:t>A study proved there are three elements in creating a successful team; social sensitivity, equal time and women. Curiosity and interdependence is also crucial. </a:t>
            </a:r>
          </a:p>
        </p:txBody>
      </p:sp>
      <p:sp>
        <p:nvSpPr>
          <p:cNvPr id="7" name="Date Placeholder 6">
            <a:extLst>
              <a:ext uri="{FF2B5EF4-FFF2-40B4-BE49-F238E27FC236}">
                <a16:creationId xmlns:a16="http://schemas.microsoft.com/office/drawing/2014/main" id="{3F664A09-0E30-E84E-ECC5-A0F368F8FAD5}"/>
              </a:ext>
            </a:extLst>
          </p:cNvPr>
          <p:cNvSpPr>
            <a:spLocks noGrp="1"/>
          </p:cNvSpPr>
          <p:nvPr>
            <p:ph type="dt" sz="half" idx="10"/>
          </p:nvPr>
        </p:nvSpPr>
        <p:spPr/>
        <p:txBody>
          <a:bodyPr/>
          <a:lstStyle/>
          <a:p>
            <a:fld id="{23E47E66-7B41-1B4B-ACBB-A944380B0352}" type="datetime1">
              <a:rPr lang="en-US" smtClean="0"/>
              <a:t>6/25/25</a:t>
            </a:fld>
            <a:endParaRPr lang="en-US"/>
          </a:p>
        </p:txBody>
      </p:sp>
      <p:sp>
        <p:nvSpPr>
          <p:cNvPr id="8" name="Footer Placeholder 7">
            <a:extLst>
              <a:ext uri="{FF2B5EF4-FFF2-40B4-BE49-F238E27FC236}">
                <a16:creationId xmlns:a16="http://schemas.microsoft.com/office/drawing/2014/main" id="{09024C23-0255-769B-4492-341D3EF3D321}"/>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FB1DA58-BBB5-B737-D9D4-460CA6C9BD9F}"/>
              </a:ext>
            </a:extLst>
          </p:cNvPr>
          <p:cNvSpPr>
            <a:spLocks noGrp="1"/>
          </p:cNvSpPr>
          <p:nvPr>
            <p:ph type="sldNum" sz="quarter" idx="12"/>
          </p:nvPr>
        </p:nvSpPr>
        <p:spPr/>
        <p:txBody>
          <a:bodyPr/>
          <a:lstStyle/>
          <a:p>
            <a:fld id="{017DE1FC-E54A-4B87-A814-263D1E8654B2}" type="slidenum">
              <a:rPr lang="en-US" smtClean="0"/>
              <a:t>11</a:t>
            </a:fld>
            <a:endParaRPr lang="en-US"/>
          </a:p>
        </p:txBody>
      </p:sp>
    </p:spTree>
    <p:extLst>
      <p:ext uri="{BB962C8B-B14F-4D97-AF65-F5344CB8AC3E}">
        <p14:creationId xmlns:p14="http://schemas.microsoft.com/office/powerpoint/2010/main" val="42675623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D76EC-E870-0C75-7DD8-6F33A3AA0EFB}"/>
              </a:ext>
            </a:extLst>
          </p:cNvPr>
          <p:cNvSpPr>
            <a:spLocks noGrp="1"/>
          </p:cNvSpPr>
          <p:nvPr>
            <p:ph type="title"/>
          </p:nvPr>
        </p:nvSpPr>
        <p:spPr/>
        <p:txBody>
          <a:bodyPr/>
          <a:lstStyle/>
          <a:p>
            <a:r>
              <a:rPr lang="en-GB" dirty="0"/>
              <a:t>Anisa’s </a:t>
            </a:r>
            <a:r>
              <a:rPr lang="en-GB" dirty="0" err="1"/>
              <a:t>Refrences</a:t>
            </a:r>
            <a:endParaRPr lang="en-US" dirty="0"/>
          </a:p>
        </p:txBody>
      </p:sp>
      <p:sp>
        <p:nvSpPr>
          <p:cNvPr id="3" name="Content Placeholder 2">
            <a:extLst>
              <a:ext uri="{FF2B5EF4-FFF2-40B4-BE49-F238E27FC236}">
                <a16:creationId xmlns:a16="http://schemas.microsoft.com/office/drawing/2014/main" id="{AFC99592-23BE-E222-A931-B1F5C64535EE}"/>
              </a:ext>
            </a:extLst>
          </p:cNvPr>
          <p:cNvSpPr>
            <a:spLocks noGrp="1"/>
          </p:cNvSpPr>
          <p:nvPr>
            <p:ph idx="1"/>
          </p:nvPr>
        </p:nvSpPr>
        <p:spPr/>
        <p:txBody>
          <a:bodyPr/>
          <a:lstStyle/>
          <a:p>
            <a:r>
              <a:rPr lang="en-GB" dirty="0"/>
              <a:t>Belbin, R.M. (2020) Team Roles at Work. Routledge.</a:t>
            </a:r>
          </a:p>
          <a:p>
            <a:r>
              <a:rPr lang="en-GB" dirty="0"/>
              <a:t>Rock, D. and Grant, H. (2020) ‘Why diverse teams are smarter’, Harvard Business Review.</a:t>
            </a:r>
          </a:p>
          <a:p>
            <a:r>
              <a:rPr lang="en-GB" dirty="0"/>
              <a:t>West, M.A. (2020) Effective Teamwork: Practical Lessons from Organizational Research, 4th </a:t>
            </a:r>
            <a:r>
              <a:rPr lang="en-GB" dirty="0" err="1"/>
              <a:t>edn</a:t>
            </a:r>
            <a:r>
              <a:rPr lang="en-GB" dirty="0"/>
              <a:t>. Wiley-Blackwell.</a:t>
            </a:r>
          </a:p>
          <a:p>
            <a:r>
              <a:rPr lang="en-GB" dirty="0"/>
              <a:t>Salas, E., Shuffler, M.L. and Thayer, A.L. (2020) ‘Teamwork in theory and practice’, American Psychologist.</a:t>
            </a:r>
          </a:p>
          <a:p>
            <a:r>
              <a:rPr lang="en-GB" dirty="0"/>
              <a:t>Edmondson, A. (2020) The Fearless </a:t>
            </a:r>
            <a:r>
              <a:rPr lang="en-GB" dirty="0" err="1"/>
              <a:t>Organization</a:t>
            </a:r>
            <a:r>
              <a:rPr lang="en-GB" dirty="0"/>
              <a:t>. Harvard Business Review Press.</a:t>
            </a:r>
          </a:p>
          <a:p>
            <a:pPr marL="0" indent="0">
              <a:buNone/>
            </a:pPr>
            <a:endParaRPr lang="en-US" dirty="0"/>
          </a:p>
        </p:txBody>
      </p:sp>
      <p:sp>
        <p:nvSpPr>
          <p:cNvPr id="4" name="Date Placeholder 3">
            <a:extLst>
              <a:ext uri="{FF2B5EF4-FFF2-40B4-BE49-F238E27FC236}">
                <a16:creationId xmlns:a16="http://schemas.microsoft.com/office/drawing/2014/main" id="{EF3D8502-862A-0D17-D6B6-994DEC52C2D5}"/>
              </a:ext>
            </a:extLst>
          </p:cNvPr>
          <p:cNvSpPr>
            <a:spLocks noGrp="1"/>
          </p:cNvSpPr>
          <p:nvPr>
            <p:ph type="dt" sz="half" idx="10"/>
          </p:nvPr>
        </p:nvSpPr>
        <p:spPr/>
        <p:txBody>
          <a:bodyPr/>
          <a:lstStyle/>
          <a:p>
            <a:fld id="{E0E14AEC-9BA2-5242-8427-4A337171960A}" type="datetime1">
              <a:rPr lang="en-US" smtClean="0"/>
              <a:t>6/25/25</a:t>
            </a:fld>
            <a:endParaRPr lang="en-US"/>
          </a:p>
        </p:txBody>
      </p:sp>
      <p:sp>
        <p:nvSpPr>
          <p:cNvPr id="5" name="Footer Placeholder 4">
            <a:extLst>
              <a:ext uri="{FF2B5EF4-FFF2-40B4-BE49-F238E27FC236}">
                <a16:creationId xmlns:a16="http://schemas.microsoft.com/office/drawing/2014/main" id="{61BE6683-E870-5262-ADB2-D50B9B5EC20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DDA4F8F-1B44-53DC-D0A3-2C7E4EAF61A4}"/>
              </a:ext>
            </a:extLst>
          </p:cNvPr>
          <p:cNvSpPr>
            <a:spLocks noGrp="1"/>
          </p:cNvSpPr>
          <p:nvPr>
            <p:ph type="sldNum" sz="quarter" idx="12"/>
          </p:nvPr>
        </p:nvSpPr>
        <p:spPr/>
        <p:txBody>
          <a:bodyPr/>
          <a:lstStyle/>
          <a:p>
            <a:fld id="{017DE1FC-E54A-4B87-A814-263D1E8654B2}" type="slidenum">
              <a:rPr lang="en-US" smtClean="0"/>
              <a:t>12</a:t>
            </a:fld>
            <a:endParaRPr lang="en-US"/>
          </a:p>
        </p:txBody>
      </p:sp>
    </p:spTree>
    <p:extLst>
      <p:ext uri="{BB962C8B-B14F-4D97-AF65-F5344CB8AC3E}">
        <p14:creationId xmlns:p14="http://schemas.microsoft.com/office/powerpoint/2010/main" val="1817387748"/>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Effective Teamworking and Communication (BMSW4009) DAte:27 June 2025   </vt:lpstr>
      <vt:lpstr>PowerPoint Presentation</vt:lpstr>
      <vt:lpstr>Team role analysis within our team using belbin theory  </vt:lpstr>
      <vt:lpstr>     Team roles </vt:lpstr>
      <vt:lpstr>What is Team Role Composition </vt:lpstr>
      <vt:lpstr>Strengths of Diverse Team Composition </vt:lpstr>
      <vt:lpstr>Weaknesses and Challenges </vt:lpstr>
      <vt:lpstr>Teamwork Models and Theories </vt:lpstr>
      <vt:lpstr>Reflections and Strategies for Effective Collaboration</vt:lpstr>
      <vt:lpstr>Practical Applications in the Workplace </vt:lpstr>
      <vt:lpstr>Conclusion and Takeaways</vt:lpstr>
      <vt:lpstr>Anisa’s Refrences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Effective Teamworking and Communication (BMSW4009) DAte:   </dc:title>
  <dc:creator/>
  <cp:lastModifiedBy>Anisa Yusuf</cp:lastModifiedBy>
  <cp:revision>150</cp:revision>
  <dcterms:created xsi:type="dcterms:W3CDTF">2025-06-17T14:40:32Z</dcterms:created>
  <dcterms:modified xsi:type="dcterms:W3CDTF">2025-06-25T19:37:51Z</dcterms:modified>
</cp:coreProperties>
</file>