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Lst>
  <p:notesMasterIdLst>
    <p:notesMasterId r:id="rId57"/>
  </p:notesMasterIdLst>
  <p:sldIdLst>
    <p:sldId id="296" r:id="rId4"/>
    <p:sldId id="297" r:id="rId5"/>
    <p:sldId id="298" r:id="rId6"/>
    <p:sldId id="299" r:id="rId7"/>
    <p:sldId id="301" r:id="rId8"/>
    <p:sldId id="302" r:id="rId9"/>
    <p:sldId id="303" r:id="rId10"/>
    <p:sldId id="304" r:id="rId11"/>
    <p:sldId id="305" r:id="rId12"/>
    <p:sldId id="306" r:id="rId13"/>
    <p:sldId id="307" r:id="rId14"/>
    <p:sldId id="308" r:id="rId15"/>
    <p:sldId id="310" r:id="rId16"/>
    <p:sldId id="256" r:id="rId17"/>
    <p:sldId id="257" r:id="rId18"/>
    <p:sldId id="258" r:id="rId19"/>
    <p:sldId id="259" r:id="rId20"/>
    <p:sldId id="260" r:id="rId21"/>
    <p:sldId id="269" r:id="rId22"/>
    <p:sldId id="262" r:id="rId23"/>
    <p:sldId id="261" r:id="rId24"/>
    <p:sldId id="263" r:id="rId25"/>
    <p:sldId id="264" r:id="rId26"/>
    <p:sldId id="265" r:id="rId27"/>
    <p:sldId id="266" r:id="rId28"/>
    <p:sldId id="268" r:id="rId29"/>
    <p:sldId id="267" r:id="rId30"/>
    <p:sldId id="272" r:id="rId31"/>
    <p:sldId id="273" r:id="rId32"/>
    <p:sldId id="274" r:id="rId33"/>
    <p:sldId id="275" r:id="rId34"/>
    <p:sldId id="276" r:id="rId35"/>
    <p:sldId id="277" r:id="rId36"/>
    <p:sldId id="278" r:id="rId37"/>
    <p:sldId id="279" r:id="rId38"/>
    <p:sldId id="280" r:id="rId39"/>
    <p:sldId id="281" r:id="rId40"/>
    <p:sldId id="282" r:id="rId41"/>
    <p:sldId id="283" r:id="rId42"/>
    <p:sldId id="284" r:id="rId43"/>
    <p:sldId id="285" r:id="rId44"/>
    <p:sldId id="286" r:id="rId45"/>
    <p:sldId id="287" r:id="rId46"/>
    <p:sldId id="288" r:id="rId47"/>
    <p:sldId id="289" r:id="rId48"/>
    <p:sldId id="290" r:id="rId49"/>
    <p:sldId id="291" r:id="rId50"/>
    <p:sldId id="292" r:id="rId51"/>
    <p:sldId id="293" r:id="rId52"/>
    <p:sldId id="294" r:id="rId53"/>
    <p:sldId id="295" r:id="rId54"/>
    <p:sldId id="271" r:id="rId55"/>
    <p:sldId id="270" r:id="rId5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8" d="100"/>
          <a:sy n="108" d="100"/>
        </p:scale>
        <p:origin x="1704" y="10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slide" Target="slides/slide52.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54" Type="http://schemas.openxmlformats.org/officeDocument/2006/relationships/slide" Target="slides/slide5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notesMaster" Target="notesMasters/notesMaster1.xml"/><Relationship Id="rId61"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AE53322-822A-4C06-8CE3-B080B27F9100}" type="datetimeFigureOut">
              <a:rPr lang="en-GB" smtClean="0"/>
              <a:t>17/09/2020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0A747B7-EA3C-432A-BB9F-35786A6141BB}" type="slidenum">
              <a:rPr lang="en-GB" smtClean="0"/>
              <a:t>‹#›</a:t>
            </a:fld>
            <a:endParaRPr lang="en-GB"/>
          </a:p>
        </p:txBody>
      </p:sp>
    </p:spTree>
    <p:extLst>
      <p:ext uri="{BB962C8B-B14F-4D97-AF65-F5344CB8AC3E}">
        <p14:creationId xmlns:p14="http://schemas.microsoft.com/office/powerpoint/2010/main" val="35360544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
        <p:nvSpPr>
          <p:cNvPr id="266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272FCF2-1E81-4F43-A8E8-AC1FD37B73DA}" type="slidenum">
              <a:rPr lang="en-GB" altLang="en-US" smtClean="0">
                <a:solidFill>
                  <a:prstClr val="black"/>
                </a:solidFill>
              </a:rPr>
              <a:pPr>
                <a:spcBef>
                  <a:spcPct val="0"/>
                </a:spcBef>
              </a:pPr>
              <a:t>53</a:t>
            </a:fld>
            <a:endParaRPr lang="en-GB" altLang="en-US">
              <a:solidFill>
                <a:prstClr val="black"/>
              </a:solidFill>
            </a:endParaRPr>
          </a:p>
        </p:txBody>
      </p:sp>
    </p:spTree>
    <p:extLst>
      <p:ext uri="{BB962C8B-B14F-4D97-AF65-F5344CB8AC3E}">
        <p14:creationId xmlns:p14="http://schemas.microsoft.com/office/powerpoint/2010/main" val="41913361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E1C3BB2F-2635-4AF2-9575-D8797358793D}" type="datetime1">
              <a:rPr lang="en-US" smtClean="0"/>
              <a:t>9/17/2020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CEB53C9-420A-4B59-8CD7-9759A3997B9C}" type="datetime1">
              <a:rPr lang="en-US" smtClean="0"/>
              <a:t>9/17/2020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A1950F3-B5F5-45E9-B322-23CE15A3729F}" type="datetime1">
              <a:rPr lang="en-US" smtClean="0"/>
              <a:t>9/17/2020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4A0B25B-933A-44B5-852F-82BCE849A77D}" type="datetime1">
              <a:rPr lang="en-US" smtClean="0"/>
              <a:t>9/17/2020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2038469-2D72-497A-A88D-4149065A40E8}" type="datetime1">
              <a:rPr lang="en-US" smtClean="0"/>
              <a:t>9/17/2020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DD82719D-3331-46D3-84FF-EC21DA82AF55}" type="datetime1">
              <a:rPr lang="en-US" smtClean="0"/>
              <a:t>9/17/2020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AD40C6-B3A7-44B3-BDC6-16245C722195}" type="datetime1">
              <a:rPr lang="en-US" smtClean="0"/>
              <a:t>9/17/2020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F209B4B-E2BF-4E80-BA4A-9CCA6DD0E8BD}" type="datetime1">
              <a:rPr lang="en-US" smtClean="0"/>
              <a:t>9/17/2020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4C660E-1D88-4805-95C2-B0BF235A8831}" type="datetime1">
              <a:rPr lang="en-US" smtClean="0"/>
              <a:t>9/17/2020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D049C02-36EE-4958-A377-5EC8BB47DB89}" type="datetime1">
              <a:rPr lang="en-US" smtClean="0"/>
              <a:t>9/17/2020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8019CF4-195E-478C-8EDB-2ABA3DAB12F6}" type="datetime1">
              <a:rPr lang="en-US" smtClean="0"/>
              <a:t>9/17/2020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C7851F58-A942-418E-BE0B-4588072B494D}" type="datetimeFigureOut">
              <a:rPr lang="en-US">
                <a:solidFill>
                  <a:prstClr val="black">
                    <a:tint val="75000"/>
                  </a:prstClr>
                </a:solidFill>
              </a:rPr>
              <a:pPr>
                <a:defRPr/>
              </a:pPr>
              <a:t>9/17/2020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30E5F5D6-4333-432D-842F-FE4E67394ADD}" type="slidenum">
              <a:rPr lang="en-US" altLang="en-US"/>
              <a:pPr>
                <a:defRPr/>
              </a:pPr>
              <a:t>‹#›</a:t>
            </a:fld>
            <a:endParaRPr lang="en-US" altLang="en-US"/>
          </a:p>
        </p:txBody>
      </p:sp>
    </p:spTree>
    <p:extLst>
      <p:ext uri="{BB962C8B-B14F-4D97-AF65-F5344CB8AC3E}">
        <p14:creationId xmlns:p14="http://schemas.microsoft.com/office/powerpoint/2010/main" val="15199600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5572C4E0-80AA-4C55-BE44-5BBED7B486C0}" type="datetimeFigureOut">
              <a:rPr lang="en-US">
                <a:solidFill>
                  <a:prstClr val="black">
                    <a:tint val="75000"/>
                  </a:prstClr>
                </a:solidFill>
              </a:rPr>
              <a:pPr>
                <a:defRPr/>
              </a:pPr>
              <a:t>9/17/2020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88EB4BFA-D071-4E7F-AEEA-7B6F6CF01A96}" type="slidenum">
              <a:rPr lang="en-US" altLang="en-US"/>
              <a:pPr>
                <a:defRPr/>
              </a:pPr>
              <a:t>‹#›</a:t>
            </a:fld>
            <a:endParaRPr lang="en-US" altLang="en-US"/>
          </a:p>
        </p:txBody>
      </p:sp>
    </p:spTree>
    <p:extLst>
      <p:ext uri="{BB962C8B-B14F-4D97-AF65-F5344CB8AC3E}">
        <p14:creationId xmlns:p14="http://schemas.microsoft.com/office/powerpoint/2010/main" val="11756911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BF7DD6E0-DBDC-45F5-837D-4ADBA65F508B}" type="datetimeFigureOut">
              <a:rPr lang="en-US">
                <a:solidFill>
                  <a:prstClr val="black">
                    <a:tint val="75000"/>
                  </a:prstClr>
                </a:solidFill>
              </a:rPr>
              <a:pPr>
                <a:defRPr/>
              </a:pPr>
              <a:t>9/17/2020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5953D19C-B0BE-48E1-815A-763F36C73962}" type="slidenum">
              <a:rPr lang="en-US" altLang="en-US"/>
              <a:pPr>
                <a:defRPr/>
              </a:pPr>
              <a:t>‹#›</a:t>
            </a:fld>
            <a:endParaRPr lang="en-US" altLang="en-US"/>
          </a:p>
        </p:txBody>
      </p:sp>
    </p:spTree>
    <p:extLst>
      <p:ext uri="{BB962C8B-B14F-4D97-AF65-F5344CB8AC3E}">
        <p14:creationId xmlns:p14="http://schemas.microsoft.com/office/powerpoint/2010/main" val="23083429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15799E88-80BE-4322-A65E-1FC716F94826}" type="datetimeFigureOut">
              <a:rPr lang="en-US">
                <a:solidFill>
                  <a:prstClr val="black">
                    <a:tint val="75000"/>
                  </a:prstClr>
                </a:solidFill>
              </a:rPr>
              <a:pPr>
                <a:defRPr/>
              </a:pPr>
              <a:t>9/17/2020</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17C31037-6A4F-4B83-BDED-C9FD6ADA0C06}" type="slidenum">
              <a:rPr lang="en-US" altLang="en-US"/>
              <a:pPr>
                <a:defRPr/>
              </a:pPr>
              <a:t>‹#›</a:t>
            </a:fld>
            <a:endParaRPr lang="en-US" altLang="en-US"/>
          </a:p>
        </p:txBody>
      </p:sp>
    </p:spTree>
    <p:extLst>
      <p:ext uri="{BB962C8B-B14F-4D97-AF65-F5344CB8AC3E}">
        <p14:creationId xmlns:p14="http://schemas.microsoft.com/office/powerpoint/2010/main" val="18744569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757B52E4-F0D8-4FA1-A8D1-896755BD8883}" type="datetimeFigureOut">
              <a:rPr lang="en-US">
                <a:solidFill>
                  <a:prstClr val="black">
                    <a:tint val="75000"/>
                  </a:prstClr>
                </a:solidFill>
              </a:rPr>
              <a:pPr>
                <a:defRPr/>
              </a:pPr>
              <a:t>9/17/2020</a:t>
            </a:fld>
            <a:endParaRPr lang="en-US">
              <a:solidFill>
                <a:prstClr val="black">
                  <a:tint val="75000"/>
                </a:prstClr>
              </a:solidFill>
            </a:endParaRPr>
          </a:p>
        </p:txBody>
      </p:sp>
      <p:sp>
        <p:nvSpPr>
          <p:cNvPr id="8"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pPr>
              <a:defRPr/>
            </a:pPr>
            <a:fld id="{55C4569A-9DAD-4E6E-9E63-475DD6E19A76}" type="slidenum">
              <a:rPr lang="en-US" altLang="en-US"/>
              <a:pPr>
                <a:defRPr/>
              </a:pPr>
              <a:t>‹#›</a:t>
            </a:fld>
            <a:endParaRPr lang="en-US" altLang="en-US"/>
          </a:p>
        </p:txBody>
      </p:sp>
    </p:spTree>
    <p:extLst>
      <p:ext uri="{BB962C8B-B14F-4D97-AF65-F5344CB8AC3E}">
        <p14:creationId xmlns:p14="http://schemas.microsoft.com/office/powerpoint/2010/main" val="18428618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49A80529-6118-448C-8E1F-B4EF13F3DCD1}" type="datetimeFigureOut">
              <a:rPr lang="en-US">
                <a:solidFill>
                  <a:prstClr val="black">
                    <a:tint val="75000"/>
                  </a:prstClr>
                </a:solidFill>
              </a:rPr>
              <a:pPr>
                <a:defRPr/>
              </a:pPr>
              <a:t>9/17/2020</a:t>
            </a:fld>
            <a:endParaRPr lang="en-US">
              <a:solidFill>
                <a:prstClr val="black">
                  <a:tint val="75000"/>
                </a:prstClr>
              </a:solidFill>
            </a:endParaRPr>
          </a:p>
        </p:txBody>
      </p:sp>
      <p:sp>
        <p:nvSpPr>
          <p:cNvPr id="4"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pPr>
              <a:defRPr/>
            </a:pPr>
            <a:fld id="{C073E6CB-D94A-4514-A274-41BD3DF79BBF}" type="slidenum">
              <a:rPr lang="en-US" altLang="en-US"/>
              <a:pPr>
                <a:defRPr/>
              </a:pPr>
              <a:t>‹#›</a:t>
            </a:fld>
            <a:endParaRPr lang="en-US" altLang="en-US"/>
          </a:p>
        </p:txBody>
      </p:sp>
    </p:spTree>
    <p:extLst>
      <p:ext uri="{BB962C8B-B14F-4D97-AF65-F5344CB8AC3E}">
        <p14:creationId xmlns:p14="http://schemas.microsoft.com/office/powerpoint/2010/main" val="7105411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90E21AFD-3549-4A09-95B3-5E3CB8E4C2CC}" type="datetimeFigureOut">
              <a:rPr lang="en-US">
                <a:solidFill>
                  <a:prstClr val="black">
                    <a:tint val="75000"/>
                  </a:prstClr>
                </a:solidFill>
              </a:rPr>
              <a:pPr>
                <a:defRPr/>
              </a:pPr>
              <a:t>9/17/2020</a:t>
            </a:fld>
            <a:endParaRPr lang="en-US">
              <a:solidFill>
                <a:prstClr val="black">
                  <a:tint val="75000"/>
                </a:prstClr>
              </a:solidFill>
            </a:endParaRPr>
          </a:p>
        </p:txBody>
      </p:sp>
      <p:sp>
        <p:nvSpPr>
          <p:cNvPr id="3"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pPr>
              <a:defRPr/>
            </a:pPr>
            <a:fld id="{C561B4FF-BEC6-44A5-B885-DDD211921DF1}" type="slidenum">
              <a:rPr lang="en-US" altLang="en-US"/>
              <a:pPr>
                <a:defRPr/>
              </a:pPr>
              <a:t>‹#›</a:t>
            </a:fld>
            <a:endParaRPr lang="en-US" altLang="en-US"/>
          </a:p>
        </p:txBody>
      </p:sp>
    </p:spTree>
    <p:extLst>
      <p:ext uri="{BB962C8B-B14F-4D97-AF65-F5344CB8AC3E}">
        <p14:creationId xmlns:p14="http://schemas.microsoft.com/office/powerpoint/2010/main" val="14271168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AFAB3F70-7869-49C0-B749-71D34BB10962}" type="datetimeFigureOut">
              <a:rPr lang="en-US">
                <a:solidFill>
                  <a:prstClr val="black">
                    <a:tint val="75000"/>
                  </a:prstClr>
                </a:solidFill>
              </a:rPr>
              <a:pPr>
                <a:defRPr/>
              </a:pPr>
              <a:t>9/17/2020</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3A3DCF5B-76A5-413B-B008-5B04BF5C2E6A}" type="slidenum">
              <a:rPr lang="en-US" altLang="en-US"/>
              <a:pPr>
                <a:defRPr/>
              </a:pPr>
              <a:t>‹#›</a:t>
            </a:fld>
            <a:endParaRPr lang="en-US" altLang="en-US"/>
          </a:p>
        </p:txBody>
      </p:sp>
    </p:spTree>
    <p:extLst>
      <p:ext uri="{BB962C8B-B14F-4D97-AF65-F5344CB8AC3E}">
        <p14:creationId xmlns:p14="http://schemas.microsoft.com/office/powerpoint/2010/main" val="392355883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DE3F5A2F-A90B-4436-A0A5-636E1DE538AD}" type="datetimeFigureOut">
              <a:rPr lang="en-US">
                <a:solidFill>
                  <a:prstClr val="black">
                    <a:tint val="75000"/>
                  </a:prstClr>
                </a:solidFill>
              </a:rPr>
              <a:pPr>
                <a:defRPr/>
              </a:pPr>
              <a:t>9/17/2020</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6B30F7E4-A56E-41C5-9273-58E3C1D015F0}" type="slidenum">
              <a:rPr lang="en-US" altLang="en-US"/>
              <a:pPr>
                <a:defRPr/>
              </a:pPr>
              <a:t>‹#›</a:t>
            </a:fld>
            <a:endParaRPr lang="en-US" altLang="en-US"/>
          </a:p>
        </p:txBody>
      </p:sp>
    </p:spTree>
    <p:extLst>
      <p:ext uri="{BB962C8B-B14F-4D97-AF65-F5344CB8AC3E}">
        <p14:creationId xmlns:p14="http://schemas.microsoft.com/office/powerpoint/2010/main" val="51582522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F9F5CAA7-CDD4-47F0-9DF0-554AD5DF0C2F}" type="datetimeFigureOut">
              <a:rPr lang="en-US">
                <a:solidFill>
                  <a:prstClr val="black">
                    <a:tint val="75000"/>
                  </a:prstClr>
                </a:solidFill>
              </a:rPr>
              <a:pPr>
                <a:defRPr/>
              </a:pPr>
              <a:t>9/17/2020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CE58D339-2C76-4B52-B68E-3DC9C2434E04}" type="slidenum">
              <a:rPr lang="en-US" altLang="en-US"/>
              <a:pPr>
                <a:defRPr/>
              </a:pPr>
              <a:t>‹#›</a:t>
            </a:fld>
            <a:endParaRPr lang="en-US" altLang="en-US"/>
          </a:p>
        </p:txBody>
      </p:sp>
    </p:spTree>
    <p:extLst>
      <p:ext uri="{BB962C8B-B14F-4D97-AF65-F5344CB8AC3E}">
        <p14:creationId xmlns:p14="http://schemas.microsoft.com/office/powerpoint/2010/main" val="40085372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08EB7817-8423-4A44-8332-C86372EB8EB3}" type="datetimeFigureOut">
              <a:rPr lang="en-US">
                <a:solidFill>
                  <a:prstClr val="black">
                    <a:tint val="75000"/>
                  </a:prstClr>
                </a:solidFill>
              </a:rPr>
              <a:pPr>
                <a:defRPr/>
              </a:pPr>
              <a:t>9/17/2020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E8DA9786-63E1-4288-B878-0073EF7E6399}" type="slidenum">
              <a:rPr lang="en-US" altLang="en-US"/>
              <a:pPr>
                <a:defRPr/>
              </a:pPr>
              <a:t>‹#›</a:t>
            </a:fld>
            <a:endParaRPr lang="en-US" altLang="en-US"/>
          </a:p>
        </p:txBody>
      </p:sp>
    </p:spTree>
    <p:extLst>
      <p:ext uri="{BB962C8B-B14F-4D97-AF65-F5344CB8AC3E}">
        <p14:creationId xmlns:p14="http://schemas.microsoft.com/office/powerpoint/2010/main" val="204054213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02482913-9DC4-4CA4-8A0C-C41420DEB939}" type="datetime1">
              <a:rPr lang="en-US" smtClean="0"/>
              <a:t>9/17/2020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7053961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52CC5B9-6A12-4E29-9C22-29B49F54CDEA}" type="datetime1">
              <a:rPr lang="en-US" smtClean="0"/>
              <a:t>9/17/2020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38638345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86858E-CB78-4E0C-B0E0-4AFC2FC2C2A4}" type="datetime1">
              <a:rPr lang="en-US" smtClean="0"/>
              <a:t>9/17/2020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14655682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3784E76-3D79-4207-815D-711337CDBB9C}" type="datetime1">
              <a:rPr lang="en-US" smtClean="0"/>
              <a:t>9/17/2020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7113358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0A2E555-24B9-4ADF-A3D8-60DAB2644D52}" type="datetime1">
              <a:rPr lang="en-US" smtClean="0"/>
              <a:t>9/17/2020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9051045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BD0EB73-248C-491A-AC5F-4FAC4453E8BE}" type="datetime1">
              <a:rPr lang="en-US" smtClean="0"/>
              <a:t>9/17/2020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2827822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46CD971-5AE2-4CFA-86E8-D9906F8A578C}" type="datetime1">
              <a:rPr lang="en-US" smtClean="0"/>
              <a:t>9/17/2020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086470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AD0FF22-8381-45C2-8001-F79E3B5C010C}" type="datetime1">
              <a:rPr lang="en-US" smtClean="0"/>
              <a:t>9/17/2020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0213113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E349A12-BE0F-441B-A16E-108275E01FF2}" type="datetime1">
              <a:rPr lang="en-US" smtClean="0"/>
              <a:t>9/17/2020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58779862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42C51B-13BB-4350-89D0-9BEAB61877D6}" type="datetime1">
              <a:rPr lang="en-US" smtClean="0"/>
              <a:t>9/17/2020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5861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44E70FB-0AFF-4DF5-865A-99C35C724D4A}" type="datetime1">
              <a:rPr lang="en-US" smtClean="0"/>
              <a:t>9/17/2020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4748918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F8B6907-9A71-4A8E-AB9F-751083922A5D}" type="datetime1">
              <a:rPr lang="en-US" smtClean="0"/>
              <a:t>9/17/2020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eaLnBrk="1" fontAlgn="auto" hangingPunct="1">
              <a:spcBef>
                <a:spcPts val="0"/>
              </a:spcBef>
              <a:spcAft>
                <a:spcPts val="0"/>
              </a:spcAft>
              <a:defRPr sz="1200">
                <a:solidFill>
                  <a:schemeClr val="tx1">
                    <a:tint val="75000"/>
                  </a:schemeClr>
                </a:solidFill>
                <a:latin typeface="+mn-lt"/>
              </a:defRPr>
            </a:lvl1pPr>
          </a:lstStyle>
          <a:p>
            <a:pPr>
              <a:defRPr/>
            </a:pPr>
            <a:fld id="{C1840122-9FE3-4E1A-8E04-E2168B37B17C}" type="datetimeFigureOut">
              <a:rPr lang="en-US">
                <a:solidFill>
                  <a:prstClr val="black">
                    <a:tint val="75000"/>
                  </a:prstClr>
                </a:solidFill>
              </a:rPr>
              <a:pPr>
                <a:defRPr/>
              </a:pPr>
              <a:t>9/17/2020</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75000"/>
                  </a:schemeClr>
                </a:solidFill>
                <a:latin typeface="+mn-lt"/>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Calibri" panose="020F0502020204030204" pitchFamily="34" charset="0"/>
              </a:defRPr>
            </a:lvl1pPr>
          </a:lstStyle>
          <a:p>
            <a:pPr fontAlgn="base">
              <a:spcBef>
                <a:spcPct val="0"/>
              </a:spcBef>
              <a:spcAft>
                <a:spcPct val="0"/>
              </a:spcAft>
              <a:defRPr/>
            </a:pPr>
            <a:fld id="{5EFFA579-994C-48EB-AAD3-A129580628BD}" type="slidenum">
              <a:rPr lang="en-US" altLang="en-US"/>
              <a:pPr fontAlgn="base">
                <a:spcBef>
                  <a:spcPct val="0"/>
                </a:spcBef>
                <a:spcAft>
                  <a:spcPct val="0"/>
                </a:spcAft>
                <a:defRPr/>
              </a:pPr>
              <a:t>‹#›</a:t>
            </a:fld>
            <a:endParaRPr lang="en-US" altLang="en-US"/>
          </a:p>
        </p:txBody>
      </p:sp>
    </p:spTree>
    <p:extLst>
      <p:ext uri="{BB962C8B-B14F-4D97-AF65-F5344CB8AC3E}">
        <p14:creationId xmlns:p14="http://schemas.microsoft.com/office/powerpoint/2010/main" val="267188550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374AC2E-63D6-424F-AF78-8BFCE4EEB62D}" type="datetime1">
              <a:rPr lang="en-US" smtClean="0"/>
              <a:t>9/17/2020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300391973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youtube.com/watch?v=Oe5c9KK3ZIs#t=1067"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hyperlink" Target="http://www.publicengagement.ac.uk/do-it/working-partnership" TargetMode="External"/><Relationship Id="rId1" Type="http://schemas.openxmlformats.org/officeDocument/2006/relationships/slideLayout" Target="../slideLayouts/slideLayout2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8.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4.xml"/></Relationships>
</file>

<file path=ppt/slides/_rels/slide39.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9.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B3B9DBC-97CC-4A18-B4A6-66E240292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4492644-1D84-449E-94E4-5FC5C873D3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227"/>
            <a:ext cx="9141714" cy="4551895"/>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7FB7A6-FA93-4657-9FF2-05927ADA3209}"/>
              </a:ext>
            </a:extLst>
          </p:cNvPr>
          <p:cNvSpPr>
            <a:spLocks noGrp="1"/>
          </p:cNvSpPr>
          <p:nvPr>
            <p:ph type="ctrTitle"/>
          </p:nvPr>
        </p:nvSpPr>
        <p:spPr>
          <a:xfrm>
            <a:off x="596506" y="637953"/>
            <a:ext cx="6204344" cy="3189507"/>
          </a:xfrm>
        </p:spPr>
        <p:txBody>
          <a:bodyPr>
            <a:normAutofit/>
          </a:bodyPr>
          <a:lstStyle/>
          <a:p>
            <a:pPr algn="l"/>
            <a:r>
              <a:rPr lang="en-GB" sz="7000">
                <a:solidFill>
                  <a:srgbClr val="FFFFFF"/>
                </a:solidFill>
              </a:rPr>
              <a:t>Partnership &amp; Collaboration</a:t>
            </a:r>
          </a:p>
        </p:txBody>
      </p:sp>
      <p:sp>
        <p:nvSpPr>
          <p:cNvPr id="13" name="Freeform 6">
            <a:extLst>
              <a:ext uri="{FF2B5EF4-FFF2-40B4-BE49-F238E27FC236}">
                <a16:creationId xmlns:a16="http://schemas.microsoft.com/office/drawing/2014/main" id="{94EE1A74-DEBF-434E-8B5E-7AB296ECB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5810" y="4208147"/>
            <a:ext cx="254344" cy="1938528"/>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8C7C4D4B-92D9-4FA4-A294-749E8574FF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6554" y="4098333"/>
            <a:ext cx="151393" cy="1874520"/>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8">
            <a:extLst>
              <a:ext uri="{FF2B5EF4-FFF2-40B4-BE49-F238E27FC236}">
                <a16:creationId xmlns:a16="http://schemas.microsoft.com/office/drawing/2014/main" id="{BADA3358-2A3F-41B0-A458-6FD1DB3AF9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286" y="4098334"/>
            <a:ext cx="6699764"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Subtitle 2">
            <a:extLst>
              <a:ext uri="{FF2B5EF4-FFF2-40B4-BE49-F238E27FC236}">
                <a16:creationId xmlns:a16="http://schemas.microsoft.com/office/drawing/2014/main" id="{A24A75E5-C3C4-436D-86A5-47EBC217A80F}"/>
              </a:ext>
            </a:extLst>
          </p:cNvPr>
          <p:cNvSpPr>
            <a:spLocks noGrp="1"/>
          </p:cNvSpPr>
          <p:nvPr>
            <p:ph type="subTitle" idx="1"/>
          </p:nvPr>
        </p:nvSpPr>
        <p:spPr>
          <a:xfrm>
            <a:off x="596506" y="4377268"/>
            <a:ext cx="5978177" cy="1280582"/>
          </a:xfrm>
        </p:spPr>
        <p:txBody>
          <a:bodyPr anchor="t">
            <a:normAutofit/>
          </a:bodyPr>
          <a:lstStyle/>
          <a:p>
            <a:pPr algn="l"/>
            <a:r>
              <a:rPr lang="en-GB" sz="2800" dirty="0">
                <a:solidFill>
                  <a:srgbClr val="FEFFFF"/>
                </a:solidFill>
              </a:rPr>
              <a:t>BMPS 5007</a:t>
            </a:r>
          </a:p>
        </p:txBody>
      </p:sp>
      <p:sp>
        <p:nvSpPr>
          <p:cNvPr id="19" name="Rectangle 8">
            <a:extLst>
              <a:ext uri="{FF2B5EF4-FFF2-40B4-BE49-F238E27FC236}">
                <a16:creationId xmlns:a16="http://schemas.microsoft.com/office/drawing/2014/main" id="{E4737216-37B2-43AD-AB08-05BFCCEFC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0154" y="4377267"/>
            <a:ext cx="2341560"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 name="Slide Number Placeholder 3">
            <a:extLst>
              <a:ext uri="{FF2B5EF4-FFF2-40B4-BE49-F238E27FC236}">
                <a16:creationId xmlns:a16="http://schemas.microsoft.com/office/drawing/2014/main" id="{2111B46A-242E-44EA-B656-08736F66878D}"/>
              </a:ext>
            </a:extLst>
          </p:cNvPr>
          <p:cNvSpPr>
            <a:spLocks noGrp="1"/>
          </p:cNvSpPr>
          <p:nvPr>
            <p:ph type="sldNum" sz="quarter" idx="12"/>
          </p:nvPr>
        </p:nvSpPr>
        <p:spPr>
          <a:xfrm>
            <a:off x="8030718" y="6382512"/>
            <a:ext cx="514350" cy="320040"/>
          </a:xfrm>
        </p:spPr>
        <p:txBody>
          <a:bodyPr>
            <a:normAutofit/>
          </a:bodyPr>
          <a:lstStyle/>
          <a:p>
            <a:pPr>
              <a:spcAft>
                <a:spcPts val="600"/>
              </a:spcAft>
            </a:pPr>
            <a:fld id="{B6F15528-21DE-4FAA-801E-634DDDAF4B2B}" type="slidenum">
              <a:rPr lang="en-US" sz="900"/>
              <a:pPr>
                <a:spcAft>
                  <a:spcPts val="600"/>
                </a:spcAft>
              </a:pPr>
              <a:t>1</a:t>
            </a:fld>
            <a:endParaRPr lang="en-US" sz="900"/>
          </a:p>
        </p:txBody>
      </p:sp>
    </p:spTree>
    <p:extLst>
      <p:ext uri="{BB962C8B-B14F-4D97-AF65-F5344CB8AC3E}">
        <p14:creationId xmlns:p14="http://schemas.microsoft.com/office/powerpoint/2010/main" val="12433528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9872E5-F988-454F-B544-577B89E07DD9}"/>
              </a:ext>
            </a:extLst>
          </p:cNvPr>
          <p:cNvSpPr>
            <a:spLocks noGrp="1"/>
          </p:cNvSpPr>
          <p:nvPr>
            <p:ph type="title"/>
          </p:nvPr>
        </p:nvSpPr>
        <p:spPr>
          <a:xfrm>
            <a:off x="515125" y="1153572"/>
            <a:ext cx="2400300" cy="4461163"/>
          </a:xfrm>
        </p:spPr>
        <p:txBody>
          <a:bodyPr>
            <a:normAutofit/>
          </a:bodyPr>
          <a:lstStyle/>
          <a:p>
            <a:r>
              <a:rPr lang="en-GB" sz="4100">
                <a:solidFill>
                  <a:srgbClr val="FFFFFF"/>
                </a:solidFill>
              </a:rPr>
              <a:t>Objectives</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330FB85-DE02-4349-87C3-388EAC55FE6E}"/>
              </a:ext>
            </a:extLst>
          </p:cNvPr>
          <p:cNvSpPr>
            <a:spLocks noGrp="1"/>
          </p:cNvSpPr>
          <p:nvPr>
            <p:ph idx="1"/>
          </p:nvPr>
        </p:nvSpPr>
        <p:spPr>
          <a:xfrm>
            <a:off x="3335481" y="685800"/>
            <a:ext cx="5179868" cy="5491163"/>
          </a:xfrm>
        </p:spPr>
        <p:txBody>
          <a:bodyPr anchor="ctr">
            <a:normAutofit/>
          </a:bodyPr>
          <a:lstStyle/>
          <a:p>
            <a:r>
              <a:rPr lang="en-GB" dirty="0"/>
              <a:t>Private v public: is partnership nonsense?</a:t>
            </a:r>
          </a:p>
          <a:p>
            <a:r>
              <a:rPr lang="en-GB" dirty="0"/>
              <a:t>The nature of partnership working</a:t>
            </a:r>
          </a:p>
          <a:p>
            <a:r>
              <a:rPr lang="en-GB" dirty="0"/>
              <a:t>Background: not a new concept</a:t>
            </a:r>
          </a:p>
          <a:p>
            <a:r>
              <a:rPr lang="en-GB" dirty="0"/>
              <a:t>New Labour at the turn of the century</a:t>
            </a:r>
          </a:p>
          <a:p>
            <a:r>
              <a:rPr lang="en-GB" dirty="0"/>
              <a:t>Types and tensions</a:t>
            </a:r>
          </a:p>
          <a:p>
            <a:r>
              <a:rPr lang="en-GB" dirty="0"/>
              <a:t>In Higher Education …</a:t>
            </a:r>
          </a:p>
        </p:txBody>
      </p:sp>
      <p:sp>
        <p:nvSpPr>
          <p:cNvPr id="4" name="Slide Number Placeholder 3">
            <a:extLst>
              <a:ext uri="{FF2B5EF4-FFF2-40B4-BE49-F238E27FC236}">
                <a16:creationId xmlns:a16="http://schemas.microsoft.com/office/drawing/2014/main" id="{0DD91131-3719-4F22-A5FD-421DEE65174B}"/>
              </a:ext>
            </a:extLst>
          </p:cNvPr>
          <p:cNvSpPr>
            <a:spLocks noGrp="1"/>
          </p:cNvSpPr>
          <p:nvPr>
            <p:ph type="sldNum" sz="quarter" idx="12"/>
          </p:nvPr>
        </p:nvSpPr>
        <p:spPr>
          <a:xfrm>
            <a:off x="7156173" y="6356350"/>
            <a:ext cx="1359176" cy="365125"/>
          </a:xfrm>
        </p:spPr>
        <p:txBody>
          <a:bodyPr>
            <a:normAutofit/>
          </a:bodyPr>
          <a:lstStyle/>
          <a:p>
            <a:pPr>
              <a:spcAft>
                <a:spcPts val="600"/>
              </a:spcAft>
            </a:pPr>
            <a:fld id="{B6F15528-21DE-4FAA-801E-634DDDAF4B2B}" type="slidenum">
              <a:rPr lang="en-US" smtClean="0"/>
              <a:pPr>
                <a:spcAft>
                  <a:spcPts val="600"/>
                </a:spcAft>
              </a:pPr>
              <a:t>2</a:t>
            </a:fld>
            <a:endParaRPr lang="en-US"/>
          </a:p>
        </p:txBody>
      </p:sp>
    </p:spTree>
    <p:extLst>
      <p:ext uri="{BB962C8B-B14F-4D97-AF65-F5344CB8AC3E}">
        <p14:creationId xmlns:p14="http://schemas.microsoft.com/office/powerpoint/2010/main" val="490470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3" name="Rectangle 12">
            <a:extLst>
              <a:ext uri="{FF2B5EF4-FFF2-40B4-BE49-F238E27FC236}">
                <a16:creationId xmlns:a16="http://schemas.microsoft.com/office/drawing/2014/main" id="{0BD8B065-EE51-4AE2-A94C-86249998FD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528840" y="1741337"/>
            <a:ext cx="4086547" cy="2387918"/>
          </a:xfrm>
        </p:spPr>
        <p:txBody>
          <a:bodyPr anchor="b">
            <a:normAutofit/>
          </a:bodyPr>
          <a:lstStyle/>
          <a:p>
            <a:r>
              <a:rPr lang="en-GB" sz="4500">
                <a:solidFill>
                  <a:schemeClr val="tx2"/>
                </a:solidFill>
              </a:rPr>
              <a:t>Private v Public Partnership</a:t>
            </a:r>
          </a:p>
        </p:txBody>
      </p:sp>
      <p:grpSp>
        <p:nvGrpSpPr>
          <p:cNvPr id="15" name="Group 14">
            <a:extLst>
              <a:ext uri="{FF2B5EF4-FFF2-40B4-BE49-F238E27FC236}">
                <a16:creationId xmlns:a16="http://schemas.microsoft.com/office/drawing/2014/main" id="{18999293-B054-4B57-A26F-D04C2BB113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3672" y="-43336"/>
            <a:ext cx="3872284" cy="2657478"/>
            <a:chOff x="6867015" y="-1"/>
            <a:chExt cx="5324985" cy="3251912"/>
          </a:xfrm>
          <a:solidFill>
            <a:schemeClr val="bg1">
              <a:alpha val="30000"/>
            </a:schemeClr>
          </a:solidFill>
        </p:grpSpPr>
        <p:sp>
          <p:nvSpPr>
            <p:cNvPr id="16" name="Freeform: Shape 15">
              <a:extLst>
                <a:ext uri="{FF2B5EF4-FFF2-40B4-BE49-F238E27FC236}">
                  <a16:creationId xmlns:a16="http://schemas.microsoft.com/office/drawing/2014/main" id="{5E505D8A-F41A-450D-A648-E77DF6B8D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2BD6DCE-6A81-4F34-9958-67B578EA16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C462BE8-CD72-48CF-8A7B-C716D2B99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1C2CDB70-40F1-4D00-8F17-A532E732E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1" name="Group 20">
            <a:extLst>
              <a:ext uri="{FF2B5EF4-FFF2-40B4-BE49-F238E27FC236}">
                <a16:creationId xmlns:a16="http://schemas.microsoft.com/office/drawing/2014/main" id="{761945C4-D997-42F3-B59A-984CF00667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6793706" y="4146310"/>
            <a:ext cx="2356800" cy="2716805"/>
            <a:chOff x="-305" y="-4155"/>
            <a:chExt cx="2514948" cy="2174333"/>
          </a:xfrm>
          <a:solidFill>
            <a:schemeClr val="bg1">
              <a:alpha val="30000"/>
            </a:schemeClr>
          </a:solidFill>
        </p:grpSpPr>
        <p:sp>
          <p:nvSpPr>
            <p:cNvPr id="22" name="Freeform: Shape 21">
              <a:extLst>
                <a:ext uri="{FF2B5EF4-FFF2-40B4-BE49-F238E27FC236}">
                  <a16:creationId xmlns:a16="http://schemas.microsoft.com/office/drawing/2014/main" id="{4651FE4A-9487-43BE-A388-134535743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F44B0EF3-9992-4B95-8A43-6206B3FC3F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041B1C1F-C2FE-4C47-9D74-ADB9B53F4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5" name="Freeform: Shape 24">
              <a:extLst>
                <a:ext uri="{FF2B5EF4-FFF2-40B4-BE49-F238E27FC236}">
                  <a16:creationId xmlns:a16="http://schemas.microsoft.com/office/drawing/2014/main" id="{1048177B-A49E-4E24-9007-07A0EDD6A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Slide Number Placeholder 3"/>
          <p:cNvSpPr>
            <a:spLocks noGrp="1"/>
          </p:cNvSpPr>
          <p:nvPr>
            <p:ph type="sldNum" sz="quarter" idx="12"/>
          </p:nvPr>
        </p:nvSpPr>
        <p:spPr>
          <a:xfrm>
            <a:off x="6457950" y="6356350"/>
            <a:ext cx="2057400" cy="365125"/>
          </a:xfrm>
        </p:spPr>
        <p:txBody>
          <a:bodyPr>
            <a:normAutofit/>
          </a:bodyPr>
          <a:lstStyle/>
          <a:p>
            <a:pPr>
              <a:spcAft>
                <a:spcPts val="600"/>
              </a:spcAft>
            </a:pPr>
            <a:fld id="{B6F15528-21DE-4FAA-801E-634DDDAF4B2B}" type="slidenum">
              <a:rPr lang="en-US" smtClean="0"/>
              <a:pPr>
                <a:spcAft>
                  <a:spcPts val="600"/>
                </a:spcAft>
              </a:pPr>
              <a:t>3</a:t>
            </a:fld>
            <a:endParaRPr lang="en-US"/>
          </a:p>
        </p:txBody>
      </p:sp>
    </p:spTree>
    <p:extLst>
      <p:ext uri="{BB962C8B-B14F-4D97-AF65-F5344CB8AC3E}">
        <p14:creationId xmlns:p14="http://schemas.microsoft.com/office/powerpoint/2010/main" val="2293869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515125" y="1153572"/>
            <a:ext cx="2400300" cy="4461163"/>
          </a:xfrm>
        </p:spPr>
        <p:txBody>
          <a:bodyPr>
            <a:normAutofit/>
          </a:bodyPr>
          <a:lstStyle/>
          <a:p>
            <a:r>
              <a:rPr lang="en-GB" sz="4100" dirty="0">
                <a:solidFill>
                  <a:srgbClr val="FFFFFF"/>
                </a:solidFill>
              </a:rPr>
              <a:t>The business world</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Content Placeholder 1"/>
          <p:cNvSpPr>
            <a:spLocks noGrp="1"/>
          </p:cNvSpPr>
          <p:nvPr>
            <p:ph idx="1"/>
          </p:nvPr>
        </p:nvSpPr>
        <p:spPr>
          <a:xfrm>
            <a:off x="3335481" y="591344"/>
            <a:ext cx="5179868" cy="5585619"/>
          </a:xfrm>
        </p:spPr>
        <p:txBody>
          <a:bodyPr anchor="ctr">
            <a:normAutofit/>
          </a:bodyPr>
          <a:lstStyle/>
          <a:p>
            <a:pPr>
              <a:lnSpc>
                <a:spcPct val="90000"/>
              </a:lnSpc>
            </a:pPr>
            <a:r>
              <a:rPr lang="en-GB" dirty="0"/>
              <a:t>Partnership working in the commercial world</a:t>
            </a:r>
          </a:p>
          <a:p>
            <a:pPr>
              <a:lnSpc>
                <a:spcPct val="90000"/>
              </a:lnSpc>
            </a:pPr>
            <a:r>
              <a:rPr lang="en-GB" dirty="0"/>
              <a:t>Without the money, there’s no activity</a:t>
            </a:r>
          </a:p>
          <a:p>
            <a:pPr>
              <a:lnSpc>
                <a:spcPct val="90000"/>
              </a:lnSpc>
            </a:pPr>
            <a:r>
              <a:rPr lang="en-GB" dirty="0"/>
              <a:t>Spreadsheet public policy (if it’s not ‘sales’ then performance certainly matters!)</a:t>
            </a:r>
          </a:p>
          <a:p>
            <a:pPr>
              <a:lnSpc>
                <a:spcPct val="90000"/>
              </a:lnSpc>
            </a:pPr>
            <a:r>
              <a:rPr lang="en-GB" dirty="0"/>
              <a:t>Public sector partnerships</a:t>
            </a:r>
          </a:p>
        </p:txBody>
      </p:sp>
      <p:sp>
        <p:nvSpPr>
          <p:cNvPr id="3" name="Slide Number Placeholder 2"/>
          <p:cNvSpPr>
            <a:spLocks noGrp="1"/>
          </p:cNvSpPr>
          <p:nvPr>
            <p:ph type="sldNum" sz="quarter" idx="12"/>
          </p:nvPr>
        </p:nvSpPr>
        <p:spPr>
          <a:xfrm>
            <a:off x="7156173" y="6356350"/>
            <a:ext cx="1359176" cy="365125"/>
          </a:xfrm>
        </p:spPr>
        <p:txBody>
          <a:bodyPr>
            <a:normAutofit/>
          </a:bodyPr>
          <a:lstStyle/>
          <a:p>
            <a:pPr>
              <a:spcAft>
                <a:spcPts val="600"/>
              </a:spcAft>
            </a:pPr>
            <a:fld id="{B6F15528-21DE-4FAA-801E-634DDDAF4B2B}" type="slidenum">
              <a:rPr lang="en-US" smtClean="0"/>
              <a:pPr>
                <a:spcAft>
                  <a:spcPts val="600"/>
                </a:spcAft>
              </a:pPr>
              <a:t>4</a:t>
            </a:fld>
            <a:endParaRPr lang="en-US"/>
          </a:p>
        </p:txBody>
      </p:sp>
    </p:spTree>
    <p:extLst>
      <p:ext uri="{BB962C8B-B14F-4D97-AF65-F5344CB8AC3E}">
        <p14:creationId xmlns:p14="http://schemas.microsoft.com/office/powerpoint/2010/main" val="734820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F4660077-8E68-4326-8E3A-05407C810462}" type="slidenum">
              <a:rPr lang="en-GB" smtClean="0">
                <a:solidFill>
                  <a:srgbClr val="04617B">
                    <a:shade val="90000"/>
                  </a:srgbClr>
                </a:solidFill>
              </a:rPr>
              <a:pPr>
                <a:defRPr/>
              </a:pPr>
              <a:t>5</a:t>
            </a:fld>
            <a:endParaRPr lang="en-GB">
              <a:solidFill>
                <a:srgbClr val="04617B">
                  <a:shade val="90000"/>
                </a:srgbClr>
              </a:solidFill>
            </a:endParaRPr>
          </a:p>
        </p:txBody>
      </p:sp>
      <p:sp>
        <p:nvSpPr>
          <p:cNvPr id="4" name="Rectangle 3"/>
          <p:cNvSpPr/>
          <p:nvPr/>
        </p:nvSpPr>
        <p:spPr>
          <a:xfrm>
            <a:off x="4266460" y="170556"/>
            <a:ext cx="4876800" cy="6124754"/>
          </a:xfrm>
          <a:prstGeom prst="rect">
            <a:avLst/>
          </a:prstGeom>
        </p:spPr>
        <p:txBody>
          <a:bodyPr wrap="square">
            <a:spAutoFit/>
          </a:bodyPr>
          <a:lstStyle/>
          <a:p>
            <a:endParaRPr lang="en-GB" sz="2800" dirty="0"/>
          </a:p>
          <a:p>
            <a:r>
              <a:rPr lang="en-GB" sz="2800" dirty="0"/>
              <a:t>Top 10 Mistakes for Entrepreneurs:</a:t>
            </a:r>
          </a:p>
          <a:p>
            <a:r>
              <a:rPr lang="en-GB" sz="2800" dirty="0"/>
              <a:t>Guy Kawasaki on Partnerships</a:t>
            </a:r>
          </a:p>
          <a:p>
            <a:r>
              <a:rPr lang="en-GB" sz="2800" dirty="0"/>
              <a:t>Partnerships are a waste of time!</a:t>
            </a:r>
          </a:p>
          <a:p>
            <a:pPr marL="571500" indent="-571500">
              <a:buFontTx/>
              <a:buChar char="-"/>
            </a:pPr>
            <a:r>
              <a:rPr lang="en-GB" sz="2800" dirty="0"/>
              <a:t>Speech 25</a:t>
            </a:r>
            <a:r>
              <a:rPr lang="en-GB" sz="2800" baseline="30000" dirty="0"/>
              <a:t>th</a:t>
            </a:r>
            <a:r>
              <a:rPr lang="en-GB" sz="2800" dirty="0"/>
              <a:t> September 2014</a:t>
            </a:r>
          </a:p>
          <a:p>
            <a:pPr marL="571500" indent="-571500">
              <a:buFontTx/>
              <a:buChar char="-"/>
            </a:pPr>
            <a:r>
              <a:rPr lang="en-GB" sz="2800" dirty="0"/>
              <a:t>University of California, Berkeley Entrepreneurs Forum</a:t>
            </a:r>
          </a:p>
          <a:p>
            <a:endParaRPr lang="en-GB" sz="2800" dirty="0"/>
          </a:p>
          <a:p>
            <a:r>
              <a:rPr lang="en-GB" sz="2800" dirty="0">
                <a:hlinkClick r:id="rId2"/>
              </a:rPr>
              <a:t>https://www.youtube.com/watch?v=Oe5c9KK3ZIs#t=1067</a:t>
            </a:r>
            <a:endParaRPr lang="en-GB" sz="2800" dirty="0"/>
          </a:p>
        </p:txBody>
      </p:sp>
      <p:sp>
        <p:nvSpPr>
          <p:cNvPr id="3" name="TextBox 2"/>
          <p:cNvSpPr txBox="1"/>
          <p:nvPr/>
        </p:nvSpPr>
        <p:spPr>
          <a:xfrm>
            <a:off x="914400" y="5975350"/>
            <a:ext cx="3048000" cy="369332"/>
          </a:xfrm>
          <a:prstGeom prst="rect">
            <a:avLst/>
          </a:prstGeom>
          <a:noFill/>
        </p:spPr>
        <p:txBody>
          <a:bodyPr wrap="square" rtlCol="0">
            <a:spAutoFit/>
          </a:bodyPr>
          <a:lstStyle/>
          <a:p>
            <a:r>
              <a:rPr lang="en-GB" dirty="0"/>
              <a:t>17m 30s</a:t>
            </a:r>
          </a:p>
        </p:txBody>
      </p:sp>
      <p:pic>
        <p:nvPicPr>
          <p:cNvPr id="6" name="Picture 5">
            <a:extLst>
              <a:ext uri="{FF2B5EF4-FFF2-40B4-BE49-F238E27FC236}">
                <a16:creationId xmlns:a16="http://schemas.microsoft.com/office/drawing/2014/main" id="{0D01AB8A-F0F2-4C5A-AA47-401923A006A1}"/>
              </a:ext>
            </a:extLst>
          </p:cNvPr>
          <p:cNvPicPr>
            <a:picLocks noChangeAspect="1"/>
          </p:cNvPicPr>
          <p:nvPr/>
        </p:nvPicPr>
        <p:blipFill>
          <a:blip r:embed="rId3"/>
          <a:stretch>
            <a:fillRect/>
          </a:stretch>
        </p:blipFill>
        <p:spPr>
          <a:xfrm>
            <a:off x="256860" y="2133600"/>
            <a:ext cx="4007536" cy="2254239"/>
          </a:xfrm>
          <a:prstGeom prst="rect">
            <a:avLst/>
          </a:prstGeom>
        </p:spPr>
      </p:pic>
    </p:spTree>
    <p:extLst>
      <p:ext uri="{BB962C8B-B14F-4D97-AF65-F5344CB8AC3E}">
        <p14:creationId xmlns:p14="http://schemas.microsoft.com/office/powerpoint/2010/main" val="631790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515125" y="1153572"/>
            <a:ext cx="2400300" cy="4461163"/>
          </a:xfrm>
        </p:spPr>
        <p:txBody>
          <a:bodyPr>
            <a:normAutofit/>
          </a:bodyPr>
          <a:lstStyle/>
          <a:p>
            <a:r>
              <a:rPr lang="en-GB" dirty="0">
                <a:solidFill>
                  <a:srgbClr val="FFFFFF"/>
                </a:solidFill>
              </a:rPr>
              <a:t>Is Kawasaki correct?</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Content Placeholder 3"/>
          <p:cNvSpPr>
            <a:spLocks noGrp="1"/>
          </p:cNvSpPr>
          <p:nvPr>
            <p:ph idx="1"/>
          </p:nvPr>
        </p:nvSpPr>
        <p:spPr>
          <a:xfrm>
            <a:off x="3335481" y="591344"/>
            <a:ext cx="5179868" cy="5585619"/>
          </a:xfrm>
        </p:spPr>
        <p:txBody>
          <a:bodyPr anchor="ctr">
            <a:normAutofit/>
          </a:bodyPr>
          <a:lstStyle/>
          <a:p>
            <a:pPr>
              <a:lnSpc>
                <a:spcPct val="90000"/>
              </a:lnSpc>
            </a:pPr>
            <a:r>
              <a:rPr lang="en-GB" sz="2700" dirty="0"/>
              <a:t>Do sales fix everything in the public sector?</a:t>
            </a:r>
          </a:p>
          <a:p>
            <a:pPr>
              <a:lnSpc>
                <a:spcPct val="90000"/>
              </a:lnSpc>
            </a:pPr>
            <a:r>
              <a:rPr lang="en-GB" sz="2700" dirty="0"/>
              <a:t>What’s his point and is it relevant to us?</a:t>
            </a:r>
          </a:p>
          <a:p>
            <a:pPr>
              <a:lnSpc>
                <a:spcPct val="90000"/>
              </a:lnSpc>
            </a:pPr>
            <a:r>
              <a:rPr lang="en-GB" sz="2700" dirty="0"/>
              <a:t>Forget partnership and strategy – it’s all about the money!</a:t>
            </a:r>
          </a:p>
          <a:p>
            <a:pPr>
              <a:lnSpc>
                <a:spcPct val="90000"/>
              </a:lnSpc>
            </a:pPr>
            <a:r>
              <a:rPr lang="en-GB" sz="2700" dirty="0"/>
              <a:t>In business what is the purpose of selling?</a:t>
            </a:r>
          </a:p>
          <a:p>
            <a:pPr>
              <a:lnSpc>
                <a:spcPct val="90000"/>
              </a:lnSpc>
            </a:pPr>
            <a:r>
              <a:rPr lang="en-GB" sz="2700" dirty="0"/>
              <a:t>If we are successful, then what is the effect?</a:t>
            </a:r>
          </a:p>
          <a:p>
            <a:pPr>
              <a:lnSpc>
                <a:spcPct val="90000"/>
              </a:lnSpc>
            </a:pPr>
            <a:r>
              <a:rPr lang="en-GB" sz="2700" dirty="0"/>
              <a:t>In public services there are lessons to learn here</a:t>
            </a:r>
          </a:p>
          <a:p>
            <a:pPr>
              <a:lnSpc>
                <a:spcPct val="90000"/>
              </a:lnSpc>
            </a:pPr>
            <a:endParaRPr lang="en-GB" sz="2700" dirty="0"/>
          </a:p>
        </p:txBody>
      </p:sp>
      <p:sp>
        <p:nvSpPr>
          <p:cNvPr id="2" name="Slide Number Placeholder 1"/>
          <p:cNvSpPr>
            <a:spLocks noGrp="1"/>
          </p:cNvSpPr>
          <p:nvPr>
            <p:ph type="sldNum" sz="quarter" idx="12"/>
          </p:nvPr>
        </p:nvSpPr>
        <p:spPr>
          <a:xfrm>
            <a:off x="7156173" y="6356350"/>
            <a:ext cx="1359176" cy="365125"/>
          </a:xfrm>
        </p:spPr>
        <p:txBody>
          <a:bodyPr>
            <a:normAutofit/>
          </a:bodyPr>
          <a:lstStyle/>
          <a:p>
            <a:pPr>
              <a:spcAft>
                <a:spcPts val="600"/>
              </a:spcAft>
              <a:defRPr/>
            </a:pPr>
            <a:fld id="{F4660077-8E68-4326-8E3A-05407C810462}" type="slidenum">
              <a:rPr lang="en-GB" smtClean="0"/>
              <a:pPr>
                <a:spcAft>
                  <a:spcPts val="600"/>
                </a:spcAft>
                <a:defRPr/>
              </a:pPr>
              <a:t>6</a:t>
            </a:fld>
            <a:endParaRPr lang="en-GB"/>
          </a:p>
        </p:txBody>
      </p:sp>
    </p:spTree>
    <p:extLst>
      <p:ext uri="{BB962C8B-B14F-4D97-AF65-F5344CB8AC3E}">
        <p14:creationId xmlns:p14="http://schemas.microsoft.com/office/powerpoint/2010/main" val="2225455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 calcmode="lin" valueType="num">
                                      <p:cBhvr additive="base">
                                        <p:cTn id="3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46843" y="278288"/>
            <a:ext cx="8229600" cy="1143000"/>
          </a:xfrm>
        </p:spPr>
        <p:txBody>
          <a:bodyPr/>
          <a:lstStyle/>
          <a:p>
            <a:r>
              <a:rPr lang="en-GB" dirty="0"/>
              <a:t>Key lessons from Mr K</a:t>
            </a:r>
          </a:p>
        </p:txBody>
      </p:sp>
      <p:sp>
        <p:nvSpPr>
          <p:cNvPr id="4" name="Slide Number Placeholder 3"/>
          <p:cNvSpPr>
            <a:spLocks noGrp="1"/>
          </p:cNvSpPr>
          <p:nvPr>
            <p:ph type="sldNum" sz="quarter" idx="12"/>
          </p:nvPr>
        </p:nvSpPr>
        <p:spPr/>
        <p:txBody>
          <a:bodyPr/>
          <a:lstStyle/>
          <a:p>
            <a:pPr>
              <a:defRPr/>
            </a:pPr>
            <a:fld id="{1A182F8E-27A2-4996-BCAF-3AE9C457B522}" type="slidenum">
              <a:rPr lang="en-GB" smtClean="0">
                <a:solidFill>
                  <a:srgbClr val="04617B">
                    <a:shade val="90000"/>
                  </a:srgbClr>
                </a:solidFill>
              </a:rPr>
              <a:pPr>
                <a:defRPr/>
              </a:pPr>
              <a:t>7</a:t>
            </a:fld>
            <a:endParaRPr lang="en-GB">
              <a:solidFill>
                <a:srgbClr val="04617B">
                  <a:shade val="90000"/>
                </a:srgbClr>
              </a:solidFill>
            </a:endParaRPr>
          </a:p>
        </p:txBody>
      </p:sp>
      <p:sp>
        <p:nvSpPr>
          <p:cNvPr id="6" name="TextBox 5"/>
          <p:cNvSpPr txBox="1"/>
          <p:nvPr/>
        </p:nvSpPr>
        <p:spPr>
          <a:xfrm>
            <a:off x="609600" y="1785705"/>
            <a:ext cx="8229600" cy="523220"/>
          </a:xfrm>
          <a:prstGeom prst="rect">
            <a:avLst/>
          </a:prstGeom>
          <a:noFill/>
        </p:spPr>
        <p:txBody>
          <a:bodyPr wrap="square" rtlCol="0">
            <a:spAutoFit/>
          </a:bodyPr>
          <a:lstStyle/>
          <a:p>
            <a:pPr algn="ctr"/>
            <a:r>
              <a:rPr lang="en-GB" sz="2800" dirty="0"/>
              <a:t>Without the money there is no activity</a:t>
            </a:r>
          </a:p>
        </p:txBody>
      </p:sp>
      <p:sp>
        <p:nvSpPr>
          <p:cNvPr id="7" name="TextBox 6"/>
          <p:cNvSpPr txBox="1"/>
          <p:nvPr/>
        </p:nvSpPr>
        <p:spPr>
          <a:xfrm>
            <a:off x="609600" y="2388042"/>
            <a:ext cx="8229600" cy="954107"/>
          </a:xfrm>
          <a:prstGeom prst="rect">
            <a:avLst/>
          </a:prstGeom>
          <a:noFill/>
        </p:spPr>
        <p:txBody>
          <a:bodyPr wrap="square" rtlCol="0">
            <a:spAutoFit/>
          </a:bodyPr>
          <a:lstStyle/>
          <a:p>
            <a:pPr algn="ctr"/>
            <a:r>
              <a:rPr lang="en-GB" sz="2800" dirty="0"/>
              <a:t>We live in austere times and the money is tight at many levels</a:t>
            </a:r>
          </a:p>
        </p:txBody>
      </p:sp>
      <p:sp>
        <p:nvSpPr>
          <p:cNvPr id="8" name="TextBox 7"/>
          <p:cNvSpPr txBox="1"/>
          <p:nvPr/>
        </p:nvSpPr>
        <p:spPr>
          <a:xfrm>
            <a:off x="609600" y="3345959"/>
            <a:ext cx="8229600" cy="523220"/>
          </a:xfrm>
          <a:prstGeom prst="rect">
            <a:avLst/>
          </a:prstGeom>
          <a:noFill/>
        </p:spPr>
        <p:txBody>
          <a:bodyPr wrap="square" rtlCol="0">
            <a:spAutoFit/>
          </a:bodyPr>
          <a:lstStyle/>
          <a:p>
            <a:pPr algn="ctr"/>
            <a:r>
              <a:rPr lang="en-GB" sz="2800" dirty="0"/>
              <a:t>So we have to think smarter and be more efficient</a:t>
            </a:r>
          </a:p>
        </p:txBody>
      </p:sp>
      <p:sp>
        <p:nvSpPr>
          <p:cNvPr id="9" name="TextBox 8"/>
          <p:cNvSpPr txBox="1"/>
          <p:nvPr/>
        </p:nvSpPr>
        <p:spPr>
          <a:xfrm>
            <a:off x="609600" y="3991996"/>
            <a:ext cx="8229600" cy="954107"/>
          </a:xfrm>
          <a:prstGeom prst="rect">
            <a:avLst/>
          </a:prstGeom>
          <a:noFill/>
        </p:spPr>
        <p:txBody>
          <a:bodyPr wrap="square" rtlCol="0">
            <a:spAutoFit/>
          </a:bodyPr>
          <a:lstStyle/>
          <a:p>
            <a:pPr algn="ctr"/>
            <a:r>
              <a:rPr lang="en-GB" sz="2800" dirty="0"/>
              <a:t>We must be robust with our financial management, openness and transparency (Nolan principles)</a:t>
            </a:r>
          </a:p>
        </p:txBody>
      </p:sp>
      <p:sp>
        <p:nvSpPr>
          <p:cNvPr id="10" name="TextBox 9"/>
          <p:cNvSpPr txBox="1"/>
          <p:nvPr/>
        </p:nvSpPr>
        <p:spPr>
          <a:xfrm>
            <a:off x="576072" y="5054105"/>
            <a:ext cx="8229600" cy="954107"/>
          </a:xfrm>
          <a:prstGeom prst="rect">
            <a:avLst/>
          </a:prstGeom>
          <a:noFill/>
        </p:spPr>
        <p:txBody>
          <a:bodyPr wrap="square" rtlCol="0">
            <a:spAutoFit/>
          </a:bodyPr>
          <a:lstStyle/>
          <a:p>
            <a:pPr algn="ctr"/>
            <a:r>
              <a:rPr lang="en-GB" sz="2800" dirty="0"/>
              <a:t>No government scheme ever comes with the stamp of sustainability</a:t>
            </a:r>
          </a:p>
        </p:txBody>
      </p:sp>
    </p:spTree>
    <p:extLst>
      <p:ext uri="{BB962C8B-B14F-4D97-AF65-F5344CB8AC3E}">
        <p14:creationId xmlns:p14="http://schemas.microsoft.com/office/powerpoint/2010/main" val="2566558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GB" sz="3100">
                <a:solidFill>
                  <a:srgbClr val="FFFFFF"/>
                </a:solidFill>
              </a:rPr>
              <a:t>Why partnership?</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953293"/>
            <a:ext cx="5179868" cy="5585619"/>
          </a:xfrm>
        </p:spPr>
        <p:txBody>
          <a:bodyPr anchor="ctr">
            <a:normAutofit/>
          </a:bodyPr>
          <a:lstStyle/>
          <a:p>
            <a:pPr marL="274320" indent="-274320" fontAlgn="auto">
              <a:lnSpc>
                <a:spcPct val="90000"/>
              </a:lnSpc>
              <a:spcAft>
                <a:spcPts val="0"/>
              </a:spcAft>
              <a:buClr>
                <a:schemeClr val="accent3"/>
              </a:buClr>
              <a:buFont typeface="Wingdings 2"/>
              <a:buChar char=""/>
              <a:defRPr/>
            </a:pPr>
            <a:r>
              <a:rPr lang="en-GB" sz="3000" dirty="0">
                <a:latin typeface="Arial" panose="020B0604020202020204" pitchFamily="34" charset="0"/>
                <a:cs typeface="Arial" panose="020B0604020202020204" pitchFamily="34" charset="0"/>
              </a:rPr>
              <a:t>To ensure that there is a co-ordinated network of public service provision.</a:t>
            </a:r>
          </a:p>
          <a:p>
            <a:pPr marL="274320" indent="-274320" fontAlgn="auto">
              <a:lnSpc>
                <a:spcPct val="90000"/>
              </a:lnSpc>
              <a:spcAft>
                <a:spcPts val="0"/>
              </a:spcAft>
              <a:buClr>
                <a:schemeClr val="accent3"/>
              </a:buClr>
              <a:buFont typeface="Wingdings 2"/>
              <a:buChar char=""/>
              <a:defRPr/>
            </a:pPr>
            <a:endParaRPr lang="en-GB" sz="3000" dirty="0">
              <a:latin typeface="Arial" panose="020B0604020202020204" pitchFamily="34" charset="0"/>
              <a:cs typeface="Arial" panose="020B0604020202020204" pitchFamily="34" charset="0"/>
            </a:endParaRPr>
          </a:p>
          <a:p>
            <a:pPr marL="274320" indent="-274320" fontAlgn="auto">
              <a:lnSpc>
                <a:spcPct val="90000"/>
              </a:lnSpc>
              <a:spcAft>
                <a:spcPts val="0"/>
              </a:spcAft>
              <a:buClr>
                <a:schemeClr val="accent3"/>
              </a:buClr>
              <a:buFont typeface="Wingdings 2"/>
              <a:buChar char=""/>
              <a:defRPr/>
            </a:pPr>
            <a:r>
              <a:rPr lang="en-GB" sz="3000" dirty="0">
                <a:latin typeface="Arial" panose="020B0604020202020204" pitchFamily="34" charset="0"/>
                <a:cs typeface="Arial" panose="020B0604020202020204" pitchFamily="34" charset="0"/>
              </a:rPr>
              <a:t>To make best use of the range of statutory and independent sector bodies that contribute to the provision of public services.</a:t>
            </a:r>
          </a:p>
          <a:p>
            <a:pPr marL="274320" indent="-274320" fontAlgn="auto">
              <a:lnSpc>
                <a:spcPct val="90000"/>
              </a:lnSpc>
              <a:spcAft>
                <a:spcPts val="0"/>
              </a:spcAft>
              <a:buClr>
                <a:schemeClr val="accent3"/>
              </a:buClr>
              <a:buFont typeface="Wingdings 2"/>
              <a:buChar char=""/>
              <a:defRPr/>
            </a:pPr>
            <a:endParaRPr lang="en-GB" sz="3000" dirty="0">
              <a:latin typeface="Arial" panose="020B0604020202020204" pitchFamily="34" charset="0"/>
              <a:cs typeface="Arial" panose="020B0604020202020204" pitchFamily="34" charset="0"/>
            </a:endParaRPr>
          </a:p>
          <a:p>
            <a:pPr marL="274320" indent="-274320" fontAlgn="auto">
              <a:lnSpc>
                <a:spcPct val="90000"/>
              </a:lnSpc>
              <a:spcAft>
                <a:spcPts val="0"/>
              </a:spcAft>
              <a:buClr>
                <a:schemeClr val="accent3"/>
              </a:buClr>
              <a:buFont typeface="Wingdings 2"/>
              <a:buChar char=""/>
              <a:defRPr/>
            </a:pPr>
            <a:r>
              <a:rPr lang="en-GB" sz="3000" dirty="0">
                <a:latin typeface="Arial" panose="020B0604020202020204" pitchFamily="34" charset="0"/>
                <a:cs typeface="Arial" panose="020B0604020202020204" pitchFamily="34" charset="0"/>
              </a:rPr>
              <a:t>To make the best use of resources.</a:t>
            </a:r>
          </a:p>
          <a:p>
            <a:pPr marL="274320" indent="-274320" fontAlgn="auto">
              <a:lnSpc>
                <a:spcPct val="90000"/>
              </a:lnSpc>
              <a:spcAft>
                <a:spcPts val="0"/>
              </a:spcAft>
              <a:buClr>
                <a:schemeClr val="accent3"/>
              </a:buClr>
              <a:buFont typeface="Wingdings 2"/>
              <a:buChar char=""/>
              <a:defRPr/>
            </a:pPr>
            <a:endParaRPr lang="en-GB" sz="3000" dirty="0">
              <a:latin typeface="Arial" panose="020B0604020202020204" pitchFamily="34" charset="0"/>
              <a:cs typeface="Arial" panose="020B0604020202020204" pitchFamily="34" charset="0"/>
            </a:endParaRPr>
          </a:p>
          <a:p>
            <a:pPr marL="274320" indent="-274320" fontAlgn="auto">
              <a:lnSpc>
                <a:spcPct val="90000"/>
              </a:lnSpc>
              <a:spcAft>
                <a:spcPts val="0"/>
              </a:spcAft>
              <a:buClr>
                <a:schemeClr val="accent3"/>
              </a:buClr>
              <a:buFont typeface="Wingdings 2"/>
              <a:buChar char=""/>
              <a:defRPr/>
            </a:pPr>
            <a:endParaRPr lang="en-GB" sz="3000" dirty="0"/>
          </a:p>
        </p:txBody>
      </p:sp>
      <p:sp>
        <p:nvSpPr>
          <p:cNvPr id="4" name="Slide Number Placeholder 3"/>
          <p:cNvSpPr>
            <a:spLocks noGrp="1"/>
          </p:cNvSpPr>
          <p:nvPr>
            <p:ph type="sldNum" sz="quarter" idx="12"/>
          </p:nvPr>
        </p:nvSpPr>
        <p:spPr>
          <a:xfrm>
            <a:off x="7156173" y="6356350"/>
            <a:ext cx="1359176" cy="365125"/>
          </a:xfrm>
        </p:spPr>
        <p:txBody>
          <a:bodyPr>
            <a:normAutofit/>
          </a:bodyPr>
          <a:lstStyle/>
          <a:p>
            <a:pPr>
              <a:spcAft>
                <a:spcPts val="600"/>
              </a:spcAft>
              <a:defRPr/>
            </a:pPr>
            <a:fld id="{1A182F8E-27A2-4996-BCAF-3AE9C457B522}" type="slidenum">
              <a:rPr lang="en-GB" smtClean="0"/>
              <a:pPr>
                <a:spcAft>
                  <a:spcPts val="600"/>
                </a:spcAft>
                <a:defRPr/>
              </a:pPr>
              <a:t>8</a:t>
            </a:fld>
            <a:endParaRPr lang="en-GB"/>
          </a:p>
        </p:txBody>
      </p:sp>
    </p:spTree>
    <p:extLst>
      <p:ext uri="{BB962C8B-B14F-4D97-AF65-F5344CB8AC3E}">
        <p14:creationId xmlns:p14="http://schemas.microsoft.com/office/powerpoint/2010/main" val="4108561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GB" sz="3100">
                <a:solidFill>
                  <a:srgbClr val="FFFFFF"/>
                </a:solidFill>
              </a:rPr>
              <a:t>Why partnership?</a:t>
            </a:r>
          </a:p>
        </p:txBody>
      </p:sp>
      <p:sp>
        <p:nvSpPr>
          <p:cNvPr id="75" name="Arc 7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8194" name="Content Placeholder 2"/>
          <p:cNvSpPr>
            <a:spLocks noGrp="1"/>
          </p:cNvSpPr>
          <p:nvPr>
            <p:ph idx="1"/>
          </p:nvPr>
        </p:nvSpPr>
        <p:spPr>
          <a:xfrm>
            <a:off x="3335481" y="591344"/>
            <a:ext cx="5179868" cy="5585619"/>
          </a:xfrm>
        </p:spPr>
        <p:txBody>
          <a:bodyPr anchor="ctr">
            <a:normAutofit/>
          </a:bodyPr>
          <a:lstStyle/>
          <a:p>
            <a:pPr>
              <a:lnSpc>
                <a:spcPct val="90000"/>
              </a:lnSpc>
            </a:pPr>
            <a:endParaRPr lang="en-GB" altLang="en-US" sz="3000" dirty="0">
              <a:latin typeface="Arial" panose="020B0604020202020204" pitchFamily="34" charset="0"/>
              <a:cs typeface="Arial" panose="020B0604020202020204" pitchFamily="34" charset="0"/>
            </a:endParaRPr>
          </a:p>
          <a:p>
            <a:pPr>
              <a:lnSpc>
                <a:spcPct val="90000"/>
              </a:lnSpc>
            </a:pPr>
            <a:r>
              <a:rPr lang="en-GB" altLang="en-US" sz="3000" dirty="0">
                <a:latin typeface="Arial" panose="020B0604020202020204" pitchFamily="34" charset="0"/>
                <a:cs typeface="Arial" panose="020B0604020202020204" pitchFamily="34" charset="0"/>
              </a:rPr>
              <a:t>To enable services to be responsive to the needs and views of users. </a:t>
            </a:r>
          </a:p>
          <a:p>
            <a:pPr>
              <a:lnSpc>
                <a:spcPct val="90000"/>
              </a:lnSpc>
            </a:pPr>
            <a:endParaRPr lang="en-GB" altLang="en-US" sz="3000" dirty="0">
              <a:latin typeface="Arial" panose="020B0604020202020204" pitchFamily="34" charset="0"/>
              <a:cs typeface="Arial" panose="020B0604020202020204" pitchFamily="34" charset="0"/>
            </a:endParaRPr>
          </a:p>
          <a:p>
            <a:pPr>
              <a:lnSpc>
                <a:spcPct val="90000"/>
              </a:lnSpc>
            </a:pPr>
            <a:r>
              <a:rPr lang="en-GB" altLang="en-US" sz="3000" dirty="0">
                <a:latin typeface="Arial" panose="020B0604020202020204" pitchFamily="34" charset="0"/>
                <a:cs typeface="Arial" panose="020B0604020202020204" pitchFamily="34" charset="0"/>
              </a:rPr>
              <a:t>To develop and share best practice.</a:t>
            </a:r>
          </a:p>
          <a:p>
            <a:pPr marL="0" indent="0">
              <a:lnSpc>
                <a:spcPct val="90000"/>
              </a:lnSpc>
              <a:buNone/>
            </a:pPr>
            <a:endParaRPr lang="en-GB" altLang="en-US" sz="3000" dirty="0">
              <a:latin typeface="Arial" panose="020B0604020202020204" pitchFamily="34" charset="0"/>
              <a:cs typeface="Arial" panose="020B0604020202020204" pitchFamily="34" charset="0"/>
            </a:endParaRPr>
          </a:p>
          <a:p>
            <a:pPr>
              <a:lnSpc>
                <a:spcPct val="90000"/>
              </a:lnSpc>
            </a:pPr>
            <a:r>
              <a:rPr lang="en-GB" altLang="en-US" sz="3000" dirty="0">
                <a:latin typeface="Arial" panose="020B0604020202020204" pitchFamily="34" charset="0"/>
                <a:cs typeface="Arial" panose="020B0604020202020204" pitchFamily="34" charset="0"/>
              </a:rPr>
              <a:t>To strengthen joint working through pooled budgets and integrated service provision.</a:t>
            </a:r>
          </a:p>
          <a:p>
            <a:pPr>
              <a:lnSpc>
                <a:spcPct val="90000"/>
              </a:lnSpc>
            </a:pPr>
            <a:endParaRPr lang="en-GB" altLang="en-US" sz="3000" dirty="0"/>
          </a:p>
        </p:txBody>
      </p:sp>
      <p:sp>
        <p:nvSpPr>
          <p:cNvPr id="3" name="Slide Number Placeholder 2"/>
          <p:cNvSpPr>
            <a:spLocks noGrp="1"/>
          </p:cNvSpPr>
          <p:nvPr>
            <p:ph type="sldNum" sz="quarter" idx="12"/>
          </p:nvPr>
        </p:nvSpPr>
        <p:spPr>
          <a:xfrm>
            <a:off x="7156173" y="6356350"/>
            <a:ext cx="1359176" cy="365125"/>
          </a:xfrm>
        </p:spPr>
        <p:txBody>
          <a:bodyPr>
            <a:normAutofit/>
          </a:bodyPr>
          <a:lstStyle/>
          <a:p>
            <a:pPr>
              <a:spcAft>
                <a:spcPts val="600"/>
              </a:spcAft>
              <a:defRPr/>
            </a:pPr>
            <a:fld id="{1A182F8E-27A2-4996-BCAF-3AE9C457B522}" type="slidenum">
              <a:rPr lang="en-GB" smtClean="0"/>
              <a:pPr>
                <a:spcAft>
                  <a:spcPts val="600"/>
                </a:spcAft>
                <a:defRPr/>
              </a:pPr>
              <a:t>9</a:t>
            </a:fld>
            <a:endParaRPr lang="en-GB"/>
          </a:p>
        </p:txBody>
      </p:sp>
    </p:spTree>
    <p:extLst>
      <p:ext uri="{BB962C8B-B14F-4D97-AF65-F5344CB8AC3E}">
        <p14:creationId xmlns:p14="http://schemas.microsoft.com/office/powerpoint/2010/main" val="3791787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7291B4BC-F7C3-4C46-8796-2C67D5ECEA16}"/>
              </a:ext>
            </a:extLst>
          </p:cNvPr>
          <p:cNvSpPr>
            <a:spLocks noGrp="1"/>
          </p:cNvSpPr>
          <p:nvPr>
            <p:ph type="title"/>
          </p:nvPr>
        </p:nvSpPr>
        <p:spPr>
          <a:xfrm>
            <a:off x="515125" y="1153572"/>
            <a:ext cx="2400300" cy="4461163"/>
          </a:xfrm>
        </p:spPr>
        <p:txBody>
          <a:bodyPr>
            <a:normAutofit/>
          </a:bodyPr>
          <a:lstStyle/>
          <a:p>
            <a:r>
              <a:rPr lang="en-GB" sz="3700">
                <a:solidFill>
                  <a:srgbClr val="FFFFFF"/>
                </a:solidFill>
              </a:rPr>
              <a:t>Partnership and processes</a:t>
            </a:r>
          </a:p>
        </p:txBody>
      </p:sp>
      <p:sp>
        <p:nvSpPr>
          <p:cNvPr id="75" name="Arc 7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9218" name="Content Placeholder 2"/>
          <p:cNvSpPr>
            <a:spLocks noGrp="1"/>
          </p:cNvSpPr>
          <p:nvPr>
            <p:ph idx="1"/>
          </p:nvPr>
        </p:nvSpPr>
        <p:spPr>
          <a:xfrm>
            <a:off x="3335481" y="591344"/>
            <a:ext cx="5179868" cy="5585619"/>
          </a:xfrm>
        </p:spPr>
        <p:txBody>
          <a:bodyPr anchor="ctr">
            <a:normAutofit/>
          </a:bodyPr>
          <a:lstStyle/>
          <a:p>
            <a:pPr lvl="1">
              <a:buFont typeface="Wingdings" panose="05000000000000000000" pitchFamily="2" charset="2"/>
              <a:buChar char="§"/>
            </a:pPr>
            <a:r>
              <a:rPr lang="en-GB" altLang="en-US" dirty="0">
                <a:latin typeface="Arial" panose="020B0604020202020204" pitchFamily="34" charset="0"/>
                <a:cs typeface="Arial" panose="020B0604020202020204" pitchFamily="34" charset="0"/>
              </a:rPr>
              <a:t>Working in partnership incorporates a complex network of relationships with a range of bodies which feed into the process of commissioning and delivering services at every stage.</a:t>
            </a:r>
          </a:p>
          <a:p>
            <a:pPr lvl="1">
              <a:buFont typeface="Wingdings" panose="05000000000000000000" pitchFamily="2" charset="2"/>
              <a:buChar char="§"/>
            </a:pPr>
            <a:endParaRPr lang="en-GB" altLang="en-US" dirty="0">
              <a:latin typeface="Arial" panose="020B0604020202020204" pitchFamily="34" charset="0"/>
              <a:cs typeface="Arial" panose="020B0604020202020204" pitchFamily="34" charset="0"/>
            </a:endParaRPr>
          </a:p>
          <a:p>
            <a:pPr lvl="1">
              <a:buFont typeface="Wingdings" panose="05000000000000000000" pitchFamily="2" charset="2"/>
              <a:buChar char="§"/>
            </a:pPr>
            <a:r>
              <a:rPr lang="en-GB" altLang="en-US" dirty="0">
                <a:latin typeface="Arial" panose="020B0604020202020204" pitchFamily="34" charset="0"/>
                <a:cs typeface="Arial" panose="020B0604020202020204" pitchFamily="34" charset="0"/>
              </a:rPr>
              <a:t>It applies to the following processes:</a:t>
            </a:r>
          </a:p>
          <a:p>
            <a:endParaRPr lang="en-GB" altLang="en-US" dirty="0"/>
          </a:p>
        </p:txBody>
      </p:sp>
      <p:sp>
        <p:nvSpPr>
          <p:cNvPr id="2" name="Slide Number Placeholder 1"/>
          <p:cNvSpPr>
            <a:spLocks noGrp="1"/>
          </p:cNvSpPr>
          <p:nvPr>
            <p:ph type="sldNum" sz="quarter" idx="12"/>
          </p:nvPr>
        </p:nvSpPr>
        <p:spPr>
          <a:xfrm>
            <a:off x="7156173" y="6356350"/>
            <a:ext cx="1359176" cy="365125"/>
          </a:xfrm>
        </p:spPr>
        <p:txBody>
          <a:bodyPr>
            <a:normAutofit/>
          </a:bodyPr>
          <a:lstStyle/>
          <a:p>
            <a:pPr>
              <a:spcAft>
                <a:spcPts val="600"/>
              </a:spcAft>
              <a:defRPr/>
            </a:pPr>
            <a:fld id="{1A182F8E-27A2-4996-BCAF-3AE9C457B522}" type="slidenum">
              <a:rPr lang="en-GB" smtClean="0"/>
              <a:pPr>
                <a:spcAft>
                  <a:spcPts val="600"/>
                </a:spcAft>
                <a:defRPr/>
              </a:pPr>
              <a:t>10</a:t>
            </a:fld>
            <a:endParaRPr lang="en-GB"/>
          </a:p>
        </p:txBody>
      </p:sp>
    </p:spTree>
    <p:extLst>
      <p:ext uri="{BB962C8B-B14F-4D97-AF65-F5344CB8AC3E}">
        <p14:creationId xmlns:p14="http://schemas.microsoft.com/office/powerpoint/2010/main" val="398470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8">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21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GB" sz="4100">
                <a:solidFill>
                  <a:srgbClr val="FFFFFF"/>
                </a:solidFill>
              </a:rPr>
              <a:t>Processes</a:t>
            </a:r>
          </a:p>
        </p:txBody>
      </p:sp>
      <p:sp>
        <p:nvSpPr>
          <p:cNvPr id="75" name="Arc 7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0242" name="Content Placeholder 2"/>
          <p:cNvSpPr>
            <a:spLocks noGrp="1"/>
          </p:cNvSpPr>
          <p:nvPr>
            <p:ph idx="1"/>
          </p:nvPr>
        </p:nvSpPr>
        <p:spPr>
          <a:xfrm>
            <a:off x="3335481" y="591344"/>
            <a:ext cx="5179868" cy="5585619"/>
          </a:xfrm>
        </p:spPr>
        <p:txBody>
          <a:bodyPr anchor="ctr">
            <a:normAutofit/>
          </a:bodyPr>
          <a:lstStyle/>
          <a:p>
            <a:r>
              <a:rPr lang="en-GB" altLang="en-US">
                <a:latin typeface="Arial" panose="020B0604020202020204" pitchFamily="34" charset="0"/>
                <a:cs typeface="Arial" panose="020B0604020202020204" pitchFamily="34" charset="0"/>
              </a:rPr>
              <a:t>Planning</a:t>
            </a:r>
          </a:p>
          <a:p>
            <a:r>
              <a:rPr lang="en-GB" altLang="en-US">
                <a:latin typeface="Arial" panose="020B0604020202020204" pitchFamily="34" charset="0"/>
                <a:cs typeface="Arial" panose="020B0604020202020204" pitchFamily="34" charset="0"/>
              </a:rPr>
              <a:t>Joint commissioning and integrated service delivery</a:t>
            </a:r>
          </a:p>
          <a:p>
            <a:r>
              <a:rPr lang="en-GB" altLang="en-US">
                <a:latin typeface="Arial" panose="020B0604020202020204" pitchFamily="34" charset="0"/>
                <a:cs typeface="Arial" panose="020B0604020202020204" pitchFamily="34" charset="0"/>
              </a:rPr>
              <a:t>Contracting</a:t>
            </a:r>
          </a:p>
          <a:p>
            <a:r>
              <a:rPr lang="en-GB" altLang="en-US">
                <a:latin typeface="Arial" panose="020B0604020202020204" pitchFamily="34" charset="0"/>
                <a:cs typeface="Arial" panose="020B0604020202020204" pitchFamily="34" charset="0"/>
              </a:rPr>
              <a:t>Staff development and training</a:t>
            </a:r>
          </a:p>
          <a:p>
            <a:r>
              <a:rPr lang="en-GB" altLang="en-US">
                <a:latin typeface="Arial" panose="020B0604020202020204" pitchFamily="34" charset="0"/>
                <a:cs typeface="Arial" panose="020B0604020202020204" pitchFamily="34" charset="0"/>
              </a:rPr>
              <a:t>Monitoring, review and regulation</a:t>
            </a:r>
          </a:p>
          <a:p>
            <a:r>
              <a:rPr lang="en-GB" altLang="en-US">
                <a:latin typeface="Arial" panose="020B0604020202020204" pitchFamily="34" charset="0"/>
                <a:cs typeface="Arial" panose="020B0604020202020204" pitchFamily="34" charset="0"/>
              </a:rPr>
              <a:t>Learning and lobbying</a:t>
            </a:r>
          </a:p>
          <a:p>
            <a:endParaRPr lang="en-GB" altLang="en-US" dirty="0"/>
          </a:p>
        </p:txBody>
      </p:sp>
      <p:sp>
        <p:nvSpPr>
          <p:cNvPr id="3" name="Slide Number Placeholder 2"/>
          <p:cNvSpPr>
            <a:spLocks noGrp="1"/>
          </p:cNvSpPr>
          <p:nvPr>
            <p:ph type="sldNum" sz="quarter" idx="12"/>
          </p:nvPr>
        </p:nvSpPr>
        <p:spPr>
          <a:xfrm>
            <a:off x="7156173" y="6356350"/>
            <a:ext cx="1359176" cy="365125"/>
          </a:xfrm>
        </p:spPr>
        <p:txBody>
          <a:bodyPr>
            <a:normAutofit/>
          </a:bodyPr>
          <a:lstStyle/>
          <a:p>
            <a:pPr>
              <a:spcAft>
                <a:spcPts val="600"/>
              </a:spcAft>
              <a:defRPr/>
            </a:pPr>
            <a:fld id="{1A182F8E-27A2-4996-BCAF-3AE9C457B522}" type="slidenum">
              <a:rPr lang="en-GB" smtClean="0"/>
              <a:pPr>
                <a:spcAft>
                  <a:spcPts val="600"/>
                </a:spcAft>
                <a:defRPr/>
              </a:pPr>
              <a:t>11</a:t>
            </a:fld>
            <a:endParaRPr lang="en-GB"/>
          </a:p>
        </p:txBody>
      </p:sp>
    </p:spTree>
    <p:extLst>
      <p:ext uri="{BB962C8B-B14F-4D97-AF65-F5344CB8AC3E}">
        <p14:creationId xmlns:p14="http://schemas.microsoft.com/office/powerpoint/2010/main" val="1311640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4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24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24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24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GB" sz="3400">
                <a:solidFill>
                  <a:srgbClr val="FFFFFF"/>
                </a:solidFill>
              </a:rPr>
              <a:t>Government</a:t>
            </a:r>
          </a:p>
        </p:txBody>
      </p:sp>
      <p:sp>
        <p:nvSpPr>
          <p:cNvPr id="75" name="Arc 7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1266" name="Content Placeholder 2"/>
          <p:cNvSpPr>
            <a:spLocks noGrp="1"/>
          </p:cNvSpPr>
          <p:nvPr>
            <p:ph idx="1"/>
          </p:nvPr>
        </p:nvSpPr>
        <p:spPr>
          <a:xfrm>
            <a:off x="3342139" y="533400"/>
            <a:ext cx="5179868" cy="5687165"/>
          </a:xfrm>
        </p:spPr>
        <p:txBody>
          <a:bodyPr anchor="ctr">
            <a:normAutofit/>
          </a:bodyPr>
          <a:lstStyle/>
          <a:p>
            <a:pPr>
              <a:lnSpc>
                <a:spcPct val="90000"/>
              </a:lnSpc>
            </a:pPr>
            <a:r>
              <a:rPr lang="en-GB" altLang="en-US" sz="2700" dirty="0">
                <a:latin typeface="Arial" panose="020B0604020202020204" pitchFamily="34" charset="0"/>
                <a:cs typeface="Arial" panose="020B0604020202020204" pitchFamily="34" charset="0"/>
              </a:rPr>
              <a:t>One of the overriding objectives for local and national government has been to improve partnership in the public sector, so that through joint working the best services can be available for service users. </a:t>
            </a:r>
          </a:p>
          <a:p>
            <a:pPr>
              <a:lnSpc>
                <a:spcPct val="90000"/>
              </a:lnSpc>
            </a:pPr>
            <a:endParaRPr lang="en-GB" altLang="en-US" sz="2700" dirty="0">
              <a:latin typeface="Arial" panose="020B0604020202020204" pitchFamily="34" charset="0"/>
              <a:cs typeface="Arial" panose="020B0604020202020204" pitchFamily="34" charset="0"/>
            </a:endParaRPr>
          </a:p>
          <a:p>
            <a:pPr>
              <a:lnSpc>
                <a:spcPct val="90000"/>
              </a:lnSpc>
            </a:pPr>
            <a:r>
              <a:rPr lang="en-GB" altLang="en-US" sz="2700" dirty="0">
                <a:latin typeface="Arial" panose="020B0604020202020204" pitchFamily="34" charset="0"/>
                <a:cs typeface="Arial" panose="020B0604020202020204" pitchFamily="34" charset="0"/>
              </a:rPr>
              <a:t> A commitment to joint working, and to breaking down unnecessary barriers.</a:t>
            </a:r>
          </a:p>
        </p:txBody>
      </p:sp>
      <p:sp>
        <p:nvSpPr>
          <p:cNvPr id="3" name="Slide Number Placeholder 2"/>
          <p:cNvSpPr>
            <a:spLocks noGrp="1"/>
          </p:cNvSpPr>
          <p:nvPr>
            <p:ph type="sldNum" sz="quarter" idx="12"/>
          </p:nvPr>
        </p:nvSpPr>
        <p:spPr>
          <a:xfrm>
            <a:off x="7156173" y="6356350"/>
            <a:ext cx="1359176" cy="365125"/>
          </a:xfrm>
        </p:spPr>
        <p:txBody>
          <a:bodyPr>
            <a:normAutofit/>
          </a:bodyPr>
          <a:lstStyle/>
          <a:p>
            <a:pPr>
              <a:spcAft>
                <a:spcPts val="600"/>
              </a:spcAft>
              <a:defRPr/>
            </a:pPr>
            <a:fld id="{1A182F8E-27A2-4996-BCAF-3AE9C457B522}" type="slidenum">
              <a:rPr lang="en-GB" smtClean="0"/>
              <a:pPr>
                <a:spcAft>
                  <a:spcPts val="600"/>
                </a:spcAft>
                <a:defRPr/>
              </a:pPr>
              <a:t>12</a:t>
            </a:fld>
            <a:endParaRPr lang="en-GB"/>
          </a:p>
        </p:txBody>
      </p:sp>
    </p:spTree>
    <p:extLst>
      <p:ext uri="{BB962C8B-B14F-4D97-AF65-F5344CB8AC3E}">
        <p14:creationId xmlns:p14="http://schemas.microsoft.com/office/powerpoint/2010/main" val="3047732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p:cNvPicPr>
            <a:picLocks noChangeAspect="1"/>
          </p:cNvPicPr>
          <p:nvPr/>
        </p:nvPicPr>
        <p:blipFill rotWithShape="1">
          <a:blip r:embed="rId2"/>
          <a:srcRect t="23298" b="16328"/>
          <a:stretch/>
        </p:blipFill>
        <p:spPr>
          <a:xfrm>
            <a:off x="4511330" y="-1"/>
            <a:ext cx="4632671" cy="2937954"/>
          </a:xfrm>
          <a:prstGeom prst="rect">
            <a:avLst/>
          </a:prstGeom>
        </p:spPr>
      </p:pic>
      <p:pic>
        <p:nvPicPr>
          <p:cNvPr id="5" name="Picture 4"/>
          <p:cNvPicPr>
            <a:picLocks noChangeAspect="1"/>
          </p:cNvPicPr>
          <p:nvPr/>
        </p:nvPicPr>
        <p:blipFill rotWithShape="1">
          <a:blip r:embed="rId3"/>
          <a:srcRect l="1748"/>
          <a:stretch/>
        </p:blipFill>
        <p:spPr>
          <a:xfrm>
            <a:off x="3152728" y="2937953"/>
            <a:ext cx="5991270" cy="3920047"/>
          </a:xfrm>
          <a:prstGeom prst="rect">
            <a:avLst/>
          </a:prstGeom>
        </p:spPr>
      </p:pic>
      <p:sp>
        <p:nvSpPr>
          <p:cNvPr id="14" name="Freeform: Shape 13">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589485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5573380"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228600" y="365125"/>
            <a:ext cx="5181600" cy="1325563"/>
          </a:xfrm>
        </p:spPr>
        <p:txBody>
          <a:bodyPr>
            <a:normAutofit/>
          </a:bodyPr>
          <a:lstStyle/>
          <a:p>
            <a:pPr algn="l">
              <a:lnSpc>
                <a:spcPct val="90000"/>
              </a:lnSpc>
            </a:pPr>
            <a:r>
              <a:rPr lang="en-GB" dirty="0"/>
              <a:t>Proof of the pudding?</a:t>
            </a:r>
          </a:p>
        </p:txBody>
      </p:sp>
      <p:sp>
        <p:nvSpPr>
          <p:cNvPr id="3" name="Content Placeholder 2"/>
          <p:cNvSpPr>
            <a:spLocks noGrp="1"/>
          </p:cNvSpPr>
          <p:nvPr>
            <p:ph idx="1"/>
          </p:nvPr>
        </p:nvSpPr>
        <p:spPr>
          <a:xfrm>
            <a:off x="91135" y="1600200"/>
            <a:ext cx="3949616" cy="4348162"/>
          </a:xfrm>
        </p:spPr>
        <p:txBody>
          <a:bodyPr>
            <a:noAutofit/>
          </a:bodyPr>
          <a:lstStyle/>
          <a:p>
            <a:r>
              <a:rPr lang="en-GB" sz="2400" dirty="0"/>
              <a:t>Do the statistics show that new, innovative ways of working are effective?</a:t>
            </a:r>
          </a:p>
          <a:p>
            <a:r>
              <a:rPr lang="en-GB" sz="2400" dirty="0"/>
              <a:t>If there is no measurable improvement in performance, then should we simply continue along the path we have set ourselves?</a:t>
            </a:r>
          </a:p>
          <a:p>
            <a:r>
              <a:rPr lang="en-GB" sz="2400" dirty="0"/>
              <a:t>Or should we pause, reflect and change direction</a:t>
            </a:r>
          </a:p>
        </p:txBody>
      </p:sp>
      <p:sp>
        <p:nvSpPr>
          <p:cNvPr id="4" name="Slide Number Placeholder 3"/>
          <p:cNvSpPr>
            <a:spLocks noGrp="1"/>
          </p:cNvSpPr>
          <p:nvPr>
            <p:ph type="sldNum" sz="quarter" idx="12"/>
          </p:nvPr>
        </p:nvSpPr>
        <p:spPr>
          <a:xfrm>
            <a:off x="6714105" y="6356350"/>
            <a:ext cx="569214" cy="365125"/>
          </a:xfrm>
        </p:spPr>
        <p:txBody>
          <a:bodyPr anchor="ctr">
            <a:normAutofit/>
          </a:bodyPr>
          <a:lstStyle/>
          <a:p>
            <a:pPr>
              <a:spcAft>
                <a:spcPts val="600"/>
              </a:spcAft>
            </a:pPr>
            <a:fld id="{FE8C7D6C-C2F6-40D2-B529-A01F2268EA7F}" type="slidenum">
              <a:rPr lang="en-GB">
                <a:solidFill>
                  <a:srgbClr val="FFFFFF">
                    <a:alpha val="80000"/>
                  </a:srgbClr>
                </a:solidFill>
              </a:rPr>
              <a:pPr>
                <a:spcAft>
                  <a:spcPts val="600"/>
                </a:spcAft>
              </a:pPr>
              <a:t>13</a:t>
            </a:fld>
            <a:endParaRPr lang="en-GB">
              <a:solidFill>
                <a:srgbClr val="FFFFFF">
                  <a:alpha val="80000"/>
                </a:srgbClr>
              </a:solidFill>
            </a:endParaRPr>
          </a:p>
        </p:txBody>
      </p:sp>
    </p:spTree>
    <p:extLst>
      <p:ext uri="{BB962C8B-B14F-4D97-AF65-F5344CB8AC3E}">
        <p14:creationId xmlns:p14="http://schemas.microsoft.com/office/powerpoint/2010/main" val="10693801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43000"/>
            <a:ext cx="4343400" cy="5213350"/>
          </a:xfrm>
        </p:spPr>
        <p:txBody>
          <a:bodyPr>
            <a:normAutofit fontScale="90000"/>
          </a:bodyPr>
          <a:lstStyle/>
          <a:p>
            <a:r>
              <a:rPr lang="en-GB" dirty="0" err="1"/>
              <a:t>Balloch</a:t>
            </a:r>
            <a:r>
              <a:rPr lang="en-GB" dirty="0"/>
              <a:t> S and Taylor M (2010)</a:t>
            </a:r>
            <a:br>
              <a:rPr lang="en-GB" dirty="0"/>
            </a:br>
            <a:br>
              <a:rPr lang="en-GB" dirty="0"/>
            </a:br>
            <a:r>
              <a:rPr lang="en-GB" dirty="0"/>
              <a:t>Partnership Working: </a:t>
            </a:r>
            <a:br>
              <a:rPr lang="en-GB" dirty="0"/>
            </a:br>
            <a:r>
              <a:rPr lang="en-GB" dirty="0"/>
              <a:t>Policy and Practice</a:t>
            </a:r>
            <a:br>
              <a:rPr lang="en-GB" dirty="0"/>
            </a:br>
            <a:r>
              <a:rPr lang="en-GB" dirty="0"/>
              <a:t>Bristol: The Policy Press </a:t>
            </a:r>
            <a:br>
              <a:rPr lang="en-GB" dirty="0"/>
            </a:b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14</a:t>
            </a:fld>
            <a:endParaRPr lang="en-US"/>
          </a:p>
        </p:txBody>
      </p:sp>
      <p:pic>
        <p:nvPicPr>
          <p:cNvPr id="5" name="Picture 4"/>
          <p:cNvPicPr>
            <a:picLocks noChangeAspect="1"/>
          </p:cNvPicPr>
          <p:nvPr/>
        </p:nvPicPr>
        <p:blipFill>
          <a:blip r:embed="rId2"/>
          <a:stretch>
            <a:fillRect/>
          </a:stretch>
        </p:blipFill>
        <p:spPr>
          <a:xfrm>
            <a:off x="5245608" y="990600"/>
            <a:ext cx="3441192" cy="5073703"/>
          </a:xfrm>
          <a:prstGeom prst="rect">
            <a:avLst/>
          </a:prstGeom>
        </p:spPr>
      </p:pic>
    </p:spTree>
    <p:extLst>
      <p:ext uri="{BB962C8B-B14F-4D97-AF65-F5344CB8AC3E}">
        <p14:creationId xmlns:p14="http://schemas.microsoft.com/office/powerpoint/2010/main" val="28386068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20075" y="978102"/>
            <a:ext cx="7941325" cy="1062644"/>
          </a:xfrm>
        </p:spPr>
        <p:txBody>
          <a:bodyPr anchor="b">
            <a:normAutofit/>
          </a:bodyPr>
          <a:lstStyle/>
          <a:p>
            <a:pPr algn="l"/>
            <a:r>
              <a:rPr lang="en-GB" dirty="0"/>
              <a:t>An increasing emphasis over time</a:t>
            </a:r>
          </a:p>
        </p:txBody>
      </p:sp>
      <p:cxnSp>
        <p:nvCxnSpPr>
          <p:cNvPr id="32" name="Straight Connector 27">
            <a:extLst>
              <a:ext uri="{FF2B5EF4-FFF2-40B4-BE49-F238E27FC236}">
                <a16:creationId xmlns:a16="http://schemas.microsoft.com/office/drawing/2014/main" id="{39B7FDC9-F0CE-43A7-9F2A-83DD09DC34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718" y="2265037"/>
            <a:ext cx="7593759" cy="0"/>
          </a:xfrm>
          <a:prstGeom prst="line">
            <a:avLst/>
          </a:prstGeom>
          <a:ln w="15875">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B31C9949-833A-43F5-A004-E5E843D1E781}"/>
              </a:ext>
            </a:extLst>
          </p:cNvPr>
          <p:cNvPicPr>
            <a:picLocks noChangeAspect="1"/>
          </p:cNvPicPr>
          <p:nvPr/>
        </p:nvPicPr>
        <p:blipFill>
          <a:blip r:embed="rId2"/>
          <a:stretch>
            <a:fillRect/>
          </a:stretch>
        </p:blipFill>
        <p:spPr>
          <a:xfrm>
            <a:off x="351183" y="3048000"/>
            <a:ext cx="3009194" cy="2006129"/>
          </a:xfrm>
          <a:prstGeom prst="rect">
            <a:avLst/>
          </a:prstGeom>
        </p:spPr>
      </p:pic>
      <p:sp>
        <p:nvSpPr>
          <p:cNvPr id="3" name="Content Placeholder 2"/>
          <p:cNvSpPr>
            <a:spLocks noGrp="1"/>
          </p:cNvSpPr>
          <p:nvPr>
            <p:ph idx="1"/>
          </p:nvPr>
        </p:nvSpPr>
        <p:spPr>
          <a:xfrm>
            <a:off x="3360377" y="2590800"/>
            <a:ext cx="5707423" cy="3535914"/>
          </a:xfrm>
        </p:spPr>
        <p:txBody>
          <a:bodyPr>
            <a:noAutofit/>
          </a:bodyPr>
          <a:lstStyle/>
          <a:p>
            <a:r>
              <a:rPr lang="en-GB" sz="2400" dirty="0"/>
              <a:t>Partnership working is an increasingly central feature of all public services</a:t>
            </a:r>
          </a:p>
          <a:p>
            <a:r>
              <a:rPr lang="en-GB" sz="2400" dirty="0"/>
              <a:t>Pivotal role in the modernisation agenda</a:t>
            </a:r>
          </a:p>
          <a:p>
            <a:r>
              <a:rPr lang="en-GB" sz="2400" dirty="0" err="1"/>
              <a:t>Balloch</a:t>
            </a:r>
            <a:r>
              <a:rPr lang="en-GB" sz="2400" dirty="0"/>
              <a:t> and Taylor explore the experience of partnerships in different policy fields</a:t>
            </a:r>
          </a:p>
          <a:p>
            <a:r>
              <a:rPr lang="en-GB" sz="2400" dirty="0"/>
              <a:t>Implications of partnership for changing radically the current cultures of service provision and addressing the government’s social exclusion agenda [1]</a:t>
            </a:r>
          </a:p>
        </p:txBody>
      </p:sp>
      <p:sp>
        <p:nvSpPr>
          <p:cNvPr id="4" name="Slide Number Placeholder 3"/>
          <p:cNvSpPr>
            <a:spLocks noGrp="1"/>
          </p:cNvSpPr>
          <p:nvPr>
            <p:ph type="sldNum" sz="quarter" idx="12"/>
          </p:nvPr>
        </p:nvSpPr>
        <p:spPr>
          <a:xfrm>
            <a:off x="7748177" y="6217920"/>
            <a:ext cx="685800" cy="365125"/>
          </a:xfrm>
        </p:spPr>
        <p:txBody>
          <a:bodyPr>
            <a:normAutofit/>
          </a:bodyPr>
          <a:lstStyle/>
          <a:p>
            <a:pPr>
              <a:spcAft>
                <a:spcPts val="600"/>
              </a:spcAft>
            </a:pPr>
            <a:fld id="{B6F15528-21DE-4FAA-801E-634DDDAF4B2B}" type="slidenum">
              <a:rPr lang="en-US" sz="1000">
                <a:solidFill>
                  <a:prstClr val="black">
                    <a:lumMod val="50000"/>
                    <a:lumOff val="50000"/>
                  </a:prstClr>
                </a:solidFill>
              </a:rPr>
              <a:pPr>
                <a:spcAft>
                  <a:spcPts val="600"/>
                </a:spcAft>
              </a:pPr>
              <a:t>15</a:t>
            </a:fld>
            <a:endParaRPr lang="en-US" sz="1000">
              <a:solidFill>
                <a:prstClr val="black">
                  <a:lumMod val="50000"/>
                  <a:lumOff val="50000"/>
                </a:prstClr>
              </a:solidFill>
            </a:endParaRPr>
          </a:p>
        </p:txBody>
      </p:sp>
    </p:spTree>
    <p:extLst>
      <p:ext uri="{BB962C8B-B14F-4D97-AF65-F5344CB8AC3E}">
        <p14:creationId xmlns:p14="http://schemas.microsoft.com/office/powerpoint/2010/main" val="957580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4F75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393192" y="4767072"/>
            <a:ext cx="4945641" cy="1625210"/>
          </a:xfrm>
        </p:spPr>
        <p:txBody>
          <a:bodyPr>
            <a:normAutofit/>
          </a:bodyPr>
          <a:lstStyle/>
          <a:p>
            <a:pPr algn="r"/>
            <a:r>
              <a:rPr lang="en-GB" sz="4400">
                <a:solidFill>
                  <a:srgbClr val="FFFFFF"/>
                </a:solidFill>
              </a:rPr>
              <a:t>Does it make sense?</a:t>
            </a:r>
          </a:p>
        </p:txBody>
      </p:sp>
      <p:pic>
        <p:nvPicPr>
          <p:cNvPr id="5" name="Picture 4">
            <a:extLst>
              <a:ext uri="{FF2B5EF4-FFF2-40B4-BE49-F238E27FC236}">
                <a16:creationId xmlns:a16="http://schemas.microsoft.com/office/drawing/2014/main" id="{E4CCDD4F-31E7-4A06-B041-5359FD65DC3E}"/>
              </a:ext>
            </a:extLst>
          </p:cNvPr>
          <p:cNvPicPr>
            <a:picLocks noChangeAspect="1"/>
          </p:cNvPicPr>
          <p:nvPr/>
        </p:nvPicPr>
        <p:blipFill rotWithShape="1">
          <a:blip r:embed="rId2"/>
          <a:srcRect r="-2" b="8446"/>
          <a:stretch/>
        </p:blipFill>
        <p:spPr>
          <a:xfrm>
            <a:off x="245660" y="321733"/>
            <a:ext cx="5293729"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5650992" y="457200"/>
            <a:ext cx="3493008" cy="5867399"/>
          </a:xfrm>
        </p:spPr>
        <p:txBody>
          <a:bodyPr anchor="ctr">
            <a:noAutofit/>
          </a:bodyPr>
          <a:lstStyle/>
          <a:p>
            <a:pPr marL="0" indent="0">
              <a:buNone/>
            </a:pPr>
            <a:r>
              <a:rPr lang="en-GB" sz="2400" dirty="0">
                <a:solidFill>
                  <a:srgbClr val="FFFFFF"/>
                </a:solidFill>
              </a:rPr>
              <a:t>Superficially, yes!</a:t>
            </a:r>
          </a:p>
          <a:p>
            <a:r>
              <a:rPr lang="en-GB" sz="2400" dirty="0">
                <a:solidFill>
                  <a:srgbClr val="FFFFFF"/>
                </a:solidFill>
              </a:rPr>
              <a:t>Rational response to divisions between government departments and local authorities; professionals; those who use services and those who deliver</a:t>
            </a:r>
          </a:p>
          <a:p>
            <a:r>
              <a:rPr lang="en-GB" sz="2400" dirty="0">
                <a:solidFill>
                  <a:srgbClr val="FFFFFF"/>
                </a:solidFill>
              </a:rPr>
              <a:t>Necessary response to fragmentation of services</a:t>
            </a:r>
          </a:p>
          <a:p>
            <a:r>
              <a:rPr lang="en-GB" sz="2400" dirty="0">
                <a:solidFill>
                  <a:srgbClr val="FFFFFF"/>
                </a:solidFill>
              </a:rPr>
              <a:t>Potential to make services more coherent and more effective</a:t>
            </a:r>
          </a:p>
        </p:txBody>
      </p:sp>
      <p:sp>
        <p:nvSpPr>
          <p:cNvPr id="4" name="Slide Number Placeholder 3"/>
          <p:cNvSpPr>
            <a:spLocks noGrp="1"/>
          </p:cNvSpPr>
          <p:nvPr>
            <p:ph type="sldNum" sz="quarter" idx="12"/>
          </p:nvPr>
        </p:nvSpPr>
        <p:spPr>
          <a:xfrm>
            <a:off x="8127999" y="6535157"/>
            <a:ext cx="730251" cy="274320"/>
          </a:xfrm>
        </p:spPr>
        <p:txBody>
          <a:bodyPr>
            <a:normAutofit/>
          </a:bodyPr>
          <a:lstStyle/>
          <a:p>
            <a:pPr>
              <a:spcAft>
                <a:spcPts val="600"/>
              </a:spcAft>
            </a:pPr>
            <a:fld id="{B6F15528-21DE-4FAA-801E-634DDDAF4B2B}" type="slidenum">
              <a:rPr lang="en-US" sz="1000">
                <a:solidFill>
                  <a:prstClr val="black">
                    <a:tint val="75000"/>
                  </a:prstClr>
                </a:solidFill>
              </a:rPr>
              <a:pPr>
                <a:spcAft>
                  <a:spcPts val="600"/>
                </a:spcAft>
              </a:pPr>
              <a:t>16</a:t>
            </a:fld>
            <a:endParaRPr lang="en-US" sz="1000">
              <a:solidFill>
                <a:prstClr val="black">
                  <a:tint val="75000"/>
                </a:prstClr>
              </a:solidFill>
            </a:endParaRPr>
          </a:p>
        </p:txBody>
      </p:sp>
    </p:spTree>
    <p:extLst>
      <p:ext uri="{BB962C8B-B14F-4D97-AF65-F5344CB8AC3E}">
        <p14:creationId xmlns:p14="http://schemas.microsoft.com/office/powerpoint/2010/main" val="414168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51719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393192" y="4767072"/>
            <a:ext cx="4945641" cy="1625210"/>
          </a:xfrm>
        </p:spPr>
        <p:txBody>
          <a:bodyPr>
            <a:normAutofit/>
          </a:bodyPr>
          <a:lstStyle/>
          <a:p>
            <a:pPr algn="r"/>
            <a:r>
              <a:rPr lang="en-GB" sz="4400">
                <a:solidFill>
                  <a:srgbClr val="FFFFFF"/>
                </a:solidFill>
              </a:rPr>
              <a:t>Does it make sense?</a:t>
            </a:r>
          </a:p>
        </p:txBody>
      </p:sp>
      <p:pic>
        <p:nvPicPr>
          <p:cNvPr id="5" name="Picture 4">
            <a:extLst>
              <a:ext uri="{FF2B5EF4-FFF2-40B4-BE49-F238E27FC236}">
                <a16:creationId xmlns:a16="http://schemas.microsoft.com/office/drawing/2014/main" id="{7CD8E7DE-0316-4472-9C48-87353283850E}"/>
              </a:ext>
            </a:extLst>
          </p:cNvPr>
          <p:cNvPicPr>
            <a:picLocks noChangeAspect="1"/>
          </p:cNvPicPr>
          <p:nvPr/>
        </p:nvPicPr>
        <p:blipFill rotWithShape="1">
          <a:blip r:embed="rId2"/>
          <a:srcRect l="6275" r="8016" b="-2"/>
          <a:stretch/>
        </p:blipFill>
        <p:spPr>
          <a:xfrm>
            <a:off x="245660" y="321733"/>
            <a:ext cx="5293729"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5650991" y="381001"/>
            <a:ext cx="3211418" cy="6011282"/>
          </a:xfrm>
        </p:spPr>
        <p:txBody>
          <a:bodyPr anchor="ctr">
            <a:noAutofit/>
          </a:bodyPr>
          <a:lstStyle/>
          <a:p>
            <a:r>
              <a:rPr lang="en-GB" sz="2200" dirty="0">
                <a:solidFill>
                  <a:srgbClr val="FFFFFF"/>
                </a:solidFill>
              </a:rPr>
              <a:t>Partners can gain additional resources</a:t>
            </a:r>
          </a:p>
          <a:p>
            <a:r>
              <a:rPr lang="en-GB" sz="2200" dirty="0">
                <a:solidFill>
                  <a:srgbClr val="FFFFFF"/>
                </a:solidFill>
              </a:rPr>
              <a:t>Pooling of ideas, knowledge and money</a:t>
            </a:r>
          </a:p>
          <a:p>
            <a:r>
              <a:rPr lang="en-GB" sz="2200" dirty="0">
                <a:solidFill>
                  <a:srgbClr val="FFFFFF"/>
                </a:solidFill>
              </a:rPr>
              <a:t>Generation of new </a:t>
            </a:r>
            <a:r>
              <a:rPr lang="en-GB" sz="2200" b="1" dirty="0">
                <a:solidFill>
                  <a:srgbClr val="FFFFFF"/>
                </a:solidFill>
              </a:rPr>
              <a:t>‘insights and solutions’ and provide a ‘synergy’ </a:t>
            </a:r>
            <a:r>
              <a:rPr lang="en-GB" sz="2200" dirty="0">
                <a:solidFill>
                  <a:srgbClr val="FFFFFF"/>
                </a:solidFill>
              </a:rPr>
              <a:t>(Mackintosh 1993)</a:t>
            </a:r>
          </a:p>
          <a:p>
            <a:r>
              <a:rPr lang="en-GB" sz="2200" dirty="0">
                <a:solidFill>
                  <a:srgbClr val="FFFFFF"/>
                </a:solidFill>
              </a:rPr>
              <a:t>Targeting of </a:t>
            </a:r>
            <a:r>
              <a:rPr lang="en-GB" sz="2200" b="1" dirty="0">
                <a:solidFill>
                  <a:srgbClr val="FFFFFF"/>
                </a:solidFill>
              </a:rPr>
              <a:t>socially excluded areas</a:t>
            </a:r>
          </a:p>
          <a:p>
            <a:r>
              <a:rPr lang="en-GB" sz="2200" dirty="0">
                <a:solidFill>
                  <a:srgbClr val="FFFFFF"/>
                </a:solidFill>
              </a:rPr>
              <a:t>Potential to </a:t>
            </a:r>
            <a:r>
              <a:rPr lang="en-GB" sz="2200" b="1" dirty="0">
                <a:solidFill>
                  <a:srgbClr val="FFFFFF"/>
                </a:solidFill>
              </a:rPr>
              <a:t>transform public service delivery </a:t>
            </a:r>
            <a:r>
              <a:rPr lang="en-GB" sz="2200" dirty="0">
                <a:solidFill>
                  <a:srgbClr val="FFFFFF"/>
                </a:solidFill>
              </a:rPr>
              <a:t>through compelling people to think in new ways [2]</a:t>
            </a:r>
          </a:p>
        </p:txBody>
      </p:sp>
      <p:sp>
        <p:nvSpPr>
          <p:cNvPr id="4" name="Slide Number Placeholder 3"/>
          <p:cNvSpPr>
            <a:spLocks noGrp="1"/>
          </p:cNvSpPr>
          <p:nvPr>
            <p:ph type="sldNum" sz="quarter" idx="12"/>
          </p:nvPr>
        </p:nvSpPr>
        <p:spPr>
          <a:xfrm>
            <a:off x="8127999" y="6535157"/>
            <a:ext cx="730251" cy="274320"/>
          </a:xfrm>
        </p:spPr>
        <p:txBody>
          <a:bodyPr>
            <a:normAutofit/>
          </a:bodyPr>
          <a:lstStyle/>
          <a:p>
            <a:pPr>
              <a:spcAft>
                <a:spcPts val="600"/>
              </a:spcAft>
            </a:pPr>
            <a:fld id="{B6F15528-21DE-4FAA-801E-634DDDAF4B2B}" type="slidenum">
              <a:rPr lang="en-US" sz="1000">
                <a:solidFill>
                  <a:prstClr val="black">
                    <a:tint val="75000"/>
                  </a:prstClr>
                </a:solidFill>
              </a:rPr>
              <a:pPr>
                <a:spcAft>
                  <a:spcPts val="600"/>
                </a:spcAft>
              </a:pPr>
              <a:t>17</a:t>
            </a:fld>
            <a:endParaRPr lang="en-US" sz="1000">
              <a:solidFill>
                <a:prstClr val="black">
                  <a:tint val="75000"/>
                </a:prstClr>
              </a:solidFill>
            </a:endParaRPr>
          </a:p>
        </p:txBody>
      </p:sp>
    </p:spTree>
    <p:extLst>
      <p:ext uri="{BB962C8B-B14F-4D97-AF65-F5344CB8AC3E}">
        <p14:creationId xmlns:p14="http://schemas.microsoft.com/office/powerpoint/2010/main" val="3889030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393192" y="4767072"/>
            <a:ext cx="4945641" cy="1625210"/>
          </a:xfrm>
        </p:spPr>
        <p:txBody>
          <a:bodyPr>
            <a:normAutofit/>
          </a:bodyPr>
          <a:lstStyle/>
          <a:p>
            <a:pPr algn="r"/>
            <a:r>
              <a:rPr lang="en-GB" sz="4400">
                <a:solidFill>
                  <a:srgbClr val="FFFFFF"/>
                </a:solidFill>
              </a:rPr>
              <a:t>Background</a:t>
            </a:r>
          </a:p>
        </p:txBody>
      </p:sp>
      <p:pic>
        <p:nvPicPr>
          <p:cNvPr id="5" name="Picture 4">
            <a:extLst>
              <a:ext uri="{FF2B5EF4-FFF2-40B4-BE49-F238E27FC236}">
                <a16:creationId xmlns:a16="http://schemas.microsoft.com/office/drawing/2014/main" id="{D921A488-FFA9-450E-95D4-78607C5EF045}"/>
              </a:ext>
            </a:extLst>
          </p:cNvPr>
          <p:cNvPicPr>
            <a:picLocks noChangeAspect="1"/>
          </p:cNvPicPr>
          <p:nvPr/>
        </p:nvPicPr>
        <p:blipFill rotWithShape="1">
          <a:blip r:embed="rId2"/>
          <a:srcRect l="7052" r="5627" b="-3"/>
          <a:stretch/>
        </p:blipFill>
        <p:spPr>
          <a:xfrm>
            <a:off x="245660" y="321733"/>
            <a:ext cx="5293729"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5571201" y="322286"/>
            <a:ext cx="3340609" cy="6213425"/>
          </a:xfrm>
        </p:spPr>
        <p:txBody>
          <a:bodyPr anchor="ctr">
            <a:noAutofit/>
          </a:bodyPr>
          <a:lstStyle/>
          <a:p>
            <a:r>
              <a:rPr lang="en-GB" sz="2200" dirty="0">
                <a:solidFill>
                  <a:srgbClr val="FFFFFF"/>
                </a:solidFill>
              </a:rPr>
              <a:t>Not a new phenomenon: joint working between public and voluntary sector before the welfare state was formed in the 1940s</a:t>
            </a:r>
          </a:p>
          <a:p>
            <a:r>
              <a:rPr lang="en-GB" sz="2200" dirty="0">
                <a:solidFill>
                  <a:srgbClr val="FFFFFF"/>
                </a:solidFill>
              </a:rPr>
              <a:t>From 1960s there was a major drive to address deprivation (Education Priority Areas, the Urban Programme, Community Development Projects, Comprehensive Community Programme)</a:t>
            </a:r>
          </a:p>
        </p:txBody>
      </p:sp>
      <p:sp>
        <p:nvSpPr>
          <p:cNvPr id="4" name="Slide Number Placeholder 3"/>
          <p:cNvSpPr>
            <a:spLocks noGrp="1"/>
          </p:cNvSpPr>
          <p:nvPr>
            <p:ph type="sldNum" sz="quarter" idx="12"/>
          </p:nvPr>
        </p:nvSpPr>
        <p:spPr>
          <a:xfrm>
            <a:off x="8127999" y="6535157"/>
            <a:ext cx="730251" cy="274320"/>
          </a:xfrm>
        </p:spPr>
        <p:txBody>
          <a:bodyPr>
            <a:normAutofit/>
          </a:bodyPr>
          <a:lstStyle/>
          <a:p>
            <a:pPr>
              <a:spcAft>
                <a:spcPts val="600"/>
              </a:spcAft>
            </a:pPr>
            <a:fld id="{B6F15528-21DE-4FAA-801E-634DDDAF4B2B}" type="slidenum">
              <a:rPr lang="en-US" sz="1000">
                <a:solidFill>
                  <a:prstClr val="black">
                    <a:tint val="75000"/>
                  </a:prstClr>
                </a:solidFill>
              </a:rPr>
              <a:pPr>
                <a:spcAft>
                  <a:spcPts val="600"/>
                </a:spcAft>
              </a:pPr>
              <a:t>18</a:t>
            </a:fld>
            <a:endParaRPr lang="en-US" sz="1000">
              <a:solidFill>
                <a:prstClr val="black">
                  <a:tint val="75000"/>
                </a:prstClr>
              </a:solidFill>
            </a:endParaRPr>
          </a:p>
        </p:txBody>
      </p:sp>
    </p:spTree>
    <p:extLst>
      <p:ext uri="{BB962C8B-B14F-4D97-AF65-F5344CB8AC3E}">
        <p14:creationId xmlns:p14="http://schemas.microsoft.com/office/powerpoint/2010/main" val="1054167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40699" y="687480"/>
            <a:ext cx="5605629" cy="994172"/>
          </a:xfrm>
        </p:spPr>
        <p:txBody>
          <a:bodyPr>
            <a:noAutofit/>
          </a:bodyPr>
          <a:lstStyle/>
          <a:p>
            <a:pPr algn="l"/>
            <a:r>
              <a:rPr lang="en-GB" sz="6000" dirty="0"/>
              <a:t>Background</a:t>
            </a:r>
          </a:p>
        </p:txBody>
      </p:sp>
      <p:sp>
        <p:nvSpPr>
          <p:cNvPr id="3" name="Content Placeholder 2"/>
          <p:cNvSpPr>
            <a:spLocks noGrp="1"/>
          </p:cNvSpPr>
          <p:nvPr>
            <p:ph idx="1"/>
          </p:nvPr>
        </p:nvSpPr>
        <p:spPr>
          <a:xfrm>
            <a:off x="852321" y="1828801"/>
            <a:ext cx="5442417" cy="4187370"/>
          </a:xfrm>
        </p:spPr>
        <p:txBody>
          <a:bodyPr anchor="ctr">
            <a:noAutofit/>
          </a:bodyPr>
          <a:lstStyle/>
          <a:p>
            <a:r>
              <a:rPr lang="en-GB" sz="2400" dirty="0"/>
              <a:t>These combined features of partnership working</a:t>
            </a:r>
          </a:p>
          <a:p>
            <a:r>
              <a:rPr lang="en-GB" sz="2400" dirty="0"/>
              <a:t>Thatcher era saw emphasis from co-ordination to contracts</a:t>
            </a:r>
          </a:p>
          <a:p>
            <a:r>
              <a:rPr lang="en-GB" sz="2400" dirty="0"/>
              <a:t>Audit Commission report 1989 was highly critical of the piecemeal approach of the Thatcher government and the exclusion of local government</a:t>
            </a:r>
          </a:p>
          <a:p>
            <a:r>
              <a:rPr lang="en-GB" sz="2400" dirty="0"/>
              <a:t>AC replaced by other government agencies in 2015</a:t>
            </a: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5" name="Picture 4">
            <a:extLst>
              <a:ext uri="{FF2B5EF4-FFF2-40B4-BE49-F238E27FC236}">
                <a16:creationId xmlns:a16="http://schemas.microsoft.com/office/drawing/2014/main" id="{F23D3F40-137F-4ECA-ADE0-01043E4F7F97}"/>
              </a:ext>
            </a:extLst>
          </p:cNvPr>
          <p:cNvPicPr>
            <a:picLocks noChangeAspect="1"/>
          </p:cNvPicPr>
          <p:nvPr/>
        </p:nvPicPr>
        <p:blipFill>
          <a:blip r:embed="rId2"/>
          <a:stretch>
            <a:fillRect/>
          </a:stretch>
        </p:blipFill>
        <p:spPr>
          <a:xfrm>
            <a:off x="6465356" y="3180901"/>
            <a:ext cx="1462672" cy="511935"/>
          </a:xfrm>
          <a:prstGeom prst="rect">
            <a:avLst/>
          </a:prstGeom>
        </p:spPr>
      </p:pic>
      <p:sp>
        <p:nvSpPr>
          <p:cNvPr id="4" name="Slide Number Placeholder 3"/>
          <p:cNvSpPr>
            <a:spLocks noGrp="1"/>
          </p:cNvSpPr>
          <p:nvPr>
            <p:ph type="sldNum" sz="quarter" idx="12"/>
          </p:nvPr>
        </p:nvSpPr>
        <p:spPr>
          <a:xfrm>
            <a:off x="7576075" y="6415760"/>
            <a:ext cx="759278" cy="273844"/>
          </a:xfrm>
        </p:spPr>
        <p:txBody>
          <a:bodyPr>
            <a:normAutofit/>
          </a:bodyPr>
          <a:lstStyle/>
          <a:p>
            <a:pPr>
              <a:spcAft>
                <a:spcPts val="600"/>
              </a:spcAft>
            </a:pPr>
            <a:fld id="{B6F15528-21DE-4FAA-801E-634DDDAF4B2B}" type="slidenum">
              <a:rPr lang="en-US" sz="920">
                <a:solidFill>
                  <a:srgbClr val="FFFFFF"/>
                </a:solidFill>
              </a:rPr>
              <a:pPr>
                <a:spcAft>
                  <a:spcPts val="600"/>
                </a:spcAft>
              </a:pPr>
              <a:t>19</a:t>
            </a:fld>
            <a:endParaRPr lang="en-US" sz="920">
              <a:solidFill>
                <a:srgbClr val="FFFFFF"/>
              </a:solidFill>
            </a:endParaRPr>
          </a:p>
        </p:txBody>
      </p:sp>
    </p:spTree>
    <p:extLst>
      <p:ext uri="{BB962C8B-B14F-4D97-AF65-F5344CB8AC3E}">
        <p14:creationId xmlns:p14="http://schemas.microsoft.com/office/powerpoint/2010/main" val="3782416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393192" y="4767072"/>
            <a:ext cx="4945641" cy="1625210"/>
          </a:xfrm>
        </p:spPr>
        <p:txBody>
          <a:bodyPr>
            <a:normAutofit/>
          </a:bodyPr>
          <a:lstStyle/>
          <a:p>
            <a:pPr algn="r"/>
            <a:r>
              <a:rPr lang="en-GB" sz="4400">
                <a:solidFill>
                  <a:srgbClr val="FFFFFF"/>
                </a:solidFill>
              </a:rPr>
              <a:t>Background</a:t>
            </a:r>
          </a:p>
        </p:txBody>
      </p:sp>
      <p:pic>
        <p:nvPicPr>
          <p:cNvPr id="5" name="Picture 4">
            <a:extLst>
              <a:ext uri="{FF2B5EF4-FFF2-40B4-BE49-F238E27FC236}">
                <a16:creationId xmlns:a16="http://schemas.microsoft.com/office/drawing/2014/main" id="{9FED2454-5787-45DE-80F5-E4BD7C6B4DE7}"/>
              </a:ext>
            </a:extLst>
          </p:cNvPr>
          <p:cNvPicPr>
            <a:picLocks noChangeAspect="1"/>
          </p:cNvPicPr>
          <p:nvPr/>
        </p:nvPicPr>
        <p:blipFill rotWithShape="1">
          <a:blip r:embed="rId2"/>
          <a:srcRect t="20591" b="26841"/>
          <a:stretch/>
        </p:blipFill>
        <p:spPr>
          <a:xfrm>
            <a:off x="245660" y="321733"/>
            <a:ext cx="5293729"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5650991" y="810101"/>
            <a:ext cx="3247349" cy="5236687"/>
          </a:xfrm>
        </p:spPr>
        <p:txBody>
          <a:bodyPr anchor="ctr">
            <a:noAutofit/>
          </a:bodyPr>
          <a:lstStyle/>
          <a:p>
            <a:r>
              <a:rPr lang="en-GB" sz="2200" dirty="0">
                <a:solidFill>
                  <a:srgbClr val="FFFFFF"/>
                </a:solidFill>
              </a:rPr>
              <a:t>Thatcher era (1979-1990) saw emphasis shift from co-ordination to contracts</a:t>
            </a:r>
          </a:p>
          <a:p>
            <a:r>
              <a:rPr lang="en-GB" sz="2200" dirty="0">
                <a:solidFill>
                  <a:srgbClr val="FFFFFF"/>
                </a:solidFill>
              </a:rPr>
              <a:t>Audit Commission report 1989 was highly critical of the piecemeal approach of the Thatcher government and the exclusion of local government</a:t>
            </a:r>
          </a:p>
          <a:p>
            <a:r>
              <a:rPr lang="en-GB" sz="2200" dirty="0">
                <a:solidFill>
                  <a:srgbClr val="FFFFFF"/>
                </a:solidFill>
              </a:rPr>
              <a:t>Major government (1990-1997) saw a focus on partnerships bidding for funds [2]</a:t>
            </a:r>
          </a:p>
        </p:txBody>
      </p:sp>
      <p:sp>
        <p:nvSpPr>
          <p:cNvPr id="4" name="Slide Number Placeholder 3"/>
          <p:cNvSpPr>
            <a:spLocks noGrp="1"/>
          </p:cNvSpPr>
          <p:nvPr>
            <p:ph type="sldNum" sz="quarter" idx="12"/>
          </p:nvPr>
        </p:nvSpPr>
        <p:spPr>
          <a:xfrm>
            <a:off x="8127999" y="6535157"/>
            <a:ext cx="730251" cy="274320"/>
          </a:xfrm>
        </p:spPr>
        <p:txBody>
          <a:bodyPr>
            <a:normAutofit/>
          </a:bodyPr>
          <a:lstStyle/>
          <a:p>
            <a:pPr>
              <a:spcAft>
                <a:spcPts val="600"/>
              </a:spcAft>
            </a:pPr>
            <a:fld id="{B6F15528-21DE-4FAA-801E-634DDDAF4B2B}" type="slidenum">
              <a:rPr lang="en-US" sz="1000">
                <a:solidFill>
                  <a:prstClr val="black">
                    <a:tint val="75000"/>
                  </a:prstClr>
                </a:solidFill>
              </a:rPr>
              <a:pPr>
                <a:spcAft>
                  <a:spcPts val="600"/>
                </a:spcAft>
              </a:pPr>
              <a:t>20</a:t>
            </a:fld>
            <a:endParaRPr lang="en-US" sz="1000">
              <a:solidFill>
                <a:prstClr val="black">
                  <a:tint val="75000"/>
                </a:prstClr>
              </a:solidFill>
            </a:endParaRPr>
          </a:p>
        </p:txBody>
      </p:sp>
    </p:spTree>
    <p:extLst>
      <p:ext uri="{BB962C8B-B14F-4D97-AF65-F5344CB8AC3E}">
        <p14:creationId xmlns:p14="http://schemas.microsoft.com/office/powerpoint/2010/main" val="4093645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0758" y="327025"/>
            <a:ext cx="3993358" cy="1806575"/>
          </a:xfrm>
        </p:spPr>
        <p:txBody>
          <a:bodyPr anchor="b">
            <a:noAutofit/>
          </a:bodyPr>
          <a:lstStyle/>
          <a:p>
            <a:r>
              <a:rPr lang="en-GB" sz="6000" dirty="0"/>
              <a:t>New Labour onwards …</a:t>
            </a:r>
          </a:p>
        </p:txBody>
      </p:sp>
      <p:sp>
        <p:nvSpPr>
          <p:cNvPr id="3" name="Content Placeholder 2"/>
          <p:cNvSpPr>
            <a:spLocks noGrp="1"/>
          </p:cNvSpPr>
          <p:nvPr>
            <p:ph idx="1"/>
          </p:nvPr>
        </p:nvSpPr>
        <p:spPr>
          <a:xfrm>
            <a:off x="360759" y="2133600"/>
            <a:ext cx="4211241" cy="4071939"/>
          </a:xfrm>
        </p:spPr>
        <p:txBody>
          <a:bodyPr anchor="t">
            <a:normAutofit lnSpcReduction="10000"/>
          </a:bodyPr>
          <a:lstStyle/>
          <a:p>
            <a:r>
              <a:rPr lang="en-GB" sz="2000" dirty="0"/>
              <a:t>New Labour (1997) established firm support for partnership working and a national compact between government and the voluntary and community sectors (1998)</a:t>
            </a:r>
          </a:p>
          <a:p>
            <a:r>
              <a:rPr lang="en-GB" sz="2000" dirty="0"/>
              <a:t>Initiatives required multi-agency partnerships in consultation with communities and/or service users (Sure Start etc)</a:t>
            </a:r>
          </a:p>
          <a:p>
            <a:r>
              <a:rPr lang="en-GB" sz="2000" dirty="0"/>
              <a:t>National Strategy for Neighbourhood Renewal (Social Exclusion Unit 2000, 2001) [3]</a:t>
            </a:r>
          </a:p>
          <a:p>
            <a:endParaRPr lang="en-GB" sz="1600" dirty="0"/>
          </a:p>
        </p:txBody>
      </p:sp>
      <p:pic>
        <p:nvPicPr>
          <p:cNvPr id="5" name="Picture 4">
            <a:extLst>
              <a:ext uri="{FF2B5EF4-FFF2-40B4-BE49-F238E27FC236}">
                <a16:creationId xmlns:a16="http://schemas.microsoft.com/office/drawing/2014/main" id="{C8419427-F555-4920-B209-164B25F79294}"/>
              </a:ext>
            </a:extLst>
          </p:cNvPr>
          <p:cNvPicPr>
            <a:picLocks noChangeAspect="1"/>
          </p:cNvPicPr>
          <p:nvPr/>
        </p:nvPicPr>
        <p:blipFill rotWithShape="1">
          <a:blip r:embed="rId2"/>
          <a:srcRect l="5922" r="5922"/>
          <a:stretch/>
        </p:blipFill>
        <p:spPr>
          <a:xfrm>
            <a:off x="4474766" y="1"/>
            <a:ext cx="4669234" cy="6856412"/>
          </a:xfrm>
          <a:custGeom>
            <a:avLst/>
            <a:gdLst>
              <a:gd name="connsiteX0" fmla="*/ 13187 w 5620032"/>
              <a:gd name="connsiteY0" fmla="*/ 0 h 6856412"/>
              <a:gd name="connsiteX1" fmla="*/ 5620032 w 5620032"/>
              <a:gd name="connsiteY1" fmla="*/ 0 h 6856412"/>
              <a:gd name="connsiteX2" fmla="*/ 5620032 w 5620032"/>
              <a:gd name="connsiteY2" fmla="*/ 6856412 h 6856412"/>
              <a:gd name="connsiteX3" fmla="*/ 0 w 5620032"/>
              <a:gd name="connsiteY3" fmla="*/ 6856412 h 6856412"/>
              <a:gd name="connsiteX4" fmla="*/ 64318 w 5620032"/>
              <a:gd name="connsiteY4" fmla="*/ 6298274 h 6856412"/>
              <a:gd name="connsiteX5" fmla="*/ 97152 w 5620032"/>
              <a:gd name="connsiteY5" fmla="*/ 2276000 h 6856412"/>
              <a:gd name="connsiteX6" fmla="*/ 6154 w 5620032"/>
              <a:gd name="connsiteY6" fmla="*/ 541737 h 6856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p:spPr>
      </p:pic>
      <p:sp>
        <p:nvSpPr>
          <p:cNvPr id="4" name="Slide Number Placeholder 3"/>
          <p:cNvSpPr>
            <a:spLocks noGrp="1"/>
          </p:cNvSpPr>
          <p:nvPr>
            <p:ph type="sldNum" sz="quarter" idx="12"/>
          </p:nvPr>
        </p:nvSpPr>
        <p:spPr>
          <a:xfrm>
            <a:off x="8152209" y="6356350"/>
            <a:ext cx="614390" cy="365125"/>
          </a:xfrm>
        </p:spPr>
        <p:txBody>
          <a:bodyPr>
            <a:normAutofit/>
          </a:bodyPr>
          <a:lstStyle/>
          <a:p>
            <a:pPr>
              <a:spcAft>
                <a:spcPts val="600"/>
              </a:spcAft>
            </a:pPr>
            <a:fld id="{B6F15528-21DE-4FAA-801E-634DDDAF4B2B}" type="slidenum">
              <a:rPr lang="en-US" sz="1000">
                <a:solidFill>
                  <a:prstClr val="white"/>
                </a:solidFill>
              </a:rPr>
              <a:pPr>
                <a:spcAft>
                  <a:spcPts val="600"/>
                </a:spcAft>
              </a:pPr>
              <a:t>21</a:t>
            </a:fld>
            <a:endParaRPr lang="en-US" sz="1000">
              <a:solidFill>
                <a:prstClr val="white"/>
              </a:solidFill>
            </a:endParaRPr>
          </a:p>
        </p:txBody>
      </p:sp>
    </p:spTree>
    <p:extLst>
      <p:ext uri="{BB962C8B-B14F-4D97-AF65-F5344CB8AC3E}">
        <p14:creationId xmlns:p14="http://schemas.microsoft.com/office/powerpoint/2010/main" val="3492230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393192" y="4767072"/>
            <a:ext cx="4945641" cy="1625210"/>
          </a:xfrm>
        </p:spPr>
        <p:txBody>
          <a:bodyPr>
            <a:normAutofit/>
          </a:bodyPr>
          <a:lstStyle/>
          <a:p>
            <a:pPr algn="r"/>
            <a:r>
              <a:rPr lang="en-GB" sz="4400">
                <a:solidFill>
                  <a:srgbClr val="FFFFFF"/>
                </a:solidFill>
              </a:rPr>
              <a:t>New Labour onwards …</a:t>
            </a:r>
          </a:p>
        </p:txBody>
      </p:sp>
      <p:pic>
        <p:nvPicPr>
          <p:cNvPr id="5" name="Picture 4">
            <a:extLst>
              <a:ext uri="{FF2B5EF4-FFF2-40B4-BE49-F238E27FC236}">
                <a16:creationId xmlns:a16="http://schemas.microsoft.com/office/drawing/2014/main" id="{20144284-C7E6-4393-A325-845CBA465C39}"/>
              </a:ext>
            </a:extLst>
          </p:cNvPr>
          <p:cNvPicPr>
            <a:picLocks noChangeAspect="1"/>
          </p:cNvPicPr>
          <p:nvPr/>
        </p:nvPicPr>
        <p:blipFill rotWithShape="1">
          <a:blip r:embed="rId2"/>
          <a:srcRect r="-2" b="22408"/>
          <a:stretch/>
        </p:blipFill>
        <p:spPr>
          <a:xfrm>
            <a:off x="245660" y="321733"/>
            <a:ext cx="5293729"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5650991" y="685800"/>
            <a:ext cx="3207259" cy="5486399"/>
          </a:xfrm>
        </p:spPr>
        <p:txBody>
          <a:bodyPr anchor="ctr">
            <a:noAutofit/>
          </a:bodyPr>
          <a:lstStyle/>
          <a:p>
            <a:pPr>
              <a:lnSpc>
                <a:spcPct val="90000"/>
              </a:lnSpc>
            </a:pPr>
            <a:r>
              <a:rPr lang="en-GB" sz="2000" dirty="0">
                <a:solidFill>
                  <a:srgbClr val="FFFFFF"/>
                </a:solidFill>
              </a:rPr>
              <a:t>Neighbourhood management and Local Strategic Partnerships (LSPs) built on the Local Government Association’s New Commitment to Regeneration Programme</a:t>
            </a:r>
          </a:p>
          <a:p>
            <a:pPr>
              <a:lnSpc>
                <a:spcPct val="90000"/>
              </a:lnSpc>
            </a:pPr>
            <a:r>
              <a:rPr lang="en-GB" sz="2000" dirty="0">
                <a:solidFill>
                  <a:srgbClr val="FFFFFF"/>
                </a:solidFill>
              </a:rPr>
              <a:t>Advance of partnerships under New Labour almost became a victim of its own success</a:t>
            </a:r>
          </a:p>
          <a:p>
            <a:pPr>
              <a:lnSpc>
                <a:spcPct val="90000"/>
              </a:lnSpc>
            </a:pPr>
            <a:r>
              <a:rPr lang="en-GB" sz="2000" dirty="0">
                <a:solidFill>
                  <a:srgbClr val="FFFFFF"/>
                </a:solidFill>
              </a:rPr>
              <a:t>Stretched agencies, services users and communities to their limits</a:t>
            </a:r>
          </a:p>
          <a:p>
            <a:pPr>
              <a:lnSpc>
                <a:spcPct val="90000"/>
              </a:lnSpc>
            </a:pPr>
            <a:r>
              <a:rPr lang="en-GB" sz="2000" dirty="0">
                <a:solidFill>
                  <a:srgbClr val="FFFFFF"/>
                </a:solidFill>
              </a:rPr>
              <a:t>LSPs aim to rationalise this and develop overall community strategies [4]</a:t>
            </a:r>
          </a:p>
        </p:txBody>
      </p:sp>
      <p:sp>
        <p:nvSpPr>
          <p:cNvPr id="4" name="Slide Number Placeholder 3"/>
          <p:cNvSpPr>
            <a:spLocks noGrp="1"/>
          </p:cNvSpPr>
          <p:nvPr>
            <p:ph type="sldNum" sz="quarter" idx="12"/>
          </p:nvPr>
        </p:nvSpPr>
        <p:spPr>
          <a:xfrm>
            <a:off x="8127999" y="6535157"/>
            <a:ext cx="730251" cy="274320"/>
          </a:xfrm>
        </p:spPr>
        <p:txBody>
          <a:bodyPr>
            <a:normAutofit/>
          </a:bodyPr>
          <a:lstStyle/>
          <a:p>
            <a:pPr>
              <a:spcAft>
                <a:spcPts val="600"/>
              </a:spcAft>
            </a:pPr>
            <a:fld id="{B6F15528-21DE-4FAA-801E-634DDDAF4B2B}" type="slidenum">
              <a:rPr lang="en-US" sz="1000">
                <a:solidFill>
                  <a:prstClr val="black">
                    <a:tint val="75000"/>
                  </a:prstClr>
                </a:solidFill>
              </a:rPr>
              <a:pPr>
                <a:spcAft>
                  <a:spcPts val="600"/>
                </a:spcAft>
              </a:pPr>
              <a:t>22</a:t>
            </a:fld>
            <a:endParaRPr lang="en-US" sz="1000">
              <a:solidFill>
                <a:prstClr val="black">
                  <a:tint val="75000"/>
                </a:prstClr>
              </a:solidFill>
            </a:endParaRPr>
          </a:p>
        </p:txBody>
      </p:sp>
    </p:spTree>
    <p:extLst>
      <p:ext uri="{BB962C8B-B14F-4D97-AF65-F5344CB8AC3E}">
        <p14:creationId xmlns:p14="http://schemas.microsoft.com/office/powerpoint/2010/main" val="68387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New Labour onwards …</a:t>
            </a:r>
          </a:p>
        </p:txBody>
      </p:sp>
      <p:sp>
        <p:nvSpPr>
          <p:cNvPr id="3" name="Content Placeholder 2"/>
          <p:cNvSpPr>
            <a:spLocks noGrp="1"/>
          </p:cNvSpPr>
          <p:nvPr>
            <p:ph idx="1"/>
          </p:nvPr>
        </p:nvSpPr>
        <p:spPr>
          <a:xfrm>
            <a:off x="457200" y="1600200"/>
            <a:ext cx="8686800" cy="4525963"/>
          </a:xfrm>
        </p:spPr>
        <p:txBody>
          <a:bodyPr>
            <a:normAutofit fontScale="92500"/>
          </a:bodyPr>
          <a:lstStyle/>
          <a:p>
            <a:r>
              <a:rPr lang="en-GB" i="1" dirty="0">
                <a:solidFill>
                  <a:srgbClr val="FF0000"/>
                </a:solidFill>
              </a:rPr>
              <a:t>Modernising local government: In touch with the people (1998) </a:t>
            </a:r>
            <a:r>
              <a:rPr lang="en-GB" dirty="0"/>
              <a:t>– effective local partnerships are fundamental</a:t>
            </a:r>
          </a:p>
          <a:p>
            <a:r>
              <a:rPr lang="en-GB" i="1" dirty="0">
                <a:solidFill>
                  <a:srgbClr val="FF0000"/>
                </a:solidFill>
              </a:rPr>
              <a:t>Modernising social services: promoting independence, improving protection, raising standards (1998) </a:t>
            </a:r>
            <a:r>
              <a:rPr lang="en-GB" dirty="0"/>
              <a:t>– Chapter 6 on improving partnerships</a:t>
            </a:r>
          </a:p>
          <a:p>
            <a:r>
              <a:rPr lang="en-GB" i="1" dirty="0">
                <a:solidFill>
                  <a:srgbClr val="FF0000"/>
                </a:solidFill>
              </a:rPr>
              <a:t>The New NHS: modern, dependable (1997)</a:t>
            </a:r>
          </a:p>
          <a:p>
            <a:r>
              <a:rPr lang="en-GB" i="1" dirty="0">
                <a:solidFill>
                  <a:srgbClr val="FF0000"/>
                </a:solidFill>
              </a:rPr>
              <a:t>Our healthier nation: a contract for health (1998) </a:t>
            </a:r>
            <a:r>
              <a:rPr lang="en-GB" i="1" dirty="0"/>
              <a:t>[5]</a:t>
            </a:r>
          </a:p>
          <a:p>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23</a:t>
            </a:fld>
            <a:endParaRPr lang="en-US"/>
          </a:p>
        </p:txBody>
      </p:sp>
    </p:spTree>
    <p:extLst>
      <p:ext uri="{BB962C8B-B14F-4D97-AF65-F5344CB8AC3E}">
        <p14:creationId xmlns:p14="http://schemas.microsoft.com/office/powerpoint/2010/main" val="792072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876C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393192" y="4767072"/>
            <a:ext cx="4945641" cy="1625210"/>
          </a:xfrm>
        </p:spPr>
        <p:txBody>
          <a:bodyPr>
            <a:normAutofit/>
          </a:bodyPr>
          <a:lstStyle/>
          <a:p>
            <a:pPr algn="r"/>
            <a:r>
              <a:rPr lang="en-GB" sz="4400">
                <a:solidFill>
                  <a:srgbClr val="FFFFFF"/>
                </a:solidFill>
              </a:rPr>
              <a:t>Types of partnership</a:t>
            </a:r>
          </a:p>
        </p:txBody>
      </p:sp>
      <p:pic>
        <p:nvPicPr>
          <p:cNvPr id="5" name="Picture 4">
            <a:extLst>
              <a:ext uri="{FF2B5EF4-FFF2-40B4-BE49-F238E27FC236}">
                <a16:creationId xmlns:a16="http://schemas.microsoft.com/office/drawing/2014/main" id="{662FF958-0396-48F7-91EF-F9ED2707E17C}"/>
              </a:ext>
            </a:extLst>
          </p:cNvPr>
          <p:cNvPicPr>
            <a:picLocks noChangeAspect="1"/>
          </p:cNvPicPr>
          <p:nvPr/>
        </p:nvPicPr>
        <p:blipFill rotWithShape="1">
          <a:blip r:embed="rId2"/>
          <a:srcRect t="10780" r="-2" b="11628"/>
          <a:stretch/>
        </p:blipFill>
        <p:spPr>
          <a:xfrm>
            <a:off x="245660" y="321733"/>
            <a:ext cx="5293729"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5686922" y="838200"/>
            <a:ext cx="3211418" cy="5029200"/>
          </a:xfrm>
        </p:spPr>
        <p:txBody>
          <a:bodyPr anchor="ctr">
            <a:noAutofit/>
          </a:bodyPr>
          <a:lstStyle/>
          <a:p>
            <a:pPr marL="0" indent="0">
              <a:buNone/>
            </a:pPr>
            <a:r>
              <a:rPr lang="en-GB" sz="2200" dirty="0">
                <a:solidFill>
                  <a:srgbClr val="FFFFFF"/>
                </a:solidFill>
              </a:rPr>
              <a:t>A broad continuum of theory and practice rather than a single definable concept:</a:t>
            </a:r>
          </a:p>
          <a:p>
            <a:r>
              <a:rPr lang="en-GB" sz="2200" dirty="0">
                <a:solidFill>
                  <a:srgbClr val="FFFFFF"/>
                </a:solidFill>
              </a:rPr>
              <a:t>Interagency</a:t>
            </a:r>
          </a:p>
          <a:p>
            <a:r>
              <a:rPr lang="en-GB" sz="2200" dirty="0">
                <a:solidFill>
                  <a:srgbClr val="FFFFFF"/>
                </a:solidFill>
              </a:rPr>
              <a:t>Inter-professional</a:t>
            </a:r>
          </a:p>
          <a:p>
            <a:r>
              <a:rPr lang="en-GB" sz="2200" dirty="0">
                <a:solidFill>
                  <a:srgbClr val="FFFFFF"/>
                </a:solidFill>
              </a:rPr>
              <a:t>Collaborative working</a:t>
            </a:r>
          </a:p>
          <a:p>
            <a:r>
              <a:rPr lang="en-GB" sz="2200" dirty="0">
                <a:solidFill>
                  <a:srgbClr val="FFFFFF"/>
                </a:solidFill>
              </a:rPr>
              <a:t>Joined-up working</a:t>
            </a:r>
          </a:p>
          <a:p>
            <a:r>
              <a:rPr lang="en-GB" sz="2200" dirty="0">
                <a:solidFill>
                  <a:srgbClr val="FFFFFF"/>
                </a:solidFill>
              </a:rPr>
              <a:t>Joined up thinking</a:t>
            </a:r>
          </a:p>
          <a:p>
            <a:r>
              <a:rPr lang="en-GB" sz="2200" dirty="0">
                <a:solidFill>
                  <a:srgbClr val="FFFFFF"/>
                </a:solidFill>
              </a:rPr>
              <a:t>A whole system or holistic approach </a:t>
            </a:r>
          </a:p>
          <a:p>
            <a:pPr marL="0" indent="0">
              <a:buNone/>
            </a:pPr>
            <a:r>
              <a:rPr lang="en-GB" sz="2200" dirty="0">
                <a:solidFill>
                  <a:srgbClr val="FFFFFF"/>
                </a:solidFill>
              </a:rPr>
              <a:t>All encompass the idea of ‘partnership working’ [6]</a:t>
            </a:r>
          </a:p>
        </p:txBody>
      </p:sp>
      <p:sp>
        <p:nvSpPr>
          <p:cNvPr id="4" name="Slide Number Placeholder 3"/>
          <p:cNvSpPr>
            <a:spLocks noGrp="1"/>
          </p:cNvSpPr>
          <p:nvPr>
            <p:ph type="sldNum" sz="quarter" idx="12"/>
          </p:nvPr>
        </p:nvSpPr>
        <p:spPr>
          <a:xfrm>
            <a:off x="8127999" y="6535157"/>
            <a:ext cx="730251" cy="274320"/>
          </a:xfrm>
        </p:spPr>
        <p:txBody>
          <a:bodyPr>
            <a:normAutofit/>
          </a:bodyPr>
          <a:lstStyle/>
          <a:p>
            <a:pPr>
              <a:spcAft>
                <a:spcPts val="600"/>
              </a:spcAft>
            </a:pPr>
            <a:fld id="{B6F15528-21DE-4FAA-801E-634DDDAF4B2B}" type="slidenum">
              <a:rPr lang="en-US" sz="1000">
                <a:solidFill>
                  <a:prstClr val="black">
                    <a:tint val="75000"/>
                  </a:prstClr>
                </a:solidFill>
              </a:rPr>
              <a:pPr>
                <a:spcAft>
                  <a:spcPts val="600"/>
                </a:spcAft>
              </a:pPr>
              <a:t>24</a:t>
            </a:fld>
            <a:endParaRPr lang="en-US" sz="1000">
              <a:solidFill>
                <a:prstClr val="black">
                  <a:tint val="75000"/>
                </a:prstClr>
              </a:solidFill>
            </a:endParaRPr>
          </a:p>
        </p:txBody>
      </p:sp>
    </p:spTree>
    <p:extLst>
      <p:ext uri="{BB962C8B-B14F-4D97-AF65-F5344CB8AC3E}">
        <p14:creationId xmlns:p14="http://schemas.microsoft.com/office/powerpoint/2010/main" val="3632897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4150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393192" y="4767072"/>
            <a:ext cx="4945641" cy="1625210"/>
          </a:xfrm>
        </p:spPr>
        <p:txBody>
          <a:bodyPr>
            <a:normAutofit/>
          </a:bodyPr>
          <a:lstStyle/>
          <a:p>
            <a:pPr algn="r"/>
            <a:r>
              <a:rPr lang="en-GB" sz="4400" dirty="0">
                <a:solidFill>
                  <a:srgbClr val="FFFFFF"/>
                </a:solidFill>
              </a:rPr>
              <a:t>Tensions</a:t>
            </a:r>
          </a:p>
        </p:txBody>
      </p:sp>
      <p:pic>
        <p:nvPicPr>
          <p:cNvPr id="5" name="Picture 4"/>
          <p:cNvPicPr>
            <a:picLocks noChangeAspect="1"/>
          </p:cNvPicPr>
          <p:nvPr/>
        </p:nvPicPr>
        <p:blipFill rotWithShape="1">
          <a:blip r:embed="rId2"/>
          <a:srcRect t="12264" r="-2" b="10144"/>
          <a:stretch/>
        </p:blipFill>
        <p:spPr>
          <a:xfrm>
            <a:off x="245660" y="321733"/>
            <a:ext cx="5293729"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5791200" y="917725"/>
            <a:ext cx="3107140" cy="4852362"/>
          </a:xfrm>
        </p:spPr>
        <p:txBody>
          <a:bodyPr anchor="ctr">
            <a:normAutofit/>
          </a:bodyPr>
          <a:lstStyle/>
          <a:p>
            <a:r>
              <a:rPr lang="en-GB" sz="2800" dirty="0">
                <a:solidFill>
                  <a:srgbClr val="FFFFFF"/>
                </a:solidFill>
              </a:rPr>
              <a:t>“Partnership involves major tensions”</a:t>
            </a:r>
          </a:p>
          <a:p>
            <a:r>
              <a:rPr lang="en-GB" sz="2800" dirty="0">
                <a:solidFill>
                  <a:srgbClr val="FFFFFF"/>
                </a:solidFill>
              </a:rPr>
              <a:t>… there can be no blueprint for successful partnerships” [7]</a:t>
            </a:r>
          </a:p>
          <a:p>
            <a:endParaRPr lang="en-GB" sz="1700" dirty="0">
              <a:solidFill>
                <a:srgbClr val="FFFFFF"/>
              </a:solidFill>
            </a:endParaRPr>
          </a:p>
        </p:txBody>
      </p:sp>
      <p:sp>
        <p:nvSpPr>
          <p:cNvPr id="4" name="Slide Number Placeholder 3"/>
          <p:cNvSpPr>
            <a:spLocks noGrp="1"/>
          </p:cNvSpPr>
          <p:nvPr>
            <p:ph type="sldNum" sz="quarter" idx="12"/>
          </p:nvPr>
        </p:nvSpPr>
        <p:spPr>
          <a:xfrm>
            <a:off x="8127999" y="6535157"/>
            <a:ext cx="730251" cy="274320"/>
          </a:xfrm>
        </p:spPr>
        <p:txBody>
          <a:bodyPr>
            <a:normAutofit/>
          </a:bodyPr>
          <a:lstStyle/>
          <a:p>
            <a:pPr>
              <a:spcAft>
                <a:spcPts val="600"/>
              </a:spcAft>
            </a:pPr>
            <a:fld id="{B6F15528-21DE-4FAA-801E-634DDDAF4B2B}" type="slidenum">
              <a:rPr lang="en-US" sz="1000">
                <a:solidFill>
                  <a:prstClr val="black">
                    <a:tint val="75000"/>
                  </a:prstClr>
                </a:solidFill>
              </a:rPr>
              <a:pPr>
                <a:spcAft>
                  <a:spcPts val="600"/>
                </a:spcAft>
              </a:pPr>
              <a:t>25</a:t>
            </a:fld>
            <a:endParaRPr lang="en-US" sz="1000">
              <a:solidFill>
                <a:prstClr val="black">
                  <a:tint val="75000"/>
                </a:prstClr>
              </a:solidFill>
            </a:endParaRPr>
          </a:p>
        </p:txBody>
      </p:sp>
    </p:spTree>
    <p:extLst>
      <p:ext uri="{BB962C8B-B14F-4D97-AF65-F5344CB8AC3E}">
        <p14:creationId xmlns:p14="http://schemas.microsoft.com/office/powerpoint/2010/main" val="2605702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l="19394" t="9091"/>
          <a:stretch/>
        </p:blipFill>
        <p:spPr>
          <a:xfrm>
            <a:off x="20" y="10"/>
            <a:ext cx="9143980" cy="6857990"/>
          </a:xfrm>
          <a:prstGeom prst="rect">
            <a:avLst/>
          </a:prstGeom>
        </p:spPr>
      </p:pic>
      <p:sp>
        <p:nvSpPr>
          <p:cNvPr id="10" name="Freeform: Shape 9">
            <a:extLst>
              <a:ext uri="{FF2B5EF4-FFF2-40B4-BE49-F238E27FC236}">
                <a16:creationId xmlns:a16="http://schemas.microsoft.com/office/drawing/2014/main" id="{E862BE82-D00D-42C1-BF16-93AA37870C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37085" y="-2008"/>
            <a:ext cx="4206915"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6D92C2D-1D3D-4974-918C-06579FB354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62605" y="-2"/>
            <a:ext cx="4081395" cy="5654940"/>
          </a:xfrm>
          <a:custGeom>
            <a:avLst/>
            <a:gdLst>
              <a:gd name="connsiteX0" fmla="*/ 0 w 5441859"/>
              <a:gd name="connsiteY0" fmla="*/ 0 h 5654940"/>
              <a:gd name="connsiteX1" fmla="*/ 4400492 w 5441859"/>
              <a:gd name="connsiteY1" fmla="*/ 0 h 5654940"/>
              <a:gd name="connsiteX2" fmla="*/ 4484767 w 5441859"/>
              <a:gd name="connsiteY2" fmla="*/ 76595 h 5654940"/>
              <a:gd name="connsiteX3" fmla="*/ 5441859 w 5441859"/>
              <a:gd name="connsiteY3" fmla="*/ 2387221 h 5654940"/>
              <a:gd name="connsiteX4" fmla="*/ 2174140 w 5441859"/>
              <a:gd name="connsiteY4" fmla="*/ 5654940 h 5654940"/>
              <a:gd name="connsiteX5" fmla="*/ 156693 w 5441859"/>
              <a:gd name="connsiteY5" fmla="*/ 4957981 h 5654940"/>
              <a:gd name="connsiteX6" fmla="*/ 0 w 5441859"/>
              <a:gd name="connsiteY6" fmla="*/ 4820612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0" y="0"/>
                </a:moveTo>
                <a:lnTo>
                  <a:pt x="4400492" y="0"/>
                </a:lnTo>
                <a:lnTo>
                  <a:pt x="4484767" y="76595"/>
                </a:lnTo>
                <a:cubicBezTo>
                  <a:pt x="5076108"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888273" y="632990"/>
            <a:ext cx="3046982" cy="1043409"/>
          </a:xfrm>
        </p:spPr>
        <p:txBody>
          <a:bodyPr>
            <a:normAutofit/>
          </a:bodyPr>
          <a:lstStyle/>
          <a:p>
            <a:pPr algn="l"/>
            <a:r>
              <a:rPr lang="en-GB" sz="6000" dirty="0"/>
              <a:t>Tensions</a:t>
            </a:r>
          </a:p>
        </p:txBody>
      </p:sp>
      <p:sp>
        <p:nvSpPr>
          <p:cNvPr id="3" name="Content Placeholder 2"/>
          <p:cNvSpPr>
            <a:spLocks noGrp="1"/>
          </p:cNvSpPr>
          <p:nvPr>
            <p:ph idx="1"/>
          </p:nvPr>
        </p:nvSpPr>
        <p:spPr>
          <a:xfrm>
            <a:off x="5679528" y="1600200"/>
            <a:ext cx="3083227" cy="3581400"/>
          </a:xfrm>
        </p:spPr>
        <p:txBody>
          <a:bodyPr anchor="t">
            <a:normAutofit/>
          </a:bodyPr>
          <a:lstStyle/>
          <a:p>
            <a:pPr marL="0" indent="0">
              <a:buNone/>
            </a:pPr>
            <a:r>
              <a:rPr lang="en-GB" sz="2800" b="1" dirty="0"/>
              <a:t>Balance is key</a:t>
            </a:r>
          </a:p>
          <a:p>
            <a:r>
              <a:rPr lang="en-GB" sz="2400" dirty="0"/>
              <a:t>Between flexibility and public accountability</a:t>
            </a:r>
          </a:p>
          <a:p>
            <a:r>
              <a:rPr lang="en-GB" sz="2400" dirty="0"/>
              <a:t>Between leadership and participation</a:t>
            </a:r>
          </a:p>
          <a:p>
            <a:r>
              <a:rPr lang="en-GB" sz="2400" dirty="0"/>
              <a:t>Between consensus and diversity [7]</a:t>
            </a:r>
          </a:p>
          <a:p>
            <a:endParaRPr lang="en-GB" sz="1600" dirty="0"/>
          </a:p>
        </p:txBody>
      </p:sp>
      <p:sp>
        <p:nvSpPr>
          <p:cNvPr id="4" name="Slide Number Placeholder 3"/>
          <p:cNvSpPr>
            <a:spLocks noGrp="1"/>
          </p:cNvSpPr>
          <p:nvPr>
            <p:ph type="sldNum" sz="quarter" idx="12"/>
          </p:nvPr>
        </p:nvSpPr>
        <p:spPr>
          <a:xfrm>
            <a:off x="502998" y="6108192"/>
            <a:ext cx="411480" cy="548640"/>
          </a:xfrm>
          <a:prstGeom prst="ellipse">
            <a:avLst/>
          </a:prstGeom>
          <a:solidFill>
            <a:srgbClr val="7C4333"/>
          </a:solidFill>
        </p:spPr>
        <p:txBody>
          <a:bodyPr anchor="ctr">
            <a:normAutofit fontScale="92500" lnSpcReduction="20000"/>
          </a:bodyPr>
          <a:lstStyle/>
          <a:p>
            <a:pPr algn="ctr">
              <a:spcAft>
                <a:spcPts val="600"/>
              </a:spcAft>
            </a:pPr>
            <a:fld id="{B6F15528-21DE-4FAA-801E-634DDDAF4B2B}" type="slidenum">
              <a:rPr lang="en-US" sz="1300">
                <a:solidFill>
                  <a:srgbClr val="FFFFFF"/>
                </a:solidFill>
              </a:rPr>
              <a:pPr algn="ctr">
                <a:spcAft>
                  <a:spcPts val="600"/>
                </a:spcAft>
              </a:pPr>
              <a:t>26</a:t>
            </a:fld>
            <a:endParaRPr lang="en-US" sz="1300">
              <a:solidFill>
                <a:srgbClr val="FFFFFF"/>
              </a:solidFill>
            </a:endParaRPr>
          </a:p>
        </p:txBody>
      </p:sp>
    </p:spTree>
    <p:extLst>
      <p:ext uri="{BB962C8B-B14F-4D97-AF65-F5344CB8AC3E}">
        <p14:creationId xmlns:p14="http://schemas.microsoft.com/office/powerpoint/2010/main" val="1358166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770D4FD-10F6-4F53-A2A1-239F3990DD98}"/>
              </a:ext>
            </a:extLst>
          </p:cNvPr>
          <p:cNvPicPr>
            <a:picLocks noChangeAspect="1"/>
          </p:cNvPicPr>
          <p:nvPr/>
        </p:nvPicPr>
        <p:blipFill rotWithShape="1">
          <a:blip r:embed="rId2"/>
          <a:srcRect/>
          <a:stretch/>
        </p:blipFill>
        <p:spPr>
          <a:xfrm>
            <a:off x="20" y="10"/>
            <a:ext cx="9143980" cy="6857990"/>
          </a:xfrm>
          <a:prstGeom prst="rect">
            <a:avLst/>
          </a:prstGeom>
        </p:spPr>
      </p:pic>
      <p:sp>
        <p:nvSpPr>
          <p:cNvPr id="2" name="Slide Number Placeholder 1"/>
          <p:cNvSpPr>
            <a:spLocks noGrp="1"/>
          </p:cNvSpPr>
          <p:nvPr>
            <p:ph type="sldNum" sz="quarter" idx="12"/>
          </p:nvPr>
        </p:nvSpPr>
        <p:spPr>
          <a:xfrm>
            <a:off x="6457950" y="6356350"/>
            <a:ext cx="2057400" cy="365125"/>
          </a:xfrm>
        </p:spPr>
        <p:txBody>
          <a:bodyPr>
            <a:normAutofit/>
          </a:bodyPr>
          <a:lstStyle/>
          <a:p>
            <a:pPr>
              <a:spcAft>
                <a:spcPts val="600"/>
              </a:spcAft>
            </a:pPr>
            <a:fld id="{B6F15528-21DE-4FAA-801E-634DDDAF4B2B}" type="slidenum">
              <a:rPr lang="en-US" sz="1200">
                <a:solidFill>
                  <a:srgbClr val="FFFFFF"/>
                </a:solidFill>
              </a:rPr>
              <a:pPr>
                <a:spcAft>
                  <a:spcPts val="600"/>
                </a:spcAft>
              </a:pPr>
              <a:t>27</a:t>
            </a:fld>
            <a:endParaRPr lang="en-US" sz="1200">
              <a:solidFill>
                <a:srgbClr val="FFFFFF"/>
              </a:solidFill>
            </a:endParaRPr>
          </a:p>
        </p:txBody>
      </p:sp>
    </p:spTree>
    <p:extLst>
      <p:ext uri="{BB962C8B-B14F-4D97-AF65-F5344CB8AC3E}">
        <p14:creationId xmlns:p14="http://schemas.microsoft.com/office/powerpoint/2010/main" val="37033964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6F9EB9F2-07E2-4D64-BBD8-BB5B217F121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cxnSp>
        <p:nvCxnSpPr>
          <p:cNvPr id="26" name="Straight Connector 25">
            <a:extLst>
              <a:ext uri="{FF2B5EF4-FFF2-40B4-BE49-F238E27FC236}">
                <a16:creationId xmlns:a16="http://schemas.microsoft.com/office/drawing/2014/main" id="{F0C57C7C-DFE9-4A1E-B7A9-DF40E63366BB}"/>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041918" y="2057399"/>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3285440" y="965199"/>
            <a:ext cx="5401355" cy="4927601"/>
          </a:xfrm>
        </p:spPr>
        <p:txBody>
          <a:bodyPr anchor="ctr">
            <a:normAutofit/>
          </a:bodyPr>
          <a:lstStyle/>
          <a:p>
            <a:pPr algn="l"/>
            <a:r>
              <a:rPr lang="en-GB" sz="6000" dirty="0">
                <a:solidFill>
                  <a:schemeClr val="tx1">
                    <a:lumMod val="85000"/>
                    <a:lumOff val="15000"/>
                  </a:schemeClr>
                </a:solidFill>
              </a:rPr>
              <a:t>Why Partnership?</a:t>
            </a:r>
          </a:p>
        </p:txBody>
      </p:sp>
      <p:sp>
        <p:nvSpPr>
          <p:cNvPr id="3" name="Subtitle 2"/>
          <p:cNvSpPr>
            <a:spLocks noGrp="1"/>
          </p:cNvSpPr>
          <p:nvPr>
            <p:ph type="subTitle" idx="1"/>
          </p:nvPr>
        </p:nvSpPr>
        <p:spPr>
          <a:xfrm>
            <a:off x="241174" y="965198"/>
            <a:ext cx="2800740" cy="4927602"/>
          </a:xfrm>
        </p:spPr>
        <p:txBody>
          <a:bodyPr anchor="ctr">
            <a:normAutofit/>
          </a:bodyPr>
          <a:lstStyle/>
          <a:p>
            <a:pPr algn="r"/>
            <a:endParaRPr lang="en-GB" sz="1700" dirty="0">
              <a:solidFill>
                <a:schemeClr val="accent1"/>
              </a:solidFill>
            </a:endParaRPr>
          </a:p>
          <a:p>
            <a:pPr algn="r"/>
            <a:r>
              <a:rPr lang="en-GB" sz="2800" dirty="0">
                <a:solidFill>
                  <a:schemeClr val="accent1"/>
                </a:solidFill>
              </a:rPr>
              <a:t>National Co-ordinating Centre for Public Engagement (2015) ‘Working in Partnership’. </a:t>
            </a:r>
          </a:p>
          <a:p>
            <a:pPr algn="r"/>
            <a:endParaRPr lang="en-GB" sz="1700" dirty="0">
              <a:solidFill>
                <a:schemeClr val="accent1"/>
              </a:solidFill>
            </a:endParaRPr>
          </a:p>
          <a:p>
            <a:pPr algn="r"/>
            <a:r>
              <a:rPr lang="en-GB" sz="1700" dirty="0">
                <a:solidFill>
                  <a:schemeClr val="accent1"/>
                </a:solidFill>
              </a:rPr>
              <a:t>Available at</a:t>
            </a:r>
          </a:p>
          <a:p>
            <a:pPr algn="r"/>
            <a:r>
              <a:rPr lang="en-GB" sz="1700" dirty="0">
                <a:solidFill>
                  <a:schemeClr val="accent1"/>
                </a:solidFill>
                <a:hlinkClick r:id="rId2"/>
              </a:rPr>
              <a:t>http://www.publicengagement.ac.uk/do-it/working-partnership</a:t>
            </a:r>
            <a:r>
              <a:rPr lang="en-GB" sz="1700" dirty="0">
                <a:solidFill>
                  <a:schemeClr val="accent1"/>
                </a:solidFill>
              </a:rPr>
              <a:t> accessed on 11th February 2015.</a:t>
            </a:r>
          </a:p>
          <a:p>
            <a:pPr algn="r"/>
            <a:endParaRPr lang="en-GB" sz="1700" dirty="0">
              <a:solidFill>
                <a:schemeClr val="accent1"/>
              </a:solidFill>
            </a:endParaRPr>
          </a:p>
        </p:txBody>
      </p:sp>
      <p:sp>
        <p:nvSpPr>
          <p:cNvPr id="4" name="Slide Number Placeholder 3"/>
          <p:cNvSpPr>
            <a:spLocks noGrp="1"/>
          </p:cNvSpPr>
          <p:nvPr>
            <p:ph type="sldNum" sz="quarter" idx="12"/>
          </p:nvPr>
        </p:nvSpPr>
        <p:spPr>
          <a:xfrm>
            <a:off x="7668985" y="6553690"/>
            <a:ext cx="846365" cy="274320"/>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B6F15528-21DE-4FAA-801E-634DDDAF4B2B}" type="slidenum">
              <a:rPr kumimoji="0" lang="en-US" sz="9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28</a:t>
            </a:fld>
            <a:endParaRPr kumimoji="0" lang="en-US" sz="9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70B121-56F4-4848-B38B-182089D909F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cxnSp>
        <p:nvCxnSpPr>
          <p:cNvPr id="23" name="Straight Connector 10">
            <a:extLst>
              <a:ext uri="{FF2B5EF4-FFF2-40B4-BE49-F238E27FC236}">
                <a16:creationId xmlns:a16="http://schemas.microsoft.com/office/drawing/2014/main" id="{2D72A2C9-F3CA-4216-8BAD-FA4C970C3C4E}"/>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52400" y="963877"/>
            <a:ext cx="3097021" cy="4930246"/>
          </a:xfrm>
        </p:spPr>
        <p:txBody>
          <a:bodyPr>
            <a:normAutofit/>
          </a:bodyPr>
          <a:lstStyle/>
          <a:p>
            <a:pPr algn="r"/>
            <a:r>
              <a:rPr lang="en-GB" sz="5400" dirty="0">
                <a:solidFill>
                  <a:schemeClr val="accent1"/>
                </a:solidFill>
              </a:rPr>
              <a:t>A joint approach</a:t>
            </a:r>
          </a:p>
        </p:txBody>
      </p:sp>
      <p:sp>
        <p:nvSpPr>
          <p:cNvPr id="3" name="Content Placeholder 2"/>
          <p:cNvSpPr>
            <a:spLocks noGrp="1"/>
          </p:cNvSpPr>
          <p:nvPr>
            <p:ph idx="1"/>
          </p:nvPr>
        </p:nvSpPr>
        <p:spPr>
          <a:xfrm>
            <a:off x="3732023" y="762000"/>
            <a:ext cx="5030974" cy="5132123"/>
          </a:xfrm>
        </p:spPr>
        <p:txBody>
          <a:bodyPr anchor="ctr">
            <a:normAutofit lnSpcReduction="10000"/>
          </a:bodyPr>
          <a:lstStyle/>
          <a:p>
            <a:r>
              <a:rPr lang="en-GB" sz="2800" dirty="0"/>
              <a:t>National Co-ordinating Centre for Public Engagement [NCCPE] was established in 2008 as part of the Beacons for Public Engagement Initiative. </a:t>
            </a:r>
          </a:p>
          <a:p>
            <a:r>
              <a:rPr lang="en-GB" sz="2800" dirty="0"/>
              <a:t>Funded by the Research Councils UK, HEFCE and the </a:t>
            </a:r>
            <a:r>
              <a:rPr lang="en-GB" sz="2800" dirty="0" err="1"/>
              <a:t>Wellcome</a:t>
            </a:r>
            <a:r>
              <a:rPr lang="en-GB" sz="2800" dirty="0"/>
              <a:t> Trust the NCCPE helps inspire and support universities to engage with the public</a:t>
            </a:r>
            <a:r>
              <a:rPr lang="en-GB" sz="2100" dirty="0"/>
              <a:t>.</a:t>
            </a:r>
          </a:p>
        </p:txBody>
      </p:sp>
      <p:sp>
        <p:nvSpPr>
          <p:cNvPr id="4" name="Slide Number Placeholder 3"/>
          <p:cNvSpPr>
            <a:spLocks noGrp="1"/>
          </p:cNvSpPr>
          <p:nvPr>
            <p:ph type="sldNum" sz="quarter" idx="12"/>
          </p:nvPr>
        </p:nvSpPr>
        <p:spPr>
          <a:xfrm>
            <a:off x="7928637" y="6033479"/>
            <a:ext cx="586712"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B6F15528-21DE-4FAA-801E-634DDDAF4B2B}" type="slidenum">
              <a:rPr kumimoji="0" lang="en-US" sz="900" b="0" i="0" u="none" strike="noStrike" kern="1200" cap="none" spc="0" normalizeH="0" baseline="0" noProof="0">
                <a:ln>
                  <a:noFill/>
                </a:ln>
                <a:solidFill>
                  <a:prstClr val="black">
                    <a:alpha val="80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29</a:t>
            </a:fld>
            <a:endParaRPr kumimoji="0" lang="en-US" sz="900" b="0" i="0" u="none" strike="noStrike" kern="1200" cap="none" spc="0" normalizeH="0" baseline="0" noProof="0">
              <a:ln>
                <a:noFill/>
              </a:ln>
              <a:solidFill>
                <a:prstClr val="black">
                  <a:alpha val="80000"/>
                </a:prstClr>
              </a:solidFill>
              <a:effectLst/>
              <a:uLnTx/>
              <a:uFillTx/>
              <a:latin typeface="Calibri"/>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8D70B121-56F4-4848-B38B-182089D909F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cxnSp>
        <p:nvCxnSpPr>
          <p:cNvPr id="24" name="Straight Connector 23">
            <a:extLst>
              <a:ext uri="{FF2B5EF4-FFF2-40B4-BE49-F238E27FC236}">
                <a16:creationId xmlns:a16="http://schemas.microsoft.com/office/drawing/2014/main" id="{2D72A2C9-F3CA-4216-8BAD-FA4C970C3C4E}"/>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628650" y="963877"/>
            <a:ext cx="2887336" cy="4930246"/>
          </a:xfrm>
        </p:spPr>
        <p:txBody>
          <a:bodyPr>
            <a:normAutofit/>
          </a:bodyPr>
          <a:lstStyle/>
          <a:p>
            <a:pPr algn="l"/>
            <a:r>
              <a:rPr lang="en-GB" sz="3600" dirty="0">
                <a:solidFill>
                  <a:schemeClr val="accent1"/>
                </a:solidFill>
              </a:rPr>
              <a:t>‘Public engagement’?</a:t>
            </a:r>
          </a:p>
        </p:txBody>
      </p:sp>
      <p:sp>
        <p:nvSpPr>
          <p:cNvPr id="3" name="Content Placeholder 2"/>
          <p:cNvSpPr>
            <a:spLocks noGrp="1"/>
          </p:cNvSpPr>
          <p:nvPr>
            <p:ph idx="1"/>
          </p:nvPr>
        </p:nvSpPr>
        <p:spPr>
          <a:xfrm>
            <a:off x="3732023" y="685800"/>
            <a:ext cx="4954767" cy="5410200"/>
          </a:xfrm>
        </p:spPr>
        <p:txBody>
          <a:bodyPr anchor="ctr">
            <a:normAutofit/>
          </a:bodyPr>
          <a:lstStyle/>
          <a:p>
            <a:r>
              <a:rPr lang="en-GB" sz="2800" dirty="0"/>
              <a:t>Public engagement describes the myriad of ways in which the activity and benefits of higher education and research can be shared with the public. </a:t>
            </a:r>
          </a:p>
          <a:p>
            <a:r>
              <a:rPr lang="en-GB" sz="2800" dirty="0"/>
              <a:t>Engagement is by definition a two-way process, involving interaction and listening, with the goal of generating mutual benefit.</a:t>
            </a:r>
          </a:p>
        </p:txBody>
      </p:sp>
      <p:sp>
        <p:nvSpPr>
          <p:cNvPr id="4" name="Slide Number Placeholder 3"/>
          <p:cNvSpPr>
            <a:spLocks noGrp="1"/>
          </p:cNvSpPr>
          <p:nvPr>
            <p:ph type="sldNum" sz="quarter" idx="12"/>
          </p:nvPr>
        </p:nvSpPr>
        <p:spPr>
          <a:xfrm>
            <a:off x="7928637" y="6033479"/>
            <a:ext cx="586712" cy="365125"/>
          </a:xfrm>
          <a:prstGeom prst="ellipse">
            <a:avLst/>
          </a:prstGeo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B6F15528-21DE-4FAA-801E-634DDDAF4B2B}" type="slidenum">
              <a:rPr kumimoji="0" lang="en-US" sz="900" b="0" i="0" u="none" strike="noStrike" kern="1200" cap="none" spc="0" normalizeH="0" baseline="0" noProof="0">
                <a:ln>
                  <a:noFill/>
                </a:ln>
                <a:solidFill>
                  <a:prstClr val="black">
                    <a:alpha val="80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30</a:t>
            </a:fld>
            <a:endParaRPr kumimoji="0" lang="en-US" sz="900" b="0" i="0" u="none" strike="noStrike" kern="1200" cap="none" spc="0" normalizeH="0" baseline="0" noProof="0">
              <a:ln>
                <a:noFill/>
              </a:ln>
              <a:solidFill>
                <a:prstClr val="black">
                  <a:alpha val="80000"/>
                </a:prstClr>
              </a:solidFill>
              <a:effectLst/>
              <a:uLnTx/>
              <a:uFillTx/>
              <a:latin typeface="Calibri"/>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CE06232-69FD-453D-8EB2-706087A9021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86295" y="-2"/>
            <a:ext cx="5157705" cy="6858002"/>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 name="Title 1"/>
          <p:cNvSpPr>
            <a:spLocks noGrp="1"/>
          </p:cNvSpPr>
          <p:nvPr>
            <p:ph type="title"/>
          </p:nvPr>
        </p:nvSpPr>
        <p:spPr>
          <a:xfrm>
            <a:off x="152400" y="2057400"/>
            <a:ext cx="3505200" cy="2362200"/>
          </a:xfrm>
          <a:solidFill>
            <a:schemeClr val="bg1">
              <a:alpha val="50000"/>
            </a:schemeClr>
          </a:solidFill>
          <a:ln w="25400" cap="sq">
            <a:solidFill>
              <a:schemeClr val="tx1"/>
            </a:solidFill>
            <a:miter lim="800000"/>
          </a:ln>
        </p:spPr>
        <p:txBody>
          <a:bodyPr>
            <a:noAutofit/>
          </a:bodyPr>
          <a:lstStyle/>
          <a:p>
            <a:pPr>
              <a:lnSpc>
                <a:spcPct val="90000"/>
              </a:lnSpc>
            </a:pPr>
            <a:r>
              <a:rPr lang="en-GB" sz="4000" dirty="0"/>
              <a:t>Working in partnership with others</a:t>
            </a:r>
          </a:p>
        </p:txBody>
      </p:sp>
      <p:sp>
        <p:nvSpPr>
          <p:cNvPr id="3" name="Content Placeholder 2"/>
          <p:cNvSpPr>
            <a:spLocks noGrp="1"/>
          </p:cNvSpPr>
          <p:nvPr>
            <p:ph idx="1"/>
          </p:nvPr>
        </p:nvSpPr>
        <p:spPr>
          <a:xfrm>
            <a:off x="4343400" y="685801"/>
            <a:ext cx="4648200" cy="5584970"/>
          </a:xfrm>
        </p:spPr>
        <p:txBody>
          <a:bodyPr anchor="ctr">
            <a:normAutofit fontScale="92500" lnSpcReduction="10000"/>
          </a:bodyPr>
          <a:lstStyle/>
          <a:p>
            <a:pPr>
              <a:buNone/>
            </a:pPr>
            <a:r>
              <a:rPr lang="en-GB" sz="2800" dirty="0">
                <a:solidFill>
                  <a:schemeClr val="bg1"/>
                </a:solidFill>
              </a:rPr>
              <a:t>There are many different types of partnerships</a:t>
            </a:r>
          </a:p>
          <a:p>
            <a:r>
              <a:rPr lang="en-GB" sz="2800" dirty="0">
                <a:solidFill>
                  <a:schemeClr val="bg1"/>
                </a:solidFill>
              </a:rPr>
              <a:t>Generate ideas</a:t>
            </a:r>
          </a:p>
          <a:p>
            <a:r>
              <a:rPr lang="en-GB" sz="2800" dirty="0">
                <a:solidFill>
                  <a:schemeClr val="bg1"/>
                </a:solidFill>
              </a:rPr>
              <a:t>Develop content</a:t>
            </a:r>
          </a:p>
          <a:p>
            <a:r>
              <a:rPr lang="en-GB" sz="2800" dirty="0">
                <a:solidFill>
                  <a:schemeClr val="bg1"/>
                </a:solidFill>
              </a:rPr>
              <a:t>Design engagement activity</a:t>
            </a:r>
          </a:p>
          <a:p>
            <a:r>
              <a:rPr lang="en-GB" sz="2800" dirty="0">
                <a:solidFill>
                  <a:schemeClr val="bg1"/>
                </a:solidFill>
              </a:rPr>
              <a:t>Share skills and knowledge to ensure your activity is a success</a:t>
            </a:r>
          </a:p>
          <a:p>
            <a:r>
              <a:rPr lang="en-GB" sz="2800" dirty="0">
                <a:solidFill>
                  <a:schemeClr val="bg1"/>
                </a:solidFill>
              </a:rPr>
              <a:t>Provide resources into the activity</a:t>
            </a:r>
          </a:p>
          <a:p>
            <a:r>
              <a:rPr lang="en-GB" sz="2800" dirty="0">
                <a:solidFill>
                  <a:schemeClr val="bg1"/>
                </a:solidFill>
              </a:rPr>
              <a:t>Partners can also help you develop relationships with different audiences.</a:t>
            </a:r>
          </a:p>
          <a:p>
            <a:endParaRPr lang="en-GB" sz="2100" dirty="0">
              <a:solidFill>
                <a:schemeClr val="bg1"/>
              </a:solidFill>
            </a:endParaRPr>
          </a:p>
        </p:txBody>
      </p:sp>
      <p:sp>
        <p:nvSpPr>
          <p:cNvPr id="4" name="Slide Number Placeholder 3"/>
          <p:cNvSpPr>
            <a:spLocks noGrp="1"/>
          </p:cNvSpPr>
          <p:nvPr>
            <p:ph type="sldNum" sz="quarter" idx="12"/>
          </p:nvPr>
        </p:nvSpPr>
        <p:spPr>
          <a:xfrm>
            <a:off x="7931380" y="6270771"/>
            <a:ext cx="583969"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B6F15528-21DE-4FAA-801E-634DDDAF4B2B}" type="slidenum">
              <a:rPr kumimoji="0" lang="en-US" sz="9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31</a:t>
            </a:fld>
            <a:endParaRPr kumimoji="0" lang="en-US" sz="9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do you need partners?</a:t>
            </a:r>
          </a:p>
        </p:txBody>
      </p:sp>
      <p:sp>
        <p:nvSpPr>
          <p:cNvPr id="3" name="Content Placeholder 2"/>
          <p:cNvSpPr>
            <a:spLocks noGrp="1"/>
          </p:cNvSpPr>
          <p:nvPr>
            <p:ph idx="1"/>
          </p:nvPr>
        </p:nvSpPr>
        <p:spPr>
          <a:xfrm>
            <a:off x="457200" y="1295400"/>
            <a:ext cx="8229600" cy="4830763"/>
          </a:xfrm>
        </p:spPr>
        <p:txBody>
          <a:bodyPr>
            <a:normAutofit lnSpcReduction="10000"/>
          </a:bodyPr>
          <a:lstStyle/>
          <a:p>
            <a:r>
              <a:rPr lang="en-GB" sz="2800" b="1" dirty="0"/>
              <a:t>Inspire great ideas </a:t>
            </a:r>
            <a:r>
              <a:rPr lang="en-GB" sz="2800" dirty="0"/>
              <a:t>– involving partners can help with the creative process. It can also be enjoyable working as part of a team.</a:t>
            </a:r>
          </a:p>
          <a:p>
            <a:r>
              <a:rPr lang="en-GB" sz="2800" b="1" dirty="0"/>
              <a:t>Add another dimension</a:t>
            </a:r>
            <a:r>
              <a:rPr lang="en-GB" sz="2800" dirty="0"/>
              <a:t> – colleagues from a different field of research might complement your PE activity, thereby adding more interest for prospective audiences.</a:t>
            </a:r>
          </a:p>
          <a:p>
            <a:r>
              <a:rPr lang="en-GB" sz="2800" b="1" dirty="0"/>
              <a:t>Share their experiences</a:t>
            </a:r>
            <a:r>
              <a:rPr lang="en-GB" sz="2800" dirty="0"/>
              <a:t> – working with people who have previously taken part in engagement activities can help guide you through unfamiliar processes and also assist with your own professional development</a:t>
            </a:r>
            <a:r>
              <a:rPr lang="en-GB" sz="2400" dirty="0"/>
              <a:t>.</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524000"/>
            <a:ext cx="8458200" cy="4876800"/>
          </a:xfrm>
        </p:spPr>
        <p:txBody>
          <a:bodyPr>
            <a:normAutofit/>
          </a:bodyPr>
          <a:lstStyle/>
          <a:p>
            <a:r>
              <a:rPr lang="en-GB" sz="3500" b="1" dirty="0"/>
              <a:t>Provide essential insights</a:t>
            </a:r>
            <a:r>
              <a:rPr lang="en-GB" sz="3500" dirty="0"/>
              <a:t> – partners may have expertise in a host of relevant things such as understanding the needs of your target audience, timings and logistics, and suggestions of others you could work with.</a:t>
            </a:r>
          </a:p>
          <a:p>
            <a:r>
              <a:rPr lang="en-GB" sz="3500" b="1" dirty="0"/>
              <a:t>Increase capacity</a:t>
            </a:r>
            <a:r>
              <a:rPr lang="en-GB" sz="3500" dirty="0"/>
              <a:t> – partners can help you to reach a wider audience. </a:t>
            </a:r>
          </a:p>
          <a:p>
            <a:pPr marL="0" indent="0">
              <a:buNone/>
            </a:pPr>
            <a:endParaRPr lang="en-GB" dirty="0"/>
          </a:p>
          <a:p>
            <a:endParaRPr lang="en-GB" dirty="0"/>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945E29B-B971-41C6-A57B-B29BBB108A3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1" name="Group 10" title="intersecting circles">
            <a:extLst>
              <a:ext uri="{FF2B5EF4-FFF2-40B4-BE49-F238E27FC236}">
                <a16:creationId xmlns:a16="http://schemas.microsoft.com/office/drawing/2014/main" id="{4C76015D-CFEA-4204-9A50-352560FFC252}"/>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6610" y="498348"/>
            <a:ext cx="7426997" cy="5861304"/>
            <a:chOff x="1155481" y="498348"/>
            <a:chExt cx="9902663" cy="5861304"/>
          </a:xfrm>
        </p:grpSpPr>
        <p:sp>
          <p:nvSpPr>
            <p:cNvPr id="12" name="Oval 5">
              <a:extLst>
                <a:ext uri="{FF2B5EF4-FFF2-40B4-BE49-F238E27FC236}">
                  <a16:creationId xmlns:a16="http://schemas.microsoft.com/office/drawing/2014/main" id="{7325C43C-72B5-4DC9-B386-90859B58BF0D}"/>
                </a:ext>
              </a:extLst>
            </p:cNvPr>
            <p:cNvSpPr>
              <a:spLocks noChangeArrowheads="1"/>
            </p:cNvSpPr>
            <p:nvPr>
              <p:extLst>
                <p:ext uri="{386F3935-93C4-4BCD-93E2-E3B085C9AB24}">
                  <p16:designElem xmlns:p16="http://schemas.microsoft.com/office/powerpoint/2015/main" val="1"/>
                </p:ext>
              </p:extLst>
            </p:nvPr>
          </p:nvSpPr>
          <p:spPr bwMode="auto">
            <a:xfrm>
              <a:off x="1155481" y="498348"/>
              <a:ext cx="5861304" cy="5861304"/>
            </a:xfrm>
            <a:prstGeom prst="ellipse">
              <a:avLst/>
            </a:prstGeom>
            <a:solidFill>
              <a:schemeClr val="accent1">
                <a:alpha val="55000"/>
              </a:schemeClr>
            </a:solidFill>
            <a:ln>
              <a:noFill/>
            </a:ln>
          </p:spPr>
        </p:sp>
        <p:sp>
          <p:nvSpPr>
            <p:cNvPr id="13" name="Oval 12">
              <a:extLst>
                <a:ext uri="{FF2B5EF4-FFF2-40B4-BE49-F238E27FC236}">
                  <a16:creationId xmlns:a16="http://schemas.microsoft.com/office/drawing/2014/main" id="{C95AD9A4-5AF5-48C4-BC2A-635316433A45}"/>
                </a:ext>
              </a:extLst>
            </p:cNvPr>
            <p:cNvSpPr>
              <a:spLocks noChangeArrowheads="1"/>
            </p:cNvSpPr>
            <p:nvPr>
              <p:extLst>
                <p:ext uri="{386F3935-93C4-4BCD-93E2-E3B085C9AB24}">
                  <p16:designElem xmlns:p16="http://schemas.microsoft.com/office/powerpoint/2015/main" val="1"/>
                </p:ext>
              </p:extLst>
            </p:nvPr>
          </p:nvSpPr>
          <p:spPr bwMode="auto">
            <a:xfrm>
              <a:off x="5196840" y="498348"/>
              <a:ext cx="5861304" cy="5861304"/>
            </a:xfrm>
            <a:prstGeom prst="ellipse">
              <a:avLst/>
            </a:prstGeom>
            <a:solidFill>
              <a:schemeClr val="accent1">
                <a:alpha val="55000"/>
              </a:schemeClr>
            </a:solidFill>
            <a:ln>
              <a:noFill/>
            </a:ln>
          </p:spPr>
        </p:sp>
        <p:sp>
          <p:nvSpPr>
            <p:cNvPr id="14" name="Oval 5">
              <a:extLst>
                <a:ext uri="{FF2B5EF4-FFF2-40B4-BE49-F238E27FC236}">
                  <a16:creationId xmlns:a16="http://schemas.microsoft.com/office/drawing/2014/main" id="{AF4A3D62-D56C-4A32-8C75-100D383EC615}"/>
                </a:ext>
              </a:extLst>
            </p:cNvPr>
            <p:cNvSpPr>
              <a:spLocks noChangeArrowheads="1"/>
            </p:cNvSpPr>
            <p:nvPr>
              <p:extLst>
                <p:ext uri="{386F3935-93C4-4BCD-93E2-E3B085C9AB24}">
                  <p16:designElem xmlns:p16="http://schemas.microsoft.com/office/powerpoint/2015/main" val="1"/>
                </p:ext>
              </p:extLst>
            </p:nvPr>
          </p:nvSpPr>
          <p:spPr bwMode="auto">
            <a:xfrm>
              <a:off x="3165348" y="498348"/>
              <a:ext cx="5861304" cy="5861304"/>
            </a:xfrm>
            <a:prstGeom prst="ellipse">
              <a:avLst/>
            </a:prstGeom>
            <a:solidFill>
              <a:schemeClr val="accent1">
                <a:alpha val="70000"/>
              </a:schemeClr>
            </a:solidFill>
            <a:ln>
              <a:noFill/>
            </a:ln>
          </p:spPr>
        </p:sp>
      </p:grpSp>
      <p:sp useBgFill="1">
        <p:nvSpPr>
          <p:cNvPr id="16" name="Rectangle 15" title="ribbon">
            <a:extLst>
              <a:ext uri="{FF2B5EF4-FFF2-40B4-BE49-F238E27FC236}">
                <a16:creationId xmlns:a16="http://schemas.microsoft.com/office/drawing/2014/main" id="{3E1F47E4-066D-4C27-98C8-B2B2C7BABFE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38772"/>
            <a:ext cx="9144000" cy="398045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E6845BEC-F84E-49C5-A1C3-E987115D2585}"/>
              </a:ext>
            </a:extLst>
          </p:cNvPr>
          <p:cNvSpPr>
            <a:spLocks noGrp="1"/>
          </p:cNvSpPr>
          <p:nvPr>
            <p:ph idx="1"/>
          </p:nvPr>
        </p:nvSpPr>
        <p:spPr>
          <a:xfrm>
            <a:off x="152400" y="1752600"/>
            <a:ext cx="8839200" cy="3369773"/>
          </a:xfrm>
        </p:spPr>
        <p:txBody>
          <a:bodyPr>
            <a:noAutofit/>
          </a:bodyPr>
          <a:lstStyle/>
          <a:p>
            <a:pPr marL="0" indent="0" algn="ctr">
              <a:buNone/>
            </a:pPr>
            <a:r>
              <a:rPr lang="en-GB" dirty="0">
                <a:solidFill>
                  <a:schemeClr val="tx2"/>
                </a:solidFill>
              </a:rPr>
              <a:t>For example – a key contact within a University could assist with organising student and postgraduate volunteers to enable you to run a larger event. Other organisations such as Science Centres can provide experienced staff to assist with your project.</a:t>
            </a:r>
          </a:p>
        </p:txBody>
      </p:sp>
      <p:sp>
        <p:nvSpPr>
          <p:cNvPr id="4" name="Slide Number Placeholder 3">
            <a:extLst>
              <a:ext uri="{FF2B5EF4-FFF2-40B4-BE49-F238E27FC236}">
                <a16:creationId xmlns:a16="http://schemas.microsoft.com/office/drawing/2014/main" id="{92A1FAA6-67BF-44CD-8D24-3514F8A3F2C4}"/>
              </a:ext>
            </a:extLst>
          </p:cNvPr>
          <p:cNvSpPr>
            <a:spLocks noGrp="1"/>
          </p:cNvSpPr>
          <p:nvPr>
            <p:ph type="sldNum" sz="quarter" idx="12"/>
          </p:nvPr>
        </p:nvSpPr>
        <p:spPr>
          <a:xfrm>
            <a:off x="6457950" y="6356350"/>
            <a:ext cx="205740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B6F15528-21DE-4FAA-801E-634DDDAF4B2B}" type="slidenum">
              <a:rPr kumimoji="0" lang="en-US" sz="1000" b="0" i="0" u="none" strike="noStrike" kern="1200" cap="none" spc="0" normalizeH="0" baseline="0" noProof="0">
                <a:ln>
                  <a:noFill/>
                </a:ln>
                <a:solidFill>
                  <a:prstClr val="black">
                    <a:lumMod val="75000"/>
                    <a:lumOff val="2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34</a:t>
            </a:fld>
            <a:endParaRPr kumimoji="0" lang="en-US" sz="1000" b="0" i="0" u="none" strike="noStrike" kern="1200" cap="none" spc="0" normalizeH="0" baseline="0" noProof="0">
              <a:ln>
                <a:noFill/>
              </a:ln>
              <a:solidFill>
                <a:prstClr val="black">
                  <a:lumMod val="75000"/>
                  <a:lumOff val="25000"/>
                </a:prstClr>
              </a:solidFill>
              <a:effectLst/>
              <a:uLnTx/>
              <a:uFillTx/>
              <a:latin typeface="Calibri"/>
              <a:ea typeface="+mn-ea"/>
              <a:cs typeface="+mn-cs"/>
            </a:endParaRPr>
          </a:p>
        </p:txBody>
      </p:sp>
    </p:spTree>
    <p:extLst>
      <p:ext uri="{BB962C8B-B14F-4D97-AF65-F5344CB8AC3E}">
        <p14:creationId xmlns:p14="http://schemas.microsoft.com/office/powerpoint/2010/main" val="2619223643"/>
      </p:ext>
    </p:extLst>
  </p:cSld>
  <p:clrMapOvr>
    <a:overrideClrMapping bg1="dk1" tx1="lt1" bg2="dk2" tx2="lt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1" dirty="0"/>
              <a:t>Provide an opportunity</a:t>
            </a:r>
            <a:r>
              <a:rPr lang="en-GB" dirty="0"/>
              <a:t> – many partners will be looking for people to contribute to their own events or activities. It may be that you could support what they are doing, rather than invent something of your own.</a:t>
            </a:r>
          </a:p>
          <a:p>
            <a:endParaRPr lang="en-GB" dirty="0"/>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1000" y="609600"/>
            <a:ext cx="8458200" cy="5516563"/>
          </a:xfrm>
        </p:spPr>
        <p:txBody>
          <a:bodyPr>
            <a:normAutofit fontScale="92500" lnSpcReduction="10000"/>
          </a:bodyPr>
          <a:lstStyle/>
          <a:p>
            <a:r>
              <a:rPr lang="en-GB" b="1" dirty="0"/>
              <a:t>Help you reach new audiences</a:t>
            </a:r>
            <a:r>
              <a:rPr lang="en-GB" dirty="0"/>
              <a:t> –partners may already have access to members of your target audience, such as schools, museums, libraries or charitable organisations.</a:t>
            </a:r>
          </a:p>
          <a:p>
            <a:endParaRPr lang="en-GB" dirty="0"/>
          </a:p>
          <a:p>
            <a:r>
              <a:rPr lang="en-GB" b="1" dirty="0"/>
              <a:t>Provide a venue</a:t>
            </a:r>
            <a:r>
              <a:rPr lang="en-GB" dirty="0"/>
              <a:t> – if you need a physical venue a partner may be able to help e.g. businesses, science centres, museums, libraries or other places of cultural interest. They may also help with hosting the event, access requirements, advertising and be able to provide other equipment or resources.</a:t>
            </a:r>
          </a:p>
          <a:p>
            <a:endParaRPr lang="en-GB" dirty="0"/>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85800"/>
            <a:ext cx="8001000" cy="5440363"/>
          </a:xfrm>
        </p:spPr>
        <p:txBody>
          <a:bodyPr>
            <a:normAutofit lnSpcReduction="10000"/>
          </a:bodyPr>
          <a:lstStyle/>
          <a:p>
            <a:r>
              <a:rPr lang="en-GB" b="1" dirty="0"/>
              <a:t>Provide expertise</a:t>
            </a:r>
            <a:r>
              <a:rPr lang="en-GB" dirty="0"/>
              <a:t> – partners can be crucial in providing expertise you do not possess. For example, if you want to build a website you may need partners with specialist technical knowledge – who could come from inside your institution or elsewhere.</a:t>
            </a:r>
          </a:p>
          <a:p>
            <a:r>
              <a:rPr lang="en-GB" b="1" dirty="0"/>
              <a:t>Strengthen relationships</a:t>
            </a:r>
            <a:r>
              <a:rPr lang="en-GB" dirty="0"/>
              <a:t> – working with partners can deepen and strengthen your relationships as well as introducing you to new people and new ideas. This may lead to other projects in the future.</a:t>
            </a:r>
          </a:p>
          <a:p>
            <a:endParaRPr lang="en-GB" dirty="0"/>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59A309A7-1751-4ABE-A3C1-EEC40366AD8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6660" y="0"/>
            <a:ext cx="157734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7" name="Oval 16">
            <a:extLst>
              <a:ext uri="{FF2B5EF4-FFF2-40B4-BE49-F238E27FC236}">
                <a16:creationId xmlns:a16="http://schemas.microsoft.com/office/drawing/2014/main" id="{967D8EB6-EAE1-4F9C-B398-83321E28720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86550" y="2358913"/>
            <a:ext cx="1605129" cy="2140172"/>
          </a:xfrm>
          <a:prstGeom prst="ellipse">
            <a:avLst/>
          </a:prstGeom>
          <a:solidFill>
            <a:srgbClr val="FFFFFF"/>
          </a:solidFill>
          <a:ln>
            <a:solidFill>
              <a:srgbClr val="4E82B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8" name="Graphic 7">
            <a:extLst>
              <a:ext uri="{FF2B5EF4-FFF2-40B4-BE49-F238E27FC236}">
                <a16:creationId xmlns:a16="http://schemas.microsoft.com/office/drawing/2014/main" id="{9E5CDEC5-6C32-44F4-864E-1C125875293D}"/>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40831" y="2880717"/>
            <a:ext cx="1096566" cy="1096566"/>
          </a:xfrm>
          <a:prstGeom prst="rect">
            <a:avLst/>
          </a:prstGeom>
        </p:spPr>
      </p:pic>
      <p:sp>
        <p:nvSpPr>
          <p:cNvPr id="2" name="Title 1"/>
          <p:cNvSpPr>
            <a:spLocks noGrp="1"/>
          </p:cNvSpPr>
          <p:nvPr>
            <p:ph type="title"/>
          </p:nvPr>
        </p:nvSpPr>
        <p:spPr>
          <a:xfrm>
            <a:off x="852321" y="627564"/>
            <a:ext cx="5605629" cy="1325563"/>
          </a:xfrm>
        </p:spPr>
        <p:txBody>
          <a:bodyPr>
            <a:normAutofit/>
          </a:bodyPr>
          <a:lstStyle/>
          <a:p>
            <a:r>
              <a:rPr lang="en-GB"/>
              <a:t>Before you begin </a:t>
            </a:r>
            <a:r>
              <a:rPr lang="en-GB" dirty="0"/>
              <a:t>…</a:t>
            </a:r>
            <a:endParaRPr lang="en-GB"/>
          </a:p>
        </p:txBody>
      </p:sp>
      <p:sp>
        <p:nvSpPr>
          <p:cNvPr id="3" name="Content Placeholder 2"/>
          <p:cNvSpPr>
            <a:spLocks noGrp="1"/>
          </p:cNvSpPr>
          <p:nvPr>
            <p:ph idx="1"/>
          </p:nvPr>
        </p:nvSpPr>
        <p:spPr>
          <a:xfrm>
            <a:off x="852321" y="2057401"/>
            <a:ext cx="5834228" cy="4298950"/>
          </a:xfrm>
        </p:spPr>
        <p:txBody>
          <a:bodyPr anchor="ctr">
            <a:normAutofit/>
          </a:bodyPr>
          <a:lstStyle/>
          <a:p>
            <a:r>
              <a:rPr lang="en-GB" dirty="0"/>
              <a:t>Think ahead and plan thoroughly</a:t>
            </a:r>
          </a:p>
          <a:p>
            <a:r>
              <a:rPr lang="en-GB" dirty="0"/>
              <a:t>Be open and honest – what’s in it for you?</a:t>
            </a:r>
          </a:p>
          <a:p>
            <a:r>
              <a:rPr lang="en-GB" dirty="0"/>
              <a:t>Establish leadership roles and responsibilities</a:t>
            </a:r>
          </a:p>
          <a:p>
            <a:r>
              <a:rPr lang="en-GB" dirty="0"/>
              <a:t>Agree what to do if nothing happens</a:t>
            </a:r>
          </a:p>
          <a:p>
            <a:pPr marL="0" indent="0">
              <a:buNone/>
            </a:pPr>
            <a:endParaRPr lang="en-GB" sz="2100" dirty="0"/>
          </a:p>
        </p:txBody>
      </p:sp>
      <p:sp>
        <p:nvSpPr>
          <p:cNvPr id="4" name="Slide Number Placeholder 3"/>
          <p:cNvSpPr>
            <a:spLocks noGrp="1"/>
          </p:cNvSpPr>
          <p:nvPr>
            <p:ph type="sldNum" sz="quarter" idx="12"/>
          </p:nvPr>
        </p:nvSpPr>
        <p:spPr>
          <a:xfrm>
            <a:off x="7756071" y="6356350"/>
            <a:ext cx="75927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B6F15528-21DE-4FAA-801E-634DDDAF4B2B}" type="slidenum">
              <a:rPr kumimoji="0" lang="en-US" sz="1200" b="0" i="0" u="none" strike="noStrike" kern="1200" cap="none" spc="0" normalizeH="0" baseline="0" noProof="0">
                <a:ln>
                  <a:noFill/>
                </a:ln>
                <a:solidFill>
                  <a:srgbClr val="FFFFFF"/>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38</a:t>
            </a:fld>
            <a:endParaRPr kumimoji="0" lang="en-US" sz="1200" b="0" i="0" u="none" strike="noStrike" kern="1200" cap="none" spc="0" normalizeH="0" baseline="0" noProof="0">
              <a:ln>
                <a:noFill/>
              </a:ln>
              <a:solidFill>
                <a:srgbClr val="FFFFFF"/>
              </a:solidFill>
              <a:effectLst/>
              <a:uLnTx/>
              <a:uFillTx/>
              <a:latin typeface="Calibri"/>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59A309A7-1751-4ABE-A3C1-EEC40366AD8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6660" y="0"/>
            <a:ext cx="157734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5" name="Oval 14">
            <a:extLst>
              <a:ext uri="{FF2B5EF4-FFF2-40B4-BE49-F238E27FC236}">
                <a16:creationId xmlns:a16="http://schemas.microsoft.com/office/drawing/2014/main" id="{967D8EB6-EAE1-4F9C-B398-83321E28720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86550" y="2358913"/>
            <a:ext cx="1605129" cy="2140172"/>
          </a:xfrm>
          <a:prstGeom prst="ellipse">
            <a:avLst/>
          </a:prstGeom>
          <a:solidFill>
            <a:srgbClr val="FFFFFF"/>
          </a:solidFill>
          <a:ln>
            <a:solidFill>
              <a:srgbClr val="4E82B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8" name="Graphic 7">
            <a:extLst>
              <a:ext uri="{FF2B5EF4-FFF2-40B4-BE49-F238E27FC236}">
                <a16:creationId xmlns:a16="http://schemas.microsoft.com/office/drawing/2014/main" id="{9E5CDEC5-6C32-44F4-864E-1C125875293D}"/>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40831" y="2880717"/>
            <a:ext cx="1096566" cy="1096566"/>
          </a:xfrm>
          <a:prstGeom prst="rect">
            <a:avLst/>
          </a:prstGeom>
        </p:spPr>
      </p:pic>
      <p:sp>
        <p:nvSpPr>
          <p:cNvPr id="2" name="Title 1"/>
          <p:cNvSpPr>
            <a:spLocks noGrp="1"/>
          </p:cNvSpPr>
          <p:nvPr>
            <p:ph type="title"/>
          </p:nvPr>
        </p:nvSpPr>
        <p:spPr>
          <a:xfrm>
            <a:off x="852321" y="627564"/>
            <a:ext cx="5605629" cy="1325563"/>
          </a:xfrm>
        </p:spPr>
        <p:txBody>
          <a:bodyPr>
            <a:normAutofit/>
          </a:bodyPr>
          <a:lstStyle/>
          <a:p>
            <a:r>
              <a:rPr lang="en-GB" dirty="0"/>
              <a:t>Before you begin </a:t>
            </a:r>
          </a:p>
        </p:txBody>
      </p:sp>
      <p:sp>
        <p:nvSpPr>
          <p:cNvPr id="3" name="Content Placeholder 2"/>
          <p:cNvSpPr>
            <a:spLocks noGrp="1"/>
          </p:cNvSpPr>
          <p:nvPr>
            <p:ph idx="1"/>
          </p:nvPr>
        </p:nvSpPr>
        <p:spPr>
          <a:xfrm>
            <a:off x="852321" y="2057401"/>
            <a:ext cx="5605629" cy="4572000"/>
          </a:xfrm>
        </p:spPr>
        <p:txBody>
          <a:bodyPr anchor="ctr">
            <a:normAutofit/>
          </a:bodyPr>
          <a:lstStyle/>
          <a:p>
            <a:r>
              <a:rPr lang="en-GB" dirty="0"/>
              <a:t>Establish joint vision – where do you want to get to?</a:t>
            </a:r>
          </a:p>
          <a:p>
            <a:r>
              <a:rPr lang="en-GB" dirty="0"/>
              <a:t>Communication is key: be structured in your approach not ad hoc</a:t>
            </a:r>
          </a:p>
          <a:p>
            <a:r>
              <a:rPr lang="en-GB" dirty="0"/>
              <a:t>Monitor and review: reflect, are you making progress?</a:t>
            </a:r>
          </a:p>
          <a:p>
            <a:endParaRPr lang="en-GB" sz="2100" dirty="0"/>
          </a:p>
        </p:txBody>
      </p:sp>
      <p:sp>
        <p:nvSpPr>
          <p:cNvPr id="4" name="Slide Number Placeholder 3"/>
          <p:cNvSpPr>
            <a:spLocks noGrp="1"/>
          </p:cNvSpPr>
          <p:nvPr>
            <p:ph type="sldNum" sz="quarter" idx="12"/>
          </p:nvPr>
        </p:nvSpPr>
        <p:spPr>
          <a:xfrm>
            <a:off x="7756071" y="6356350"/>
            <a:ext cx="75927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B6F15528-21DE-4FAA-801E-634DDDAF4B2B}" type="slidenum">
              <a:rPr kumimoji="0" lang="en-US" sz="1200" b="0" i="0" u="none" strike="noStrike" kern="1200" cap="none" spc="0" normalizeH="0" baseline="0" noProof="0">
                <a:ln>
                  <a:noFill/>
                </a:ln>
                <a:solidFill>
                  <a:srgbClr val="FFFFFF"/>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39</a:t>
            </a:fld>
            <a:endParaRPr kumimoji="0" lang="en-US" sz="1200" b="0" i="0" u="none" strike="noStrike" kern="1200" cap="none" spc="0" normalizeH="0" baseline="0" noProof="0">
              <a:ln>
                <a:noFill/>
              </a:ln>
              <a:solidFill>
                <a:srgbClr val="FFFFFF"/>
              </a:solidFill>
              <a:effectLst/>
              <a:uLnTx/>
              <a:uFillTx/>
              <a:latin typeface="Calibri"/>
              <a:ea typeface="+mn-ea"/>
              <a:cs typeface="+mn-cs"/>
            </a:endParaRPr>
          </a:p>
        </p:txBody>
      </p:sp>
    </p:spTree>
    <p:extLst>
      <p:ext uri="{BB962C8B-B14F-4D97-AF65-F5344CB8AC3E}">
        <p14:creationId xmlns:p14="http://schemas.microsoft.com/office/powerpoint/2010/main" val="2289764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Avoid Conflict</a:t>
            </a:r>
          </a:p>
        </p:txBody>
      </p:sp>
      <p:sp>
        <p:nvSpPr>
          <p:cNvPr id="3" name="Content Placeholder 2"/>
          <p:cNvSpPr>
            <a:spLocks noGrp="1"/>
          </p:cNvSpPr>
          <p:nvPr>
            <p:ph idx="1"/>
          </p:nvPr>
        </p:nvSpPr>
        <p:spPr/>
        <p:txBody>
          <a:bodyPr/>
          <a:lstStyle/>
          <a:p>
            <a:r>
              <a:rPr lang="en-GB" dirty="0"/>
              <a:t>Poor management can lead to the breakdown of partnerships, where partners feel they are not listened to, under-appreciated or are carrying more than their share of the workload. But there are a number of things you can do to avoid these problems before they arise</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r>
              <a:rPr lang="en-GB" b="1" dirty="0"/>
              <a:t>Build relationships with your partners</a:t>
            </a:r>
            <a:r>
              <a:rPr lang="en-GB" dirty="0"/>
              <a:t>, keep them in the loop and allow them to communicate any feelings of dissatisfaction rather than letting them bubble under the surface.</a:t>
            </a:r>
          </a:p>
          <a:p>
            <a:r>
              <a:rPr lang="en-GB" b="1" dirty="0"/>
              <a:t>Don't choose partners whose interests conflict with your own (or with the interests of other partners)</a:t>
            </a:r>
            <a:r>
              <a:rPr lang="en-GB" dirty="0"/>
              <a:t>. Ensure that you are partnered with the right person. Do they have the right kind of expertise? Are they in a position to agree to what you want them to deliver?</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1" dirty="0"/>
              <a:t>Don't dismiss their ideas</a:t>
            </a:r>
            <a:r>
              <a:rPr lang="en-GB" dirty="0"/>
              <a:t> – they may know things that you don't know or highlight avenues you might not have explored.</a:t>
            </a:r>
          </a:p>
          <a:p>
            <a:endParaRPr lang="en-GB" dirty="0"/>
          </a:p>
          <a:p>
            <a:r>
              <a:rPr lang="en-GB" b="1" dirty="0"/>
              <a:t>Make sure that everybody is happy with decisions made </a:t>
            </a:r>
            <a:r>
              <a:rPr lang="en-GB" dirty="0"/>
              <a:t>(and that the reasons behind certain decisions are fully communicated).</a:t>
            </a:r>
          </a:p>
          <a:p>
            <a:endParaRPr lang="en-GB" dirty="0"/>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457200" y="914400"/>
            <a:ext cx="8229600" cy="5211763"/>
          </a:xfrm>
        </p:spPr>
        <p:txBody>
          <a:bodyPr>
            <a:normAutofit/>
          </a:bodyPr>
          <a:lstStyle/>
          <a:p>
            <a:r>
              <a:rPr lang="en-GB" b="1" dirty="0"/>
              <a:t>Treat all partners equally</a:t>
            </a:r>
            <a:r>
              <a:rPr lang="en-GB" dirty="0"/>
              <a:t> – don't allow other partners to 'pull rank'. Create space for all partners to be heard.</a:t>
            </a:r>
          </a:p>
          <a:p>
            <a:r>
              <a:rPr lang="en-GB" b="1" dirty="0"/>
              <a:t>Finally – there comes a time when a partnership has run its course.</a:t>
            </a:r>
            <a:r>
              <a:rPr lang="en-GB" dirty="0"/>
              <a:t> If attempts to resolve conflict or stir up action have been unsuccessful you may need to consider dissolving the partnership. Thank all parties for their contribution and go your separate ways.</a:t>
            </a:r>
          </a:p>
          <a:p>
            <a:endParaRPr lang="en-GB" dirty="0"/>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70B121-56F4-4848-B38B-182089D909F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cxnSp>
        <p:nvCxnSpPr>
          <p:cNvPr id="11" name="Straight Connector 10">
            <a:extLst>
              <a:ext uri="{FF2B5EF4-FFF2-40B4-BE49-F238E27FC236}">
                <a16:creationId xmlns:a16="http://schemas.microsoft.com/office/drawing/2014/main" id="{2D72A2C9-F3CA-4216-8BAD-FA4C970C3C4E}"/>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628651" y="963876"/>
            <a:ext cx="2620770" cy="5208323"/>
          </a:xfrm>
        </p:spPr>
        <p:txBody>
          <a:bodyPr>
            <a:normAutofit/>
          </a:bodyPr>
          <a:lstStyle/>
          <a:p>
            <a:pPr algn="r">
              <a:lnSpc>
                <a:spcPct val="90000"/>
              </a:lnSpc>
            </a:pPr>
            <a:r>
              <a:rPr lang="en-GB" sz="4000" dirty="0">
                <a:solidFill>
                  <a:schemeClr val="accent1"/>
                </a:solidFill>
              </a:rPr>
              <a:t>Top Tips:</a:t>
            </a:r>
            <a:br>
              <a:rPr lang="en-GB" sz="3700" dirty="0">
                <a:solidFill>
                  <a:schemeClr val="accent1"/>
                </a:solidFill>
              </a:rPr>
            </a:br>
            <a:br>
              <a:rPr lang="en-GB" sz="3700" dirty="0">
                <a:solidFill>
                  <a:schemeClr val="accent1"/>
                </a:solidFill>
              </a:rPr>
            </a:br>
            <a:r>
              <a:rPr lang="en-GB" sz="3700" dirty="0">
                <a:solidFill>
                  <a:schemeClr val="accent1"/>
                </a:solidFill>
              </a:rPr>
              <a:t> Penny Wilson, Head of Community Affairs, University of Cambridge</a:t>
            </a:r>
          </a:p>
        </p:txBody>
      </p:sp>
      <p:sp>
        <p:nvSpPr>
          <p:cNvPr id="3" name="Content Placeholder 2"/>
          <p:cNvSpPr>
            <a:spLocks noGrp="1"/>
          </p:cNvSpPr>
          <p:nvPr>
            <p:ph idx="1"/>
          </p:nvPr>
        </p:nvSpPr>
        <p:spPr>
          <a:xfrm>
            <a:off x="3732023" y="963877"/>
            <a:ext cx="4783327" cy="4930246"/>
          </a:xfrm>
        </p:spPr>
        <p:txBody>
          <a:bodyPr anchor="ctr">
            <a:normAutofit/>
          </a:bodyPr>
          <a:lstStyle/>
          <a:p>
            <a:pPr marL="514350" indent="-514350">
              <a:buAutoNum type="arabicPeriod"/>
            </a:pPr>
            <a:r>
              <a:rPr lang="en-GB" b="1" dirty="0"/>
              <a:t>Be clear and honest </a:t>
            </a:r>
            <a:r>
              <a:rPr lang="en-GB" dirty="0"/>
              <a:t>from the start about what you want to get from a partnership and ask your partners to do the same</a:t>
            </a:r>
          </a:p>
          <a:p>
            <a:pPr marL="514350" indent="-514350">
              <a:buAutoNum type="arabicPeriod"/>
            </a:pPr>
            <a:endParaRPr lang="en-GB" sz="2100" dirty="0"/>
          </a:p>
          <a:p>
            <a:pPr marL="0" indent="0">
              <a:buNone/>
            </a:pPr>
            <a:r>
              <a:rPr lang="en-GB" sz="2400" dirty="0"/>
              <a:t>Share any uncomfortable truths and manage expectations, it will make things much easier in the long run.</a:t>
            </a:r>
          </a:p>
          <a:p>
            <a:pPr>
              <a:buNone/>
            </a:pPr>
            <a:endParaRPr lang="en-GB" sz="2100" dirty="0"/>
          </a:p>
        </p:txBody>
      </p:sp>
      <p:sp>
        <p:nvSpPr>
          <p:cNvPr id="4" name="Slide Number Placeholder 3"/>
          <p:cNvSpPr>
            <a:spLocks noGrp="1"/>
          </p:cNvSpPr>
          <p:nvPr>
            <p:ph type="sldNum" sz="quarter" idx="12"/>
          </p:nvPr>
        </p:nvSpPr>
        <p:spPr>
          <a:xfrm>
            <a:off x="7928637" y="6033479"/>
            <a:ext cx="586712"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B6F15528-21DE-4FAA-801E-634DDDAF4B2B}" type="slidenum">
              <a:rPr kumimoji="0" lang="en-US" sz="900" b="0" i="0" u="none" strike="noStrike" kern="1200" cap="none" spc="0" normalizeH="0" baseline="0" noProof="0">
                <a:ln>
                  <a:noFill/>
                </a:ln>
                <a:solidFill>
                  <a:prstClr val="black">
                    <a:alpha val="80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44</a:t>
            </a:fld>
            <a:endParaRPr kumimoji="0" lang="en-US" sz="900" b="0" i="0" u="none" strike="noStrike" kern="1200" cap="none" spc="0" normalizeH="0" baseline="0" noProof="0">
              <a:ln>
                <a:noFill/>
              </a:ln>
              <a:solidFill>
                <a:prstClr val="black">
                  <a:alpha val="80000"/>
                </a:prstClr>
              </a:solidFill>
              <a:effectLst/>
              <a:uLnTx/>
              <a:uFillTx/>
              <a:latin typeface="Calibri"/>
              <a:ea typeface="+mn-ea"/>
              <a:cs typeface="+mn-cs"/>
            </a:endParaRPr>
          </a:p>
        </p:txBody>
      </p:sp>
    </p:spTree>
    <p:extLst>
      <p:ext uri="{BB962C8B-B14F-4D97-AF65-F5344CB8AC3E}">
        <p14:creationId xmlns:p14="http://schemas.microsoft.com/office/powerpoint/2010/main" val="2683292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70B121-56F4-4848-B38B-182089D909F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cxnSp>
        <p:nvCxnSpPr>
          <p:cNvPr id="11" name="Straight Connector 10">
            <a:extLst>
              <a:ext uri="{FF2B5EF4-FFF2-40B4-BE49-F238E27FC236}">
                <a16:creationId xmlns:a16="http://schemas.microsoft.com/office/drawing/2014/main" id="{2D72A2C9-F3CA-4216-8BAD-FA4C970C3C4E}"/>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628650" y="963877"/>
            <a:ext cx="2620771" cy="4930246"/>
          </a:xfrm>
        </p:spPr>
        <p:txBody>
          <a:bodyPr>
            <a:normAutofit/>
          </a:bodyPr>
          <a:lstStyle/>
          <a:p>
            <a:pPr algn="r">
              <a:lnSpc>
                <a:spcPct val="90000"/>
              </a:lnSpc>
            </a:pPr>
            <a:r>
              <a:rPr lang="en-GB" sz="3700" dirty="0">
                <a:solidFill>
                  <a:schemeClr val="accent1"/>
                </a:solidFill>
              </a:rPr>
              <a:t>Top Tips:</a:t>
            </a:r>
            <a:br>
              <a:rPr lang="en-GB" sz="3700" dirty="0">
                <a:solidFill>
                  <a:schemeClr val="accent1"/>
                </a:solidFill>
              </a:rPr>
            </a:br>
            <a:br>
              <a:rPr lang="en-GB" sz="3700" dirty="0">
                <a:solidFill>
                  <a:schemeClr val="accent1"/>
                </a:solidFill>
              </a:rPr>
            </a:br>
            <a:r>
              <a:rPr lang="en-GB" sz="3700" dirty="0">
                <a:solidFill>
                  <a:schemeClr val="accent1"/>
                </a:solidFill>
              </a:rPr>
              <a:t> Penny Wilson, Head of Community Affairs, University of Cambridge</a:t>
            </a:r>
          </a:p>
        </p:txBody>
      </p:sp>
      <p:sp>
        <p:nvSpPr>
          <p:cNvPr id="3" name="Content Placeholder 2"/>
          <p:cNvSpPr>
            <a:spLocks noGrp="1"/>
          </p:cNvSpPr>
          <p:nvPr>
            <p:ph idx="1"/>
          </p:nvPr>
        </p:nvSpPr>
        <p:spPr>
          <a:xfrm>
            <a:off x="3732023" y="963877"/>
            <a:ext cx="4783327" cy="4930246"/>
          </a:xfrm>
        </p:spPr>
        <p:txBody>
          <a:bodyPr anchor="ctr">
            <a:normAutofit/>
          </a:bodyPr>
          <a:lstStyle/>
          <a:p>
            <a:pPr>
              <a:buNone/>
            </a:pPr>
            <a:r>
              <a:rPr lang="en-GB" dirty="0"/>
              <a:t>2. </a:t>
            </a:r>
            <a:r>
              <a:rPr lang="en-GB" b="1" dirty="0"/>
              <a:t>Never agree </a:t>
            </a:r>
            <a:r>
              <a:rPr lang="en-GB" dirty="0"/>
              <a:t>to something that you know you can't deliver or which makes you feel uncomfortable just to get a partnership off the ground. It will backfire!</a:t>
            </a:r>
          </a:p>
          <a:p>
            <a:pPr>
              <a:buNone/>
            </a:pPr>
            <a:endParaRPr lang="en-GB" sz="2100" dirty="0"/>
          </a:p>
        </p:txBody>
      </p:sp>
      <p:sp>
        <p:nvSpPr>
          <p:cNvPr id="4" name="Slide Number Placeholder 3"/>
          <p:cNvSpPr>
            <a:spLocks noGrp="1"/>
          </p:cNvSpPr>
          <p:nvPr>
            <p:ph type="sldNum" sz="quarter" idx="12"/>
          </p:nvPr>
        </p:nvSpPr>
        <p:spPr>
          <a:xfrm>
            <a:off x="7928637" y="6033479"/>
            <a:ext cx="586712"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B6F15528-21DE-4FAA-801E-634DDDAF4B2B}" type="slidenum">
              <a:rPr kumimoji="0" lang="en-US" sz="900" b="0" i="0" u="none" strike="noStrike" kern="1200" cap="none" spc="0" normalizeH="0" baseline="0" noProof="0">
                <a:ln>
                  <a:noFill/>
                </a:ln>
                <a:solidFill>
                  <a:prstClr val="black">
                    <a:alpha val="80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45</a:t>
            </a:fld>
            <a:endParaRPr kumimoji="0" lang="en-US" sz="900" b="0" i="0" u="none" strike="noStrike" kern="1200" cap="none" spc="0" normalizeH="0" baseline="0" noProof="0">
              <a:ln>
                <a:noFill/>
              </a:ln>
              <a:solidFill>
                <a:prstClr val="black">
                  <a:alpha val="80000"/>
                </a:prstClr>
              </a:solidFill>
              <a:effectLst/>
              <a:uLnTx/>
              <a:uFillTx/>
              <a:latin typeface="Calibri"/>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D70B121-56F4-4848-B38B-182089D909F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cxnSp>
        <p:nvCxnSpPr>
          <p:cNvPr id="12" name="Straight Connector 11">
            <a:extLst>
              <a:ext uri="{FF2B5EF4-FFF2-40B4-BE49-F238E27FC236}">
                <a16:creationId xmlns:a16="http://schemas.microsoft.com/office/drawing/2014/main" id="{2D72A2C9-F3CA-4216-8BAD-FA4C970C3C4E}"/>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5" name="Title 4">
            <a:extLst>
              <a:ext uri="{FF2B5EF4-FFF2-40B4-BE49-F238E27FC236}">
                <a16:creationId xmlns:a16="http://schemas.microsoft.com/office/drawing/2014/main" id="{21EC7839-F284-404A-836C-958DF5527AE2}"/>
              </a:ext>
            </a:extLst>
          </p:cNvPr>
          <p:cNvSpPr>
            <a:spLocks noGrp="1"/>
          </p:cNvSpPr>
          <p:nvPr>
            <p:ph type="title"/>
          </p:nvPr>
        </p:nvSpPr>
        <p:spPr>
          <a:xfrm>
            <a:off x="628650" y="963877"/>
            <a:ext cx="2620771" cy="4930246"/>
          </a:xfrm>
        </p:spPr>
        <p:txBody>
          <a:bodyPr>
            <a:normAutofit/>
          </a:bodyPr>
          <a:lstStyle/>
          <a:p>
            <a:pPr algn="r">
              <a:lnSpc>
                <a:spcPct val="90000"/>
              </a:lnSpc>
            </a:pPr>
            <a:r>
              <a:rPr lang="en-US" sz="3700">
                <a:solidFill>
                  <a:schemeClr val="accent1"/>
                </a:solidFill>
              </a:rPr>
              <a:t>Top Tips:</a:t>
            </a:r>
            <a:br>
              <a:rPr lang="en-US" sz="3700">
                <a:solidFill>
                  <a:schemeClr val="accent1"/>
                </a:solidFill>
              </a:rPr>
            </a:br>
            <a:br>
              <a:rPr lang="en-US" sz="3700">
                <a:solidFill>
                  <a:schemeClr val="accent1"/>
                </a:solidFill>
              </a:rPr>
            </a:br>
            <a:r>
              <a:rPr lang="en-US" sz="3700">
                <a:solidFill>
                  <a:schemeClr val="accent1"/>
                </a:solidFill>
              </a:rPr>
              <a:t> Penny Wilson, Head of Community Affairs, University of Cambridge</a:t>
            </a:r>
            <a:endParaRPr lang="en-GB" sz="3700">
              <a:solidFill>
                <a:schemeClr val="accent1"/>
              </a:solidFill>
            </a:endParaRPr>
          </a:p>
        </p:txBody>
      </p:sp>
      <p:sp>
        <p:nvSpPr>
          <p:cNvPr id="3" name="Content Placeholder 2"/>
          <p:cNvSpPr>
            <a:spLocks noGrp="1"/>
          </p:cNvSpPr>
          <p:nvPr>
            <p:ph idx="1"/>
          </p:nvPr>
        </p:nvSpPr>
        <p:spPr>
          <a:xfrm>
            <a:off x="3732023" y="963876"/>
            <a:ext cx="5030972" cy="5360723"/>
          </a:xfrm>
        </p:spPr>
        <p:txBody>
          <a:bodyPr anchor="ctr">
            <a:normAutofit lnSpcReduction="10000"/>
          </a:bodyPr>
          <a:lstStyle/>
          <a:p>
            <a:pPr>
              <a:buNone/>
            </a:pPr>
            <a:r>
              <a:rPr lang="en-GB" dirty="0"/>
              <a:t>3. The best partnerships build on each partner </a:t>
            </a:r>
            <a:r>
              <a:rPr lang="en-GB" b="1" dirty="0"/>
              <a:t>bringing their strengths </a:t>
            </a:r>
            <a:r>
              <a:rPr lang="en-GB" dirty="0"/>
              <a:t>to the table. </a:t>
            </a:r>
          </a:p>
          <a:p>
            <a:pPr>
              <a:buNone/>
            </a:pPr>
            <a:endParaRPr lang="en-GB" sz="2100" dirty="0"/>
          </a:p>
          <a:p>
            <a:pPr>
              <a:buNone/>
            </a:pPr>
            <a:r>
              <a:rPr lang="en-GB" sz="2100" dirty="0"/>
              <a:t>	</a:t>
            </a:r>
            <a:r>
              <a:rPr lang="en-GB" sz="2800" dirty="0"/>
              <a:t>If you think you could do everything better than your partner, then why are you partnering with them? Equally, if they are better placed to deliver the whole project, why are they partnering with you?</a:t>
            </a:r>
          </a:p>
        </p:txBody>
      </p:sp>
      <p:sp>
        <p:nvSpPr>
          <p:cNvPr id="4" name="Slide Number Placeholder 3"/>
          <p:cNvSpPr>
            <a:spLocks noGrp="1"/>
          </p:cNvSpPr>
          <p:nvPr>
            <p:ph type="sldNum" sz="quarter" idx="12"/>
          </p:nvPr>
        </p:nvSpPr>
        <p:spPr>
          <a:xfrm>
            <a:off x="7928637" y="6033479"/>
            <a:ext cx="586712"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B6F15528-21DE-4FAA-801E-634DDDAF4B2B}" type="slidenum">
              <a:rPr kumimoji="0" lang="en-US" sz="900" b="0" i="0" u="none" strike="noStrike" kern="1200" cap="none" spc="0" normalizeH="0" baseline="0" noProof="0">
                <a:ln>
                  <a:noFill/>
                </a:ln>
                <a:solidFill>
                  <a:prstClr val="black">
                    <a:alpha val="80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46</a:t>
            </a:fld>
            <a:endParaRPr kumimoji="0" lang="en-US" sz="900" b="0" i="0" u="none" strike="noStrike" kern="1200" cap="none" spc="0" normalizeH="0" baseline="0" noProof="0">
              <a:ln>
                <a:noFill/>
              </a:ln>
              <a:solidFill>
                <a:prstClr val="black">
                  <a:alpha val="80000"/>
                </a:prstClr>
              </a:solidFill>
              <a:effectLst/>
              <a:uLnTx/>
              <a:uFillTx/>
              <a:latin typeface="Calibri"/>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70B121-56F4-4848-B38B-182089D909F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cxnSp>
        <p:nvCxnSpPr>
          <p:cNvPr id="11" name="Straight Connector 10">
            <a:extLst>
              <a:ext uri="{FF2B5EF4-FFF2-40B4-BE49-F238E27FC236}">
                <a16:creationId xmlns:a16="http://schemas.microsoft.com/office/drawing/2014/main" id="{2D72A2C9-F3CA-4216-8BAD-FA4C970C3C4E}"/>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82875E9-80BF-4A9B-AE51-4165D05E6AD7}"/>
              </a:ext>
            </a:extLst>
          </p:cNvPr>
          <p:cNvSpPr>
            <a:spLocks noGrp="1"/>
          </p:cNvSpPr>
          <p:nvPr>
            <p:ph type="title"/>
          </p:nvPr>
        </p:nvSpPr>
        <p:spPr>
          <a:xfrm>
            <a:off x="628650" y="963877"/>
            <a:ext cx="2620771" cy="4930246"/>
          </a:xfrm>
        </p:spPr>
        <p:txBody>
          <a:bodyPr>
            <a:normAutofit/>
          </a:bodyPr>
          <a:lstStyle/>
          <a:p>
            <a:pPr algn="r">
              <a:lnSpc>
                <a:spcPct val="90000"/>
              </a:lnSpc>
            </a:pPr>
            <a:r>
              <a:rPr lang="en-US" sz="3700" dirty="0">
                <a:solidFill>
                  <a:schemeClr val="accent1"/>
                </a:solidFill>
              </a:rPr>
              <a:t>Top Tips:</a:t>
            </a:r>
            <a:br>
              <a:rPr lang="en-US" sz="3700" dirty="0">
                <a:solidFill>
                  <a:schemeClr val="accent1"/>
                </a:solidFill>
              </a:rPr>
            </a:br>
            <a:br>
              <a:rPr lang="en-US" sz="3700" dirty="0">
                <a:solidFill>
                  <a:schemeClr val="accent1"/>
                </a:solidFill>
              </a:rPr>
            </a:br>
            <a:r>
              <a:rPr lang="en-US" sz="3700" dirty="0">
                <a:solidFill>
                  <a:schemeClr val="accent1"/>
                </a:solidFill>
              </a:rPr>
              <a:t> Penny Wilson, Head of Community Affairs, University of Cambridge</a:t>
            </a:r>
            <a:endParaRPr lang="en-GB" sz="3700" dirty="0">
              <a:solidFill>
                <a:schemeClr val="accent1"/>
              </a:solidFill>
            </a:endParaRPr>
          </a:p>
        </p:txBody>
      </p:sp>
      <p:sp>
        <p:nvSpPr>
          <p:cNvPr id="3" name="Content Placeholder 2"/>
          <p:cNvSpPr>
            <a:spLocks noGrp="1"/>
          </p:cNvSpPr>
          <p:nvPr>
            <p:ph idx="1"/>
          </p:nvPr>
        </p:nvSpPr>
        <p:spPr>
          <a:xfrm>
            <a:off x="3636899" y="609600"/>
            <a:ext cx="5126088" cy="5562599"/>
          </a:xfrm>
        </p:spPr>
        <p:txBody>
          <a:bodyPr anchor="ctr">
            <a:normAutofit lnSpcReduction="10000"/>
          </a:bodyPr>
          <a:lstStyle/>
          <a:p>
            <a:pPr>
              <a:buNone/>
            </a:pPr>
            <a:r>
              <a:rPr lang="en-GB" dirty="0"/>
              <a:t>4. Don't get into bed with a partner just to attract </a:t>
            </a:r>
            <a:r>
              <a:rPr lang="en-GB" b="1" dirty="0"/>
              <a:t>funding</a:t>
            </a:r>
            <a:r>
              <a:rPr lang="en-GB" dirty="0"/>
              <a:t>. It isn't worth the hassle.</a:t>
            </a:r>
          </a:p>
          <a:p>
            <a:pPr>
              <a:buNone/>
            </a:pPr>
            <a:endParaRPr lang="en-GB" dirty="0"/>
          </a:p>
          <a:p>
            <a:pPr>
              <a:buNone/>
            </a:pPr>
            <a:r>
              <a:rPr lang="en-GB" dirty="0"/>
              <a:t>5. Put something about the partnership project in writing – an email will do. </a:t>
            </a:r>
            <a:r>
              <a:rPr lang="en-GB" b="1" dirty="0"/>
              <a:t>State what you have agreed </a:t>
            </a:r>
            <a:r>
              <a:rPr lang="en-GB" dirty="0"/>
              <a:t>each partner will do and when they will do it by</a:t>
            </a:r>
          </a:p>
          <a:p>
            <a:pPr>
              <a:buNone/>
            </a:pPr>
            <a:endParaRPr lang="en-GB" sz="2100" dirty="0"/>
          </a:p>
        </p:txBody>
      </p:sp>
      <p:sp>
        <p:nvSpPr>
          <p:cNvPr id="4" name="Slide Number Placeholder 3"/>
          <p:cNvSpPr>
            <a:spLocks noGrp="1"/>
          </p:cNvSpPr>
          <p:nvPr>
            <p:ph type="sldNum" sz="quarter" idx="12"/>
          </p:nvPr>
        </p:nvSpPr>
        <p:spPr>
          <a:xfrm>
            <a:off x="7928637" y="6033479"/>
            <a:ext cx="586712"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B6F15528-21DE-4FAA-801E-634DDDAF4B2B}" type="slidenum">
              <a:rPr kumimoji="0" lang="en-US" sz="900" b="0" i="0" u="none" strike="noStrike" kern="1200" cap="none" spc="0" normalizeH="0" baseline="0" noProof="0">
                <a:ln>
                  <a:noFill/>
                </a:ln>
                <a:solidFill>
                  <a:prstClr val="black">
                    <a:alpha val="80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47</a:t>
            </a:fld>
            <a:endParaRPr kumimoji="0" lang="en-US" sz="900" b="0" i="0" u="none" strike="noStrike" kern="1200" cap="none" spc="0" normalizeH="0" baseline="0" noProof="0">
              <a:ln>
                <a:noFill/>
              </a:ln>
              <a:solidFill>
                <a:prstClr val="black">
                  <a:alpha val="80000"/>
                </a:prstClr>
              </a:solidFill>
              <a:effectLst/>
              <a:uLnTx/>
              <a:uFillTx/>
              <a:latin typeface="Calibri"/>
              <a:ea typeface="+mn-ea"/>
              <a:cs typeface="+mn-cs"/>
            </a:endParaRPr>
          </a:p>
        </p:txBody>
      </p:sp>
    </p:spTree>
    <p:extLst>
      <p:ext uri="{BB962C8B-B14F-4D97-AF65-F5344CB8AC3E}">
        <p14:creationId xmlns:p14="http://schemas.microsoft.com/office/powerpoint/2010/main" val="4223908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D70B121-56F4-4848-B38B-182089D909F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cxnSp>
        <p:nvCxnSpPr>
          <p:cNvPr id="12" name="Straight Connector 11">
            <a:extLst>
              <a:ext uri="{FF2B5EF4-FFF2-40B4-BE49-F238E27FC236}">
                <a16:creationId xmlns:a16="http://schemas.microsoft.com/office/drawing/2014/main" id="{2D72A2C9-F3CA-4216-8BAD-FA4C970C3C4E}"/>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5" name="Title 4">
            <a:extLst>
              <a:ext uri="{FF2B5EF4-FFF2-40B4-BE49-F238E27FC236}">
                <a16:creationId xmlns:a16="http://schemas.microsoft.com/office/drawing/2014/main" id="{181E4B45-6702-40F7-8538-E31210922612}"/>
              </a:ext>
            </a:extLst>
          </p:cNvPr>
          <p:cNvSpPr>
            <a:spLocks noGrp="1"/>
          </p:cNvSpPr>
          <p:nvPr>
            <p:ph type="title"/>
          </p:nvPr>
        </p:nvSpPr>
        <p:spPr>
          <a:xfrm>
            <a:off x="628650" y="963877"/>
            <a:ext cx="2620771" cy="4930246"/>
          </a:xfrm>
        </p:spPr>
        <p:txBody>
          <a:bodyPr>
            <a:normAutofit/>
          </a:bodyPr>
          <a:lstStyle/>
          <a:p>
            <a:pPr algn="r">
              <a:lnSpc>
                <a:spcPct val="90000"/>
              </a:lnSpc>
            </a:pPr>
            <a:r>
              <a:rPr lang="en-US" sz="3700">
                <a:solidFill>
                  <a:schemeClr val="accent1"/>
                </a:solidFill>
              </a:rPr>
              <a:t>Top Tips:</a:t>
            </a:r>
            <a:br>
              <a:rPr lang="en-US" sz="3700">
                <a:solidFill>
                  <a:schemeClr val="accent1"/>
                </a:solidFill>
              </a:rPr>
            </a:br>
            <a:br>
              <a:rPr lang="en-US" sz="3700">
                <a:solidFill>
                  <a:schemeClr val="accent1"/>
                </a:solidFill>
              </a:rPr>
            </a:br>
            <a:r>
              <a:rPr lang="en-US" sz="3700">
                <a:solidFill>
                  <a:schemeClr val="accent1"/>
                </a:solidFill>
              </a:rPr>
              <a:t> Penny Wilson, Head of Community Affairs, University of Cambridge</a:t>
            </a:r>
            <a:endParaRPr lang="en-GB" sz="3700">
              <a:solidFill>
                <a:schemeClr val="accent1"/>
              </a:solidFill>
            </a:endParaRPr>
          </a:p>
        </p:txBody>
      </p:sp>
      <p:sp>
        <p:nvSpPr>
          <p:cNvPr id="3" name="Content Placeholder 2"/>
          <p:cNvSpPr>
            <a:spLocks noGrp="1"/>
          </p:cNvSpPr>
          <p:nvPr>
            <p:ph idx="1"/>
          </p:nvPr>
        </p:nvSpPr>
        <p:spPr>
          <a:xfrm>
            <a:off x="3636898" y="533400"/>
            <a:ext cx="5265925" cy="5500079"/>
          </a:xfrm>
        </p:spPr>
        <p:txBody>
          <a:bodyPr anchor="ctr">
            <a:noAutofit/>
          </a:bodyPr>
          <a:lstStyle/>
          <a:p>
            <a:pPr>
              <a:buNone/>
            </a:pPr>
            <a:r>
              <a:rPr lang="en-GB" dirty="0"/>
              <a:t>6. </a:t>
            </a:r>
            <a:r>
              <a:rPr lang="en-GB" b="1" dirty="0"/>
              <a:t>Review </a:t>
            </a:r>
            <a:r>
              <a:rPr lang="en-GB" dirty="0"/>
              <a:t>the partnership regularly – if something isn't working, say so. If responsibilities need reassigning, reassign them. Be flexible.</a:t>
            </a:r>
          </a:p>
          <a:p>
            <a:pPr>
              <a:buNone/>
            </a:pPr>
            <a:r>
              <a:rPr lang="en-GB" dirty="0"/>
              <a:t>7. Beware of </a:t>
            </a:r>
            <a:r>
              <a:rPr lang="en-GB" b="1" dirty="0"/>
              <a:t>staff changes </a:t>
            </a:r>
            <a:r>
              <a:rPr lang="en-GB" dirty="0"/>
              <a:t>– you may need to brief new members of staff on the whys and wherefores of the partnership.</a:t>
            </a:r>
          </a:p>
        </p:txBody>
      </p:sp>
      <p:sp>
        <p:nvSpPr>
          <p:cNvPr id="4" name="Slide Number Placeholder 3"/>
          <p:cNvSpPr>
            <a:spLocks noGrp="1"/>
          </p:cNvSpPr>
          <p:nvPr>
            <p:ph type="sldNum" sz="quarter" idx="12"/>
          </p:nvPr>
        </p:nvSpPr>
        <p:spPr>
          <a:xfrm>
            <a:off x="7928637" y="6033479"/>
            <a:ext cx="586712"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B6F15528-21DE-4FAA-801E-634DDDAF4B2B}" type="slidenum">
              <a:rPr kumimoji="0" lang="en-US" sz="900" b="0" i="0" u="none" strike="noStrike" kern="1200" cap="none" spc="0" normalizeH="0" baseline="0" noProof="0">
                <a:ln>
                  <a:noFill/>
                </a:ln>
                <a:solidFill>
                  <a:prstClr val="black">
                    <a:alpha val="80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48</a:t>
            </a:fld>
            <a:endParaRPr kumimoji="0" lang="en-US" sz="900" b="0" i="0" u="none" strike="noStrike" kern="1200" cap="none" spc="0" normalizeH="0" baseline="0" noProof="0">
              <a:ln>
                <a:noFill/>
              </a:ln>
              <a:solidFill>
                <a:prstClr val="black">
                  <a:alpha val="80000"/>
                </a:prstClr>
              </a:solidFill>
              <a:effectLst/>
              <a:uLnTx/>
              <a:uFillTx/>
              <a:latin typeface="Calibri"/>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70B121-56F4-4848-B38B-182089D909F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cxnSp>
        <p:nvCxnSpPr>
          <p:cNvPr id="11" name="Straight Connector 10">
            <a:extLst>
              <a:ext uri="{FF2B5EF4-FFF2-40B4-BE49-F238E27FC236}">
                <a16:creationId xmlns:a16="http://schemas.microsoft.com/office/drawing/2014/main" id="{2D72A2C9-F3CA-4216-8BAD-FA4C970C3C4E}"/>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460D356-EA43-4A44-A579-1679583D873A}"/>
              </a:ext>
            </a:extLst>
          </p:cNvPr>
          <p:cNvSpPr>
            <a:spLocks noGrp="1"/>
          </p:cNvSpPr>
          <p:nvPr>
            <p:ph type="title"/>
          </p:nvPr>
        </p:nvSpPr>
        <p:spPr>
          <a:xfrm>
            <a:off x="628650" y="963877"/>
            <a:ext cx="2620771" cy="4930246"/>
          </a:xfrm>
        </p:spPr>
        <p:txBody>
          <a:bodyPr>
            <a:normAutofit/>
          </a:bodyPr>
          <a:lstStyle/>
          <a:p>
            <a:pPr algn="r">
              <a:lnSpc>
                <a:spcPct val="90000"/>
              </a:lnSpc>
            </a:pPr>
            <a:r>
              <a:rPr lang="en-US" sz="3700">
                <a:solidFill>
                  <a:schemeClr val="accent1"/>
                </a:solidFill>
              </a:rPr>
              <a:t>Top Tips:</a:t>
            </a:r>
            <a:br>
              <a:rPr lang="en-US" sz="3700">
                <a:solidFill>
                  <a:schemeClr val="accent1"/>
                </a:solidFill>
              </a:rPr>
            </a:br>
            <a:br>
              <a:rPr lang="en-US" sz="3700">
                <a:solidFill>
                  <a:schemeClr val="accent1"/>
                </a:solidFill>
              </a:rPr>
            </a:br>
            <a:r>
              <a:rPr lang="en-US" sz="3700">
                <a:solidFill>
                  <a:schemeClr val="accent1"/>
                </a:solidFill>
              </a:rPr>
              <a:t> Penny Wilson, Head of Community Affairs, University of Cambridge</a:t>
            </a:r>
            <a:endParaRPr lang="en-GB" sz="3700">
              <a:solidFill>
                <a:schemeClr val="accent1"/>
              </a:solidFill>
            </a:endParaRPr>
          </a:p>
        </p:txBody>
      </p:sp>
      <p:sp>
        <p:nvSpPr>
          <p:cNvPr id="3" name="Content Placeholder 2"/>
          <p:cNvSpPr>
            <a:spLocks noGrp="1"/>
          </p:cNvSpPr>
          <p:nvPr>
            <p:ph idx="1"/>
          </p:nvPr>
        </p:nvSpPr>
        <p:spPr>
          <a:xfrm>
            <a:off x="3490722" y="320040"/>
            <a:ext cx="5119861" cy="5852160"/>
          </a:xfrm>
        </p:spPr>
        <p:txBody>
          <a:bodyPr anchor="ctr">
            <a:normAutofit/>
          </a:bodyPr>
          <a:lstStyle/>
          <a:p>
            <a:pPr>
              <a:buNone/>
            </a:pPr>
            <a:r>
              <a:rPr lang="en-GB" sz="2800" dirty="0"/>
              <a:t>8. Most problems are caused by </a:t>
            </a:r>
            <a:r>
              <a:rPr lang="en-GB" sz="2800" b="1" dirty="0"/>
              <a:t>how organisations work differently </a:t>
            </a:r>
            <a:r>
              <a:rPr lang="en-GB" sz="2800" dirty="0"/>
              <a:t>day to day – e.g. delayed invoices, things needing to be approved by several different people, use of logos, language in publicity materials. If you foresee a problem at your end, give your partners as much warning as you can and encourage them to do the same for you.</a:t>
            </a:r>
          </a:p>
          <a:p>
            <a:pPr>
              <a:buNone/>
            </a:pPr>
            <a:endParaRPr lang="en-GB" sz="2100" dirty="0"/>
          </a:p>
        </p:txBody>
      </p:sp>
      <p:sp>
        <p:nvSpPr>
          <p:cNvPr id="4" name="Slide Number Placeholder 3"/>
          <p:cNvSpPr>
            <a:spLocks noGrp="1"/>
          </p:cNvSpPr>
          <p:nvPr>
            <p:ph type="sldNum" sz="quarter" idx="12"/>
          </p:nvPr>
        </p:nvSpPr>
        <p:spPr>
          <a:xfrm>
            <a:off x="7928637" y="6033479"/>
            <a:ext cx="586712"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B6F15528-21DE-4FAA-801E-634DDDAF4B2B}" type="slidenum">
              <a:rPr kumimoji="0" lang="en-US" sz="900" b="0" i="0" u="none" strike="noStrike" kern="1200" cap="none" spc="0" normalizeH="0" baseline="0" noProof="0">
                <a:ln>
                  <a:noFill/>
                </a:ln>
                <a:solidFill>
                  <a:prstClr val="black">
                    <a:alpha val="80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49</a:t>
            </a:fld>
            <a:endParaRPr kumimoji="0" lang="en-US" sz="900" b="0" i="0" u="none" strike="noStrike" kern="1200" cap="none" spc="0" normalizeH="0" baseline="0" noProof="0">
              <a:ln>
                <a:noFill/>
              </a:ln>
              <a:solidFill>
                <a:prstClr val="black">
                  <a:alpha val="80000"/>
                </a:prstClr>
              </a:solidFill>
              <a:effectLst/>
              <a:uLnTx/>
              <a:uFillTx/>
              <a:latin typeface="Calibri"/>
              <a:ea typeface="+mn-ea"/>
              <a:cs typeface="+mn-cs"/>
            </a:endParaRPr>
          </a:p>
        </p:txBody>
      </p:sp>
    </p:spTree>
    <p:extLst>
      <p:ext uri="{BB962C8B-B14F-4D97-AF65-F5344CB8AC3E}">
        <p14:creationId xmlns:p14="http://schemas.microsoft.com/office/powerpoint/2010/main" val="3747781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D70B121-56F4-4848-B38B-182089D909F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cxnSp>
        <p:nvCxnSpPr>
          <p:cNvPr id="12" name="Straight Connector 11">
            <a:extLst>
              <a:ext uri="{FF2B5EF4-FFF2-40B4-BE49-F238E27FC236}">
                <a16:creationId xmlns:a16="http://schemas.microsoft.com/office/drawing/2014/main" id="{2D72A2C9-F3CA-4216-8BAD-FA4C970C3C4E}"/>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5" name="Title 4">
            <a:extLst>
              <a:ext uri="{FF2B5EF4-FFF2-40B4-BE49-F238E27FC236}">
                <a16:creationId xmlns:a16="http://schemas.microsoft.com/office/drawing/2014/main" id="{9EC2636C-C649-46DD-952B-7417D4A9780F}"/>
              </a:ext>
            </a:extLst>
          </p:cNvPr>
          <p:cNvSpPr>
            <a:spLocks noGrp="1"/>
          </p:cNvSpPr>
          <p:nvPr>
            <p:ph type="title"/>
          </p:nvPr>
        </p:nvSpPr>
        <p:spPr>
          <a:xfrm>
            <a:off x="628650" y="963877"/>
            <a:ext cx="2620771" cy="4930246"/>
          </a:xfrm>
        </p:spPr>
        <p:txBody>
          <a:bodyPr>
            <a:normAutofit/>
          </a:bodyPr>
          <a:lstStyle/>
          <a:p>
            <a:pPr algn="r">
              <a:lnSpc>
                <a:spcPct val="90000"/>
              </a:lnSpc>
            </a:pPr>
            <a:r>
              <a:rPr lang="en-US" sz="3700">
                <a:solidFill>
                  <a:schemeClr val="accent1"/>
                </a:solidFill>
              </a:rPr>
              <a:t>Top Tips:</a:t>
            </a:r>
            <a:br>
              <a:rPr lang="en-US" sz="3700">
                <a:solidFill>
                  <a:schemeClr val="accent1"/>
                </a:solidFill>
              </a:rPr>
            </a:br>
            <a:br>
              <a:rPr lang="en-US" sz="3700">
                <a:solidFill>
                  <a:schemeClr val="accent1"/>
                </a:solidFill>
              </a:rPr>
            </a:br>
            <a:r>
              <a:rPr lang="en-US" sz="3700">
                <a:solidFill>
                  <a:schemeClr val="accent1"/>
                </a:solidFill>
              </a:rPr>
              <a:t> Penny Wilson, Head of Community Affairs, University of Cambridge</a:t>
            </a:r>
            <a:endParaRPr lang="en-GB" sz="3700">
              <a:solidFill>
                <a:schemeClr val="accent1"/>
              </a:solidFill>
            </a:endParaRPr>
          </a:p>
        </p:txBody>
      </p:sp>
      <p:sp>
        <p:nvSpPr>
          <p:cNvPr id="3" name="Content Placeholder 2"/>
          <p:cNvSpPr>
            <a:spLocks noGrp="1"/>
          </p:cNvSpPr>
          <p:nvPr>
            <p:ph idx="1"/>
          </p:nvPr>
        </p:nvSpPr>
        <p:spPr>
          <a:xfrm>
            <a:off x="3636898" y="320040"/>
            <a:ext cx="5126095" cy="5928360"/>
          </a:xfrm>
        </p:spPr>
        <p:txBody>
          <a:bodyPr anchor="ctr">
            <a:normAutofit/>
          </a:bodyPr>
          <a:lstStyle/>
          <a:p>
            <a:pPr>
              <a:buNone/>
            </a:pPr>
            <a:r>
              <a:rPr lang="en-GB" dirty="0"/>
              <a:t>9. Accept that </a:t>
            </a:r>
            <a:r>
              <a:rPr lang="en-GB" b="1" dirty="0"/>
              <a:t>some projects are never meant to get off the ground </a:t>
            </a:r>
            <a:r>
              <a:rPr lang="en-GB" dirty="0"/>
              <a:t>– stay in touch, there may be other ways you could work together. </a:t>
            </a:r>
          </a:p>
          <a:p>
            <a:pPr>
              <a:buNone/>
            </a:pPr>
            <a:r>
              <a:rPr lang="en-GB" dirty="0"/>
              <a:t>	-	Don't flog a dead horse if a partnership really isn't working.</a:t>
            </a:r>
          </a:p>
          <a:p>
            <a:pPr>
              <a:buNone/>
            </a:pPr>
            <a:r>
              <a:rPr lang="en-GB" dirty="0"/>
              <a:t>10. Most importantly, have a </a:t>
            </a:r>
            <a:r>
              <a:rPr lang="en-GB" b="1" dirty="0"/>
              <a:t>sense of humour </a:t>
            </a:r>
            <a:r>
              <a:rPr lang="en-GB" dirty="0"/>
              <a:t>when things go wrong.</a:t>
            </a:r>
          </a:p>
          <a:p>
            <a:endParaRPr lang="en-GB" sz="2100" dirty="0"/>
          </a:p>
        </p:txBody>
      </p:sp>
      <p:sp>
        <p:nvSpPr>
          <p:cNvPr id="4" name="Slide Number Placeholder 3"/>
          <p:cNvSpPr>
            <a:spLocks noGrp="1"/>
          </p:cNvSpPr>
          <p:nvPr>
            <p:ph type="sldNum" sz="quarter" idx="12"/>
          </p:nvPr>
        </p:nvSpPr>
        <p:spPr>
          <a:xfrm>
            <a:off x="7928637" y="6033479"/>
            <a:ext cx="586712" cy="365125"/>
          </a:xfrm>
          <a:prstGeom prst="ellipse">
            <a:avLst/>
          </a:prstGeo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B6F15528-21DE-4FAA-801E-634DDDAF4B2B}" type="slidenum">
              <a:rPr kumimoji="0" lang="en-US" sz="900" b="0" i="0" u="none" strike="noStrike" kern="1200" cap="none" spc="0" normalizeH="0" baseline="0" noProof="0">
                <a:ln>
                  <a:noFill/>
                </a:ln>
                <a:solidFill>
                  <a:prstClr val="black">
                    <a:alpha val="80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50</a:t>
            </a:fld>
            <a:endParaRPr kumimoji="0" lang="en-US" sz="900" b="0" i="0" u="none" strike="noStrike" kern="1200" cap="none" spc="0" normalizeH="0" baseline="0" noProof="0">
              <a:ln>
                <a:noFill/>
              </a:ln>
              <a:solidFill>
                <a:prstClr val="black">
                  <a:alpha val="80000"/>
                </a:prstClr>
              </a:solidFill>
              <a:effectLst/>
              <a:uLnTx/>
              <a:uFillTx/>
              <a:latin typeface="Calibri"/>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61DD695-4678-4A39-AD04-7C0568D6FF58}"/>
              </a:ext>
            </a:extLst>
          </p:cNvPr>
          <p:cNvSpPr>
            <a:spLocks noGrp="1"/>
          </p:cNvSpPr>
          <p:nvPr>
            <p:ph type="sldNum" sz="quarter" idx="12"/>
          </p:nvPr>
        </p:nvSpPr>
        <p:spPr>
          <a:xfrm>
            <a:off x="6553200" y="6356350"/>
            <a:ext cx="21336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pic>
        <p:nvPicPr>
          <p:cNvPr id="5" name="Picture 4">
            <a:extLst>
              <a:ext uri="{FF2B5EF4-FFF2-40B4-BE49-F238E27FC236}">
                <a16:creationId xmlns:a16="http://schemas.microsoft.com/office/drawing/2014/main" id="{BCC1357F-B168-4205-A728-272A169A7731}"/>
              </a:ext>
            </a:extLst>
          </p:cNvPr>
          <p:cNvPicPr>
            <a:picLocks noChangeAspect="1"/>
          </p:cNvPicPr>
          <p:nvPr/>
        </p:nvPicPr>
        <p:blipFill>
          <a:blip r:embed="rId2"/>
          <a:stretch>
            <a:fillRect/>
          </a:stretch>
        </p:blipFill>
        <p:spPr>
          <a:xfrm>
            <a:off x="629426" y="0"/>
            <a:ext cx="7885148" cy="6858000"/>
          </a:xfrm>
          <a:prstGeom prst="rect">
            <a:avLst/>
          </a:prstGeom>
        </p:spPr>
      </p:pic>
    </p:spTree>
    <p:extLst>
      <p:ext uri="{BB962C8B-B14F-4D97-AF65-F5344CB8AC3E}">
        <p14:creationId xmlns:p14="http://schemas.microsoft.com/office/powerpoint/2010/main" val="192199228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B6F15528-21DE-4FAA-801E-634DDDAF4B2B}" type="slidenum">
              <a:rPr lang="en-US" smtClean="0"/>
              <a:pPr/>
              <a:t>52</a:t>
            </a:fld>
            <a:endParaRPr lang="en-US"/>
          </a:p>
        </p:txBody>
      </p:sp>
    </p:spTree>
    <p:extLst>
      <p:ext uri="{BB962C8B-B14F-4D97-AF65-F5344CB8AC3E}">
        <p14:creationId xmlns:p14="http://schemas.microsoft.com/office/powerpoint/2010/main" val="252049013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457200" y="274638"/>
            <a:ext cx="8229600" cy="944562"/>
          </a:xfrm>
        </p:spPr>
        <p:txBody>
          <a:bodyPr/>
          <a:lstStyle/>
          <a:p>
            <a:pPr eaLnBrk="1" hangingPunct="1"/>
            <a:r>
              <a:rPr lang="en-GB" altLang="en-US"/>
              <a:t>Stages of sharing services </a:t>
            </a:r>
            <a:endParaRPr lang="en-US" altLang="en-US"/>
          </a:p>
        </p:txBody>
      </p:sp>
      <p:sp>
        <p:nvSpPr>
          <p:cNvPr id="3" name="Content Placeholder 2"/>
          <p:cNvSpPr>
            <a:spLocks noGrp="1"/>
          </p:cNvSpPr>
          <p:nvPr>
            <p:ph idx="1"/>
          </p:nvPr>
        </p:nvSpPr>
        <p:spPr>
          <a:xfrm>
            <a:off x="304800" y="1219200"/>
            <a:ext cx="8458200" cy="4906963"/>
          </a:xfrm>
        </p:spPr>
        <p:txBody>
          <a:bodyPr/>
          <a:lstStyle/>
          <a:p>
            <a:pPr eaLnBrk="1" hangingPunct="1">
              <a:buFont typeface="Arial" charset="0"/>
              <a:buNone/>
              <a:defRPr/>
            </a:pPr>
            <a:r>
              <a:rPr lang="en-GB" dirty="0"/>
              <a:t>	The stages of development of a shared services organisation</a:t>
            </a:r>
          </a:p>
          <a:p>
            <a:pPr marL="457200" indent="-457200" eaLnBrk="1" hangingPunct="1">
              <a:buFont typeface="+mj-lt"/>
              <a:buAutoNum type="arabicPeriod"/>
              <a:defRPr/>
            </a:pPr>
            <a:r>
              <a:rPr lang="en-GB" sz="2400" u="sng" dirty="0"/>
              <a:t>Champion </a:t>
            </a:r>
            <a:r>
              <a:rPr lang="en-GB" sz="2400" dirty="0"/>
              <a:t>– Define a clear vision and business plan</a:t>
            </a:r>
            <a:endParaRPr lang="en-US" sz="2400" dirty="0"/>
          </a:p>
          <a:p>
            <a:pPr marL="457200" indent="-457200" eaLnBrk="1" hangingPunct="1">
              <a:buFont typeface="+mj-lt"/>
              <a:buAutoNum type="arabicPeriod"/>
              <a:defRPr/>
            </a:pPr>
            <a:r>
              <a:rPr lang="en-GB" sz="2400" u="sng" dirty="0"/>
              <a:t>Consolidate </a:t>
            </a:r>
            <a:r>
              <a:rPr lang="en-GB" sz="2400" dirty="0"/>
              <a:t>– Conduct a detailed assessment and build an appropriate operating model</a:t>
            </a:r>
            <a:endParaRPr lang="en-US" sz="2400" dirty="0"/>
          </a:p>
          <a:p>
            <a:pPr marL="457200" indent="-457200" eaLnBrk="1" hangingPunct="1">
              <a:buFont typeface="+mj-lt"/>
              <a:buAutoNum type="arabicPeriod"/>
              <a:defRPr/>
            </a:pPr>
            <a:r>
              <a:rPr lang="en-GB" sz="2400" u="sng" dirty="0"/>
              <a:t>Standardise</a:t>
            </a:r>
            <a:r>
              <a:rPr lang="en-GB" sz="2400" dirty="0"/>
              <a:t> – Realise the benefits of economies of scale</a:t>
            </a:r>
            <a:endParaRPr lang="en-US" sz="2400" dirty="0"/>
          </a:p>
          <a:p>
            <a:pPr marL="457200" indent="-457200" eaLnBrk="1" hangingPunct="1">
              <a:buFont typeface="+mj-lt"/>
              <a:buAutoNum type="arabicPeriod"/>
              <a:defRPr/>
            </a:pPr>
            <a:r>
              <a:rPr lang="en-GB" sz="2400" u="sng" dirty="0"/>
              <a:t>Automate </a:t>
            </a:r>
            <a:r>
              <a:rPr lang="en-GB" sz="2400" dirty="0"/>
              <a:t>– Build a solid technology platform – ‘technology will drive opportunity’</a:t>
            </a:r>
            <a:endParaRPr lang="en-US" sz="2400" dirty="0"/>
          </a:p>
          <a:p>
            <a:pPr marL="457200" indent="-457200" eaLnBrk="1" hangingPunct="1">
              <a:buFont typeface="+mj-lt"/>
              <a:buAutoNum type="arabicPeriod"/>
              <a:defRPr/>
            </a:pPr>
            <a:r>
              <a:rPr lang="en-GB" sz="2400" u="sng" dirty="0"/>
              <a:t>Collaborate</a:t>
            </a:r>
            <a:r>
              <a:rPr lang="en-GB" sz="2400" dirty="0"/>
              <a:t> – Establish strong governance structures and lines of communication</a:t>
            </a:r>
            <a:endParaRPr lang="en-US" sz="2400" dirty="0"/>
          </a:p>
          <a:p>
            <a:pPr eaLnBrk="1" hangingPunct="1">
              <a:buFont typeface="Arial" charset="0"/>
              <a:buChar char="•"/>
              <a:defRPr/>
            </a:pPr>
            <a:endParaRPr lang="en-US" dirty="0"/>
          </a:p>
        </p:txBody>
      </p:sp>
      <p:sp>
        <p:nvSpPr>
          <p:cNvPr id="25604" name="Subtitle 2"/>
          <p:cNvSpPr txBox="1">
            <a:spLocks/>
          </p:cNvSpPr>
          <p:nvPr/>
        </p:nvSpPr>
        <p:spPr bwMode="auto">
          <a:xfrm>
            <a:off x="304800" y="5638800"/>
            <a:ext cx="8610600"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fontAlgn="base">
              <a:spcAft>
                <a:spcPct val="0"/>
              </a:spcAft>
              <a:buFont typeface="Arial" panose="020B0604020202020204" pitchFamily="34" charset="0"/>
              <a:buNone/>
            </a:pPr>
            <a:r>
              <a:rPr lang="en-GB" altLang="en-US" sz="1600">
                <a:solidFill>
                  <a:prstClr val="black"/>
                </a:solidFill>
              </a:rPr>
              <a:t>	Tomkinson R (2007: 13) </a:t>
            </a:r>
          </a:p>
          <a:p>
            <a:pPr fontAlgn="base">
              <a:spcAft>
                <a:spcPct val="0"/>
              </a:spcAft>
              <a:buFont typeface="Arial" panose="020B0604020202020204" pitchFamily="34" charset="0"/>
              <a:buNone/>
            </a:pPr>
            <a:r>
              <a:rPr lang="en-GB" altLang="en-US" sz="1600">
                <a:solidFill>
                  <a:prstClr val="black"/>
                </a:solidFill>
              </a:rPr>
              <a:t>	Shared Services in Local Government: improving service delivery. Gower Publishing: Aldershot</a:t>
            </a:r>
          </a:p>
        </p:txBody>
      </p:sp>
    </p:spTree>
    <p:extLst>
      <p:ext uri="{BB962C8B-B14F-4D97-AF65-F5344CB8AC3E}">
        <p14:creationId xmlns:p14="http://schemas.microsoft.com/office/powerpoint/2010/main" val="86363405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74</TotalTime>
  <Words>2599</Words>
  <Application>Microsoft Office PowerPoint</Application>
  <PresentationFormat>On-screen Show (4:3)</PresentationFormat>
  <Paragraphs>265</Paragraphs>
  <Slides>53</Slides>
  <Notes>1</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53</vt:i4>
      </vt:variant>
    </vt:vector>
  </HeadingPairs>
  <TitlesOfParts>
    <vt:vector size="60" baseType="lpstr">
      <vt:lpstr>Arial</vt:lpstr>
      <vt:lpstr>Calibri</vt:lpstr>
      <vt:lpstr>Wingdings</vt:lpstr>
      <vt:lpstr>Wingdings 2</vt:lpstr>
      <vt:lpstr>Office Theme</vt:lpstr>
      <vt:lpstr>1_Office Theme</vt:lpstr>
      <vt:lpstr>2_Office Theme</vt:lpstr>
      <vt:lpstr>Partnership &amp; Collaboration</vt:lpstr>
      <vt:lpstr>Objectives</vt:lpstr>
      <vt:lpstr>Private v Public Partnership</vt:lpstr>
      <vt:lpstr>The business world</vt:lpstr>
      <vt:lpstr>PowerPoint Presentation</vt:lpstr>
      <vt:lpstr>Is Kawasaki correct?</vt:lpstr>
      <vt:lpstr>Key lessons from Mr K</vt:lpstr>
      <vt:lpstr>Why partnership?</vt:lpstr>
      <vt:lpstr>Why partnership?</vt:lpstr>
      <vt:lpstr>Partnership and processes</vt:lpstr>
      <vt:lpstr>Processes</vt:lpstr>
      <vt:lpstr>Government</vt:lpstr>
      <vt:lpstr>Proof of the pudding?</vt:lpstr>
      <vt:lpstr>Balloch S and Taylor M (2010)  Partnership Working:  Policy and Practice Bristol: The Policy Press  </vt:lpstr>
      <vt:lpstr>An increasing emphasis over time</vt:lpstr>
      <vt:lpstr>Does it make sense?</vt:lpstr>
      <vt:lpstr>Does it make sense?</vt:lpstr>
      <vt:lpstr>Background</vt:lpstr>
      <vt:lpstr>Background</vt:lpstr>
      <vt:lpstr>Background</vt:lpstr>
      <vt:lpstr>New Labour onwards …</vt:lpstr>
      <vt:lpstr>New Labour onwards …</vt:lpstr>
      <vt:lpstr>New Labour onwards …</vt:lpstr>
      <vt:lpstr>Types of partnership</vt:lpstr>
      <vt:lpstr>Tensions</vt:lpstr>
      <vt:lpstr>Tensions</vt:lpstr>
      <vt:lpstr>PowerPoint Presentation</vt:lpstr>
      <vt:lpstr>Why Partnership?</vt:lpstr>
      <vt:lpstr>A joint approach</vt:lpstr>
      <vt:lpstr>‘Public engagement’?</vt:lpstr>
      <vt:lpstr>Working in partnership with others</vt:lpstr>
      <vt:lpstr>Why do you need partners?</vt:lpstr>
      <vt:lpstr>PowerPoint Presentation</vt:lpstr>
      <vt:lpstr>PowerPoint Presentation</vt:lpstr>
      <vt:lpstr>PowerPoint Presentation</vt:lpstr>
      <vt:lpstr>PowerPoint Presentation</vt:lpstr>
      <vt:lpstr>PowerPoint Presentation</vt:lpstr>
      <vt:lpstr>Before you begin …</vt:lpstr>
      <vt:lpstr>Before you begin </vt:lpstr>
      <vt:lpstr>Avoid Conflict</vt:lpstr>
      <vt:lpstr>PowerPoint Presentation</vt:lpstr>
      <vt:lpstr>PowerPoint Presentation</vt:lpstr>
      <vt:lpstr>PowerPoint Presentation</vt:lpstr>
      <vt:lpstr>Top Tips:   Penny Wilson, Head of Community Affairs, University of Cambridge</vt:lpstr>
      <vt:lpstr>Top Tips:   Penny Wilson, Head of Community Affairs, University of Cambridge</vt:lpstr>
      <vt:lpstr>Top Tips:   Penny Wilson, Head of Community Affairs, University of Cambridge</vt:lpstr>
      <vt:lpstr>Top Tips:   Penny Wilson, Head of Community Affairs, University of Cambridge</vt:lpstr>
      <vt:lpstr>Top Tips:   Penny Wilson, Head of Community Affairs, University of Cambridge</vt:lpstr>
      <vt:lpstr>Top Tips:   Penny Wilson, Head of Community Affairs, University of Cambridge</vt:lpstr>
      <vt:lpstr>Top Tips:   Penny Wilson, Head of Community Affairs, University of Cambridge</vt:lpstr>
      <vt:lpstr>PowerPoint Presentation</vt:lpstr>
      <vt:lpstr>PowerPoint Presentation</vt:lpstr>
      <vt:lpstr>Stages of sharing services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Partnership &amp; Collaboration</dc:title>
  <dc:creator>Mike Durke</dc:creator>
  <cp:lastModifiedBy>Mike Durke</cp:lastModifiedBy>
  <cp:revision>2</cp:revision>
  <dcterms:created xsi:type="dcterms:W3CDTF">2020-09-17T08:43:18Z</dcterms:created>
  <dcterms:modified xsi:type="dcterms:W3CDTF">2020-09-17T09:58:46Z</dcterms:modified>
</cp:coreProperties>
</file>