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3" r:id="rId7"/>
    <p:sldId id="264" r:id="rId8"/>
    <p:sldId id="265" r:id="rId9"/>
    <p:sldId id="266" r:id="rId10"/>
    <p:sldId id="261" r:id="rId11"/>
    <p:sldId id="267" r:id="rId12"/>
    <p:sldId id="268" r:id="rId13"/>
    <p:sldId id="262"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51769"/>
  </p:normalViewPr>
  <p:slideViewPr>
    <p:cSldViewPr snapToGrid="0" snapToObjects="1">
      <p:cViewPr varScale="1">
        <p:scale>
          <a:sx n="62" d="100"/>
          <a:sy n="62" d="100"/>
        </p:scale>
        <p:origin x="12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90034-DDCF-C849-8C7E-50F41A39DE06}" type="datetimeFigureOut">
              <a:rPr lang="en-US" smtClean="0"/>
              <a:t>1/16/20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21177-6E46-4C48-B882-001CE7C93B32}" type="slidenum">
              <a:rPr lang="en-US" smtClean="0"/>
              <a:t>‹#›</a:t>
            </a:fld>
            <a:endParaRPr lang="en-US"/>
          </a:p>
        </p:txBody>
      </p:sp>
    </p:spTree>
    <p:extLst>
      <p:ext uri="{BB962C8B-B14F-4D97-AF65-F5344CB8AC3E}">
        <p14:creationId xmlns:p14="http://schemas.microsoft.com/office/powerpoint/2010/main" val="3740884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Isobel Davies and today I will be discussing my risk management case study based on the Cardiff Half Marathon. During the presentation, I will discuss the event and what it is, definition and discussion of key risk terminology, develop a strategy to identify and analyse risks, present my full risk management plan and discuss the most prominent risks that could happen in the event and how to mitigate them, as well as key legal issues that could arise during the development and running of the event.</a:t>
            </a:r>
          </a:p>
        </p:txBody>
      </p:sp>
      <p:sp>
        <p:nvSpPr>
          <p:cNvPr id="4" name="Slide Number Placeholder 3"/>
          <p:cNvSpPr>
            <a:spLocks noGrp="1"/>
          </p:cNvSpPr>
          <p:nvPr>
            <p:ph type="sldNum" sz="quarter" idx="5"/>
          </p:nvPr>
        </p:nvSpPr>
        <p:spPr/>
        <p:txBody>
          <a:bodyPr/>
          <a:lstStyle/>
          <a:p>
            <a:fld id="{52621177-6E46-4C48-B882-001CE7C93B32}" type="slidenum">
              <a:rPr lang="en-US" smtClean="0"/>
              <a:t>1</a:t>
            </a:fld>
            <a:endParaRPr lang="en-US"/>
          </a:p>
        </p:txBody>
      </p:sp>
    </p:spTree>
    <p:extLst>
      <p:ext uri="{BB962C8B-B14F-4D97-AF65-F5344CB8AC3E}">
        <p14:creationId xmlns:p14="http://schemas.microsoft.com/office/powerpoint/2010/main" val="590015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Cardiff Half Marathon, also known as the Cardiff University Marathon, due to event sponsorship, is what would be known according to </a:t>
            </a:r>
            <a:r>
              <a:rPr lang="en-US" b="1" dirty="0" err="1"/>
              <a:t>Bowdin</a:t>
            </a:r>
            <a:r>
              <a:rPr lang="en-US" b="1" dirty="0"/>
              <a:t> </a:t>
            </a:r>
            <a:r>
              <a:rPr lang="en-US" b="1" i="1" dirty="0"/>
              <a:t>et al. </a:t>
            </a:r>
            <a:r>
              <a:rPr lang="en-US" b="1" dirty="0"/>
              <a:t>(2011</a:t>
            </a:r>
            <a:r>
              <a:rPr lang="en-US" dirty="0"/>
              <a:t>) as a sporting event ‘Type B’ which is a yearly calendar event that generates significant economic activity and media interest.  The event starts and ends in the city center taking the course through, Grange Town, Penarth, Butetown, Roath, Lakeside, Maindy and Cathays (</a:t>
            </a:r>
            <a:r>
              <a:rPr lang="en-US" b="1" dirty="0" err="1"/>
              <a:t>Knapman</a:t>
            </a:r>
            <a:r>
              <a:rPr lang="en-US" b="1" dirty="0"/>
              <a:t>, 2019).  </a:t>
            </a:r>
            <a:r>
              <a:rPr lang="en-US" dirty="0"/>
              <a:t>It was discovered during  2018 by Cardiff University that runners spent £2.5 million in the city during the event, considering food, drink, accommodation, travel, shopping, and the race fee. Pubs and restaurants said they experienced a ‘three to fourfold increase in trade’ during the event compared to a usual Sunday in the Capital City </a:t>
            </a:r>
            <a:r>
              <a:rPr lang="en-US" b="1" dirty="0"/>
              <a:t>(BBC News, 2019) </a:t>
            </a:r>
            <a:r>
              <a:rPr lang="en-US" dirty="0"/>
              <a:t>Therefore the event is a positive impact on the local area increasing trade and tourism as well as fitness and health.</a:t>
            </a:r>
          </a:p>
          <a:p>
            <a:endParaRPr lang="en-US" dirty="0"/>
          </a:p>
          <a:p>
            <a:r>
              <a:rPr lang="en-US" dirty="0"/>
              <a:t>The 13.1 mile event targets a wide range of consumers, including amateur runners raising money for charity, semi-professional athletes who complete the course as a hobby and professional athletes who use the event to establish themselves on the marathon scene </a:t>
            </a:r>
            <a:r>
              <a:rPr lang="en-US" b="1" dirty="0"/>
              <a:t>(Cardiff Half Marathon- Race Results, </a:t>
            </a:r>
            <a:r>
              <a:rPr lang="en-US" b="1" dirty="0" err="1"/>
              <a:t>n.d</a:t>
            </a:r>
            <a:r>
              <a:rPr lang="en-US" b="1" dirty="0"/>
              <a:t>) (Cardiff Half Marathon- Run for Charity, </a:t>
            </a:r>
            <a:r>
              <a:rPr lang="en-US" b="1" dirty="0" err="1"/>
              <a:t>n.d</a:t>
            </a:r>
            <a:r>
              <a:rPr lang="en-US" b="1" dirty="0"/>
              <a:t>).</a:t>
            </a:r>
          </a:p>
          <a:p>
            <a:endParaRPr lang="en-US" dirty="0"/>
          </a:p>
          <a:p>
            <a:r>
              <a:rPr lang="en-US" dirty="0"/>
              <a:t>This year the event will be held on Sunday 4th October and in recent years, the event has developed into one of the largest and most exciting road races in the UK since it was founded by Barnardo’s in 2003, when only 1,500 runners took part, compared to the 27,500 runners that now complete the event every year.  Due to the flat and fast course which passes all the cities most iconic scenery and landmarks such as the Principality Stadium, Cardiff Castle and Cardiff Bay, it has recently been awarded a silver Road Race Label by the IAASF, the world governing body for athletics. </a:t>
            </a:r>
            <a:r>
              <a:rPr lang="en-US" b="1" dirty="0"/>
              <a:t>(Cardiff Half Marathon- About the Race, </a:t>
            </a:r>
            <a:r>
              <a:rPr lang="en-US" b="1" dirty="0" err="1"/>
              <a:t>n.d</a:t>
            </a:r>
            <a:r>
              <a:rPr lang="en-US" b="1" dirty="0"/>
              <a:t>).</a:t>
            </a:r>
          </a:p>
          <a:p>
            <a:endParaRPr lang="en-US" dirty="0"/>
          </a:p>
          <a:p>
            <a:r>
              <a:rPr lang="en-US" dirty="0"/>
              <a:t>Not forgetting that every year thousands of spectators also turn out to support family, friends and the charities they are running for, which according to the </a:t>
            </a:r>
            <a:r>
              <a:rPr lang="en-US" b="1" dirty="0"/>
              <a:t>BBC News in (2018) </a:t>
            </a:r>
            <a:r>
              <a:rPr lang="en-US" dirty="0"/>
              <a:t>were over 50,000 people who were spread over the entirety of the course </a:t>
            </a:r>
            <a:r>
              <a:rPr lang="en-US" b="1" dirty="0"/>
              <a:t>(Morgan, K, 2018). </a:t>
            </a:r>
          </a:p>
        </p:txBody>
      </p:sp>
      <p:sp>
        <p:nvSpPr>
          <p:cNvPr id="4" name="Slide Number Placeholder 3"/>
          <p:cNvSpPr>
            <a:spLocks noGrp="1"/>
          </p:cNvSpPr>
          <p:nvPr>
            <p:ph type="sldNum" sz="quarter" idx="5"/>
          </p:nvPr>
        </p:nvSpPr>
        <p:spPr/>
        <p:txBody>
          <a:bodyPr/>
          <a:lstStyle/>
          <a:p>
            <a:fld id="{52621177-6E46-4C48-B882-001CE7C93B32}" type="slidenum">
              <a:rPr lang="en-US" smtClean="0"/>
              <a:t>2</a:t>
            </a:fld>
            <a:endParaRPr lang="en-US"/>
          </a:p>
        </p:txBody>
      </p:sp>
    </p:spTree>
    <p:extLst>
      <p:ext uri="{BB962C8B-B14F-4D97-AF65-F5344CB8AC3E}">
        <p14:creationId xmlns:p14="http://schemas.microsoft.com/office/powerpoint/2010/main" val="152518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risk is the possibility of something happening </a:t>
            </a:r>
            <a:r>
              <a:rPr lang="en-US" b="1" dirty="0"/>
              <a:t>(Cambridge Dictionary, 2020). </a:t>
            </a:r>
            <a:r>
              <a:rPr lang="en-US" dirty="0"/>
              <a:t>As with any event, there is always a risk that something may go wrong. </a:t>
            </a:r>
            <a:r>
              <a:rPr lang="en-US" b="1" dirty="0"/>
              <a:t>Laybourne (2004) </a:t>
            </a:r>
            <a:r>
              <a:rPr lang="en-US" dirty="0"/>
              <a:t>says that the main reason why events are so special is because of risk, as it can mean that event is exciting and riveting as it may never have been done before </a:t>
            </a:r>
            <a:r>
              <a:rPr lang="en-US" b="1" dirty="0"/>
              <a:t>(Tum </a:t>
            </a:r>
            <a:r>
              <a:rPr lang="en-US" b="1" i="1" dirty="0"/>
              <a:t>et al. </a:t>
            </a:r>
            <a:r>
              <a:rPr lang="en-US" b="1" dirty="0"/>
              <a:t>2006).</a:t>
            </a:r>
          </a:p>
          <a:p>
            <a:endParaRPr lang="en-US" dirty="0"/>
          </a:p>
          <a:p>
            <a:r>
              <a:rPr lang="en-US" dirty="0"/>
              <a:t>Risk Management is the unknown. It is a plan created ahead of an event to distinguish what could go wrong, how it could be managed, whether it is too much of a risk and needs to be taken from the event itinerary or if the event needs to be cancelled. Types of risk include loss, damage or injury.</a:t>
            </a:r>
          </a:p>
          <a:p>
            <a:endParaRPr lang="en-US" dirty="0"/>
          </a:p>
          <a:p>
            <a:r>
              <a:rPr lang="en-US" dirty="0"/>
              <a:t> Risk assessments are important as they help maintain a consistent approach, help reduce hazards, accidents, other loss and is a legal requirement. Hazards include a potential object, substance, action or behavior that can cause potential harm </a:t>
            </a:r>
            <a:r>
              <a:rPr lang="en-US" b="1" dirty="0"/>
              <a:t>(Spurlock,2018). </a:t>
            </a:r>
            <a:r>
              <a:rPr lang="en-US" dirty="0"/>
              <a:t>However, by planning the event successfully and managing the possible risks it will allow the event to hopefully run without any need for certain issues to arise </a:t>
            </a:r>
            <a:r>
              <a:rPr lang="en-US" b="1" dirty="0"/>
              <a:t>(Rutherford-Silvers, 2008).</a:t>
            </a:r>
          </a:p>
          <a:p>
            <a:endParaRPr lang="en-US" dirty="0"/>
          </a:p>
          <a:p>
            <a:r>
              <a:rPr lang="en-US" dirty="0"/>
              <a:t>Risk management today is being increasingly known as a priority and is coming out to be the forefront of the events industry as well as becoming apart of various degrees to understand the responsibilities that are associated with organising a successful event. </a:t>
            </a:r>
            <a:r>
              <a:rPr lang="en-US" b="1" dirty="0"/>
              <a:t>(Rutherford-Silvers, 2008).</a:t>
            </a:r>
          </a:p>
        </p:txBody>
      </p:sp>
      <p:sp>
        <p:nvSpPr>
          <p:cNvPr id="4" name="Slide Number Placeholder 3"/>
          <p:cNvSpPr>
            <a:spLocks noGrp="1"/>
          </p:cNvSpPr>
          <p:nvPr>
            <p:ph type="sldNum" sz="quarter" idx="5"/>
          </p:nvPr>
        </p:nvSpPr>
        <p:spPr/>
        <p:txBody>
          <a:bodyPr/>
          <a:lstStyle/>
          <a:p>
            <a:fld id="{52621177-6E46-4C48-B882-001CE7C93B32}" type="slidenum">
              <a:rPr lang="en-US" smtClean="0"/>
              <a:t>3</a:t>
            </a:fld>
            <a:endParaRPr lang="en-US"/>
          </a:p>
        </p:txBody>
      </p:sp>
    </p:spTree>
    <p:extLst>
      <p:ext uri="{BB962C8B-B14F-4D97-AF65-F5344CB8AC3E}">
        <p14:creationId xmlns:p14="http://schemas.microsoft.com/office/powerpoint/2010/main" val="577063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Identifying and analysing risk can be challenging as it is hard to understand potential risks if they have never happened before. However, they must be identified to help understand what could potentially go wrong. Therefore the </a:t>
            </a:r>
            <a:r>
              <a:rPr lang="en-US" b="1" dirty="0"/>
              <a:t>Health and Safety Executive (2014) </a:t>
            </a:r>
            <a:r>
              <a:rPr lang="en-US" dirty="0"/>
              <a:t>has designed a 5 Step Process to help identify and manage risk. </a:t>
            </a:r>
          </a:p>
          <a:p>
            <a:endParaRPr lang="en-US" dirty="0"/>
          </a:p>
          <a:p>
            <a:r>
              <a:rPr lang="en-US" dirty="0"/>
              <a:t>They include Identifying the hazard. When completing a risk assessment it is important to identify the appropriate hazards in the workplace.  To understand this better it is believed by walking around your place of work will prove useful of identifying where someone could potentially hurt themselves as well as use previous risk assessments.  Potential hazards during the Cardiff Half Marathon include tripping on water bottles, weather conditions and trailing electrical wires. However other hazards can include economic, political, psychological, environmental, chemical and biological.  </a:t>
            </a:r>
          </a:p>
          <a:p>
            <a:endParaRPr lang="en-US" dirty="0"/>
          </a:p>
          <a:p>
            <a:r>
              <a:rPr lang="en-US" dirty="0"/>
              <a:t>Next is to identify who you think may be harmed during the hazard, this will help identify the best way to control the risk, such as groups of people like marshals during the Cardiff half marathon and issues they may experience. </a:t>
            </a:r>
          </a:p>
          <a:p>
            <a:endParaRPr lang="en-US" dirty="0"/>
          </a:p>
          <a:p>
            <a:r>
              <a:rPr lang="en-US" dirty="0"/>
              <a:t>Evaluate the risks, this will identify how likely It is that the hazard may occur and how to deal with it. This could include what steps could be done to prevent the hazard completely or how to control the risks so that any harm is unlikely. </a:t>
            </a:r>
          </a:p>
          <a:p>
            <a:endParaRPr lang="en-US" dirty="0"/>
          </a:p>
          <a:p>
            <a:r>
              <a:rPr lang="en-US" dirty="0"/>
              <a:t>Recording your significant findings, this can be displayed in a health and safety risk assessment sheet, therefore you will have a clear layout of the potential hazards and be able to review them at a later date.</a:t>
            </a:r>
          </a:p>
          <a:p>
            <a:endParaRPr lang="en-US" dirty="0"/>
          </a:p>
          <a:p>
            <a:r>
              <a:rPr lang="en-US" dirty="0"/>
              <a:t> Finally, ensure that your risk assessment is reviewed regularly, this will allow any changes during the event and their potential hazards are accounted for. </a:t>
            </a:r>
          </a:p>
          <a:p>
            <a:endParaRPr lang="en-US" dirty="0"/>
          </a:p>
          <a:p>
            <a:r>
              <a:rPr lang="en-US" dirty="0"/>
              <a:t>The 5-step process is utilized for all businesses and events. However when concerning events there are various variables to think of when completing the risk management plan, these include; the size of the crowd, where the event is located, the time of day, what the event is, i.e.; festivals, outdoor cinema events, and classic car shows. Consumables such as the amount of alcohol available and the consequences that this could result in; the age of the crowd, a younger audience will tend to be more troublesome compared to an older audience; conditions of the weather and whether this will pose a risk to the event, for example; Boardamasters in Cornwall was shut down in 2019 due to severe weather being predicted for England at the beginning of August. The three-day event was to feature artists such as Florence + The Machine and Sam Fender. The announcement was released after organisers consulted with police, and independent safety advisors and decided the need of putting the safety of all crew, acts, and attendees as a first priority. </a:t>
            </a:r>
            <a:r>
              <a:rPr lang="en-US" b="1" dirty="0"/>
              <a:t>(</a:t>
            </a:r>
            <a:r>
              <a:rPr lang="en-US" b="1" dirty="0" err="1"/>
              <a:t>O’connor</a:t>
            </a:r>
            <a:r>
              <a:rPr lang="en-US" b="1" dirty="0"/>
              <a:t>, 2019).</a:t>
            </a:r>
          </a:p>
          <a:p>
            <a:endParaRPr lang="en-US" dirty="0"/>
          </a:p>
          <a:p>
            <a:r>
              <a:rPr lang="en-US" dirty="0"/>
              <a:t>During the completion of an event risk management plan, is it important to consider a wide range of areas including, faculties,  emergency equipment, personal protective equipment, alcohol, and drugs, policies and procedures considering transportation as well as stewarding and security, which are all highly needed during the Cardiff Half Marathon. To enable all risks to be covered it may be useful to talk to event suppliers as they are continually a part of events up and down the country, therefore, they have extensive knowledge on safety issues and how to prevent them.</a:t>
            </a:r>
          </a:p>
          <a:p>
            <a:endParaRPr lang="en-US" dirty="0"/>
          </a:p>
          <a:p>
            <a:r>
              <a:rPr lang="en-US" dirty="0"/>
              <a:t>The use of a safety advisory group, coordinated by the local government would also be advantageous as they are made up from, emergency services, the local authority, other relevant bodies as well as the event manager or company. They advise on the events public safety plans and give input on how it could be improved. </a:t>
            </a:r>
            <a:r>
              <a:rPr lang="en-US" b="1" dirty="0"/>
              <a:t>(HSE, </a:t>
            </a:r>
            <a:r>
              <a:rPr lang="en-US" b="1" dirty="0" err="1"/>
              <a:t>n.d</a:t>
            </a:r>
            <a:r>
              <a:rPr lang="en-US" b="1" dirty="0"/>
              <a:t>) </a:t>
            </a:r>
            <a:r>
              <a:rPr lang="en-US" dirty="0"/>
              <a:t>By using either of these forms of information gathering it could save the event managing team costs and associated problems from an insufficient event risk management plan.</a:t>
            </a:r>
            <a:r>
              <a:rPr lang="en-US" b="1" dirty="0"/>
              <a:t> (O’Toole &amp; </a:t>
            </a:r>
            <a:r>
              <a:rPr lang="en-US" b="1" dirty="0" err="1"/>
              <a:t>Mikolaitis</a:t>
            </a:r>
            <a:r>
              <a:rPr lang="en-US" b="1" dirty="0"/>
              <a:t>, 2002). </a:t>
            </a:r>
          </a:p>
        </p:txBody>
      </p:sp>
      <p:sp>
        <p:nvSpPr>
          <p:cNvPr id="4" name="Slide Number Placeholder 3"/>
          <p:cNvSpPr>
            <a:spLocks noGrp="1"/>
          </p:cNvSpPr>
          <p:nvPr>
            <p:ph type="sldNum" sz="quarter" idx="5"/>
          </p:nvPr>
        </p:nvSpPr>
        <p:spPr/>
        <p:txBody>
          <a:bodyPr/>
          <a:lstStyle/>
          <a:p>
            <a:fld id="{52621177-6E46-4C48-B882-001CE7C93B32}" type="slidenum">
              <a:rPr lang="en-US" smtClean="0"/>
              <a:t>4</a:t>
            </a:fld>
            <a:endParaRPr lang="en-US"/>
          </a:p>
        </p:txBody>
      </p:sp>
    </p:spTree>
    <p:extLst>
      <p:ext uri="{BB962C8B-B14F-4D97-AF65-F5344CB8AC3E}">
        <p14:creationId xmlns:p14="http://schemas.microsoft.com/office/powerpoint/2010/main" val="1090465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full risk management plan for the Cardiff Half Marathon consists of five pages of potential hazards that could happen, not including those for entertainment and food and beverage. More formal meetings on their risks can be held with the heads of these departments at a later date.  These departments themselves have other varying risks than can be extremely dangerous. If there are separate risk assessments for each area it will mean that each head of the department can identify their risks and how to manage them effectively rather than include other departmental risks in one risk plan. </a:t>
            </a:r>
          </a:p>
          <a:p>
            <a:endParaRPr lang="en-US" dirty="0"/>
          </a:p>
          <a:p>
            <a:r>
              <a:rPr lang="en-US" dirty="0"/>
              <a:t>The importance of completing this ‘general’ risk assessment to a high standard must be known as the outcome of not being considerate and careful may put someone's life in danger during the event as the risk has may have not been considered </a:t>
            </a:r>
            <a:r>
              <a:rPr lang="en-US" b="1" dirty="0"/>
              <a:t>(Shone &amp; Parry, 2010).</a:t>
            </a:r>
          </a:p>
          <a:p>
            <a:endParaRPr lang="en-US" dirty="0"/>
          </a:p>
          <a:p>
            <a:r>
              <a:rPr lang="en-US" dirty="0"/>
              <a:t>However, moving on to an example of a potential risk that could happen during the event.  I have identified one of the hazards that could potentially be harmful as ‘athletes slipping on the ground while competing in the marathon’. This could result in athletes slipping on the rubbish that is thrown on the floor from the crowd and runners as well as water puddles from rain or ice causing an injury. The likely hood of this happening is mid-level being 3, severity 2 and risk factor a 6. Therefore the best precautions to take are to have a marathon marshal survey the course before the marathon starts to ensure that no unwanted litter will be on the course. This will further be controlled by having marshals surveying the course while the marathon is taking place to make sure that any rubbish on the floor during the race has been picked up. </a:t>
            </a:r>
            <a:endParaRPr lang="en-US" b="1" dirty="0"/>
          </a:p>
        </p:txBody>
      </p:sp>
      <p:sp>
        <p:nvSpPr>
          <p:cNvPr id="4" name="Slide Number Placeholder 3"/>
          <p:cNvSpPr>
            <a:spLocks noGrp="1"/>
          </p:cNvSpPr>
          <p:nvPr>
            <p:ph type="sldNum" sz="quarter" idx="5"/>
          </p:nvPr>
        </p:nvSpPr>
        <p:spPr/>
        <p:txBody>
          <a:bodyPr/>
          <a:lstStyle/>
          <a:p>
            <a:fld id="{52621177-6E46-4C48-B882-001CE7C93B32}" type="slidenum">
              <a:rPr lang="en-US" smtClean="0"/>
              <a:t>5</a:t>
            </a:fld>
            <a:endParaRPr lang="en-US"/>
          </a:p>
        </p:txBody>
      </p:sp>
    </p:spTree>
    <p:extLst>
      <p:ext uri="{BB962C8B-B14F-4D97-AF65-F5344CB8AC3E}">
        <p14:creationId xmlns:p14="http://schemas.microsoft.com/office/powerpoint/2010/main" val="3033020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Potential risk is….</a:t>
            </a:r>
          </a:p>
        </p:txBody>
      </p:sp>
      <p:sp>
        <p:nvSpPr>
          <p:cNvPr id="4" name="Slide Number Placeholder 3"/>
          <p:cNvSpPr>
            <a:spLocks noGrp="1"/>
          </p:cNvSpPr>
          <p:nvPr>
            <p:ph type="sldNum" sz="quarter" idx="5"/>
          </p:nvPr>
        </p:nvSpPr>
        <p:spPr/>
        <p:txBody>
          <a:bodyPr/>
          <a:lstStyle/>
          <a:p>
            <a:fld id="{52621177-6E46-4C48-B882-001CE7C93B32}" type="slidenum">
              <a:rPr lang="en-US" smtClean="0"/>
              <a:t>6</a:t>
            </a:fld>
            <a:endParaRPr lang="en-US"/>
          </a:p>
        </p:txBody>
      </p:sp>
    </p:spTree>
    <p:extLst>
      <p:ext uri="{BB962C8B-B14F-4D97-AF65-F5344CB8AC3E}">
        <p14:creationId xmlns:p14="http://schemas.microsoft.com/office/powerpoint/2010/main" val="2672660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Terrorism such as bombing, explosions, and fire could also happen as a possible risk. This could cause significant harm by causing death, severe bodily harm, and mental health issues. The likely hood of this happening is a 1 as we would have the best possible protection on the event to help avoid any such occurrence. However, it could be very severe and have a high-risk factor. Precautions such as checking drains and other appropriate hiding places for explosive items will take place to ensure that they are not pre-planted. For further control the event will have a significant police presence and a no large bag policy will be in place anywhere near the course or spectator areas. Police will also be on the lookout for suspicious activity. If anything were like this to happen the event would engage emergency procedure 1.1 which is a plan that mitigates the next moves to happen to resolve such an event occurring. </a:t>
            </a:r>
          </a:p>
        </p:txBody>
      </p:sp>
      <p:sp>
        <p:nvSpPr>
          <p:cNvPr id="4" name="Slide Number Placeholder 3"/>
          <p:cNvSpPr>
            <a:spLocks noGrp="1"/>
          </p:cNvSpPr>
          <p:nvPr>
            <p:ph type="sldNum" sz="quarter" idx="5"/>
          </p:nvPr>
        </p:nvSpPr>
        <p:spPr/>
        <p:txBody>
          <a:bodyPr/>
          <a:lstStyle/>
          <a:p>
            <a:fld id="{52621177-6E46-4C48-B882-001CE7C93B32}" type="slidenum">
              <a:rPr lang="en-US" smtClean="0"/>
              <a:t>7</a:t>
            </a:fld>
            <a:endParaRPr lang="en-US"/>
          </a:p>
        </p:txBody>
      </p:sp>
    </p:spTree>
    <p:extLst>
      <p:ext uri="{BB962C8B-B14F-4D97-AF65-F5344CB8AC3E}">
        <p14:creationId xmlns:p14="http://schemas.microsoft.com/office/powerpoint/2010/main" val="480038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OFF BOARD!)</a:t>
            </a:r>
          </a:p>
        </p:txBody>
      </p:sp>
      <p:sp>
        <p:nvSpPr>
          <p:cNvPr id="4" name="Slide Number Placeholder 3"/>
          <p:cNvSpPr>
            <a:spLocks noGrp="1"/>
          </p:cNvSpPr>
          <p:nvPr>
            <p:ph type="sldNum" sz="quarter" idx="5"/>
          </p:nvPr>
        </p:nvSpPr>
        <p:spPr/>
        <p:txBody>
          <a:bodyPr/>
          <a:lstStyle/>
          <a:p>
            <a:fld id="{52621177-6E46-4C48-B882-001CE7C93B32}" type="slidenum">
              <a:rPr lang="en-US" smtClean="0"/>
              <a:t>8</a:t>
            </a:fld>
            <a:endParaRPr lang="en-US"/>
          </a:p>
        </p:txBody>
      </p:sp>
    </p:spTree>
    <p:extLst>
      <p:ext uri="{BB962C8B-B14F-4D97-AF65-F5344CB8AC3E}">
        <p14:creationId xmlns:p14="http://schemas.microsoft.com/office/powerpoint/2010/main" val="1370344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a:t>
            </a:r>
          </a:p>
          <a:p>
            <a:endParaRPr lang="en-US" dirty="0"/>
          </a:p>
          <a:p>
            <a:r>
              <a:rPr lang="en-US" dirty="0"/>
              <a:t>(ALL RISK ASSESSMENT INFORMATION IS GATHERED FROM THE FOLLOWING SOURCES)</a:t>
            </a:r>
          </a:p>
          <a:p>
            <a:endParaRPr lang="en-US" dirty="0"/>
          </a:p>
          <a:p>
            <a:r>
              <a:rPr lang="en-GB" sz="1200" b="1" kern="1200" dirty="0">
                <a:solidFill>
                  <a:schemeClr val="tx1"/>
                </a:solidFill>
                <a:effectLst/>
                <a:latin typeface="+mn-lt"/>
                <a:ea typeface="+mn-ea"/>
                <a:cs typeface="+mn-cs"/>
              </a:rPr>
              <a:t>United Kingdom Athletics (2020) </a:t>
            </a:r>
          </a:p>
          <a:p>
            <a:r>
              <a:rPr lang="en-GB" sz="1200" b="1" kern="1200" dirty="0">
                <a:solidFill>
                  <a:schemeClr val="tx1"/>
                </a:solidFill>
                <a:effectLst/>
                <a:latin typeface="+mn-lt"/>
                <a:ea typeface="+mn-ea"/>
                <a:cs typeface="+mn-cs"/>
              </a:rPr>
              <a:t>Eastbourne Marathon (2017) </a:t>
            </a:r>
          </a:p>
          <a:p>
            <a:endParaRPr lang="en-US" dirty="0"/>
          </a:p>
        </p:txBody>
      </p:sp>
      <p:sp>
        <p:nvSpPr>
          <p:cNvPr id="4" name="Slide Number Placeholder 3"/>
          <p:cNvSpPr>
            <a:spLocks noGrp="1"/>
          </p:cNvSpPr>
          <p:nvPr>
            <p:ph type="sldNum" sz="quarter" idx="5"/>
          </p:nvPr>
        </p:nvSpPr>
        <p:spPr/>
        <p:txBody>
          <a:bodyPr/>
          <a:lstStyle/>
          <a:p>
            <a:fld id="{52621177-6E46-4C48-B882-001CE7C93B32}" type="slidenum">
              <a:rPr lang="en-US" smtClean="0"/>
              <a:t>9</a:t>
            </a:fld>
            <a:endParaRPr lang="en-US"/>
          </a:p>
        </p:txBody>
      </p:sp>
    </p:spTree>
    <p:extLst>
      <p:ext uri="{BB962C8B-B14F-4D97-AF65-F5344CB8AC3E}">
        <p14:creationId xmlns:p14="http://schemas.microsoft.com/office/powerpoint/2010/main" val="3884946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wide range of legal matters that can affect events, such as the organisational structure and legal status, event ownership, contract and agreements, disability issues, equal opportunities, and Insurances. </a:t>
            </a:r>
            <a:r>
              <a:rPr lang="en-US" b="1" dirty="0"/>
              <a:t>(Visit Scotland, 2020).    </a:t>
            </a:r>
          </a:p>
          <a:p>
            <a:endParaRPr lang="en-US" dirty="0"/>
          </a:p>
          <a:p>
            <a:r>
              <a:rPr lang="en-US" dirty="0"/>
              <a:t>An event can be delivered over a variety of organisational structures each having its own legal status. The event could be delivered as a sole trader, parent organisation or limited company. The Cardiff Half is </a:t>
            </a:r>
            <a:r>
              <a:rPr lang="en-US" dirty="0" err="1"/>
              <a:t>organised</a:t>
            </a:r>
            <a:r>
              <a:rPr lang="en-US" dirty="0"/>
              <a:t> by Run 4 Wales which is a limited company and makes money through its ‘event fees’ that are charged to participants of the Cardiff Half </a:t>
            </a:r>
            <a:r>
              <a:rPr lang="en-US" b="1" dirty="0"/>
              <a:t>(Companies House, </a:t>
            </a:r>
            <a:r>
              <a:rPr lang="en-US" b="1" dirty="0" err="1"/>
              <a:t>n.d</a:t>
            </a:r>
            <a:r>
              <a:rPr lang="en-US" b="1" dirty="0"/>
              <a:t>).</a:t>
            </a:r>
          </a:p>
          <a:p>
            <a:endParaRPr lang="en-US" dirty="0"/>
          </a:p>
          <a:p>
            <a:r>
              <a:rPr lang="en-US" dirty="0"/>
              <a:t>Event ownership decides who is the legal owner of the event, this could be the event coordinator, committee, or a separate entity, such as with Cardiff Half Marathon and Run 4 Wales Organising it.  When organising such an event it involves making various agreements with several outside organisations including partners such as Cardiff Half Marathons title partner, Cardiff University, it’s lead charity, NSPCC and official partners, </a:t>
            </a:r>
            <a:r>
              <a:rPr lang="en-US" dirty="0" err="1"/>
              <a:t>Brecon</a:t>
            </a:r>
            <a:r>
              <a:rPr lang="en-US" dirty="0"/>
              <a:t> Carreg, </a:t>
            </a:r>
            <a:r>
              <a:rPr lang="en-US" dirty="0" err="1"/>
              <a:t>Healthspan</a:t>
            </a:r>
            <a:r>
              <a:rPr lang="en-US" dirty="0"/>
              <a:t> and </a:t>
            </a:r>
            <a:r>
              <a:rPr lang="en-US" dirty="0" err="1"/>
              <a:t>Hoka</a:t>
            </a:r>
            <a:r>
              <a:rPr lang="en-US" dirty="0"/>
              <a:t> one one </a:t>
            </a:r>
            <a:r>
              <a:rPr lang="en-US" b="1" dirty="0"/>
              <a:t>(Cardiff Half Marathon, </a:t>
            </a:r>
            <a:r>
              <a:rPr lang="en-US" b="1" dirty="0" err="1"/>
              <a:t>n.d</a:t>
            </a:r>
            <a:r>
              <a:rPr lang="en-US" b="1" dirty="0"/>
              <a:t>) </a:t>
            </a:r>
            <a:r>
              <a:rPr lang="en-US" dirty="0"/>
              <a:t>And also venues, suppliers, and entertainment.</a:t>
            </a:r>
          </a:p>
          <a:p>
            <a:endParaRPr lang="en-US" dirty="0"/>
          </a:p>
          <a:p>
            <a:r>
              <a:rPr lang="en-US" dirty="0"/>
              <a:t> All agreements must be in writing to ensure that each party understands what is exactly needed from them during the event. Contracts, described as ‘an agreement with specific terms between two or more persons which there is a promise to do something in return for a valuable benefit’ </a:t>
            </a:r>
            <a:r>
              <a:rPr lang="en-US" b="1" dirty="0"/>
              <a:t>(</a:t>
            </a:r>
            <a:r>
              <a:rPr lang="en-US" b="1" dirty="0" err="1"/>
              <a:t>Bowdin</a:t>
            </a:r>
            <a:r>
              <a:rPr lang="en-US" b="1" dirty="0"/>
              <a:t> </a:t>
            </a:r>
            <a:r>
              <a:rPr lang="en-US" b="1" i="1" dirty="0"/>
              <a:t>et al, </a:t>
            </a:r>
            <a:r>
              <a:rPr lang="en-US" b="1" dirty="0"/>
              <a:t>2011)</a:t>
            </a:r>
            <a:r>
              <a:rPr lang="en-US" dirty="0"/>
              <a:t>, can range from substantial formal contracts with valuable partners to purchase orders with suppliers </a:t>
            </a:r>
            <a:r>
              <a:rPr lang="en-US" b="1" dirty="0"/>
              <a:t>(Visit Scotland, 2020). </a:t>
            </a:r>
            <a:r>
              <a:rPr lang="en-US" dirty="0"/>
              <a:t>The contract could include, name of contracting parties, details of the service offered, terms of exchange for such a product and a signature from both parties to confirm conditions of the contract. </a:t>
            </a:r>
            <a:r>
              <a:rPr lang="en-US" b="1" dirty="0"/>
              <a:t>(Goldblatt, 2008). </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solidFill>
                  <a:srgbClr val="FF0000"/>
                </a:solidFill>
              </a:rPr>
              <a:t>(DON’T SAY IN PRESENTATION!)</a:t>
            </a:r>
          </a:p>
          <a:p>
            <a:r>
              <a:rPr lang="en-US" b="1" i="1" dirty="0">
                <a:solidFill>
                  <a:srgbClr val="FF0000"/>
                </a:solidFill>
              </a:rPr>
              <a:t>However, it is impossible for event managers to fully understand all the laws required and the ramifications that can happen if they are not met. For professional legal advice, managers would contact their professional associations such as the Association of Event Organisers, who represent members on various tourism boards in Government as well as positions with regulators and policy setters, helping with the understanding of compliance (AEO, 2017). However, the main need for managers is to understand when to seek professional legal advice especially if they are unsure how to move forward with the event over a legal matter. (Van der Wagen &amp; White, 2010) </a:t>
            </a:r>
          </a:p>
        </p:txBody>
      </p:sp>
      <p:sp>
        <p:nvSpPr>
          <p:cNvPr id="4" name="Slide Number Placeholder 3"/>
          <p:cNvSpPr>
            <a:spLocks noGrp="1"/>
          </p:cNvSpPr>
          <p:nvPr>
            <p:ph type="sldNum" sz="quarter" idx="5"/>
          </p:nvPr>
        </p:nvSpPr>
        <p:spPr/>
        <p:txBody>
          <a:bodyPr/>
          <a:lstStyle/>
          <a:p>
            <a:fld id="{52621177-6E46-4C48-B882-001CE7C93B32}" type="slidenum">
              <a:rPr lang="en-US" smtClean="0"/>
              <a:t>10</a:t>
            </a:fld>
            <a:endParaRPr lang="en-US"/>
          </a:p>
        </p:txBody>
      </p:sp>
    </p:spTree>
    <p:extLst>
      <p:ext uri="{BB962C8B-B14F-4D97-AF65-F5344CB8AC3E}">
        <p14:creationId xmlns:p14="http://schemas.microsoft.com/office/powerpoint/2010/main" val="472907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t>Licensing, regulations, and permits are apart of the long list of requirements when completing events. The more complex the event there will be a larger list of regulations that are required. Such as a TENS license, a temporary events notice. It allows a licensable activity to happen on unlicensed premises, such as selling alcohol or providing music entertainment </a:t>
            </a:r>
            <a:r>
              <a:rPr lang="en-US" b="1" i="0" dirty="0"/>
              <a:t>(</a:t>
            </a:r>
            <a:r>
              <a:rPr lang="en-US" b="1" i="0" dirty="0" err="1"/>
              <a:t>Gov,n.d</a:t>
            </a:r>
            <a:r>
              <a:rPr lang="en-US" b="1" i="0" dirty="0"/>
              <a:t>). </a:t>
            </a:r>
            <a:r>
              <a:rPr lang="en-US" b="0" i="0" dirty="0"/>
              <a:t>However, this can be easily revoked if it leads to crime, disorder, causes a public nuisance or put a threat to public safety.</a:t>
            </a:r>
          </a:p>
          <a:p>
            <a:endParaRPr lang="en-US" b="0" i="0" dirty="0"/>
          </a:p>
          <a:p>
            <a:r>
              <a:rPr lang="en-US" b="0" i="0" dirty="0"/>
              <a:t>A duty of care is also required during an event to ensure that you care for your employees and customers. It leads to actions that’s will help prevent any risks or injury during an event. Other legal requirements such as the Health and Safety at work act 1999, sets out the general duties that are required as an employer to your employees and members of the public, as well as duties employees have to themselves and one another(</a:t>
            </a:r>
            <a:r>
              <a:rPr lang="en-US" b="1" i="0" dirty="0"/>
              <a:t>HSE – Health and Safety </a:t>
            </a:r>
            <a:r>
              <a:rPr lang="en-US" b="1" i="0" dirty="0" err="1"/>
              <a:t>Regulation,n.d</a:t>
            </a:r>
            <a:r>
              <a:rPr lang="en-US" b="1" i="0" dirty="0"/>
              <a:t>).   </a:t>
            </a:r>
            <a:r>
              <a:rPr lang="en-US" b="0" i="0" dirty="0"/>
              <a:t>There are also a wide number of other acts of legislation including, Management of Health and Safety at Work Regulations (1999), Health and </a:t>
            </a:r>
            <a:r>
              <a:rPr lang="en-US" b="0" i="0" dirty="0" err="1"/>
              <a:t>Saftey</a:t>
            </a:r>
            <a:r>
              <a:rPr lang="en-US" b="0" i="0" dirty="0"/>
              <a:t>(First Aid) regulations, 1981, Management of health and safety at work regulations (1999) and many others </a:t>
            </a:r>
            <a:r>
              <a:rPr lang="en-US" b="1" i="0" dirty="0"/>
              <a:t>(</a:t>
            </a:r>
            <a:r>
              <a:rPr lang="en-US" b="1" i="0" dirty="0" err="1"/>
              <a:t>Bowdin</a:t>
            </a:r>
            <a:r>
              <a:rPr lang="en-US" b="1" i="0" dirty="0"/>
              <a:t> </a:t>
            </a:r>
            <a:r>
              <a:rPr lang="en-US" b="1" i="1" dirty="0"/>
              <a:t>et al. </a:t>
            </a:r>
            <a:r>
              <a:rPr lang="en-US" b="1" i="0" dirty="0"/>
              <a:t>2011).</a:t>
            </a:r>
          </a:p>
          <a:p>
            <a:endParaRPr lang="en-US" b="0" i="0" dirty="0"/>
          </a:p>
          <a:p>
            <a:r>
              <a:rPr lang="en-US" b="0" i="0" dirty="0"/>
              <a:t>If an event contractor does not uphold their contract a Tort can be issued and a claimant can ask for compensation in the civil courts from the defendant. A tort covers a range of areas including patens, copyrights such as musical and literary works, Trademarks and design rights. </a:t>
            </a:r>
            <a:r>
              <a:rPr lang="en-US" b="1" i="0" dirty="0"/>
              <a:t>(Legislation, </a:t>
            </a:r>
            <a:r>
              <a:rPr lang="en-US" b="1" i="0" dirty="0" err="1"/>
              <a:t>n.d</a:t>
            </a:r>
            <a:r>
              <a:rPr lang="en-US" b="1" i="0" dirty="0"/>
              <a:t>).  </a:t>
            </a:r>
            <a:r>
              <a:rPr lang="en-US" b="0" i="0" dirty="0"/>
              <a:t>This is why insurances are purchased when an event is taking place as if anything were to go wrong during an event and a member of the public, employees were to claim or there was a cancellation in the event it would be insured and there would be no risk of money being taken from the company itself.</a:t>
            </a:r>
          </a:p>
        </p:txBody>
      </p:sp>
      <p:sp>
        <p:nvSpPr>
          <p:cNvPr id="4" name="Slide Number Placeholder 3"/>
          <p:cNvSpPr>
            <a:spLocks noGrp="1"/>
          </p:cNvSpPr>
          <p:nvPr>
            <p:ph type="sldNum" sz="quarter" idx="5"/>
          </p:nvPr>
        </p:nvSpPr>
        <p:spPr/>
        <p:txBody>
          <a:bodyPr/>
          <a:lstStyle/>
          <a:p>
            <a:fld id="{52621177-6E46-4C48-B882-001CE7C93B32}" type="slidenum">
              <a:rPr lang="en-US" smtClean="0"/>
              <a:t>11</a:t>
            </a:fld>
            <a:endParaRPr lang="en-US"/>
          </a:p>
        </p:txBody>
      </p:sp>
    </p:spTree>
    <p:extLst>
      <p:ext uri="{BB962C8B-B14F-4D97-AF65-F5344CB8AC3E}">
        <p14:creationId xmlns:p14="http://schemas.microsoft.com/office/powerpoint/2010/main" val="2625658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During this presentation I have discussed the key risk terminology to think about and how it is applied in events.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have also identified and analysed risks during an event, thinking about the five-step process for identifying and managing risk. Created a risk assessment on a real-life event, the Cardiff Half Marathon and looked at the various risks that could happen, and how they could be prevented and further prevented. And finally,  discussed the various legal concerns that can affect an event such organisational structure and legal status, event ownership, contracts and agreements, disability issues, equal opportunities, and Insurances that  are apart of the long list of requirements when completing events and legal issues that could arise if they are not upheld correctly. </a:t>
            </a:r>
          </a:p>
          <a:p>
            <a:endParaRPr lang="en-US" dirty="0"/>
          </a:p>
        </p:txBody>
      </p:sp>
      <p:sp>
        <p:nvSpPr>
          <p:cNvPr id="4" name="Slide Number Placeholder 3"/>
          <p:cNvSpPr>
            <a:spLocks noGrp="1"/>
          </p:cNvSpPr>
          <p:nvPr>
            <p:ph type="sldNum" sz="quarter" idx="5"/>
          </p:nvPr>
        </p:nvSpPr>
        <p:spPr/>
        <p:txBody>
          <a:bodyPr/>
          <a:lstStyle/>
          <a:p>
            <a:fld id="{52621177-6E46-4C48-B882-001CE7C93B32}" type="slidenum">
              <a:rPr lang="en-US" smtClean="0"/>
              <a:t>12</a:t>
            </a:fld>
            <a:endParaRPr lang="en-US"/>
          </a:p>
        </p:txBody>
      </p:sp>
    </p:spTree>
    <p:extLst>
      <p:ext uri="{BB962C8B-B14F-4D97-AF65-F5344CB8AC3E}">
        <p14:creationId xmlns:p14="http://schemas.microsoft.com/office/powerpoint/2010/main" val="94805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621177-6E46-4C48-B882-001CE7C93B32}" type="slidenum">
              <a:rPr lang="en-US" smtClean="0"/>
              <a:t>13</a:t>
            </a:fld>
            <a:endParaRPr lang="en-US"/>
          </a:p>
        </p:txBody>
      </p:sp>
    </p:spTree>
    <p:extLst>
      <p:ext uri="{BB962C8B-B14F-4D97-AF65-F5344CB8AC3E}">
        <p14:creationId xmlns:p14="http://schemas.microsoft.com/office/powerpoint/2010/main" val="4203491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621177-6E46-4C48-B882-001CE7C93B32}" type="slidenum">
              <a:rPr lang="en-US" smtClean="0"/>
              <a:t>14</a:t>
            </a:fld>
            <a:endParaRPr lang="en-US"/>
          </a:p>
        </p:txBody>
      </p:sp>
    </p:spTree>
    <p:extLst>
      <p:ext uri="{BB962C8B-B14F-4D97-AF65-F5344CB8AC3E}">
        <p14:creationId xmlns:p14="http://schemas.microsoft.com/office/powerpoint/2010/main" val="254501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1/16/20</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eastbournemarathon.co.uk/wp-content/uploads/2017/05/UKA-Event-Risk-Assessmen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visitscotland.org/binaries/content/assets/dot-org/pdf/events/event-management-guide/chapter-07---legal-issu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3C03C-AFA0-6947-94B5-F14ADDCE5057}"/>
              </a:ext>
            </a:extLst>
          </p:cNvPr>
          <p:cNvSpPr>
            <a:spLocks noGrp="1"/>
          </p:cNvSpPr>
          <p:nvPr>
            <p:ph type="ctrTitle"/>
          </p:nvPr>
        </p:nvSpPr>
        <p:spPr>
          <a:xfrm>
            <a:off x="457200" y="4960137"/>
            <a:ext cx="7772400" cy="1463040"/>
          </a:xfrm>
        </p:spPr>
        <p:txBody>
          <a:bodyPr>
            <a:normAutofit/>
          </a:bodyPr>
          <a:lstStyle/>
          <a:p>
            <a:r>
              <a:rPr lang="en-US">
                <a:solidFill>
                  <a:srgbClr val="FFFFFF"/>
                </a:solidFill>
              </a:rPr>
              <a:t>Risk Management Case Study </a:t>
            </a:r>
            <a:br>
              <a:rPr lang="en-US">
                <a:solidFill>
                  <a:srgbClr val="FFFFFF"/>
                </a:solidFill>
              </a:rPr>
            </a:br>
            <a:r>
              <a:rPr lang="en-US">
                <a:solidFill>
                  <a:srgbClr val="FFFFFF"/>
                </a:solidFill>
              </a:rPr>
              <a:t>(Assignment 2)</a:t>
            </a:r>
          </a:p>
        </p:txBody>
      </p:sp>
      <p:sp>
        <p:nvSpPr>
          <p:cNvPr id="3" name="Subtitle 2">
            <a:extLst>
              <a:ext uri="{FF2B5EF4-FFF2-40B4-BE49-F238E27FC236}">
                <a16:creationId xmlns:a16="http://schemas.microsoft.com/office/drawing/2014/main" id="{4594702A-A21A-6141-8829-E205D0832BCF}"/>
              </a:ext>
            </a:extLst>
          </p:cNvPr>
          <p:cNvSpPr>
            <a:spLocks noGrp="1"/>
          </p:cNvSpPr>
          <p:nvPr>
            <p:ph type="subTitle" idx="1"/>
          </p:nvPr>
        </p:nvSpPr>
        <p:spPr>
          <a:xfrm>
            <a:off x="8610600" y="4960137"/>
            <a:ext cx="3200400" cy="1463040"/>
          </a:xfrm>
        </p:spPr>
        <p:txBody>
          <a:bodyPr>
            <a:normAutofit/>
          </a:bodyPr>
          <a:lstStyle/>
          <a:p>
            <a:r>
              <a:rPr lang="en-US" b="1">
                <a:solidFill>
                  <a:srgbClr val="FFFFFF"/>
                </a:solidFill>
              </a:rPr>
              <a:t>Name:</a:t>
            </a:r>
            <a:r>
              <a:rPr lang="en-US">
                <a:solidFill>
                  <a:srgbClr val="FFFFFF"/>
                </a:solidFill>
              </a:rPr>
              <a:t> Isobel Davies </a:t>
            </a:r>
          </a:p>
          <a:p>
            <a:r>
              <a:rPr lang="en-US" b="1">
                <a:solidFill>
                  <a:srgbClr val="FFFFFF"/>
                </a:solidFill>
              </a:rPr>
              <a:t>Student Number:</a:t>
            </a:r>
            <a:r>
              <a:rPr lang="en-US">
                <a:solidFill>
                  <a:srgbClr val="FFFFFF"/>
                </a:solidFill>
              </a:rPr>
              <a:t> 1800673</a:t>
            </a:r>
          </a:p>
        </p:txBody>
      </p:sp>
      <p:pic>
        <p:nvPicPr>
          <p:cNvPr id="5" name="Picture 4" descr="A drawing of a person&#10;&#10;Description automatically generated">
            <a:extLst>
              <a:ext uri="{FF2B5EF4-FFF2-40B4-BE49-F238E27FC236}">
                <a16:creationId xmlns:a16="http://schemas.microsoft.com/office/drawing/2014/main" id="{1305CE82-FD23-7741-9D28-0CB37379773E}"/>
              </a:ext>
            </a:extLst>
          </p:cNvPr>
          <p:cNvPicPr>
            <a:picLocks noChangeAspect="1"/>
          </p:cNvPicPr>
          <p:nvPr/>
        </p:nvPicPr>
        <p:blipFill>
          <a:blip r:embed="rId3"/>
          <a:stretch>
            <a:fillRect/>
          </a:stretch>
        </p:blipFill>
        <p:spPr>
          <a:xfrm>
            <a:off x="654849" y="640080"/>
            <a:ext cx="10876498" cy="3306457"/>
          </a:xfrm>
          <a:prstGeom prst="rect">
            <a:avLst/>
          </a:prstGeom>
        </p:spPr>
      </p:pic>
      <p:cxnSp>
        <p:nvCxnSpPr>
          <p:cNvPr id="14" name="Straight Connector 13">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5168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660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E307FCF-5DB2-6B45-9076-D913F76C2D7E}"/>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The Event </a:t>
            </a:r>
          </a:p>
        </p:txBody>
      </p:sp>
      <p:pic>
        <p:nvPicPr>
          <p:cNvPr id="5" name="Picture 4" descr="A close up of a map&#10;&#10;Description automatically generated">
            <a:extLst>
              <a:ext uri="{FF2B5EF4-FFF2-40B4-BE49-F238E27FC236}">
                <a16:creationId xmlns:a16="http://schemas.microsoft.com/office/drawing/2014/main" id="{04639D3D-FBE6-4E42-AEC6-5603C5FCF412}"/>
              </a:ext>
            </a:extLst>
          </p:cNvPr>
          <p:cNvPicPr>
            <a:picLocks noChangeAspect="1"/>
          </p:cNvPicPr>
          <p:nvPr/>
        </p:nvPicPr>
        <p:blipFill rotWithShape="1">
          <a:blip r:embed="rId3"/>
          <a:srcRect r="5919" b="-5"/>
          <a:stretch/>
        </p:blipFill>
        <p:spPr>
          <a:xfrm>
            <a:off x="327547" y="321733"/>
            <a:ext cx="3940816" cy="4693476"/>
          </a:xfrm>
          <a:prstGeom prst="rect">
            <a:avLst/>
          </a:prstGeom>
        </p:spPr>
      </p:pic>
      <p:pic>
        <p:nvPicPr>
          <p:cNvPr id="7" name="Picture 6" descr="A close up of a sign&#10;&#10;Description automatically generated">
            <a:extLst>
              <a:ext uri="{FF2B5EF4-FFF2-40B4-BE49-F238E27FC236}">
                <a16:creationId xmlns:a16="http://schemas.microsoft.com/office/drawing/2014/main" id="{46F81129-E46E-3644-A014-99B0C0AB0F26}"/>
              </a:ext>
            </a:extLst>
          </p:cNvPr>
          <p:cNvPicPr>
            <a:picLocks noChangeAspect="1"/>
          </p:cNvPicPr>
          <p:nvPr/>
        </p:nvPicPr>
        <p:blipFill rotWithShape="1">
          <a:blip r:embed="rId4"/>
          <a:srcRect t="8312" r="2" b="2"/>
          <a:stretch/>
        </p:blipFill>
        <p:spPr>
          <a:xfrm>
            <a:off x="4465071" y="321732"/>
            <a:ext cx="2908713" cy="4693476"/>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A6DC0287-0F01-4746-9E2D-733E46295B4F}"/>
              </a:ext>
            </a:extLst>
          </p:cNvPr>
          <p:cNvSpPr>
            <a:spLocks noGrp="1"/>
          </p:cNvSpPr>
          <p:nvPr>
            <p:ph idx="1"/>
          </p:nvPr>
        </p:nvSpPr>
        <p:spPr>
          <a:xfrm>
            <a:off x="8029319" y="917725"/>
            <a:ext cx="3424739" cy="4852362"/>
          </a:xfrm>
        </p:spPr>
        <p:txBody>
          <a:bodyPr anchor="ctr">
            <a:normAutofit/>
          </a:bodyPr>
          <a:lstStyle/>
          <a:p>
            <a:pPr>
              <a:buFont typeface="Courier New" panose="02070309020205020404" pitchFamily="49" charset="0"/>
              <a:buChar char="o"/>
            </a:pPr>
            <a:r>
              <a:rPr lang="en-US" sz="1900" dirty="0">
                <a:solidFill>
                  <a:srgbClr val="FFFFFF"/>
                </a:solidFill>
              </a:rPr>
              <a:t> The Cardiff Half Marathon</a:t>
            </a:r>
          </a:p>
          <a:p>
            <a:pPr>
              <a:buFont typeface="Courier New" panose="02070309020205020404" pitchFamily="49" charset="0"/>
              <a:buChar char="o"/>
            </a:pPr>
            <a:r>
              <a:rPr lang="en-US" sz="1900" dirty="0">
                <a:solidFill>
                  <a:srgbClr val="FFFFFF"/>
                </a:solidFill>
              </a:rPr>
              <a:t>Runners spend £2.5 million in the City Centre during the event</a:t>
            </a:r>
          </a:p>
          <a:p>
            <a:pPr>
              <a:buFont typeface="Courier New" panose="02070309020205020404" pitchFamily="49" charset="0"/>
              <a:buChar char="o"/>
            </a:pPr>
            <a:r>
              <a:rPr lang="en-US" sz="1900" dirty="0">
                <a:solidFill>
                  <a:srgbClr val="FFFFFF"/>
                </a:solidFill>
              </a:rPr>
              <a:t>13.1 Mile event</a:t>
            </a:r>
          </a:p>
          <a:p>
            <a:pPr>
              <a:buFont typeface="Courier New" panose="02070309020205020404" pitchFamily="49" charset="0"/>
              <a:buChar char="o"/>
            </a:pPr>
            <a:r>
              <a:rPr lang="en-US" sz="1900" dirty="0">
                <a:solidFill>
                  <a:srgbClr val="FFFFFF"/>
                </a:solidFill>
              </a:rPr>
              <a:t>Targets a wide range of people</a:t>
            </a:r>
          </a:p>
          <a:p>
            <a:pPr>
              <a:buFont typeface="Courier New" panose="02070309020205020404" pitchFamily="49" charset="0"/>
              <a:buChar char="o"/>
            </a:pPr>
            <a:r>
              <a:rPr lang="en-US" sz="1900" dirty="0">
                <a:solidFill>
                  <a:srgbClr val="FFFFFF"/>
                </a:solidFill>
              </a:rPr>
              <a:t>This year (2020) it will be held on Sunday 4</a:t>
            </a:r>
            <a:r>
              <a:rPr lang="en-US" sz="1900" baseline="30000" dirty="0">
                <a:solidFill>
                  <a:srgbClr val="FFFFFF"/>
                </a:solidFill>
              </a:rPr>
              <a:t>th</a:t>
            </a:r>
            <a:r>
              <a:rPr lang="en-US" sz="1900" dirty="0">
                <a:solidFill>
                  <a:srgbClr val="FFFFFF"/>
                </a:solidFill>
              </a:rPr>
              <a:t> October</a:t>
            </a:r>
          </a:p>
          <a:p>
            <a:pPr>
              <a:buFont typeface="Courier New" panose="02070309020205020404" pitchFamily="49" charset="0"/>
              <a:buChar char="o"/>
            </a:pPr>
            <a:r>
              <a:rPr lang="en-US" sz="1900" dirty="0">
                <a:solidFill>
                  <a:srgbClr val="FFFFFF"/>
                </a:solidFill>
              </a:rPr>
              <a:t>27,500 runners take part</a:t>
            </a:r>
          </a:p>
          <a:p>
            <a:pPr>
              <a:buFont typeface="Courier New" panose="02070309020205020404" pitchFamily="49" charset="0"/>
              <a:buChar char="o"/>
            </a:pPr>
            <a:r>
              <a:rPr lang="en-US" sz="1900" dirty="0">
                <a:solidFill>
                  <a:srgbClr val="FFFFFF"/>
                </a:solidFill>
              </a:rPr>
              <a:t>Course Awarded Silver Road Race label by the IAASF</a:t>
            </a:r>
          </a:p>
          <a:p>
            <a:pPr>
              <a:buFont typeface="Courier New" panose="02070309020205020404" pitchFamily="49" charset="0"/>
              <a:buChar char="o"/>
            </a:pPr>
            <a:r>
              <a:rPr lang="en-US" sz="1900" dirty="0">
                <a:solidFill>
                  <a:srgbClr val="FFFFFF"/>
                </a:solidFill>
              </a:rPr>
              <a:t>50,000 Spectators throughout the course sidelines</a:t>
            </a:r>
          </a:p>
        </p:txBody>
      </p:sp>
      <p:sp>
        <p:nvSpPr>
          <p:cNvPr id="8" name="TextBox 7">
            <a:extLst>
              <a:ext uri="{FF2B5EF4-FFF2-40B4-BE49-F238E27FC236}">
                <a16:creationId xmlns:a16="http://schemas.microsoft.com/office/drawing/2014/main" id="{E8D3EAC1-8AE7-F448-A7C1-EB919C662DA3}"/>
              </a:ext>
            </a:extLst>
          </p:cNvPr>
          <p:cNvSpPr txBox="1"/>
          <p:nvPr/>
        </p:nvSpPr>
        <p:spPr>
          <a:xfrm>
            <a:off x="375454" y="5149747"/>
            <a:ext cx="2452860" cy="369332"/>
          </a:xfrm>
          <a:prstGeom prst="rect">
            <a:avLst/>
          </a:prstGeom>
          <a:noFill/>
        </p:spPr>
        <p:txBody>
          <a:bodyPr wrap="square" rtlCol="0">
            <a:spAutoFit/>
          </a:bodyPr>
          <a:lstStyle/>
          <a:p>
            <a:r>
              <a:rPr lang="en-US" dirty="0"/>
              <a:t>(Picture: Knapman,2019)</a:t>
            </a:r>
          </a:p>
        </p:txBody>
      </p:sp>
    </p:spTree>
    <p:extLst>
      <p:ext uri="{BB962C8B-B14F-4D97-AF65-F5344CB8AC3E}">
        <p14:creationId xmlns:p14="http://schemas.microsoft.com/office/powerpoint/2010/main" val="1657529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2" presetClass="entr" presetSubtype="4"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2" presetClass="entr" presetSubtype="4"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2" presetClass="entr" presetSubtype="4"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A23BBB-EB96-FD4A-9D52-9A99A9075B35}"/>
              </a:ext>
            </a:extLst>
          </p:cNvPr>
          <p:cNvSpPr>
            <a:spLocks noGrp="1"/>
          </p:cNvSpPr>
          <p:nvPr>
            <p:ph type="title"/>
          </p:nvPr>
        </p:nvSpPr>
        <p:spPr>
          <a:xfrm>
            <a:off x="1024129" y="585216"/>
            <a:ext cx="3779085" cy="1499616"/>
          </a:xfrm>
        </p:spPr>
        <p:txBody>
          <a:bodyPr>
            <a:normAutofit/>
          </a:bodyPr>
          <a:lstStyle/>
          <a:p>
            <a:r>
              <a:rPr lang="en-US">
                <a:solidFill>
                  <a:srgbClr val="FFFFFF"/>
                </a:solidFill>
              </a:rPr>
              <a:t>Key risk Terminology</a:t>
            </a:r>
          </a:p>
        </p:txBody>
      </p:sp>
      <p:cxnSp>
        <p:nvCxnSpPr>
          <p:cNvPr id="12" name="Straight Connector 1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A7A122-10D9-CA45-9320-0391C8B34C60}"/>
              </a:ext>
            </a:extLst>
          </p:cNvPr>
          <p:cNvSpPr>
            <a:spLocks noGrp="1"/>
          </p:cNvSpPr>
          <p:nvPr>
            <p:ph idx="1"/>
          </p:nvPr>
        </p:nvSpPr>
        <p:spPr>
          <a:xfrm>
            <a:off x="1024129" y="2286000"/>
            <a:ext cx="3791711" cy="3931920"/>
          </a:xfrm>
        </p:spPr>
        <p:txBody>
          <a:bodyPr>
            <a:normAutofit/>
          </a:bodyPr>
          <a:lstStyle/>
          <a:p>
            <a:pPr>
              <a:buFont typeface="Courier New" panose="02070309020205020404" pitchFamily="49" charset="0"/>
              <a:buChar char="o"/>
            </a:pPr>
            <a:r>
              <a:rPr lang="en-US" sz="2000">
                <a:solidFill>
                  <a:srgbClr val="FFFFFF"/>
                </a:solidFill>
              </a:rPr>
              <a:t>Risk: the possibility of something happening.</a:t>
            </a:r>
          </a:p>
          <a:p>
            <a:pPr>
              <a:buFont typeface="Courier New" panose="02070309020205020404" pitchFamily="49" charset="0"/>
              <a:buChar char="o"/>
            </a:pPr>
            <a:r>
              <a:rPr lang="en-US" sz="2000">
                <a:solidFill>
                  <a:srgbClr val="FFFFFF"/>
                </a:solidFill>
              </a:rPr>
              <a:t>Risk Management: the Unknown, creating a plan before the event.</a:t>
            </a:r>
          </a:p>
          <a:p>
            <a:pPr>
              <a:buFont typeface="Courier New" panose="02070309020205020404" pitchFamily="49" charset="0"/>
              <a:buChar char="o"/>
            </a:pPr>
            <a:r>
              <a:rPr lang="en-US" sz="2000">
                <a:solidFill>
                  <a:srgbClr val="FFFFFF"/>
                </a:solidFill>
              </a:rPr>
              <a:t>Helps understand what could go wrong.  </a:t>
            </a:r>
          </a:p>
          <a:p>
            <a:pPr>
              <a:buFont typeface="Courier New" panose="02070309020205020404" pitchFamily="49" charset="0"/>
              <a:buChar char="o"/>
            </a:pPr>
            <a:r>
              <a:rPr lang="en-US" sz="2000">
                <a:solidFill>
                  <a:srgbClr val="FFFFFF"/>
                </a:solidFill>
              </a:rPr>
              <a:t>They help maintain a consistent approach.</a:t>
            </a:r>
          </a:p>
          <a:p>
            <a:pPr>
              <a:buFont typeface="Courier New" panose="02070309020205020404" pitchFamily="49" charset="0"/>
              <a:buChar char="o"/>
            </a:pPr>
            <a:r>
              <a:rPr lang="en-US" sz="2000">
                <a:solidFill>
                  <a:srgbClr val="FFFFFF"/>
                </a:solidFill>
              </a:rPr>
              <a:t>Risk Management is coming out as the forefront of the events Industry.</a:t>
            </a:r>
          </a:p>
          <a:p>
            <a:pPr marL="0" indent="0">
              <a:buNone/>
            </a:pPr>
            <a:endParaRPr lang="en-US" sz="2000">
              <a:solidFill>
                <a:srgbClr val="FFFFFF"/>
              </a:solidFill>
            </a:endParaRPr>
          </a:p>
        </p:txBody>
      </p:sp>
      <p:pic>
        <p:nvPicPr>
          <p:cNvPr id="5" name="Picture 4" descr="A person holding a basketball&#10;&#10;Description automatically generated">
            <a:extLst>
              <a:ext uri="{FF2B5EF4-FFF2-40B4-BE49-F238E27FC236}">
                <a16:creationId xmlns:a16="http://schemas.microsoft.com/office/drawing/2014/main" id="{0645CA82-D86D-5343-A194-8F06C01C3738}"/>
              </a:ext>
            </a:extLst>
          </p:cNvPr>
          <p:cNvPicPr>
            <a:picLocks noChangeAspect="1"/>
          </p:cNvPicPr>
          <p:nvPr/>
        </p:nvPicPr>
        <p:blipFill>
          <a:blip r:embed="rId3"/>
          <a:stretch>
            <a:fillRect/>
          </a:stretch>
        </p:blipFill>
        <p:spPr>
          <a:xfrm>
            <a:off x="6096000" y="1205713"/>
            <a:ext cx="5455921" cy="4446573"/>
          </a:xfrm>
          <a:prstGeom prst="rect">
            <a:avLst/>
          </a:prstGeom>
        </p:spPr>
      </p:pic>
    </p:spTree>
    <p:extLst>
      <p:ext uri="{BB962C8B-B14F-4D97-AF65-F5344CB8AC3E}">
        <p14:creationId xmlns:p14="http://schemas.microsoft.com/office/powerpoint/2010/main" val="205777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crowd of people&#10;&#10;Description automatically generated">
            <a:extLst>
              <a:ext uri="{FF2B5EF4-FFF2-40B4-BE49-F238E27FC236}">
                <a16:creationId xmlns:a16="http://schemas.microsoft.com/office/drawing/2014/main" id="{9A0A69A1-18E1-004C-82DF-39E1C9EBF0E2}"/>
              </a:ext>
            </a:extLst>
          </p:cNvPr>
          <p:cNvPicPr>
            <a:picLocks noChangeAspect="1"/>
          </p:cNvPicPr>
          <p:nvPr/>
        </p:nvPicPr>
        <p:blipFill rotWithShape="1">
          <a:blip r:embed="rId3">
            <a:duotone>
              <a:schemeClr val="bg2">
                <a:shade val="45000"/>
                <a:satMod val="135000"/>
              </a:schemeClr>
              <a:prstClr val="white"/>
            </a:duotone>
            <a:alphaModFix amt="35000"/>
          </a:blip>
          <a:srcRect t="2573"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D29686EA-D200-5A43-9DE1-3AE097D653A1}"/>
              </a:ext>
            </a:extLst>
          </p:cNvPr>
          <p:cNvSpPr>
            <a:spLocks noGrp="1"/>
          </p:cNvSpPr>
          <p:nvPr>
            <p:ph type="title"/>
          </p:nvPr>
        </p:nvSpPr>
        <p:spPr>
          <a:xfrm>
            <a:off x="643467" y="643467"/>
            <a:ext cx="3684437" cy="5571066"/>
          </a:xfrm>
        </p:spPr>
        <p:txBody>
          <a:bodyPr>
            <a:normAutofit/>
          </a:bodyPr>
          <a:lstStyle/>
          <a:p>
            <a:pPr algn="r"/>
            <a:r>
              <a:rPr lang="en-US" dirty="0"/>
              <a:t>Strategy to IDENTIFY AND ANALYSE risks </a:t>
            </a:r>
            <a:endParaRPr lang="en-US"/>
          </a:p>
        </p:txBody>
      </p:sp>
      <p:cxnSp>
        <p:nvCxnSpPr>
          <p:cNvPr id="12" name="Straight Connector 11">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C662A9-7492-5A49-879B-62308DDC27DE}"/>
              </a:ext>
            </a:extLst>
          </p:cNvPr>
          <p:cNvSpPr>
            <a:spLocks noGrp="1"/>
          </p:cNvSpPr>
          <p:nvPr>
            <p:ph idx="1"/>
          </p:nvPr>
        </p:nvSpPr>
        <p:spPr>
          <a:xfrm>
            <a:off x="4971371" y="643467"/>
            <a:ext cx="6574112" cy="5571066"/>
          </a:xfrm>
        </p:spPr>
        <p:txBody>
          <a:bodyPr anchor="ctr">
            <a:normAutofit/>
          </a:bodyPr>
          <a:lstStyle/>
          <a:p>
            <a:pPr>
              <a:buFont typeface="Courier New" panose="02070309020205020404" pitchFamily="49" charset="0"/>
              <a:buChar char="o"/>
            </a:pPr>
            <a:r>
              <a:rPr lang="en-US"/>
              <a:t> Identifying risks can be challenging </a:t>
            </a:r>
          </a:p>
          <a:p>
            <a:pPr>
              <a:buFont typeface="Courier New" panose="02070309020205020404" pitchFamily="49" charset="0"/>
              <a:buChar char="o"/>
            </a:pPr>
            <a:endParaRPr lang="en-US"/>
          </a:p>
          <a:p>
            <a:pPr>
              <a:buFont typeface="Courier New" panose="02070309020205020404" pitchFamily="49" charset="0"/>
              <a:buChar char="o"/>
            </a:pPr>
            <a:r>
              <a:rPr lang="en-US"/>
              <a:t>The 5 Step process helps identify and manage risk:</a:t>
            </a:r>
          </a:p>
          <a:p>
            <a:pPr marL="0" indent="0">
              <a:buNone/>
            </a:pPr>
            <a:r>
              <a:rPr lang="en-US"/>
              <a:t> - Identifying the Hazard</a:t>
            </a:r>
          </a:p>
          <a:p>
            <a:pPr marL="0" indent="0">
              <a:buNone/>
            </a:pPr>
            <a:r>
              <a:rPr lang="en-US"/>
              <a:t> - Identify who may be harmed</a:t>
            </a:r>
          </a:p>
          <a:p>
            <a:pPr marL="0" indent="0">
              <a:buNone/>
            </a:pPr>
            <a:r>
              <a:rPr lang="en-US"/>
              <a:t> - Evaluate the risks</a:t>
            </a:r>
          </a:p>
          <a:p>
            <a:pPr marL="0" indent="0">
              <a:buNone/>
            </a:pPr>
            <a:r>
              <a:rPr lang="en-US"/>
              <a:t> - Record significant findings</a:t>
            </a:r>
          </a:p>
          <a:p>
            <a:pPr marL="0" indent="0">
              <a:buNone/>
            </a:pPr>
            <a:endParaRPr lang="en-US" dirty="0"/>
          </a:p>
          <a:p>
            <a:pPr marL="0" indent="0">
              <a:buNone/>
            </a:pPr>
            <a:endParaRPr lang="en-US" dirty="0"/>
          </a:p>
          <a:p>
            <a:pPr>
              <a:buFontTx/>
              <a:buChar char="-"/>
            </a:pPr>
            <a:endParaRPr lang="en-US" dirty="0"/>
          </a:p>
        </p:txBody>
      </p:sp>
    </p:spTree>
    <p:extLst>
      <p:ext uri="{BB962C8B-B14F-4D97-AF65-F5344CB8AC3E}">
        <p14:creationId xmlns:p14="http://schemas.microsoft.com/office/powerpoint/2010/main" val="300942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2" presetClass="entr" presetSubtype="4" fill="hold"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 calcmode="lin" valueType="num">
                                      <p:cBhvr additive="base">
                                        <p:cTn id="32"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4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CA73784B-AC76-4BAD-93AF-C72D0EDFD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C7AC4-908B-C348-AF20-9FEF91C8E61A}"/>
              </a:ext>
            </a:extLst>
          </p:cNvPr>
          <p:cNvSpPr>
            <a:spLocks noGrp="1"/>
          </p:cNvSpPr>
          <p:nvPr>
            <p:ph type="title"/>
          </p:nvPr>
        </p:nvSpPr>
        <p:spPr>
          <a:xfrm>
            <a:off x="-932079" y="768571"/>
            <a:ext cx="3378099" cy="3034857"/>
          </a:xfrm>
        </p:spPr>
        <p:txBody>
          <a:bodyPr vert="horz" lIns="91440" tIns="45720" rIns="91440" bIns="45720" rtlCol="0" anchor="b">
            <a:normAutofit/>
          </a:bodyPr>
          <a:lstStyle/>
          <a:p>
            <a:pPr algn="r"/>
            <a:r>
              <a:rPr lang="en-US" sz="4400" kern="1200" cap="all" spc="200" baseline="0" dirty="0">
                <a:solidFill>
                  <a:schemeClr val="tx1">
                    <a:lumMod val="95000"/>
                    <a:lumOff val="5000"/>
                  </a:schemeClr>
                </a:solidFill>
                <a:latin typeface="+mj-lt"/>
                <a:ea typeface="+mj-ea"/>
                <a:cs typeface="+mj-cs"/>
              </a:rPr>
              <a:t>Risk Assessment </a:t>
            </a:r>
          </a:p>
        </p:txBody>
      </p:sp>
      <p:cxnSp>
        <p:nvCxnSpPr>
          <p:cNvPr id="49" name="Straight Connector 48">
            <a:extLst>
              <a:ext uri="{FF2B5EF4-FFF2-40B4-BE49-F238E27FC236}">
                <a16:creationId xmlns:a16="http://schemas.microsoft.com/office/drawing/2014/main" id="{811DCF04-0C7C-44FC-8246-FC8D736B1A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320040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text&#10;&#10;Description automatically generated">
            <a:extLst>
              <a:ext uri="{FF2B5EF4-FFF2-40B4-BE49-F238E27FC236}">
                <a16:creationId xmlns:a16="http://schemas.microsoft.com/office/drawing/2014/main" id="{A59F17EB-CE47-F34A-AC1F-3481E14BAEE3}"/>
              </a:ext>
            </a:extLst>
          </p:cNvPr>
          <p:cNvPicPr>
            <a:picLocks noChangeAspect="1"/>
          </p:cNvPicPr>
          <p:nvPr/>
        </p:nvPicPr>
        <p:blipFill rotWithShape="1">
          <a:blip r:embed="rId3"/>
          <a:srcRect l="7165"/>
          <a:stretch/>
        </p:blipFill>
        <p:spPr>
          <a:xfrm>
            <a:off x="3124200" y="-976"/>
            <a:ext cx="9551670" cy="6667988"/>
          </a:xfrm>
          <a:prstGeom prst="rect">
            <a:avLst/>
          </a:prstGeom>
        </p:spPr>
      </p:pic>
      <p:pic>
        <p:nvPicPr>
          <p:cNvPr id="4" name="Picture 3" descr="A screenshot of text&#10;&#10;Description automatically generated">
            <a:extLst>
              <a:ext uri="{FF2B5EF4-FFF2-40B4-BE49-F238E27FC236}">
                <a16:creationId xmlns:a16="http://schemas.microsoft.com/office/drawing/2014/main" id="{6612D5DD-1B96-DC41-A5E3-273C0DD2BE04}"/>
              </a:ext>
            </a:extLst>
          </p:cNvPr>
          <p:cNvPicPr>
            <a:picLocks noChangeAspect="1"/>
          </p:cNvPicPr>
          <p:nvPr/>
        </p:nvPicPr>
        <p:blipFill>
          <a:blip r:embed="rId4"/>
          <a:stretch>
            <a:fillRect/>
          </a:stretch>
        </p:blipFill>
        <p:spPr>
          <a:xfrm>
            <a:off x="3146718" y="190988"/>
            <a:ext cx="9322373" cy="6477000"/>
          </a:xfrm>
          <a:prstGeom prst="rect">
            <a:avLst/>
          </a:prstGeom>
        </p:spPr>
      </p:pic>
      <p:sp>
        <p:nvSpPr>
          <p:cNvPr id="17" name="Oval 16">
            <a:extLst>
              <a:ext uri="{FF2B5EF4-FFF2-40B4-BE49-F238E27FC236}">
                <a16:creationId xmlns:a16="http://schemas.microsoft.com/office/drawing/2014/main" id="{CAC46022-4806-A741-A6CF-6238BFB566DA}"/>
              </a:ext>
            </a:extLst>
          </p:cNvPr>
          <p:cNvSpPr/>
          <p:nvPr/>
        </p:nvSpPr>
        <p:spPr>
          <a:xfrm>
            <a:off x="2446020" y="1557838"/>
            <a:ext cx="10877550" cy="2015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849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2000"/>
                                        <p:tgtEl>
                                          <p:spTgt spid="17"/>
                                        </p:tgtEl>
                                        <p:attrNameLst>
                                          <p:attrName>ppt_y</p:attrName>
                                        </p:attrNameLst>
                                      </p:cBhvr>
                                      <p:tavLst>
                                        <p:tav tm="0">
                                          <p:val>
                                            <p:strVal val="#ppt_y+#ppt_h*1.125000"/>
                                          </p:val>
                                        </p:tav>
                                        <p:tav tm="100000">
                                          <p:val>
                                            <p:strVal val="#ppt_y"/>
                                          </p:val>
                                        </p:tav>
                                      </p:tavLst>
                                    </p:anim>
                                    <p:animEffect transition="in" filter="wipe(up)">
                                      <p:cBhvr>
                                        <p:cTn id="8"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7AC4-908B-C348-AF20-9FEF91C8E61A}"/>
              </a:ext>
            </a:extLst>
          </p:cNvPr>
          <p:cNvSpPr>
            <a:spLocks noGrp="1"/>
          </p:cNvSpPr>
          <p:nvPr>
            <p:ph type="title"/>
          </p:nvPr>
        </p:nvSpPr>
        <p:spPr>
          <a:xfrm>
            <a:off x="-253899" y="730457"/>
            <a:ext cx="3378099" cy="3034857"/>
          </a:xfrm>
        </p:spPr>
        <p:txBody>
          <a:bodyPr vert="horz" lIns="91440" tIns="45720" rIns="91440" bIns="45720" rtlCol="0" anchor="b">
            <a:normAutofit/>
          </a:bodyPr>
          <a:lstStyle/>
          <a:p>
            <a:pPr algn="r"/>
            <a:r>
              <a:rPr lang="en-US" sz="4400" kern="1200" cap="all" spc="200" baseline="0" dirty="0">
                <a:solidFill>
                  <a:schemeClr val="tx1">
                    <a:lumMod val="95000"/>
                    <a:lumOff val="5000"/>
                  </a:schemeClr>
                </a:solidFill>
                <a:latin typeface="+mj-lt"/>
                <a:ea typeface="+mj-ea"/>
                <a:cs typeface="+mj-cs"/>
              </a:rPr>
              <a:t>Risk Assessment </a:t>
            </a:r>
          </a:p>
        </p:txBody>
      </p:sp>
      <p:pic>
        <p:nvPicPr>
          <p:cNvPr id="4" name="Picture 3" descr="A screenshot of a cell phone&#10;&#10;Description automatically generated">
            <a:extLst>
              <a:ext uri="{FF2B5EF4-FFF2-40B4-BE49-F238E27FC236}">
                <a16:creationId xmlns:a16="http://schemas.microsoft.com/office/drawing/2014/main" id="{FBDFC3F5-5D60-324B-AF2C-88651B79022A}"/>
              </a:ext>
            </a:extLst>
          </p:cNvPr>
          <p:cNvPicPr>
            <a:picLocks noChangeAspect="1"/>
          </p:cNvPicPr>
          <p:nvPr/>
        </p:nvPicPr>
        <p:blipFill rotWithShape="1">
          <a:blip r:embed="rId3"/>
          <a:srcRect l="5625"/>
          <a:stretch/>
        </p:blipFill>
        <p:spPr>
          <a:xfrm>
            <a:off x="3124200" y="0"/>
            <a:ext cx="9166973" cy="685800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A5C45CAD-711A-9542-88DA-7C20CA0C0CB1}"/>
              </a:ext>
            </a:extLst>
          </p:cNvPr>
          <p:cNvPicPr>
            <a:picLocks noChangeAspect="1"/>
          </p:cNvPicPr>
          <p:nvPr/>
        </p:nvPicPr>
        <p:blipFill rotWithShape="1">
          <a:blip r:embed="rId4"/>
          <a:srcRect l="2989"/>
          <a:stretch/>
        </p:blipFill>
        <p:spPr>
          <a:xfrm>
            <a:off x="3124200" y="171450"/>
            <a:ext cx="9067800" cy="6515100"/>
          </a:xfrm>
          <a:prstGeom prst="rect">
            <a:avLst/>
          </a:prstGeom>
        </p:spPr>
      </p:pic>
      <p:sp>
        <p:nvSpPr>
          <p:cNvPr id="13" name="Oval 12">
            <a:extLst>
              <a:ext uri="{FF2B5EF4-FFF2-40B4-BE49-F238E27FC236}">
                <a16:creationId xmlns:a16="http://schemas.microsoft.com/office/drawing/2014/main" id="{6499FE3A-CA35-9F42-8AA5-340C16BB51F4}"/>
              </a:ext>
            </a:extLst>
          </p:cNvPr>
          <p:cNvSpPr/>
          <p:nvPr/>
        </p:nvSpPr>
        <p:spPr>
          <a:xfrm>
            <a:off x="2000250" y="4643320"/>
            <a:ext cx="10877550" cy="170691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133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2000"/>
                                        <p:tgtEl>
                                          <p:spTgt spid="13"/>
                                        </p:tgtEl>
                                        <p:attrNameLst>
                                          <p:attrName>ppt_y</p:attrName>
                                        </p:attrNameLst>
                                      </p:cBhvr>
                                      <p:tavLst>
                                        <p:tav tm="0">
                                          <p:val>
                                            <p:strVal val="#ppt_y+#ppt_h*1.125000"/>
                                          </p:val>
                                        </p:tav>
                                        <p:tav tm="100000">
                                          <p:val>
                                            <p:strVal val="#ppt_y"/>
                                          </p:val>
                                        </p:tav>
                                      </p:tavLst>
                                    </p:anim>
                                    <p:animEffect transition="in" filter="wipe(up)">
                                      <p:cBhvr>
                                        <p:cTn id="8"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7AC4-908B-C348-AF20-9FEF91C8E61A}"/>
              </a:ext>
            </a:extLst>
          </p:cNvPr>
          <p:cNvSpPr>
            <a:spLocks noGrp="1"/>
          </p:cNvSpPr>
          <p:nvPr>
            <p:ph type="title"/>
          </p:nvPr>
        </p:nvSpPr>
        <p:spPr>
          <a:xfrm>
            <a:off x="-253899" y="730457"/>
            <a:ext cx="3378099" cy="3034857"/>
          </a:xfrm>
        </p:spPr>
        <p:txBody>
          <a:bodyPr vert="horz" lIns="91440" tIns="45720" rIns="91440" bIns="45720" rtlCol="0" anchor="b">
            <a:normAutofit/>
          </a:bodyPr>
          <a:lstStyle/>
          <a:p>
            <a:pPr algn="r"/>
            <a:r>
              <a:rPr lang="en-US" sz="4400" kern="1200" cap="all" spc="200" baseline="0" dirty="0">
                <a:solidFill>
                  <a:schemeClr val="tx1">
                    <a:lumMod val="95000"/>
                    <a:lumOff val="5000"/>
                  </a:schemeClr>
                </a:solidFill>
                <a:latin typeface="+mj-lt"/>
                <a:ea typeface="+mj-ea"/>
                <a:cs typeface="+mj-cs"/>
              </a:rPr>
              <a:t>Risk Assessment </a:t>
            </a:r>
          </a:p>
        </p:txBody>
      </p:sp>
      <p:pic>
        <p:nvPicPr>
          <p:cNvPr id="5" name="Picture 4" descr="A screenshot of a cell phone&#10;&#10;Description automatically generated">
            <a:extLst>
              <a:ext uri="{FF2B5EF4-FFF2-40B4-BE49-F238E27FC236}">
                <a16:creationId xmlns:a16="http://schemas.microsoft.com/office/drawing/2014/main" id="{0BF04C61-7C8B-AF4C-BD08-5858CB2CE6B1}"/>
              </a:ext>
            </a:extLst>
          </p:cNvPr>
          <p:cNvPicPr>
            <a:picLocks noChangeAspect="1"/>
          </p:cNvPicPr>
          <p:nvPr/>
        </p:nvPicPr>
        <p:blipFill rotWithShape="1">
          <a:blip r:embed="rId3"/>
          <a:srcRect l="4854"/>
          <a:stretch/>
        </p:blipFill>
        <p:spPr>
          <a:xfrm>
            <a:off x="3232150" y="0"/>
            <a:ext cx="8959850" cy="6769336"/>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FC596BCD-A58E-2E4D-8939-8B1D31E48AA3}"/>
              </a:ext>
            </a:extLst>
          </p:cNvPr>
          <p:cNvPicPr>
            <a:picLocks noChangeAspect="1"/>
          </p:cNvPicPr>
          <p:nvPr/>
        </p:nvPicPr>
        <p:blipFill rotWithShape="1">
          <a:blip r:embed="rId4"/>
          <a:srcRect l="3223"/>
          <a:stretch/>
        </p:blipFill>
        <p:spPr>
          <a:xfrm>
            <a:off x="3032991" y="0"/>
            <a:ext cx="8959850" cy="6769336"/>
          </a:xfrm>
          <a:prstGeom prst="rect">
            <a:avLst/>
          </a:prstGeom>
        </p:spPr>
      </p:pic>
      <p:sp>
        <p:nvSpPr>
          <p:cNvPr id="6" name="Oval 5">
            <a:extLst>
              <a:ext uri="{FF2B5EF4-FFF2-40B4-BE49-F238E27FC236}">
                <a16:creationId xmlns:a16="http://schemas.microsoft.com/office/drawing/2014/main" id="{EBC2D99E-345A-3F4E-996E-A4E77DEF4A05}"/>
              </a:ext>
            </a:extLst>
          </p:cNvPr>
          <p:cNvSpPr/>
          <p:nvPr/>
        </p:nvSpPr>
        <p:spPr>
          <a:xfrm>
            <a:off x="1435150" y="6032264"/>
            <a:ext cx="10877550" cy="82573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0819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p:tgtEl>
                                          <p:spTgt spid="6"/>
                                        </p:tgtEl>
                                        <p:attrNameLst>
                                          <p:attrName>ppt_y</p:attrName>
                                        </p:attrNameLst>
                                      </p:cBhvr>
                                      <p:tavLst>
                                        <p:tav tm="0">
                                          <p:val>
                                            <p:strVal val="#ppt_y+#ppt_h*1.125000"/>
                                          </p:val>
                                        </p:tav>
                                        <p:tav tm="100000">
                                          <p:val>
                                            <p:strVal val="#ppt_y"/>
                                          </p:val>
                                        </p:tav>
                                      </p:tavLst>
                                    </p:anim>
                                    <p:animEffect transition="in" filter="wipe(up)">
                                      <p:cBhvr>
                                        <p:cTn id="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7AC4-908B-C348-AF20-9FEF91C8E61A}"/>
              </a:ext>
            </a:extLst>
          </p:cNvPr>
          <p:cNvSpPr>
            <a:spLocks noGrp="1"/>
          </p:cNvSpPr>
          <p:nvPr>
            <p:ph type="title"/>
          </p:nvPr>
        </p:nvSpPr>
        <p:spPr>
          <a:xfrm>
            <a:off x="-253899" y="730457"/>
            <a:ext cx="3378099" cy="3034857"/>
          </a:xfrm>
        </p:spPr>
        <p:txBody>
          <a:bodyPr vert="horz" lIns="91440" tIns="45720" rIns="91440" bIns="45720" rtlCol="0" anchor="b">
            <a:normAutofit/>
          </a:bodyPr>
          <a:lstStyle/>
          <a:p>
            <a:pPr algn="r"/>
            <a:r>
              <a:rPr lang="en-US" sz="4400" kern="1200" cap="all" spc="200" baseline="0" dirty="0">
                <a:solidFill>
                  <a:schemeClr val="tx1">
                    <a:lumMod val="95000"/>
                    <a:lumOff val="5000"/>
                  </a:schemeClr>
                </a:solidFill>
                <a:latin typeface="+mj-lt"/>
                <a:ea typeface="+mj-ea"/>
                <a:cs typeface="+mj-cs"/>
              </a:rPr>
              <a:t>Risk Assessment </a:t>
            </a:r>
          </a:p>
        </p:txBody>
      </p:sp>
      <p:pic>
        <p:nvPicPr>
          <p:cNvPr id="4" name="Picture 3" descr="A screenshot of a cell phone&#10;&#10;Description automatically generated">
            <a:extLst>
              <a:ext uri="{FF2B5EF4-FFF2-40B4-BE49-F238E27FC236}">
                <a16:creationId xmlns:a16="http://schemas.microsoft.com/office/drawing/2014/main" id="{17E9DA03-F9C5-9648-9B85-EEEC937F2EFE}"/>
              </a:ext>
            </a:extLst>
          </p:cNvPr>
          <p:cNvPicPr>
            <a:picLocks noChangeAspect="1"/>
          </p:cNvPicPr>
          <p:nvPr/>
        </p:nvPicPr>
        <p:blipFill rotWithShape="1">
          <a:blip r:embed="rId3"/>
          <a:srcRect l="5277"/>
          <a:stretch/>
        </p:blipFill>
        <p:spPr>
          <a:xfrm>
            <a:off x="3302000" y="0"/>
            <a:ext cx="8890000" cy="685800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2BC535CD-9D5D-EB46-9B6E-6214B2F41B01}"/>
              </a:ext>
            </a:extLst>
          </p:cNvPr>
          <p:cNvPicPr>
            <a:picLocks noChangeAspect="1"/>
          </p:cNvPicPr>
          <p:nvPr/>
        </p:nvPicPr>
        <p:blipFill rotWithShape="1">
          <a:blip r:embed="rId4"/>
          <a:srcRect l="3112"/>
          <a:stretch/>
        </p:blipFill>
        <p:spPr>
          <a:xfrm>
            <a:off x="3124199" y="184150"/>
            <a:ext cx="8994775" cy="6673850"/>
          </a:xfrm>
          <a:prstGeom prst="rect">
            <a:avLst/>
          </a:prstGeom>
        </p:spPr>
      </p:pic>
      <p:sp>
        <p:nvSpPr>
          <p:cNvPr id="6" name="Oval 5">
            <a:extLst>
              <a:ext uri="{FF2B5EF4-FFF2-40B4-BE49-F238E27FC236}">
                <a16:creationId xmlns:a16="http://schemas.microsoft.com/office/drawing/2014/main" id="{2D6C2CDD-3047-3A4C-AD57-3589915FFB7B}"/>
              </a:ext>
            </a:extLst>
          </p:cNvPr>
          <p:cNvSpPr/>
          <p:nvPr/>
        </p:nvSpPr>
        <p:spPr>
          <a:xfrm>
            <a:off x="2038350" y="3162310"/>
            <a:ext cx="10877550" cy="156209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862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p:tgtEl>
                                          <p:spTgt spid="6"/>
                                        </p:tgtEl>
                                        <p:attrNameLst>
                                          <p:attrName>ppt_y</p:attrName>
                                        </p:attrNameLst>
                                      </p:cBhvr>
                                      <p:tavLst>
                                        <p:tav tm="0">
                                          <p:val>
                                            <p:strVal val="#ppt_y+#ppt_h*1.125000"/>
                                          </p:val>
                                        </p:tav>
                                        <p:tav tm="100000">
                                          <p:val>
                                            <p:strVal val="#ppt_y"/>
                                          </p:val>
                                        </p:tav>
                                      </p:tavLst>
                                    </p:anim>
                                    <p:animEffect transition="in" filter="wipe(up)">
                                      <p:cBhvr>
                                        <p:cTn id="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7AC4-908B-C348-AF20-9FEF91C8E61A}"/>
              </a:ext>
            </a:extLst>
          </p:cNvPr>
          <p:cNvSpPr>
            <a:spLocks noGrp="1"/>
          </p:cNvSpPr>
          <p:nvPr>
            <p:ph type="title"/>
          </p:nvPr>
        </p:nvSpPr>
        <p:spPr>
          <a:xfrm>
            <a:off x="-253899" y="730457"/>
            <a:ext cx="3378099" cy="3034857"/>
          </a:xfrm>
        </p:spPr>
        <p:txBody>
          <a:bodyPr vert="horz" lIns="91440" tIns="45720" rIns="91440" bIns="45720" rtlCol="0" anchor="b">
            <a:normAutofit/>
          </a:bodyPr>
          <a:lstStyle/>
          <a:p>
            <a:pPr algn="r"/>
            <a:r>
              <a:rPr lang="en-US" sz="4400" kern="1200" cap="all" spc="200" baseline="0" dirty="0">
                <a:solidFill>
                  <a:schemeClr val="tx1">
                    <a:lumMod val="95000"/>
                    <a:lumOff val="5000"/>
                  </a:schemeClr>
                </a:solidFill>
                <a:latin typeface="+mj-lt"/>
                <a:ea typeface="+mj-ea"/>
                <a:cs typeface="+mj-cs"/>
              </a:rPr>
              <a:t>Risk Assessment </a:t>
            </a:r>
          </a:p>
        </p:txBody>
      </p:sp>
      <p:pic>
        <p:nvPicPr>
          <p:cNvPr id="5" name="Picture 4" descr="A screenshot of a cell phone&#10;&#10;Description automatically generated">
            <a:extLst>
              <a:ext uri="{FF2B5EF4-FFF2-40B4-BE49-F238E27FC236}">
                <a16:creationId xmlns:a16="http://schemas.microsoft.com/office/drawing/2014/main" id="{A6CF6580-BF0C-6244-9AA9-730380048871}"/>
              </a:ext>
            </a:extLst>
          </p:cNvPr>
          <p:cNvPicPr>
            <a:picLocks noChangeAspect="1"/>
          </p:cNvPicPr>
          <p:nvPr/>
        </p:nvPicPr>
        <p:blipFill rotWithShape="1">
          <a:blip r:embed="rId3"/>
          <a:srcRect l="5586"/>
          <a:stretch/>
        </p:blipFill>
        <p:spPr>
          <a:xfrm>
            <a:off x="3282950" y="0"/>
            <a:ext cx="8909050" cy="6711950"/>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88C4500C-CDE4-374B-8AC9-FE9527B1857E}"/>
              </a:ext>
            </a:extLst>
          </p:cNvPr>
          <p:cNvPicPr>
            <a:picLocks noChangeAspect="1"/>
          </p:cNvPicPr>
          <p:nvPr/>
        </p:nvPicPr>
        <p:blipFill rotWithShape="1">
          <a:blip r:embed="rId4"/>
          <a:srcRect l="2459"/>
          <a:stretch/>
        </p:blipFill>
        <p:spPr>
          <a:xfrm>
            <a:off x="3124200" y="158750"/>
            <a:ext cx="9067800" cy="6553200"/>
          </a:xfrm>
          <a:prstGeom prst="rect">
            <a:avLst/>
          </a:prstGeom>
        </p:spPr>
      </p:pic>
      <p:sp>
        <p:nvSpPr>
          <p:cNvPr id="6" name="Oval 5">
            <a:extLst>
              <a:ext uri="{FF2B5EF4-FFF2-40B4-BE49-F238E27FC236}">
                <a16:creationId xmlns:a16="http://schemas.microsoft.com/office/drawing/2014/main" id="{7B7A0D4F-AA7E-F24C-A004-C34CB41243F7}"/>
              </a:ext>
            </a:extLst>
          </p:cNvPr>
          <p:cNvSpPr/>
          <p:nvPr/>
        </p:nvSpPr>
        <p:spPr>
          <a:xfrm>
            <a:off x="2028827" y="3817528"/>
            <a:ext cx="10877550" cy="113541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DD991C7-FE89-5D4F-BF81-2FF2312F4621}"/>
              </a:ext>
            </a:extLst>
          </p:cNvPr>
          <p:cNvPicPr>
            <a:picLocks noChangeAspect="1"/>
          </p:cNvPicPr>
          <p:nvPr/>
        </p:nvPicPr>
        <p:blipFill rotWithShape="1">
          <a:blip r:embed="rId5"/>
          <a:srcRect t="26343"/>
          <a:stretch/>
        </p:blipFill>
        <p:spPr>
          <a:xfrm>
            <a:off x="3282949" y="6432218"/>
            <a:ext cx="8749723" cy="505142"/>
          </a:xfrm>
          <a:prstGeom prst="rect">
            <a:avLst/>
          </a:prstGeom>
        </p:spPr>
      </p:pic>
    </p:spTree>
    <p:extLst>
      <p:ext uri="{BB962C8B-B14F-4D97-AF65-F5344CB8AC3E}">
        <p14:creationId xmlns:p14="http://schemas.microsoft.com/office/powerpoint/2010/main" val="124297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p:tgtEl>
                                          <p:spTgt spid="6"/>
                                        </p:tgtEl>
                                        <p:attrNameLst>
                                          <p:attrName>ppt_y</p:attrName>
                                        </p:attrNameLst>
                                      </p:cBhvr>
                                      <p:tavLst>
                                        <p:tav tm="0">
                                          <p:val>
                                            <p:strVal val="#ppt_y+#ppt_h*1.125000"/>
                                          </p:val>
                                        </p:tav>
                                        <p:tav tm="100000">
                                          <p:val>
                                            <p:strVal val="#ppt_y"/>
                                          </p:val>
                                        </p:tav>
                                      </p:tavLst>
                                    </p:anim>
                                    <p:animEffect transition="in" filter="wipe(up)">
                                      <p:cBhvr>
                                        <p:cTn id="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31D73-A3B2-9F45-93E7-C22F310D6EAA}"/>
              </a:ext>
            </a:extLst>
          </p:cNvPr>
          <p:cNvSpPr>
            <a:spLocks noGrp="1"/>
          </p:cNvSpPr>
          <p:nvPr>
            <p:ph type="title"/>
          </p:nvPr>
        </p:nvSpPr>
        <p:spPr>
          <a:xfrm>
            <a:off x="310039" y="640080"/>
            <a:ext cx="3429855" cy="5613236"/>
          </a:xfrm>
        </p:spPr>
        <p:txBody>
          <a:bodyPr anchor="ctr">
            <a:normAutofit/>
          </a:bodyPr>
          <a:lstStyle/>
          <a:p>
            <a:r>
              <a:rPr lang="en-US">
                <a:solidFill>
                  <a:srgbClr val="FFFFFF"/>
                </a:solidFill>
              </a:rPr>
              <a:t>Legal concerns</a:t>
            </a:r>
          </a:p>
        </p:txBody>
      </p:sp>
      <p:sp>
        <p:nvSpPr>
          <p:cNvPr id="3" name="Content Placeholder 2">
            <a:extLst>
              <a:ext uri="{FF2B5EF4-FFF2-40B4-BE49-F238E27FC236}">
                <a16:creationId xmlns:a16="http://schemas.microsoft.com/office/drawing/2014/main" id="{69EE7543-C59E-684A-BAB7-429A3E50F2A1}"/>
              </a:ext>
            </a:extLst>
          </p:cNvPr>
          <p:cNvSpPr>
            <a:spLocks noGrp="1"/>
          </p:cNvSpPr>
          <p:nvPr>
            <p:ph idx="1"/>
          </p:nvPr>
        </p:nvSpPr>
        <p:spPr>
          <a:xfrm>
            <a:off x="4699818" y="640080"/>
            <a:ext cx="7172138" cy="3745107"/>
          </a:xfrm>
        </p:spPr>
        <p:txBody>
          <a:bodyPr>
            <a:normAutofit/>
          </a:bodyPr>
          <a:lstStyle/>
          <a:p>
            <a:pPr>
              <a:buFont typeface="Courier New" panose="02070309020205020404" pitchFamily="49" charset="0"/>
              <a:buChar char="o"/>
            </a:pPr>
            <a:r>
              <a:rPr lang="en-US" dirty="0"/>
              <a:t>Wide range of legal matters that can affect events</a:t>
            </a:r>
          </a:p>
          <a:p>
            <a:pPr>
              <a:buFont typeface="Courier New" panose="02070309020205020404" pitchFamily="49" charset="0"/>
              <a:buChar char="o"/>
            </a:pPr>
            <a:r>
              <a:rPr lang="en-US" dirty="0"/>
              <a:t>Delivered in a variety of organisational structures</a:t>
            </a:r>
          </a:p>
          <a:p>
            <a:pPr>
              <a:buFont typeface="Courier New" panose="02070309020205020404" pitchFamily="49" charset="0"/>
              <a:buChar char="o"/>
            </a:pPr>
            <a:r>
              <a:rPr lang="en-US" dirty="0"/>
              <a:t>Event ownership </a:t>
            </a:r>
            <a:r>
              <a:rPr lang="en-US" dirty="0" err="1"/>
              <a:t>decideds</a:t>
            </a:r>
            <a:r>
              <a:rPr lang="en-US" dirty="0"/>
              <a:t> who is the legal owner of the event</a:t>
            </a:r>
          </a:p>
          <a:p>
            <a:pPr>
              <a:buFont typeface="Courier New" panose="02070309020205020404" pitchFamily="49" charset="0"/>
              <a:buChar char="o"/>
            </a:pPr>
            <a:r>
              <a:rPr lang="en-US" dirty="0"/>
              <a:t>Making agreements with outside organisations</a:t>
            </a:r>
          </a:p>
          <a:p>
            <a:pPr>
              <a:buFont typeface="Courier New" panose="02070309020205020404" pitchFamily="49" charset="0"/>
              <a:buChar char="o"/>
            </a:pPr>
            <a:r>
              <a:rPr lang="en-US" dirty="0"/>
              <a:t>Agreements should be in writing </a:t>
            </a:r>
          </a:p>
          <a:p>
            <a:pPr>
              <a:buFont typeface="Courier New" panose="02070309020205020404" pitchFamily="49" charset="0"/>
              <a:buChar char="o"/>
            </a:pPr>
            <a:r>
              <a:rPr lang="en-US" dirty="0"/>
              <a:t>Contracts should be signed and exchanged. </a:t>
            </a:r>
          </a:p>
        </p:txBody>
      </p:sp>
      <p:pic>
        <p:nvPicPr>
          <p:cNvPr id="5" name="Picture 4" descr="A close up of a sign&#10;&#10;Description automatically generated">
            <a:extLst>
              <a:ext uri="{FF2B5EF4-FFF2-40B4-BE49-F238E27FC236}">
                <a16:creationId xmlns:a16="http://schemas.microsoft.com/office/drawing/2014/main" id="{4E19972A-FA39-A449-899A-CAAFD93D1050}"/>
              </a:ext>
            </a:extLst>
          </p:cNvPr>
          <p:cNvPicPr>
            <a:picLocks noChangeAspect="1"/>
          </p:cNvPicPr>
          <p:nvPr/>
        </p:nvPicPr>
        <p:blipFill>
          <a:blip r:embed="rId3"/>
          <a:stretch>
            <a:fillRect/>
          </a:stretch>
        </p:blipFill>
        <p:spPr>
          <a:xfrm>
            <a:off x="4883876" y="4553084"/>
            <a:ext cx="6812032" cy="1685977"/>
          </a:xfrm>
          <a:prstGeom prst="rect">
            <a:avLst/>
          </a:prstGeom>
        </p:spPr>
      </p:pic>
    </p:spTree>
    <p:extLst>
      <p:ext uri="{BB962C8B-B14F-4D97-AF65-F5344CB8AC3E}">
        <p14:creationId xmlns:p14="http://schemas.microsoft.com/office/powerpoint/2010/main" val="3118617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2" presetClass="entr" presetSubtype="4"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33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8FC55-6CFE-004D-90EB-34A17785D6D4}"/>
              </a:ext>
            </a:extLst>
          </p:cNvPr>
          <p:cNvSpPr>
            <a:spLocks noGrp="1"/>
          </p:cNvSpPr>
          <p:nvPr>
            <p:ph type="title"/>
          </p:nvPr>
        </p:nvSpPr>
        <p:spPr>
          <a:xfrm>
            <a:off x="1024128" y="585216"/>
            <a:ext cx="6007027" cy="1499616"/>
          </a:xfrm>
        </p:spPr>
        <p:txBody>
          <a:bodyPr>
            <a:normAutofit/>
          </a:bodyPr>
          <a:lstStyle/>
          <a:p>
            <a:r>
              <a:rPr lang="en-US">
                <a:solidFill>
                  <a:srgbClr val="FFFFFF"/>
                </a:solidFill>
              </a:rPr>
              <a:t>Legal Concerns</a:t>
            </a:r>
          </a:p>
        </p:txBody>
      </p:sp>
      <p:cxnSp>
        <p:nvCxnSpPr>
          <p:cNvPr id="12" name="Straight Connector 1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5BFCF9-5719-604F-9A55-6549061E583E}"/>
              </a:ext>
            </a:extLst>
          </p:cNvPr>
          <p:cNvSpPr>
            <a:spLocks noGrp="1"/>
          </p:cNvSpPr>
          <p:nvPr>
            <p:ph idx="1"/>
          </p:nvPr>
        </p:nvSpPr>
        <p:spPr>
          <a:xfrm>
            <a:off x="1024128" y="2286000"/>
            <a:ext cx="6007027" cy="4023360"/>
          </a:xfrm>
        </p:spPr>
        <p:txBody>
          <a:bodyPr>
            <a:normAutofit/>
          </a:bodyPr>
          <a:lstStyle/>
          <a:p>
            <a:pPr>
              <a:buFont typeface="Courier New" panose="02070309020205020404" pitchFamily="49" charset="0"/>
              <a:buChar char="o"/>
            </a:pPr>
            <a:r>
              <a:rPr lang="en-US" dirty="0">
                <a:solidFill>
                  <a:srgbClr val="FFFFFF"/>
                </a:solidFill>
              </a:rPr>
              <a:t> Licensing, regulations, and permits are apart of the long list of requirements when completing events</a:t>
            </a:r>
          </a:p>
          <a:p>
            <a:pPr>
              <a:buFont typeface="Courier New" panose="02070309020205020404" pitchFamily="49" charset="0"/>
              <a:buChar char="o"/>
            </a:pPr>
            <a:r>
              <a:rPr lang="en-US" dirty="0">
                <a:solidFill>
                  <a:srgbClr val="FFFFFF"/>
                </a:solidFill>
              </a:rPr>
              <a:t>A duty of care is also required </a:t>
            </a:r>
          </a:p>
          <a:p>
            <a:pPr>
              <a:buFont typeface="Courier New" panose="02070309020205020404" pitchFamily="49" charset="0"/>
              <a:buChar char="o"/>
            </a:pPr>
            <a:r>
              <a:rPr lang="en-US" dirty="0">
                <a:solidFill>
                  <a:srgbClr val="FFFFFF"/>
                </a:solidFill>
              </a:rPr>
              <a:t>A wide number of other acts of legislation </a:t>
            </a:r>
          </a:p>
          <a:p>
            <a:pPr>
              <a:buFont typeface="Courier New" panose="02070309020205020404" pitchFamily="49" charset="0"/>
              <a:buChar char="o"/>
            </a:pPr>
            <a:r>
              <a:rPr lang="en-US" dirty="0">
                <a:solidFill>
                  <a:srgbClr val="FFFFFF"/>
                </a:solidFill>
              </a:rPr>
              <a:t>Event contractor does not uphold their contract a Tort can be issued </a:t>
            </a:r>
          </a:p>
          <a:p>
            <a:pPr>
              <a:buFont typeface="Courier New" panose="02070309020205020404" pitchFamily="49" charset="0"/>
              <a:buChar char="o"/>
            </a:pPr>
            <a:r>
              <a:rPr lang="en-US" dirty="0">
                <a:solidFill>
                  <a:srgbClr val="FFFFFF"/>
                </a:solidFill>
              </a:rPr>
              <a:t>Insurances are purchased when an event is taking place </a:t>
            </a:r>
          </a:p>
          <a:p>
            <a:pPr>
              <a:buFont typeface="Courier New" panose="02070309020205020404" pitchFamily="49" charset="0"/>
              <a:buChar char="o"/>
            </a:pPr>
            <a:endParaRPr lang="en-US" dirty="0">
              <a:solidFill>
                <a:srgbClr val="FFFFFF"/>
              </a:solidFill>
            </a:endParaRPr>
          </a:p>
          <a:p>
            <a:pPr>
              <a:buFont typeface="Courier New" panose="02070309020205020404" pitchFamily="49" charset="0"/>
              <a:buChar char="o"/>
            </a:pPr>
            <a:endParaRPr lang="en-US" dirty="0">
              <a:solidFill>
                <a:srgbClr val="FFFFFF"/>
              </a:solidFill>
            </a:endParaRPr>
          </a:p>
        </p:txBody>
      </p:sp>
      <p:pic>
        <p:nvPicPr>
          <p:cNvPr id="5" name="Picture 4" descr="A crowd of people flying kites in the sky&#10;&#10;Description automatically generated">
            <a:extLst>
              <a:ext uri="{FF2B5EF4-FFF2-40B4-BE49-F238E27FC236}">
                <a16:creationId xmlns:a16="http://schemas.microsoft.com/office/drawing/2014/main" id="{25090BB7-B893-5C4B-8534-7320ACA1A705}"/>
              </a:ext>
            </a:extLst>
          </p:cNvPr>
          <p:cNvPicPr>
            <a:picLocks noChangeAspect="1"/>
          </p:cNvPicPr>
          <p:nvPr/>
        </p:nvPicPr>
        <p:blipFill rotWithShape="1">
          <a:blip r:embed="rId3"/>
          <a:srcRect l="38560" r="20847"/>
          <a:stretch/>
        </p:blipFill>
        <p:spPr>
          <a:xfrm>
            <a:off x="7552266" y="10"/>
            <a:ext cx="4639734" cy="6857990"/>
          </a:xfrm>
          <a:prstGeom prst="rect">
            <a:avLst/>
          </a:prstGeom>
        </p:spPr>
      </p:pic>
    </p:spTree>
    <p:extLst>
      <p:ext uri="{BB962C8B-B14F-4D97-AF65-F5344CB8AC3E}">
        <p14:creationId xmlns:p14="http://schemas.microsoft.com/office/powerpoint/2010/main" val="201508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BB597-6CF4-7B48-A735-92888137898E}"/>
              </a:ext>
            </a:extLst>
          </p:cNvPr>
          <p:cNvSpPr>
            <a:spLocks noGrp="1"/>
          </p:cNvSpPr>
          <p:nvPr>
            <p:ph type="title"/>
          </p:nvPr>
        </p:nvSpPr>
        <p:spPr>
          <a:xfrm>
            <a:off x="573024" y="4608575"/>
            <a:ext cx="5242560" cy="1765715"/>
          </a:xfrm>
        </p:spPr>
        <p:txBody>
          <a:bodyPr>
            <a:normAutofit/>
          </a:bodyPr>
          <a:lstStyle/>
          <a:p>
            <a:pPr algn="r"/>
            <a:r>
              <a:rPr lang="en-US" sz="4400">
                <a:solidFill>
                  <a:srgbClr val="FFFFFF"/>
                </a:solidFill>
              </a:rPr>
              <a:t>Conclusion</a:t>
            </a:r>
          </a:p>
        </p:txBody>
      </p:sp>
      <p:pic>
        <p:nvPicPr>
          <p:cNvPr id="5" name="Picture 4" descr="A group of people holding a sign&#10;&#10;Description automatically generated">
            <a:extLst>
              <a:ext uri="{FF2B5EF4-FFF2-40B4-BE49-F238E27FC236}">
                <a16:creationId xmlns:a16="http://schemas.microsoft.com/office/drawing/2014/main" id="{EF6ACB45-2A87-AD43-A920-AC1EB1256B0E}"/>
              </a:ext>
            </a:extLst>
          </p:cNvPr>
          <p:cNvPicPr>
            <a:picLocks noChangeAspect="1"/>
          </p:cNvPicPr>
          <p:nvPr/>
        </p:nvPicPr>
        <p:blipFill rotWithShape="1">
          <a:blip r:embed="rId3"/>
          <a:srcRect r="17229" b="3"/>
          <a:stretch/>
        </p:blipFill>
        <p:spPr>
          <a:xfrm>
            <a:off x="327547" y="321733"/>
            <a:ext cx="5688020" cy="3899748"/>
          </a:xfrm>
          <a:prstGeom prst="rect">
            <a:avLst/>
          </a:prstGeom>
        </p:spPr>
      </p:pic>
      <p:sp>
        <p:nvSpPr>
          <p:cNvPr id="12" name="Rectangle 1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472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53896E-3D0C-2D47-BEA8-BC00B1870EDF}"/>
              </a:ext>
            </a:extLst>
          </p:cNvPr>
          <p:cNvSpPr>
            <a:spLocks noGrp="1"/>
          </p:cNvSpPr>
          <p:nvPr>
            <p:ph idx="1"/>
          </p:nvPr>
        </p:nvSpPr>
        <p:spPr>
          <a:xfrm>
            <a:off x="6661065" y="974875"/>
            <a:ext cx="4724573" cy="4852362"/>
          </a:xfrm>
        </p:spPr>
        <p:txBody>
          <a:bodyPr anchor="ctr">
            <a:normAutofit/>
          </a:bodyPr>
          <a:lstStyle/>
          <a:p>
            <a:pPr>
              <a:buFont typeface="Courier New" panose="02070309020205020404" pitchFamily="49" charset="0"/>
              <a:buChar char="o"/>
            </a:pPr>
            <a:r>
              <a:rPr lang="en-US" sz="2000">
                <a:solidFill>
                  <a:srgbClr val="FFFFFF"/>
                </a:solidFill>
              </a:rPr>
              <a:t>Wide range of Factors to think about</a:t>
            </a:r>
          </a:p>
          <a:p>
            <a:pPr>
              <a:buFont typeface="Courier New" panose="02070309020205020404" pitchFamily="49" charset="0"/>
              <a:buChar char="o"/>
            </a:pPr>
            <a:r>
              <a:rPr lang="en-US" sz="2000">
                <a:solidFill>
                  <a:srgbClr val="FFFFFF"/>
                </a:solidFill>
              </a:rPr>
              <a:t>How to Identify and analyse risk</a:t>
            </a:r>
          </a:p>
          <a:p>
            <a:pPr>
              <a:buFont typeface="Courier New" panose="02070309020205020404" pitchFamily="49" charset="0"/>
              <a:buChar char="o"/>
            </a:pPr>
            <a:r>
              <a:rPr lang="en-US" sz="2000">
                <a:solidFill>
                  <a:srgbClr val="FFFFFF"/>
                </a:solidFill>
              </a:rPr>
              <a:t>The 5 Step process</a:t>
            </a:r>
          </a:p>
          <a:p>
            <a:pPr>
              <a:buFont typeface="Courier New" panose="02070309020205020404" pitchFamily="49" charset="0"/>
              <a:buChar char="o"/>
            </a:pPr>
            <a:r>
              <a:rPr lang="en-US" sz="2000">
                <a:solidFill>
                  <a:srgbClr val="FFFFFF"/>
                </a:solidFill>
              </a:rPr>
              <a:t>Completing a risk assessment for a real-life event and the various issues that could arise.</a:t>
            </a:r>
          </a:p>
          <a:p>
            <a:pPr>
              <a:buFont typeface="Courier New" panose="02070309020205020404" pitchFamily="49" charset="0"/>
              <a:buChar char="o"/>
            </a:pPr>
            <a:r>
              <a:rPr lang="en-US" sz="2000">
                <a:solidFill>
                  <a:srgbClr val="FFFFFF"/>
                </a:solidFill>
              </a:rPr>
              <a:t>E.g. of Legal concerns that can affect an event;</a:t>
            </a:r>
          </a:p>
          <a:p>
            <a:pPr>
              <a:buFontTx/>
              <a:buChar char="-"/>
            </a:pPr>
            <a:r>
              <a:rPr lang="en-US" sz="2000">
                <a:solidFill>
                  <a:srgbClr val="FFFFFF"/>
                </a:solidFill>
              </a:rPr>
              <a:t>Organisational structure</a:t>
            </a:r>
          </a:p>
          <a:p>
            <a:pPr>
              <a:buFontTx/>
              <a:buChar char="-"/>
            </a:pPr>
            <a:r>
              <a:rPr lang="en-US" sz="2000">
                <a:solidFill>
                  <a:srgbClr val="FFFFFF"/>
                </a:solidFill>
              </a:rPr>
              <a:t>- legal status</a:t>
            </a:r>
          </a:p>
          <a:p>
            <a:pPr>
              <a:buFontTx/>
              <a:buChar char="-"/>
            </a:pPr>
            <a:r>
              <a:rPr lang="en-US" sz="2000">
                <a:solidFill>
                  <a:srgbClr val="FFFFFF"/>
                </a:solidFill>
              </a:rPr>
              <a:t>-event ownership</a:t>
            </a:r>
          </a:p>
          <a:p>
            <a:pPr>
              <a:buFontTx/>
              <a:buChar char="-"/>
            </a:pPr>
            <a:r>
              <a:rPr lang="en-US" sz="2000">
                <a:solidFill>
                  <a:srgbClr val="FFFFFF"/>
                </a:solidFill>
              </a:rPr>
              <a:t>- contract and agreements </a:t>
            </a:r>
          </a:p>
          <a:p>
            <a:endParaRPr lang="en-US" sz="2000">
              <a:solidFill>
                <a:srgbClr val="FFFFFF"/>
              </a:solidFill>
            </a:endParaRPr>
          </a:p>
        </p:txBody>
      </p:sp>
    </p:spTree>
    <p:extLst>
      <p:ext uri="{BB962C8B-B14F-4D97-AF65-F5344CB8AC3E}">
        <p14:creationId xmlns:p14="http://schemas.microsoft.com/office/powerpoint/2010/main" val="693338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2" presetClass="entr" presetSubtype="4"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2" presetClass="entr" presetSubtype="4"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2" presetClass="entr" presetSubtype="4"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2" presetClass="entr" presetSubtype="4" fill="hold"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B7568-83C3-474D-9C92-69430F63A3BF}"/>
              </a:ext>
            </a:extLst>
          </p:cNvPr>
          <p:cNvSpPr>
            <a:spLocks noGrp="1"/>
          </p:cNvSpPr>
          <p:nvPr>
            <p:ph type="title"/>
          </p:nvPr>
        </p:nvSpPr>
        <p:spPr>
          <a:xfrm>
            <a:off x="1235964" y="2023721"/>
            <a:ext cx="9720072" cy="4455135"/>
          </a:xfrm>
        </p:spPr>
        <p:txBody>
          <a:bodyPr>
            <a:normAutofit/>
          </a:bodyPr>
          <a:lstStyle/>
          <a:p>
            <a:pPr algn="ctr"/>
            <a:r>
              <a:rPr lang="en-US" dirty="0">
                <a:solidFill>
                  <a:schemeClr val="bg1"/>
                </a:solidFill>
              </a:rPr>
              <a:t>Thank you!</a:t>
            </a:r>
            <a:br>
              <a:rPr lang="en-US" dirty="0">
                <a:solidFill>
                  <a:schemeClr val="bg1"/>
                </a:solidFill>
              </a:rPr>
            </a:br>
            <a:br>
              <a:rPr lang="en-US" dirty="0">
                <a:solidFill>
                  <a:schemeClr val="bg1"/>
                </a:solidFill>
              </a:rPr>
            </a:br>
            <a:r>
              <a:rPr lang="en-US" dirty="0">
                <a:solidFill>
                  <a:schemeClr val="bg1"/>
                </a:solidFill>
              </a:rPr>
              <a:t>Any questions?</a:t>
            </a:r>
            <a:br>
              <a:rPr lang="en-US" dirty="0"/>
            </a:br>
            <a:br>
              <a:rPr lang="en-US" dirty="0"/>
            </a:br>
            <a:endParaRPr lang="en-US" dirty="0"/>
          </a:p>
        </p:txBody>
      </p:sp>
    </p:spTree>
    <p:extLst>
      <p:ext uri="{BB962C8B-B14F-4D97-AF65-F5344CB8AC3E}">
        <p14:creationId xmlns:p14="http://schemas.microsoft.com/office/powerpoint/2010/main" val="1089344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5EB2-4487-F544-977D-3011720FF279}"/>
              </a:ext>
            </a:extLst>
          </p:cNvPr>
          <p:cNvSpPr>
            <a:spLocks noGrp="1"/>
          </p:cNvSpPr>
          <p:nvPr>
            <p:ph type="title"/>
          </p:nvPr>
        </p:nvSpPr>
        <p:spPr>
          <a:xfrm>
            <a:off x="1235964" y="349550"/>
            <a:ext cx="9720072" cy="1499616"/>
          </a:xfrm>
        </p:spPr>
        <p:txBody>
          <a:bodyPr/>
          <a:lstStyle/>
          <a:p>
            <a:r>
              <a:rPr lang="en-US" dirty="0"/>
              <a:t>                          References</a:t>
            </a:r>
          </a:p>
        </p:txBody>
      </p:sp>
      <p:sp>
        <p:nvSpPr>
          <p:cNvPr id="3" name="Content Placeholder 2">
            <a:extLst>
              <a:ext uri="{FF2B5EF4-FFF2-40B4-BE49-F238E27FC236}">
                <a16:creationId xmlns:a16="http://schemas.microsoft.com/office/drawing/2014/main" id="{0B1345B8-C548-8A4D-8FA6-9B65F8197F32}"/>
              </a:ext>
            </a:extLst>
          </p:cNvPr>
          <p:cNvSpPr>
            <a:spLocks noGrp="1"/>
          </p:cNvSpPr>
          <p:nvPr>
            <p:ph idx="1"/>
          </p:nvPr>
        </p:nvSpPr>
        <p:spPr>
          <a:xfrm>
            <a:off x="1235963" y="71074"/>
            <a:ext cx="9720073" cy="1028284"/>
          </a:xfrm>
        </p:spPr>
        <p:txBody>
          <a:bodyPr>
            <a:normAutofit fontScale="92500" lnSpcReduction="10000"/>
          </a:bodyPr>
          <a:lstStyle/>
          <a:p>
            <a:r>
              <a:rPr lang="en-US" dirty="0"/>
              <a:t>* ALL PHOTOS/PICTURES IN THIS PRESENTATION HAVE BEEN TAKEN FROM CARDIFF HALF MARATHON WEBSITE- REFERENCED BELOW (Except Map picture – Wales Online) *</a:t>
            </a:r>
          </a:p>
          <a:p>
            <a:r>
              <a:rPr lang="en-US" dirty="0"/>
              <a:t>     </a:t>
            </a:r>
          </a:p>
          <a:p>
            <a:endParaRPr lang="en-US" dirty="0"/>
          </a:p>
        </p:txBody>
      </p:sp>
      <p:sp>
        <p:nvSpPr>
          <p:cNvPr id="5" name="TextBox 4">
            <a:extLst>
              <a:ext uri="{FF2B5EF4-FFF2-40B4-BE49-F238E27FC236}">
                <a16:creationId xmlns:a16="http://schemas.microsoft.com/office/drawing/2014/main" id="{B90D5D87-0737-CC47-AF4E-EE5D3B7CE3EB}"/>
              </a:ext>
            </a:extLst>
          </p:cNvPr>
          <p:cNvSpPr txBox="1"/>
          <p:nvPr/>
        </p:nvSpPr>
        <p:spPr>
          <a:xfrm>
            <a:off x="610753" y="1523947"/>
            <a:ext cx="11581247" cy="5262979"/>
          </a:xfrm>
          <a:prstGeom prst="rect">
            <a:avLst/>
          </a:prstGeom>
          <a:noFill/>
        </p:spPr>
        <p:txBody>
          <a:bodyPr wrap="none" rtlCol="0">
            <a:spAutoFit/>
          </a:bodyPr>
          <a:lstStyle/>
          <a:p>
            <a:r>
              <a:rPr lang="en-GB" sz="1200" dirty="0"/>
              <a:t>AEO (2017) </a:t>
            </a:r>
            <a:r>
              <a:rPr lang="en-GB" sz="1200" i="1" dirty="0"/>
              <a:t>Representation. </a:t>
            </a:r>
            <a:r>
              <a:rPr lang="en-GB" sz="1200" dirty="0"/>
              <a:t>Available at: https://</a:t>
            </a:r>
            <a:r>
              <a:rPr lang="en-GB" sz="1200" dirty="0" err="1"/>
              <a:t>www.aeo.org.uk</a:t>
            </a:r>
            <a:r>
              <a:rPr lang="en-GB" sz="1200" dirty="0"/>
              <a:t>/what-we-do/representation (Accessed: 8 January 2020). </a:t>
            </a:r>
          </a:p>
          <a:p>
            <a:r>
              <a:rPr lang="en-GB" sz="1200" dirty="0"/>
              <a:t> </a:t>
            </a:r>
          </a:p>
          <a:p>
            <a:r>
              <a:rPr lang="en-GB" sz="1200" dirty="0"/>
              <a:t>BBC News (2019) </a:t>
            </a:r>
            <a:r>
              <a:rPr lang="en-GB" sz="1200" i="1" dirty="0"/>
              <a:t>Cardiff Half Marathon: Record numbers and record time. </a:t>
            </a:r>
            <a:r>
              <a:rPr lang="en-GB" sz="1200" dirty="0"/>
              <a:t>Available at: https://</a:t>
            </a:r>
            <a:r>
              <a:rPr lang="en-GB" sz="1200" dirty="0" err="1"/>
              <a:t>www.bbc.co.uk</a:t>
            </a:r>
            <a:r>
              <a:rPr lang="en-GB" sz="1200" dirty="0"/>
              <a:t>/news/uk-wales-49896939 (Accessed: 7 January 2020).</a:t>
            </a:r>
          </a:p>
          <a:p>
            <a:r>
              <a:rPr lang="en-GB" sz="1200" dirty="0"/>
              <a:t> </a:t>
            </a:r>
          </a:p>
          <a:p>
            <a:r>
              <a:rPr lang="en-GB" sz="1200" dirty="0" err="1"/>
              <a:t>Bowdin</a:t>
            </a:r>
            <a:r>
              <a:rPr lang="en-GB" sz="1200" dirty="0"/>
              <a:t> ,G. </a:t>
            </a:r>
            <a:r>
              <a:rPr lang="en-GB" sz="1200" i="1" dirty="0"/>
              <a:t>et al. (</a:t>
            </a:r>
            <a:r>
              <a:rPr lang="en-GB" sz="1200" dirty="0"/>
              <a:t>2011)  </a:t>
            </a:r>
            <a:r>
              <a:rPr lang="en-GB" sz="1200" i="1" dirty="0"/>
              <a:t>Events Management 3rd Ed. </a:t>
            </a:r>
            <a:r>
              <a:rPr lang="en-GB" sz="1200" dirty="0" err="1"/>
              <a:t>Oxford:Butterworsh-Heinemann</a:t>
            </a:r>
            <a:r>
              <a:rPr lang="en-GB" sz="1200" dirty="0"/>
              <a:t>.</a:t>
            </a:r>
          </a:p>
          <a:p>
            <a:r>
              <a:rPr lang="en-GB" sz="1200" dirty="0"/>
              <a:t> </a:t>
            </a:r>
          </a:p>
          <a:p>
            <a:r>
              <a:rPr lang="en-GB" sz="1200" dirty="0"/>
              <a:t>Cambridge Dictionary (2020). </a:t>
            </a:r>
            <a:r>
              <a:rPr lang="en-GB" sz="1200" i="1" dirty="0"/>
              <a:t>Meaning of risk in English. </a:t>
            </a:r>
            <a:r>
              <a:rPr lang="en-GB" sz="1200" dirty="0"/>
              <a:t>Available at: https://</a:t>
            </a:r>
            <a:r>
              <a:rPr lang="en-GB" sz="1200" dirty="0" err="1"/>
              <a:t>dictionary.cambridge.org</a:t>
            </a:r>
            <a:r>
              <a:rPr lang="en-GB" sz="1200" dirty="0"/>
              <a:t>/dictionary/</a:t>
            </a:r>
            <a:r>
              <a:rPr lang="en-GB" sz="1200" dirty="0" err="1"/>
              <a:t>english</a:t>
            </a:r>
            <a:r>
              <a:rPr lang="en-GB" sz="1200" dirty="0"/>
              <a:t>/risk (Accessed:7 </a:t>
            </a:r>
            <a:r>
              <a:rPr lang="en-GB" sz="1200" dirty="0" err="1"/>
              <a:t>Januaury</a:t>
            </a:r>
            <a:r>
              <a:rPr lang="en-GB" sz="1200" dirty="0"/>
              <a:t> 2020). </a:t>
            </a:r>
          </a:p>
          <a:p>
            <a:r>
              <a:rPr lang="en-GB" sz="1200" dirty="0"/>
              <a:t> </a:t>
            </a:r>
          </a:p>
          <a:p>
            <a:r>
              <a:rPr lang="en-GB" sz="1200" dirty="0"/>
              <a:t>Cardiff Half Marathon (</a:t>
            </a:r>
            <a:r>
              <a:rPr lang="en-GB" sz="1200" dirty="0" err="1"/>
              <a:t>n.d</a:t>
            </a:r>
            <a:r>
              <a:rPr lang="en-GB" sz="1200" dirty="0"/>
              <a:t>)  </a:t>
            </a:r>
            <a:r>
              <a:rPr lang="en-GB" sz="1200" i="1" dirty="0"/>
              <a:t>About the Race. </a:t>
            </a:r>
            <a:r>
              <a:rPr lang="en-GB" sz="1200" dirty="0"/>
              <a:t>Available at: https://</a:t>
            </a:r>
            <a:r>
              <a:rPr lang="en-GB" sz="1200" dirty="0" err="1"/>
              <a:t>www.cardiffhalfmarathon.co.uk</a:t>
            </a:r>
            <a:r>
              <a:rPr lang="en-GB" sz="1200" dirty="0"/>
              <a:t>/event-info/about-the-race/ (Accessed: 7 January 2020). </a:t>
            </a:r>
          </a:p>
          <a:p>
            <a:r>
              <a:rPr lang="en-GB" sz="1200" dirty="0"/>
              <a:t> </a:t>
            </a:r>
          </a:p>
          <a:p>
            <a:r>
              <a:rPr lang="en-GB" sz="1200" dirty="0"/>
              <a:t>Cardiff Half Marathon (</a:t>
            </a:r>
            <a:r>
              <a:rPr lang="en-GB" sz="1200" dirty="0" err="1"/>
              <a:t>n.d</a:t>
            </a:r>
            <a:r>
              <a:rPr lang="en-GB" sz="1200" dirty="0"/>
              <a:t>)  </a:t>
            </a:r>
            <a:r>
              <a:rPr lang="en-GB" sz="1200" i="1" dirty="0"/>
              <a:t>Latest News.  </a:t>
            </a:r>
            <a:r>
              <a:rPr lang="en-GB" sz="1200" dirty="0"/>
              <a:t>Available at: https://</a:t>
            </a:r>
            <a:r>
              <a:rPr lang="en-GB" sz="1200" dirty="0" err="1"/>
              <a:t>www.cardiffhalfmarathon.co.uk</a:t>
            </a:r>
            <a:r>
              <a:rPr lang="en-GB" sz="1200" dirty="0"/>
              <a:t>  (Accessed: 8 January 2020). </a:t>
            </a:r>
          </a:p>
          <a:p>
            <a:r>
              <a:rPr lang="en-GB" sz="1200" dirty="0"/>
              <a:t> </a:t>
            </a:r>
          </a:p>
          <a:p>
            <a:r>
              <a:rPr lang="en-GB" sz="1200" dirty="0"/>
              <a:t>Cardiff Half Marathon (</a:t>
            </a:r>
            <a:r>
              <a:rPr lang="en-GB" sz="1200" dirty="0" err="1"/>
              <a:t>n.d</a:t>
            </a:r>
            <a:r>
              <a:rPr lang="en-GB" sz="1200" dirty="0"/>
              <a:t>)  </a:t>
            </a:r>
            <a:r>
              <a:rPr lang="en-GB" sz="1200" i="1" dirty="0"/>
              <a:t>Race Results. </a:t>
            </a:r>
            <a:r>
              <a:rPr lang="en-GB" sz="1200" dirty="0"/>
              <a:t> Available at:  https://</a:t>
            </a:r>
            <a:r>
              <a:rPr lang="en-GB" sz="1200" dirty="0" err="1"/>
              <a:t>www.cardiffhalfmarathon.co.uk</a:t>
            </a:r>
            <a:r>
              <a:rPr lang="en-GB" sz="1200" dirty="0"/>
              <a:t>/event-info/results/ (Accessed: 7 January 2020). </a:t>
            </a:r>
          </a:p>
          <a:p>
            <a:r>
              <a:rPr lang="en-GB" sz="1200" dirty="0"/>
              <a:t> </a:t>
            </a:r>
          </a:p>
          <a:p>
            <a:r>
              <a:rPr lang="en-GB" sz="1200" dirty="0"/>
              <a:t>Cardiff Half Marathon (</a:t>
            </a:r>
            <a:r>
              <a:rPr lang="en-GB" sz="1200" dirty="0" err="1"/>
              <a:t>n.d</a:t>
            </a:r>
            <a:r>
              <a:rPr lang="en-GB" sz="1200" dirty="0"/>
              <a:t>) </a:t>
            </a:r>
            <a:r>
              <a:rPr lang="en-GB" sz="1200" i="1" dirty="0"/>
              <a:t>Running for Charity. </a:t>
            </a:r>
            <a:r>
              <a:rPr lang="en-GB" sz="1200" dirty="0"/>
              <a:t>Available </a:t>
            </a:r>
            <a:r>
              <a:rPr lang="en-GB" sz="1200" dirty="0" err="1"/>
              <a:t>at:https</a:t>
            </a:r>
            <a:r>
              <a:rPr lang="en-GB" sz="1200" dirty="0"/>
              <a:t>://</a:t>
            </a:r>
            <a:r>
              <a:rPr lang="en-GB" sz="1200" dirty="0" err="1"/>
              <a:t>www.cardiffhalfmarathon.co.uk</a:t>
            </a:r>
            <a:r>
              <a:rPr lang="en-GB" sz="1200" dirty="0"/>
              <a:t>/charity/running-for-charity-list-of-associated-charities/ (Accessed: 7 January 2020). </a:t>
            </a:r>
          </a:p>
          <a:p>
            <a:r>
              <a:rPr lang="en-GB" sz="1200" dirty="0"/>
              <a:t> </a:t>
            </a:r>
          </a:p>
          <a:p>
            <a:r>
              <a:rPr lang="en-GB" sz="1200" dirty="0"/>
              <a:t>Companies House (</a:t>
            </a:r>
            <a:r>
              <a:rPr lang="en-GB" sz="1200" dirty="0" err="1"/>
              <a:t>n.d</a:t>
            </a:r>
            <a:r>
              <a:rPr lang="en-GB" sz="1200" dirty="0"/>
              <a:t>) </a:t>
            </a:r>
            <a:r>
              <a:rPr lang="en-GB" sz="1200" i="1" dirty="0"/>
              <a:t>Run 4 Wales. </a:t>
            </a:r>
            <a:r>
              <a:rPr lang="en-GB" sz="1200" dirty="0"/>
              <a:t>Available at: https://</a:t>
            </a:r>
            <a:r>
              <a:rPr lang="en-GB" sz="1200" dirty="0" err="1"/>
              <a:t>beta.companieshouse.gov.uk</a:t>
            </a:r>
            <a:r>
              <a:rPr lang="en-GB" sz="1200" dirty="0"/>
              <a:t>/company/08057072/view-all (Accessed: 8 January 2020). </a:t>
            </a:r>
          </a:p>
          <a:p>
            <a:r>
              <a:rPr lang="en-GB" sz="1200" dirty="0"/>
              <a:t> </a:t>
            </a:r>
          </a:p>
          <a:p>
            <a:r>
              <a:rPr lang="en-GB" sz="1200" dirty="0"/>
              <a:t>Eastbourne Marathon  (2017) </a:t>
            </a:r>
            <a:r>
              <a:rPr lang="en-GB" sz="1200" i="1" dirty="0"/>
              <a:t>Event Risk Assessment.</a:t>
            </a:r>
            <a:r>
              <a:rPr lang="en-GB" sz="1200" dirty="0"/>
              <a:t> Available at: </a:t>
            </a:r>
            <a:r>
              <a:rPr lang="en-GB" sz="1200" u="sng" dirty="0">
                <a:hlinkClick r:id="rId3"/>
              </a:rPr>
              <a:t>http://www.eastbournemarathon.co.uk/wp-content/uploads/2017/05/UKA-Event-Risk-Assessment-</a:t>
            </a:r>
            <a:endParaRPr lang="en-GB" sz="1200" dirty="0"/>
          </a:p>
          <a:p>
            <a:r>
              <a:rPr lang="en-GB" sz="1200" dirty="0" err="1"/>
              <a:t>Trackstar.pdf</a:t>
            </a:r>
            <a:r>
              <a:rPr lang="en-GB" sz="1200" dirty="0"/>
              <a:t> (Accessed: 7th January 2020). </a:t>
            </a:r>
          </a:p>
          <a:p>
            <a:r>
              <a:rPr lang="en-GB" sz="1200" dirty="0"/>
              <a:t> </a:t>
            </a:r>
          </a:p>
          <a:p>
            <a:r>
              <a:rPr lang="en-GB" sz="1200" dirty="0" err="1"/>
              <a:t>Globlatt</a:t>
            </a:r>
            <a:r>
              <a:rPr lang="en-GB" sz="1200" dirty="0"/>
              <a:t>, J. (2008) </a:t>
            </a:r>
            <a:r>
              <a:rPr lang="en-GB" sz="1200" i="1" dirty="0"/>
              <a:t>Special Events: Event Leadership for a New World.</a:t>
            </a:r>
            <a:r>
              <a:rPr lang="en-GB" sz="1200" dirty="0"/>
              <a:t>  New York: John </a:t>
            </a:r>
            <a:r>
              <a:rPr lang="en-GB" sz="1200" dirty="0" err="1"/>
              <a:t>Wiely</a:t>
            </a:r>
            <a:r>
              <a:rPr lang="en-GB" sz="1200" dirty="0"/>
              <a:t> &amp; Sons. </a:t>
            </a:r>
          </a:p>
          <a:p>
            <a:r>
              <a:rPr lang="en-GB" sz="1200" dirty="0"/>
              <a:t> </a:t>
            </a:r>
          </a:p>
          <a:p>
            <a:r>
              <a:rPr lang="en-GB" sz="1200" dirty="0"/>
              <a:t>Gov (</a:t>
            </a:r>
            <a:r>
              <a:rPr lang="en-GB" sz="1200" dirty="0" err="1"/>
              <a:t>n.d</a:t>
            </a:r>
            <a:r>
              <a:rPr lang="en-GB" sz="1200" dirty="0"/>
              <a:t>) </a:t>
            </a:r>
            <a:r>
              <a:rPr lang="en-GB" sz="1200" i="1" dirty="0"/>
              <a:t> Temporary Events Notice. </a:t>
            </a:r>
            <a:r>
              <a:rPr lang="en-GB" sz="1200" dirty="0"/>
              <a:t>Available </a:t>
            </a:r>
            <a:r>
              <a:rPr lang="en-GB" sz="1200" dirty="0" err="1"/>
              <a:t>at:https</a:t>
            </a:r>
            <a:r>
              <a:rPr lang="en-GB" sz="1200" dirty="0"/>
              <a:t>://</a:t>
            </a:r>
            <a:r>
              <a:rPr lang="en-GB" sz="1200" dirty="0" err="1"/>
              <a:t>www.gov.uk</a:t>
            </a:r>
            <a:r>
              <a:rPr lang="en-GB" sz="1200" dirty="0"/>
              <a:t>/temporary-events-notice (Accessed: 8 January 2020).</a:t>
            </a:r>
          </a:p>
          <a:p>
            <a:r>
              <a:rPr lang="en-GB" sz="1200" dirty="0"/>
              <a:t> </a:t>
            </a:r>
          </a:p>
          <a:p>
            <a:r>
              <a:rPr lang="en-GB" sz="1200" dirty="0"/>
              <a:t>HSE (2014) </a:t>
            </a:r>
            <a:r>
              <a:rPr lang="en-GB" sz="1200" i="1" dirty="0" err="1"/>
              <a:t>RisK</a:t>
            </a:r>
            <a:r>
              <a:rPr lang="en-GB" sz="1200" i="1" dirty="0"/>
              <a:t> Assessment.  </a:t>
            </a:r>
            <a:r>
              <a:rPr lang="en-GB" sz="1200" dirty="0"/>
              <a:t>Available at: https://</a:t>
            </a:r>
            <a:r>
              <a:rPr lang="en-GB" sz="1200" dirty="0" err="1"/>
              <a:t>www.hse.gov.uk</a:t>
            </a:r>
            <a:r>
              <a:rPr lang="en-GB" sz="1200" dirty="0"/>
              <a:t>/</a:t>
            </a:r>
            <a:r>
              <a:rPr lang="en-GB" sz="1200" dirty="0" err="1"/>
              <a:t>pubns</a:t>
            </a:r>
            <a:r>
              <a:rPr lang="en-GB" sz="1200" dirty="0"/>
              <a:t>/indg163.pdf (Accessed: 7 January 2020). </a:t>
            </a:r>
          </a:p>
          <a:p>
            <a:r>
              <a:rPr lang="en-GB" sz="1200" dirty="0"/>
              <a:t> </a:t>
            </a:r>
          </a:p>
          <a:p>
            <a:r>
              <a:rPr lang="en-GB" sz="1200" dirty="0"/>
              <a:t>HSE (</a:t>
            </a:r>
            <a:r>
              <a:rPr lang="en-GB" sz="1200" dirty="0" err="1"/>
              <a:t>n.d</a:t>
            </a:r>
            <a:r>
              <a:rPr lang="en-GB" sz="1200" dirty="0"/>
              <a:t>)</a:t>
            </a:r>
            <a:r>
              <a:rPr lang="en-GB" sz="1200" i="1" dirty="0"/>
              <a:t> Health and safety regulation. </a:t>
            </a:r>
            <a:r>
              <a:rPr lang="en-GB" sz="1200" dirty="0"/>
              <a:t>Available at: https://</a:t>
            </a:r>
            <a:r>
              <a:rPr lang="en-GB" sz="1200" dirty="0" err="1"/>
              <a:t>www.hse.gov.uk</a:t>
            </a:r>
            <a:r>
              <a:rPr lang="en-GB" sz="1200" dirty="0"/>
              <a:t>/</a:t>
            </a:r>
            <a:r>
              <a:rPr lang="en-GB" sz="1200" dirty="0" err="1"/>
              <a:t>pubns</a:t>
            </a:r>
            <a:r>
              <a:rPr lang="en-GB" sz="1200" dirty="0"/>
              <a:t>/hsc13.pdf (Accessed: 8 January 2020). </a:t>
            </a:r>
          </a:p>
        </p:txBody>
      </p:sp>
    </p:spTree>
    <p:extLst>
      <p:ext uri="{BB962C8B-B14F-4D97-AF65-F5344CB8AC3E}">
        <p14:creationId xmlns:p14="http://schemas.microsoft.com/office/powerpoint/2010/main" val="2905576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4472-BD81-054B-8F35-E9D926A11BE6}"/>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3CAABB8A-E6B7-C24A-8599-0ED273822618}"/>
              </a:ext>
            </a:extLst>
          </p:cNvPr>
          <p:cNvSpPr>
            <a:spLocks noGrp="1"/>
          </p:cNvSpPr>
          <p:nvPr>
            <p:ph idx="1"/>
          </p:nvPr>
        </p:nvSpPr>
        <p:spPr>
          <a:xfrm>
            <a:off x="0" y="1854200"/>
            <a:ext cx="14622272" cy="5207000"/>
          </a:xfrm>
        </p:spPr>
        <p:txBody>
          <a:bodyPr>
            <a:normAutofit fontScale="32500" lnSpcReduction="20000"/>
          </a:bodyPr>
          <a:lstStyle/>
          <a:p>
            <a:r>
              <a:rPr lang="en-GB" sz="4800" dirty="0"/>
              <a:t>HSE (</a:t>
            </a:r>
            <a:r>
              <a:rPr lang="en-GB" sz="4800" dirty="0" err="1"/>
              <a:t>n.d</a:t>
            </a:r>
            <a:r>
              <a:rPr lang="en-GB" sz="4800" dirty="0"/>
              <a:t>) </a:t>
            </a:r>
            <a:r>
              <a:rPr lang="en-GB" sz="4800" i="1" dirty="0"/>
              <a:t>The role of a local authority Safety Advisory Group (SAG). </a:t>
            </a:r>
            <a:r>
              <a:rPr lang="en-GB" sz="4800" dirty="0"/>
              <a:t>Available at:  https://</a:t>
            </a:r>
            <a:r>
              <a:rPr lang="en-GB" sz="4800" dirty="0" err="1"/>
              <a:t>www.hse.gov.uk</a:t>
            </a:r>
            <a:r>
              <a:rPr lang="en-GB" sz="4800" dirty="0"/>
              <a:t>/event-safety/safety-advisory-</a:t>
            </a:r>
            <a:r>
              <a:rPr lang="en-GB" sz="4800" dirty="0" err="1"/>
              <a:t>groups.htm</a:t>
            </a:r>
            <a:r>
              <a:rPr lang="en-GB" sz="4800" dirty="0"/>
              <a:t> (Accessed: 7 </a:t>
            </a:r>
            <a:r>
              <a:rPr lang="en-GB" sz="4800" dirty="0" err="1"/>
              <a:t>Janauary</a:t>
            </a:r>
            <a:r>
              <a:rPr lang="en-GB" sz="4800" dirty="0"/>
              <a:t> 2020). </a:t>
            </a:r>
          </a:p>
          <a:p>
            <a:r>
              <a:rPr lang="en-GB" sz="4800" dirty="0"/>
              <a:t> </a:t>
            </a:r>
            <a:r>
              <a:rPr lang="en-GB" sz="4800" dirty="0" err="1"/>
              <a:t>Knappman</a:t>
            </a:r>
            <a:r>
              <a:rPr lang="en-GB" sz="4800" dirty="0"/>
              <a:t>, J.  (2019) 'Cardiff Half Marathon 2019 route, race times, road closures, parking and everything you need to know',  </a:t>
            </a:r>
            <a:r>
              <a:rPr lang="en-GB" sz="4800" i="1" dirty="0"/>
              <a:t>Wales Online</a:t>
            </a:r>
            <a:r>
              <a:rPr lang="en-GB" sz="4800" dirty="0"/>
              <a:t>, 1 October 2019. Available at: https://</a:t>
            </a:r>
            <a:r>
              <a:rPr lang="en-GB" sz="4800" dirty="0" err="1"/>
              <a:t>www.walesonline.co.uk</a:t>
            </a:r>
            <a:r>
              <a:rPr lang="en-GB" sz="4800" dirty="0"/>
              <a:t>/</a:t>
            </a:r>
            <a:r>
              <a:rPr lang="en-GB" sz="4800" dirty="0" err="1"/>
              <a:t>whats</a:t>
            </a:r>
            <a:r>
              <a:rPr lang="en-GB" sz="4800" dirty="0"/>
              <a:t>-on/</a:t>
            </a:r>
            <a:r>
              <a:rPr lang="en-GB" sz="4800" dirty="0" err="1"/>
              <a:t>whats</a:t>
            </a:r>
            <a:r>
              <a:rPr lang="en-GB" sz="4800" dirty="0"/>
              <a:t>-on-news/cardiff-half-marathon-2019-route-16896028 (Accessed: 7 January 2020).</a:t>
            </a:r>
          </a:p>
          <a:p>
            <a:r>
              <a:rPr lang="en-GB" sz="4800" dirty="0"/>
              <a:t> Legislation (</a:t>
            </a:r>
            <a:r>
              <a:rPr lang="en-GB" sz="4800" dirty="0" err="1"/>
              <a:t>n.d</a:t>
            </a:r>
            <a:r>
              <a:rPr lang="en-GB" sz="4800" dirty="0"/>
              <a:t>)  </a:t>
            </a:r>
            <a:r>
              <a:rPr lang="en-GB" sz="4800" i="1" dirty="0"/>
              <a:t>Torts. </a:t>
            </a:r>
            <a:r>
              <a:rPr lang="en-GB" sz="4800" dirty="0"/>
              <a:t>Available at: http://</a:t>
            </a:r>
            <a:r>
              <a:rPr lang="en-GB" sz="4800" dirty="0" err="1"/>
              <a:t>www.legislation.gov.uk</a:t>
            </a:r>
            <a:r>
              <a:rPr lang="en-GB" sz="4800" dirty="0"/>
              <a:t>/</a:t>
            </a:r>
            <a:r>
              <a:rPr lang="en-GB" sz="4800" dirty="0" err="1"/>
              <a:t>ukpga</a:t>
            </a:r>
            <a:r>
              <a:rPr lang="en-GB" sz="4800" dirty="0"/>
              <a:t>/1977/32 9 (Accessed: 8 January 2020). </a:t>
            </a:r>
          </a:p>
          <a:p>
            <a:r>
              <a:rPr lang="en-GB" sz="4800" dirty="0"/>
              <a:t> Morgan, K.  (2018)  </a:t>
            </a:r>
            <a:r>
              <a:rPr lang="en-GB" sz="4800" i="1" dirty="0"/>
              <a:t>Cardiff Half Marathon: Businesses feel the impact of race. </a:t>
            </a:r>
            <a:r>
              <a:rPr lang="en-GB" sz="4800" dirty="0"/>
              <a:t>Available at: https://</a:t>
            </a:r>
            <a:r>
              <a:rPr lang="en-GB" sz="4800" dirty="0" err="1"/>
              <a:t>www.bbc.co.uk</a:t>
            </a:r>
            <a:r>
              <a:rPr lang="en-GB" sz="4800" dirty="0"/>
              <a:t>/news/uk-wales-45760612 (Accessed: 7 January 2020). </a:t>
            </a:r>
          </a:p>
          <a:p>
            <a:r>
              <a:rPr lang="en-GB" sz="4800" dirty="0"/>
              <a:t> O'Connor, R. (2019)  '</a:t>
            </a:r>
            <a:r>
              <a:rPr lang="en-GB" sz="4800" dirty="0" err="1"/>
              <a:t>Boardmasters</a:t>
            </a:r>
            <a:r>
              <a:rPr lang="en-GB" sz="4800" dirty="0"/>
              <a:t> 2019: Cornwall music festival cancelled after weather warnings', </a:t>
            </a:r>
            <a:r>
              <a:rPr lang="en-GB" sz="4800" i="1" dirty="0"/>
              <a:t>Independent</a:t>
            </a:r>
            <a:r>
              <a:rPr lang="en-GB" sz="4800" dirty="0"/>
              <a:t>, 7 August 2019. Available at: https://</a:t>
            </a:r>
            <a:r>
              <a:rPr lang="en-GB" sz="4800" dirty="0" err="1"/>
              <a:t>www.independent.co.uk</a:t>
            </a:r>
            <a:r>
              <a:rPr lang="en-GB" sz="4800" dirty="0"/>
              <a:t>/arts-entertainment/music/news/boardmasters-cancelled-cornwall-weather-warning-lineup-camping-refunds-latest-a9044651.html (Accessed: 7 January 2020). </a:t>
            </a:r>
          </a:p>
          <a:p>
            <a:r>
              <a:rPr lang="en-GB" sz="4800" dirty="0"/>
              <a:t> O’Toole, W. &amp; </a:t>
            </a:r>
            <a:r>
              <a:rPr lang="en-GB" sz="4800" dirty="0" err="1"/>
              <a:t>Mikolaitis</a:t>
            </a:r>
            <a:r>
              <a:rPr lang="en-GB" sz="4800" dirty="0"/>
              <a:t>, P. (2002) </a:t>
            </a:r>
            <a:r>
              <a:rPr lang="en-GB" sz="4800" i="1" dirty="0"/>
              <a:t>Corporate Event Management. </a:t>
            </a:r>
            <a:r>
              <a:rPr lang="en-GB" sz="4800" dirty="0"/>
              <a:t>New York: John Wiley &amp; Sons.</a:t>
            </a:r>
          </a:p>
          <a:p>
            <a:r>
              <a:rPr lang="en-GB" sz="4800" dirty="0"/>
              <a:t> Rutherford Silvers, J. (2008) </a:t>
            </a:r>
            <a:r>
              <a:rPr lang="en-GB" sz="4800" i="1" dirty="0"/>
              <a:t>Risk Management for Meetings and Events.</a:t>
            </a:r>
            <a:r>
              <a:rPr lang="en-GB" sz="4800" dirty="0"/>
              <a:t> London: Routledge.</a:t>
            </a:r>
          </a:p>
          <a:p>
            <a:r>
              <a:rPr lang="en-GB" sz="4800" dirty="0"/>
              <a:t> </a:t>
            </a:r>
            <a:r>
              <a:rPr lang="en-GB" sz="4800" dirty="0" err="1"/>
              <a:t>Spurklock</a:t>
            </a:r>
            <a:r>
              <a:rPr lang="en-GB" sz="4800" dirty="0"/>
              <a:t>, B. (2018) </a:t>
            </a:r>
            <a:r>
              <a:rPr lang="en-GB" sz="4800" i="1" dirty="0"/>
              <a:t>Physical Hazards of the Workplace.  </a:t>
            </a:r>
            <a:r>
              <a:rPr lang="en-GB" sz="4800" dirty="0"/>
              <a:t>Taylor&amp; Francis Group: Florida. </a:t>
            </a:r>
          </a:p>
          <a:p>
            <a:r>
              <a:rPr lang="en-GB" sz="4800" dirty="0"/>
              <a:t> </a:t>
            </a:r>
            <a:r>
              <a:rPr lang="en-GB" sz="4800" dirty="0" err="1"/>
              <a:t>Tum,J</a:t>
            </a:r>
            <a:r>
              <a:rPr lang="en-GB" sz="4800" dirty="0"/>
              <a:t>. </a:t>
            </a:r>
            <a:r>
              <a:rPr lang="en-GB" sz="4800" i="1" dirty="0"/>
              <a:t>et al. (</a:t>
            </a:r>
            <a:r>
              <a:rPr lang="en-GB" sz="4800" dirty="0"/>
              <a:t>2006)</a:t>
            </a:r>
            <a:r>
              <a:rPr lang="en-GB" sz="4800" i="1" dirty="0"/>
              <a:t> Management of Event Operations. </a:t>
            </a:r>
            <a:r>
              <a:rPr lang="en-GB" sz="4800" dirty="0"/>
              <a:t>Oxford: </a:t>
            </a:r>
            <a:r>
              <a:rPr lang="en-GB" sz="4800" dirty="0" err="1"/>
              <a:t>Butterwork</a:t>
            </a:r>
            <a:r>
              <a:rPr lang="en-GB" sz="4800" dirty="0"/>
              <a:t>-Heinemann.</a:t>
            </a:r>
          </a:p>
          <a:p>
            <a:r>
              <a:rPr lang="en-GB" sz="4800" dirty="0"/>
              <a:t> United Kingdom Athletics (2020) </a:t>
            </a:r>
            <a:r>
              <a:rPr lang="en-GB" sz="4800" i="1" dirty="0"/>
              <a:t>Risk Assessments.</a:t>
            </a:r>
            <a:r>
              <a:rPr lang="en-GB" sz="4800" dirty="0"/>
              <a:t> Available at:  https://</a:t>
            </a:r>
            <a:r>
              <a:rPr lang="en-GB" sz="4800" dirty="0" err="1"/>
              <a:t>www.uka.org.uk</a:t>
            </a:r>
            <a:r>
              <a:rPr lang="en-GB" sz="4800" dirty="0"/>
              <a:t>/governance/health-safety/risk-assessments/ (Accessed: 7th January 2020).</a:t>
            </a:r>
          </a:p>
          <a:p>
            <a:r>
              <a:rPr lang="en-GB" sz="4800" dirty="0"/>
              <a:t> Van der </a:t>
            </a:r>
            <a:r>
              <a:rPr lang="en-GB" sz="4800" dirty="0" err="1"/>
              <a:t>Wagen</a:t>
            </a:r>
            <a:r>
              <a:rPr lang="en-GB" sz="4800" dirty="0"/>
              <a:t>, L.  &amp; White, L. (2010) </a:t>
            </a:r>
            <a:r>
              <a:rPr lang="en-GB" sz="4800" i="1" dirty="0"/>
              <a:t>Events Management: For Tourism, Cultural, Business and Sporting Events. </a:t>
            </a:r>
            <a:r>
              <a:rPr lang="en-GB" sz="4800" dirty="0"/>
              <a:t>Australia: Pearson.</a:t>
            </a:r>
            <a:r>
              <a:rPr lang="en-GB" sz="4800" i="1" dirty="0"/>
              <a:t> </a:t>
            </a:r>
            <a:r>
              <a:rPr lang="en-GB" sz="4800" dirty="0"/>
              <a:t>(Accessed:  8 January 2020).</a:t>
            </a:r>
          </a:p>
          <a:p>
            <a:r>
              <a:rPr lang="en-GB" sz="4800" dirty="0"/>
              <a:t> Visit Scotland (</a:t>
            </a:r>
            <a:r>
              <a:rPr lang="en-GB" sz="4800" dirty="0" err="1"/>
              <a:t>n.d</a:t>
            </a:r>
            <a:r>
              <a:rPr lang="en-GB" sz="4800" dirty="0"/>
              <a:t>) Chapter</a:t>
            </a:r>
            <a:r>
              <a:rPr lang="en-GB" sz="4800" i="1" dirty="0"/>
              <a:t> 7 Legal Issues.</a:t>
            </a:r>
            <a:r>
              <a:rPr lang="en-GB" sz="4800" dirty="0"/>
              <a:t> Available at: </a:t>
            </a:r>
            <a:r>
              <a:rPr lang="en-GB" sz="4800" u="sng" dirty="0">
                <a:hlinkClick r:id="rId2"/>
              </a:rPr>
              <a:t>https://www.visitscotland.org/binaries/content/assets/dot-org/pdf/events/event-management-guide/chapter-07---legal-issues.pdf</a:t>
            </a:r>
            <a:r>
              <a:rPr lang="en-GB" sz="4800" dirty="0"/>
              <a:t> (Accessed: 7 January 2020). </a:t>
            </a:r>
          </a:p>
          <a:p>
            <a:r>
              <a:rPr lang="en-GB" dirty="0"/>
              <a:t> </a:t>
            </a:r>
          </a:p>
          <a:p>
            <a:endParaRPr lang="en-US" dirty="0"/>
          </a:p>
        </p:txBody>
      </p:sp>
    </p:spTree>
    <p:extLst>
      <p:ext uri="{BB962C8B-B14F-4D97-AF65-F5344CB8AC3E}">
        <p14:creationId xmlns:p14="http://schemas.microsoft.com/office/powerpoint/2010/main" val="2489128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4316</Words>
  <Application>Microsoft Macintosh PowerPoint</Application>
  <PresentationFormat>Widescreen</PresentationFormat>
  <Paragraphs>180</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Courier New</vt:lpstr>
      <vt:lpstr>Tw Cen MT</vt:lpstr>
      <vt:lpstr>Tw Cen MT Condensed</vt:lpstr>
      <vt:lpstr>Wingdings 3</vt:lpstr>
      <vt:lpstr>Integral</vt:lpstr>
      <vt:lpstr>Risk Management Case Study  (Assignment 2)</vt:lpstr>
      <vt:lpstr>The Event </vt:lpstr>
      <vt:lpstr>Key risk Terminology</vt:lpstr>
      <vt:lpstr>Strategy to IDENTIFY AND ANALYSE risks </vt:lpstr>
      <vt:lpstr>Risk Assessment </vt:lpstr>
      <vt:lpstr>Risk Assessment </vt:lpstr>
      <vt:lpstr>Risk Assessment </vt:lpstr>
      <vt:lpstr>Risk Assessment </vt:lpstr>
      <vt:lpstr>Risk Assessment </vt:lpstr>
      <vt:lpstr>Legal concerns</vt:lpstr>
      <vt:lpstr>Legal Concerns</vt:lpstr>
      <vt:lpstr>Conclusion</vt:lpstr>
      <vt:lpstr>Thank you!  Any questions?  </vt:lpstr>
      <vt:lpstr>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 Case Study  (Assignment 2)</dc:title>
  <dc:creator>Mandy Davies</dc:creator>
  <cp:lastModifiedBy>Mandy Davies</cp:lastModifiedBy>
  <cp:revision>9</cp:revision>
  <cp:lastPrinted>2020-01-16T09:07:12Z</cp:lastPrinted>
  <dcterms:created xsi:type="dcterms:W3CDTF">2020-01-16T02:44:07Z</dcterms:created>
  <dcterms:modified xsi:type="dcterms:W3CDTF">2020-01-16T16:26:43Z</dcterms:modified>
</cp:coreProperties>
</file>