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08"/>
    <p:restoredTop sz="84509"/>
  </p:normalViewPr>
  <p:slideViewPr>
    <p:cSldViewPr snapToGrid="0" snapToObjects="1">
      <p:cViewPr>
        <p:scale>
          <a:sx n="71" d="100"/>
          <a:sy n="71" d="100"/>
        </p:scale>
        <p:origin x="24"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653A55-519C-CD48-AF78-406B58C483B8}" type="datetimeFigureOut">
              <a:rPr lang="en-US" smtClean="0"/>
              <a:t>5/24/21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6BD711-DB3E-1344-BA75-50310CAC4A69}" type="slidenum">
              <a:rPr lang="en-US" smtClean="0"/>
              <a:t>‹#›</a:t>
            </a:fld>
            <a:endParaRPr lang="en-US"/>
          </a:p>
        </p:txBody>
      </p:sp>
    </p:spTree>
    <p:extLst>
      <p:ext uri="{BB962C8B-B14F-4D97-AF65-F5344CB8AC3E}">
        <p14:creationId xmlns:p14="http://schemas.microsoft.com/office/powerpoint/2010/main" val="3453128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looking at wales and </a:t>
            </a:r>
            <a:r>
              <a:rPr lang="en-US" dirty="0" err="1"/>
              <a:t>bilingulsim</a:t>
            </a:r>
            <a:r>
              <a:rPr lang="en-US" dirty="0"/>
              <a:t> its important to see them as too </a:t>
            </a:r>
            <a:r>
              <a:rPr lang="en-US" dirty="0" err="1"/>
              <a:t>seprate</a:t>
            </a:r>
            <a:r>
              <a:rPr lang="en-US" dirty="0"/>
              <a:t> things in my opinion </a:t>
            </a:r>
          </a:p>
        </p:txBody>
      </p:sp>
      <p:sp>
        <p:nvSpPr>
          <p:cNvPr id="4" name="Slide Number Placeholder 3"/>
          <p:cNvSpPr>
            <a:spLocks noGrp="1"/>
          </p:cNvSpPr>
          <p:nvPr>
            <p:ph type="sldNum" sz="quarter" idx="5"/>
          </p:nvPr>
        </p:nvSpPr>
        <p:spPr/>
        <p:txBody>
          <a:bodyPr/>
          <a:lstStyle/>
          <a:p>
            <a:fld id="{036BD711-DB3E-1344-BA75-50310CAC4A69}" type="slidenum">
              <a:rPr lang="en-US" smtClean="0"/>
              <a:t>2</a:t>
            </a:fld>
            <a:endParaRPr lang="en-US"/>
          </a:p>
        </p:txBody>
      </p:sp>
    </p:spTree>
    <p:extLst>
      <p:ext uri="{BB962C8B-B14F-4D97-AF65-F5344CB8AC3E}">
        <p14:creationId xmlns:p14="http://schemas.microsoft.com/office/powerpoint/2010/main" val="762706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1563 – welsh was not seen as a problem and as seen </a:t>
            </a:r>
            <a:r>
              <a:rPr lang="en-US" dirty="0" err="1"/>
              <a:t>fior</a:t>
            </a:r>
            <a:r>
              <a:rPr lang="en-US" dirty="0"/>
              <a:t> its morals</a:t>
            </a:r>
          </a:p>
          <a:p>
            <a:r>
              <a:rPr lang="en-US" dirty="0"/>
              <a:t> 1847 – England </a:t>
            </a:r>
            <a:r>
              <a:rPr lang="en-US" dirty="0" err="1"/>
              <a:t>tryoing</a:t>
            </a:r>
            <a:r>
              <a:rPr lang="en-US" dirty="0"/>
              <a:t> to get of the welsh language </a:t>
            </a:r>
          </a:p>
          <a:p>
            <a:r>
              <a:rPr lang="en-US" dirty="0"/>
              <a:t>1870 – trying to tarnish the welsh language </a:t>
            </a:r>
          </a:p>
          <a:p>
            <a:r>
              <a:rPr lang="en-US" dirty="0"/>
              <a:t>1967 – long time for welsh to regain power</a:t>
            </a:r>
          </a:p>
          <a:p>
            <a:r>
              <a:rPr lang="en-US" dirty="0"/>
              <a:t>1993 – still paying for all the time that’s been lost in </a:t>
            </a:r>
            <a:r>
              <a:rPr lang="en-US" dirty="0" err="1"/>
              <a:t>resorecting</a:t>
            </a:r>
            <a:r>
              <a:rPr lang="en-US" dirty="0"/>
              <a:t> the welsh language </a:t>
            </a:r>
          </a:p>
        </p:txBody>
      </p:sp>
      <p:sp>
        <p:nvSpPr>
          <p:cNvPr id="4" name="Slide Number Placeholder 3"/>
          <p:cNvSpPr>
            <a:spLocks noGrp="1"/>
          </p:cNvSpPr>
          <p:nvPr>
            <p:ph type="sldNum" sz="quarter" idx="5"/>
          </p:nvPr>
        </p:nvSpPr>
        <p:spPr/>
        <p:txBody>
          <a:bodyPr/>
          <a:lstStyle/>
          <a:p>
            <a:fld id="{036BD711-DB3E-1344-BA75-50310CAC4A69}" type="slidenum">
              <a:rPr lang="en-US" smtClean="0"/>
              <a:t>3</a:t>
            </a:fld>
            <a:endParaRPr lang="en-US"/>
          </a:p>
        </p:txBody>
      </p:sp>
    </p:spTree>
    <p:extLst>
      <p:ext uri="{BB962C8B-B14F-4D97-AF65-F5344CB8AC3E}">
        <p14:creationId xmlns:p14="http://schemas.microsoft.com/office/powerpoint/2010/main" val="3925295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key points not only to an </a:t>
            </a:r>
            <a:r>
              <a:rPr lang="en-US" dirty="0" err="1"/>
              <a:t>indivsduals</a:t>
            </a:r>
            <a:r>
              <a:rPr lang="en-US" dirty="0"/>
              <a:t> self </a:t>
            </a:r>
            <a:r>
              <a:rPr lang="en-US" dirty="0" err="1"/>
              <a:t>platfrom</a:t>
            </a:r>
            <a:r>
              <a:rPr lang="en-US" dirty="0"/>
              <a:t> but to society as a hole </a:t>
            </a:r>
          </a:p>
        </p:txBody>
      </p:sp>
      <p:sp>
        <p:nvSpPr>
          <p:cNvPr id="4" name="Slide Number Placeholder 3"/>
          <p:cNvSpPr>
            <a:spLocks noGrp="1"/>
          </p:cNvSpPr>
          <p:nvPr>
            <p:ph type="sldNum" sz="quarter" idx="5"/>
          </p:nvPr>
        </p:nvSpPr>
        <p:spPr/>
        <p:txBody>
          <a:bodyPr/>
          <a:lstStyle/>
          <a:p>
            <a:fld id="{036BD711-DB3E-1344-BA75-50310CAC4A69}" type="slidenum">
              <a:rPr lang="en-US" smtClean="0"/>
              <a:t>4</a:t>
            </a:fld>
            <a:endParaRPr lang="en-US"/>
          </a:p>
        </p:txBody>
      </p:sp>
    </p:spTree>
    <p:extLst>
      <p:ext uri="{BB962C8B-B14F-4D97-AF65-F5344CB8AC3E}">
        <p14:creationId xmlns:p14="http://schemas.microsoft.com/office/powerpoint/2010/main" val="1566893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Very little disadvantage far way out the advantage in my opinion </a:t>
            </a:r>
          </a:p>
          <a:p>
            <a:r>
              <a:rPr lang="en-US" dirty="0"/>
              <a:t>Very important in early years </a:t>
            </a:r>
            <a:r>
              <a:rPr lang="en-US" dirty="0" err="1"/>
              <a:t>cognative</a:t>
            </a:r>
            <a:r>
              <a:rPr lang="en-US" dirty="0"/>
              <a:t> </a:t>
            </a:r>
          </a:p>
        </p:txBody>
      </p:sp>
      <p:sp>
        <p:nvSpPr>
          <p:cNvPr id="4" name="Slide Number Placeholder 3"/>
          <p:cNvSpPr>
            <a:spLocks noGrp="1"/>
          </p:cNvSpPr>
          <p:nvPr>
            <p:ph type="sldNum" sz="quarter" idx="5"/>
          </p:nvPr>
        </p:nvSpPr>
        <p:spPr/>
        <p:txBody>
          <a:bodyPr/>
          <a:lstStyle/>
          <a:p>
            <a:fld id="{036BD711-DB3E-1344-BA75-50310CAC4A69}" type="slidenum">
              <a:rPr lang="en-US" smtClean="0"/>
              <a:t>5</a:t>
            </a:fld>
            <a:endParaRPr lang="en-US"/>
          </a:p>
        </p:txBody>
      </p:sp>
    </p:spTree>
    <p:extLst>
      <p:ext uri="{BB962C8B-B14F-4D97-AF65-F5344CB8AC3E}">
        <p14:creationId xmlns:p14="http://schemas.microsoft.com/office/powerpoint/2010/main" val="3093035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it too late!!!!</a:t>
            </a:r>
          </a:p>
        </p:txBody>
      </p:sp>
      <p:sp>
        <p:nvSpPr>
          <p:cNvPr id="4" name="Slide Number Placeholder 3"/>
          <p:cNvSpPr>
            <a:spLocks noGrp="1"/>
          </p:cNvSpPr>
          <p:nvPr>
            <p:ph type="sldNum" sz="quarter" idx="5"/>
          </p:nvPr>
        </p:nvSpPr>
        <p:spPr/>
        <p:txBody>
          <a:bodyPr/>
          <a:lstStyle/>
          <a:p>
            <a:fld id="{036BD711-DB3E-1344-BA75-50310CAC4A69}" type="slidenum">
              <a:rPr lang="en-US" smtClean="0"/>
              <a:t>6</a:t>
            </a:fld>
            <a:endParaRPr lang="en-US"/>
          </a:p>
        </p:txBody>
      </p:sp>
    </p:spTree>
    <p:extLst>
      <p:ext uri="{BB962C8B-B14F-4D97-AF65-F5344CB8AC3E}">
        <p14:creationId xmlns:p14="http://schemas.microsoft.com/office/powerpoint/2010/main" val="2939996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3862556-9671-B748-9820-8D2BB5A95B88}" type="datetimeFigureOut">
              <a:rPr lang="en-US" smtClean="0"/>
              <a:t>5/24/21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39904289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862556-9671-B748-9820-8D2BB5A95B88}" type="datetimeFigureOut">
              <a:rPr lang="en-US" smtClean="0"/>
              <a:t>5/24/21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1673420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43862556-9671-B748-9820-8D2BB5A95B88}" type="datetimeFigureOut">
              <a:rPr lang="en-US" smtClean="0"/>
              <a:t>5/24/21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42151556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3862556-9671-B748-9820-8D2BB5A95B88}" type="datetimeFigureOut">
              <a:rPr lang="en-US" smtClean="0"/>
              <a:t>5/24/21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842552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3862556-9671-B748-9820-8D2BB5A95B88}" type="datetimeFigureOut">
              <a:rPr lang="en-US" smtClean="0"/>
              <a:t>5/24/21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923E79-79AC-7747-AA6B-81097ACAE7E3}"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135805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862556-9671-B748-9820-8D2BB5A95B88}" type="datetimeFigureOut">
              <a:rPr lang="en-US" smtClean="0"/>
              <a:t>5/24/21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2296181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862556-9671-B748-9820-8D2BB5A95B88}" type="datetimeFigureOut">
              <a:rPr lang="en-US" smtClean="0"/>
              <a:t>5/24/21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2623438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43862556-9671-B748-9820-8D2BB5A95B88}" type="datetimeFigureOut">
              <a:rPr lang="en-US" smtClean="0"/>
              <a:t>5/24/21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282461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3862556-9671-B748-9820-8D2BB5A95B88}" type="datetimeFigureOut">
              <a:rPr lang="en-US" smtClean="0"/>
              <a:t>5/24/21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2748213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862556-9671-B748-9820-8D2BB5A95B88}" type="datetimeFigureOut">
              <a:rPr lang="en-US" smtClean="0"/>
              <a:t>5/24/21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2539189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862556-9671-B748-9820-8D2BB5A95B88}" type="datetimeFigureOut">
              <a:rPr lang="en-US" smtClean="0"/>
              <a:t>5/24/21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923E79-79AC-7747-AA6B-81097ACAE7E3}" type="slidenum">
              <a:rPr lang="en-US" smtClean="0"/>
              <a:t>‹#›</a:t>
            </a:fld>
            <a:endParaRPr lang="en-US"/>
          </a:p>
        </p:txBody>
      </p:sp>
    </p:spTree>
    <p:extLst>
      <p:ext uri="{BB962C8B-B14F-4D97-AF65-F5344CB8AC3E}">
        <p14:creationId xmlns:p14="http://schemas.microsoft.com/office/powerpoint/2010/main" val="494148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3862556-9671-B748-9820-8D2BB5A95B88}" type="datetimeFigureOut">
              <a:rPr lang="en-US" smtClean="0"/>
              <a:t>5/24/21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4923E79-79AC-7747-AA6B-81097ACAE7E3}" type="slidenum">
              <a:rPr lang="en-US" smtClean="0"/>
              <a:t>‹#›</a:t>
            </a:fld>
            <a:endParaRPr lang="en-US"/>
          </a:p>
        </p:txBody>
      </p:sp>
    </p:spTree>
    <p:extLst>
      <p:ext uri="{BB962C8B-B14F-4D97-AF65-F5344CB8AC3E}">
        <p14:creationId xmlns:p14="http://schemas.microsoft.com/office/powerpoint/2010/main" val="42799968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E432C-B2E5-B246-8AB6-7FD6F019DBF9}"/>
              </a:ext>
            </a:extLst>
          </p:cNvPr>
          <p:cNvSpPr>
            <a:spLocks noGrp="1"/>
          </p:cNvSpPr>
          <p:nvPr>
            <p:ph type="ctrTitle"/>
          </p:nvPr>
        </p:nvSpPr>
        <p:spPr/>
        <p:txBody>
          <a:bodyPr>
            <a:normAutofit/>
          </a:bodyPr>
          <a:lstStyle/>
          <a:p>
            <a:r>
              <a:rPr lang="en-US" dirty="0"/>
              <a:t>Individual seminar presentation : Academic </a:t>
            </a:r>
          </a:p>
        </p:txBody>
      </p:sp>
      <p:sp>
        <p:nvSpPr>
          <p:cNvPr id="3" name="Subtitle 2">
            <a:extLst>
              <a:ext uri="{FF2B5EF4-FFF2-40B4-BE49-F238E27FC236}">
                <a16:creationId xmlns:a16="http://schemas.microsoft.com/office/drawing/2014/main" id="{790D5108-BDA0-B641-A706-8F8236DF580B}"/>
              </a:ext>
            </a:extLst>
          </p:cNvPr>
          <p:cNvSpPr>
            <a:spLocks noGrp="1"/>
          </p:cNvSpPr>
          <p:nvPr>
            <p:ph type="subTitle" idx="1"/>
          </p:nvPr>
        </p:nvSpPr>
        <p:spPr/>
        <p:txBody>
          <a:bodyPr/>
          <a:lstStyle/>
          <a:p>
            <a:r>
              <a:rPr lang="en-US" dirty="0"/>
              <a:t>By Jonathan </a:t>
            </a:r>
            <a:r>
              <a:rPr lang="en-US" dirty="0" err="1"/>
              <a:t>Cafolla</a:t>
            </a:r>
            <a:r>
              <a:rPr lang="en-US" dirty="0"/>
              <a:t> –Ward </a:t>
            </a:r>
          </a:p>
        </p:txBody>
      </p:sp>
    </p:spTree>
    <p:extLst>
      <p:ext uri="{BB962C8B-B14F-4D97-AF65-F5344CB8AC3E}">
        <p14:creationId xmlns:p14="http://schemas.microsoft.com/office/powerpoint/2010/main" val="3291438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9210D-0695-0942-BC6B-383C0B0E0D3C}"/>
              </a:ext>
            </a:extLst>
          </p:cNvPr>
          <p:cNvSpPr>
            <a:spLocks noGrp="1"/>
          </p:cNvSpPr>
          <p:nvPr>
            <p:ph type="title"/>
          </p:nvPr>
        </p:nvSpPr>
        <p:spPr/>
        <p:txBody>
          <a:bodyPr/>
          <a:lstStyle/>
          <a:p>
            <a:r>
              <a:rPr lang="en-US" dirty="0"/>
              <a:t>Definition of bilingualism </a:t>
            </a:r>
          </a:p>
        </p:txBody>
      </p:sp>
      <p:sp>
        <p:nvSpPr>
          <p:cNvPr id="3" name="Content Placeholder 2">
            <a:extLst>
              <a:ext uri="{FF2B5EF4-FFF2-40B4-BE49-F238E27FC236}">
                <a16:creationId xmlns:a16="http://schemas.microsoft.com/office/drawing/2014/main" id="{51395363-B5E2-3B45-BA90-8E2A46FACD06}"/>
              </a:ext>
            </a:extLst>
          </p:cNvPr>
          <p:cNvSpPr>
            <a:spLocks noGrp="1"/>
          </p:cNvSpPr>
          <p:nvPr>
            <p:ph idx="1"/>
          </p:nvPr>
        </p:nvSpPr>
        <p:spPr/>
        <p:txBody>
          <a:bodyPr>
            <a:normAutofit fontScale="77500" lnSpcReduction="20000"/>
          </a:bodyPr>
          <a:lstStyle/>
          <a:p>
            <a:r>
              <a:rPr lang="en-US" dirty="0"/>
              <a:t>What is bilingualism </a:t>
            </a:r>
          </a:p>
          <a:p>
            <a:pPr marL="0" indent="0">
              <a:buNone/>
            </a:pPr>
            <a:r>
              <a:rPr lang="en-GB" sz="1800" dirty="0"/>
              <a:t>“Put simply, bilingualism is the ability to use two languages. A person may describe themselves as bilingual but may mean only the ability to converse and communicate orally. Others may be proficient in reading in two or more languages. A person may be bilingual by virtue of having grown up learning and using two languages simultaneously (simultaneous bilingualism). Or they may become bilingual by learning a second language sometime after their first language”</a:t>
            </a:r>
            <a:r>
              <a:rPr lang="en-GB" dirty="0"/>
              <a:t> (</a:t>
            </a:r>
            <a:r>
              <a:rPr lang="en-GB" dirty="0" err="1"/>
              <a:t>Franson</a:t>
            </a:r>
            <a:r>
              <a:rPr lang="en-GB" dirty="0"/>
              <a:t>, 2009)</a:t>
            </a:r>
            <a:endParaRPr lang="en-GB" sz="1800" dirty="0"/>
          </a:p>
          <a:p>
            <a:pPr marL="0" indent="0">
              <a:buNone/>
            </a:pPr>
            <a:endParaRPr lang="en-GB" sz="1800" dirty="0"/>
          </a:p>
          <a:p>
            <a:r>
              <a:rPr lang="en-GB" dirty="0"/>
              <a:t>Bilingualism to wales </a:t>
            </a:r>
          </a:p>
          <a:p>
            <a:pPr marL="0" indent="0">
              <a:buNone/>
            </a:pPr>
            <a:r>
              <a:rPr lang="en-GB" sz="1800" dirty="0"/>
              <a:t>“Wales is a vibrant, dynamic country that was given its own government in 1999.. The Welsh Government is committed to giving the Welsh language the same status as English in every aspect of life. Because of this, Wales has become a bilingual country with two official languages: English and Welsh. The aim is to develop a ‘truly bilingual Wales’, giving the people of Wales the freedom to use the language in every aspect of their lives.” (</a:t>
            </a:r>
            <a:r>
              <a:rPr lang="en-GB" sz="1800" dirty="0" err="1"/>
              <a:t>Agored</a:t>
            </a:r>
            <a:r>
              <a:rPr lang="en-GB" sz="1800" dirty="0"/>
              <a:t> </a:t>
            </a:r>
            <a:r>
              <a:rPr lang="en-GB" sz="1800" dirty="0" err="1"/>
              <a:t>Cymru</a:t>
            </a:r>
            <a:r>
              <a:rPr lang="en-GB" sz="1800" dirty="0"/>
              <a:t>, 2021)</a:t>
            </a:r>
          </a:p>
          <a:p>
            <a:pPr marL="0" indent="0">
              <a:buNone/>
            </a:pPr>
            <a:endParaRPr lang="en-GB" sz="1200" dirty="0"/>
          </a:p>
          <a:p>
            <a:pPr marL="0" indent="0">
              <a:buNone/>
            </a:pPr>
            <a:endParaRPr lang="en-GB" sz="1200" dirty="0"/>
          </a:p>
          <a:p>
            <a:pPr marL="0" indent="0">
              <a:buNone/>
            </a:pPr>
            <a:endParaRPr lang="en-US" sz="1200" dirty="0"/>
          </a:p>
        </p:txBody>
      </p:sp>
    </p:spTree>
    <p:extLst>
      <p:ext uri="{BB962C8B-B14F-4D97-AF65-F5344CB8AC3E}">
        <p14:creationId xmlns:p14="http://schemas.microsoft.com/office/powerpoint/2010/main" val="1046269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017FA-BE12-0343-8B7B-BE22AB750B24}"/>
              </a:ext>
            </a:extLst>
          </p:cNvPr>
          <p:cNvSpPr>
            <a:spLocks noGrp="1"/>
          </p:cNvSpPr>
          <p:nvPr>
            <p:ph type="title"/>
          </p:nvPr>
        </p:nvSpPr>
        <p:spPr/>
        <p:txBody>
          <a:bodyPr/>
          <a:lstStyle/>
          <a:p>
            <a:r>
              <a:rPr lang="en-US" dirty="0"/>
              <a:t>Key Historical events </a:t>
            </a:r>
          </a:p>
        </p:txBody>
      </p:sp>
      <p:sp>
        <p:nvSpPr>
          <p:cNvPr id="3" name="Content Placeholder 2">
            <a:extLst>
              <a:ext uri="{FF2B5EF4-FFF2-40B4-BE49-F238E27FC236}">
                <a16:creationId xmlns:a16="http://schemas.microsoft.com/office/drawing/2014/main" id="{9F4B8F13-4B7F-DC4E-9B31-34124DAD0355}"/>
              </a:ext>
            </a:extLst>
          </p:cNvPr>
          <p:cNvSpPr>
            <a:spLocks noGrp="1"/>
          </p:cNvSpPr>
          <p:nvPr>
            <p:ph idx="1"/>
          </p:nvPr>
        </p:nvSpPr>
        <p:spPr/>
        <p:txBody>
          <a:bodyPr>
            <a:normAutofit fontScale="92500" lnSpcReduction="10000"/>
          </a:bodyPr>
          <a:lstStyle/>
          <a:p>
            <a:r>
              <a:rPr lang="en-US" dirty="0"/>
              <a:t>(1563) – Elizabeth 1</a:t>
            </a:r>
            <a:r>
              <a:rPr lang="en-US" baseline="30000" dirty="0"/>
              <a:t>st</a:t>
            </a:r>
            <a:r>
              <a:rPr lang="en-US" dirty="0"/>
              <a:t> allowed the bible to be written into welsh, moral based learning system</a:t>
            </a:r>
          </a:p>
          <a:p>
            <a:r>
              <a:rPr lang="en-US" dirty="0"/>
              <a:t>(1847) – Plot of the blue books, government enquiry into the welsh education system. Drunken, illiterate teachers, couldn’t understand English and learning through rote </a:t>
            </a:r>
          </a:p>
          <a:p>
            <a:r>
              <a:rPr lang="en-US" dirty="0"/>
              <a:t>(1870) – English medium became compulsory, introduction of the welsh not </a:t>
            </a:r>
          </a:p>
          <a:p>
            <a:r>
              <a:rPr lang="en-US" dirty="0"/>
              <a:t>(1967) - Welsh given the same statue as English giving more equality to the two languages </a:t>
            </a:r>
          </a:p>
          <a:p>
            <a:r>
              <a:rPr lang="en-US" dirty="0"/>
              <a:t>(1993) – acknowledgment to promote the welsh language in society</a:t>
            </a:r>
          </a:p>
          <a:p>
            <a:r>
              <a:rPr lang="en-US" dirty="0"/>
              <a:t>(Baggot, 2019)</a:t>
            </a:r>
          </a:p>
          <a:p>
            <a:pPr marL="0" indent="0">
              <a:buNone/>
            </a:pPr>
            <a:endParaRPr lang="en-US" dirty="0"/>
          </a:p>
        </p:txBody>
      </p:sp>
    </p:spTree>
    <p:extLst>
      <p:ext uri="{BB962C8B-B14F-4D97-AF65-F5344CB8AC3E}">
        <p14:creationId xmlns:p14="http://schemas.microsoft.com/office/powerpoint/2010/main" val="3250067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1EE1-F2D2-8E4F-92FD-7549D3B95440}"/>
              </a:ext>
            </a:extLst>
          </p:cNvPr>
          <p:cNvSpPr>
            <a:spLocks noGrp="1"/>
          </p:cNvSpPr>
          <p:nvPr>
            <p:ph type="title"/>
          </p:nvPr>
        </p:nvSpPr>
        <p:spPr/>
        <p:txBody>
          <a:bodyPr/>
          <a:lstStyle/>
          <a:p>
            <a:r>
              <a:rPr lang="en-US" dirty="0"/>
              <a:t>Advantages </a:t>
            </a:r>
          </a:p>
        </p:txBody>
      </p:sp>
      <p:sp>
        <p:nvSpPr>
          <p:cNvPr id="3" name="Content Placeholder 2">
            <a:extLst>
              <a:ext uri="{FF2B5EF4-FFF2-40B4-BE49-F238E27FC236}">
                <a16:creationId xmlns:a16="http://schemas.microsoft.com/office/drawing/2014/main" id="{C22D7018-FE0F-DD42-8CB4-C7DB3A46ACB0}"/>
              </a:ext>
            </a:extLst>
          </p:cNvPr>
          <p:cNvSpPr>
            <a:spLocks noGrp="1"/>
          </p:cNvSpPr>
          <p:nvPr>
            <p:ph idx="1"/>
          </p:nvPr>
        </p:nvSpPr>
        <p:spPr/>
        <p:txBody>
          <a:bodyPr/>
          <a:lstStyle/>
          <a:p>
            <a:r>
              <a:rPr lang="en-GB" dirty="0"/>
              <a:t>1. Better Communication with the comity and extended family </a:t>
            </a:r>
          </a:p>
          <a:p>
            <a:r>
              <a:rPr lang="en-GB" dirty="0"/>
              <a:t>2. Knowledge and understanding of two cultures</a:t>
            </a:r>
          </a:p>
          <a:p>
            <a:r>
              <a:rPr lang="en-GB" dirty="0"/>
              <a:t>3. Higher self-esteem</a:t>
            </a:r>
          </a:p>
          <a:p>
            <a:r>
              <a:rPr lang="en-GB" dirty="0"/>
              <a:t>4. Beneficial for educational practice </a:t>
            </a:r>
          </a:p>
          <a:p>
            <a:r>
              <a:rPr lang="en-GB" dirty="0"/>
              <a:t>5.Better Employability prospects</a:t>
            </a:r>
          </a:p>
          <a:p>
            <a:r>
              <a:rPr lang="en-GB" dirty="0"/>
              <a:t>(Baker, 2021)</a:t>
            </a:r>
          </a:p>
        </p:txBody>
      </p:sp>
    </p:spTree>
    <p:extLst>
      <p:ext uri="{BB962C8B-B14F-4D97-AF65-F5344CB8AC3E}">
        <p14:creationId xmlns:p14="http://schemas.microsoft.com/office/powerpoint/2010/main" val="2408601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2A71E-46E1-FB4F-826E-3A2B43FFC324}"/>
              </a:ext>
            </a:extLst>
          </p:cNvPr>
          <p:cNvSpPr>
            <a:spLocks noGrp="1"/>
          </p:cNvSpPr>
          <p:nvPr>
            <p:ph type="title"/>
          </p:nvPr>
        </p:nvSpPr>
        <p:spPr/>
        <p:txBody>
          <a:bodyPr/>
          <a:lstStyle/>
          <a:p>
            <a:r>
              <a:rPr lang="en-US" dirty="0"/>
              <a:t>Disadvantages </a:t>
            </a:r>
          </a:p>
        </p:txBody>
      </p:sp>
      <p:sp>
        <p:nvSpPr>
          <p:cNvPr id="3" name="Content Placeholder 2">
            <a:extLst>
              <a:ext uri="{FF2B5EF4-FFF2-40B4-BE49-F238E27FC236}">
                <a16:creationId xmlns:a16="http://schemas.microsoft.com/office/drawing/2014/main" id="{6FD270B3-7F05-9147-8D73-27A0347630C3}"/>
              </a:ext>
            </a:extLst>
          </p:cNvPr>
          <p:cNvSpPr>
            <a:spLocks noGrp="1"/>
          </p:cNvSpPr>
          <p:nvPr>
            <p:ph idx="1"/>
          </p:nvPr>
        </p:nvSpPr>
        <p:spPr/>
        <p:txBody>
          <a:bodyPr/>
          <a:lstStyle/>
          <a:p>
            <a:r>
              <a:rPr lang="en-GB" dirty="0"/>
              <a:t>An experiment carried out by the university of Cambridge into the disadvantages of bilingualism  (</a:t>
            </a:r>
            <a:r>
              <a:rPr lang="en-GB" dirty="0" err="1"/>
              <a:t>Ouiza</a:t>
            </a:r>
            <a:r>
              <a:rPr lang="en-GB" dirty="0"/>
              <a:t>, Ruskin and </a:t>
            </a:r>
            <a:r>
              <a:rPr lang="en-GB" dirty="0" err="1"/>
              <a:t>Folke</a:t>
            </a:r>
            <a:r>
              <a:rPr lang="en-GB" dirty="0"/>
              <a:t>, 2016) “bilinguals had less insight into their performance than monolinguals.  These results indicate that bilingualism may be associated with cognitive disadvantages as well as benefits.”</a:t>
            </a:r>
          </a:p>
        </p:txBody>
      </p:sp>
    </p:spTree>
    <p:extLst>
      <p:ext uri="{BB962C8B-B14F-4D97-AF65-F5344CB8AC3E}">
        <p14:creationId xmlns:p14="http://schemas.microsoft.com/office/powerpoint/2010/main" val="3911062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4736-D84B-0749-9395-6AE65406A064}"/>
              </a:ext>
            </a:extLst>
          </p:cNvPr>
          <p:cNvSpPr>
            <a:spLocks noGrp="1"/>
          </p:cNvSpPr>
          <p:nvPr>
            <p:ph type="title"/>
          </p:nvPr>
        </p:nvSpPr>
        <p:spPr>
          <a:xfrm>
            <a:off x="2231136" y="964692"/>
            <a:ext cx="7729728" cy="1188720"/>
          </a:xfrm>
        </p:spPr>
        <p:txBody>
          <a:bodyPr/>
          <a:lstStyle/>
          <a:p>
            <a:r>
              <a:rPr lang="en-US" dirty="0"/>
              <a:t>Welsh prospective </a:t>
            </a:r>
          </a:p>
        </p:txBody>
      </p:sp>
      <p:sp>
        <p:nvSpPr>
          <p:cNvPr id="3" name="Content Placeholder 2">
            <a:extLst>
              <a:ext uri="{FF2B5EF4-FFF2-40B4-BE49-F238E27FC236}">
                <a16:creationId xmlns:a16="http://schemas.microsoft.com/office/drawing/2014/main" id="{E283DC78-9C14-FF47-B4B5-4F9F7C95A7C3}"/>
              </a:ext>
            </a:extLst>
          </p:cNvPr>
          <p:cNvSpPr>
            <a:spLocks noGrp="1"/>
          </p:cNvSpPr>
          <p:nvPr>
            <p:ph idx="1"/>
          </p:nvPr>
        </p:nvSpPr>
        <p:spPr>
          <a:xfrm>
            <a:off x="2231136" y="2638044"/>
            <a:ext cx="7729728" cy="3101983"/>
          </a:xfrm>
        </p:spPr>
        <p:txBody>
          <a:bodyPr/>
          <a:lstStyle/>
          <a:p>
            <a:r>
              <a:rPr lang="en-US" dirty="0"/>
              <a:t>The government is trying to push towards a million welsh speakers by the end of 2050 (Welsh Government 2021)</a:t>
            </a:r>
          </a:p>
          <a:p>
            <a:r>
              <a:rPr lang="en-GB" dirty="0"/>
              <a:t>The Wellbeing of Future Generations Act 2015 , Wales is a society that promotes and protects culture, heritage and the Welsh language, and which encourages people to participate in the arts, and sports and recreation. ( The Future Generations Commissioner for Wales, 2021)</a:t>
            </a:r>
            <a:endParaRPr lang="en-US" dirty="0"/>
          </a:p>
        </p:txBody>
      </p:sp>
    </p:spTree>
    <p:extLst>
      <p:ext uri="{BB962C8B-B14F-4D97-AF65-F5344CB8AC3E}">
        <p14:creationId xmlns:p14="http://schemas.microsoft.com/office/powerpoint/2010/main" val="666125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768F-995A-BE4E-8F87-B8FBB1A3EA5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DA5D497-0EBD-0745-971E-DA758E07AB54}"/>
              </a:ext>
            </a:extLst>
          </p:cNvPr>
          <p:cNvSpPr>
            <a:spLocks noGrp="1"/>
          </p:cNvSpPr>
          <p:nvPr>
            <p:ph idx="1"/>
          </p:nvPr>
        </p:nvSpPr>
        <p:spPr/>
        <p:txBody>
          <a:bodyPr>
            <a:normAutofit fontScale="62500" lnSpcReduction="20000"/>
          </a:bodyPr>
          <a:lstStyle/>
          <a:p>
            <a:pPr lvl="0"/>
            <a:r>
              <a:rPr lang="en-GB" dirty="0" err="1"/>
              <a:t>Agored.cymru</a:t>
            </a:r>
            <a:r>
              <a:rPr lang="en-GB" dirty="0"/>
              <a:t>. 2021. </a:t>
            </a:r>
            <a:r>
              <a:rPr lang="en-GB" i="1" dirty="0"/>
              <a:t>Welsh in a bilingual society</a:t>
            </a:r>
            <a:r>
              <a:rPr lang="en-GB" dirty="0"/>
              <a:t>. [online] Available at: &lt;http://</a:t>
            </a:r>
            <a:r>
              <a:rPr lang="en-GB" dirty="0" err="1"/>
              <a:t>www.agored.cymru</a:t>
            </a:r>
            <a:r>
              <a:rPr lang="en-GB" dirty="0"/>
              <a:t>/&gt; [Accessed 25 May 2021].</a:t>
            </a:r>
          </a:p>
          <a:p>
            <a:r>
              <a:rPr lang="en-GB" dirty="0"/>
              <a:t>Baggot, A. (2019) Education Past, Present, Future. [Lecture] University of Wales Trinity St </a:t>
            </a:r>
            <a:r>
              <a:rPr lang="en-GB" dirty="0" err="1"/>
              <a:t>Davids</a:t>
            </a:r>
            <a:r>
              <a:rPr lang="en-GB" dirty="0"/>
              <a:t>. </a:t>
            </a:r>
            <a:r>
              <a:rPr lang="en-GB" dirty="0" err="1"/>
              <a:t>Camrthen</a:t>
            </a:r>
            <a:r>
              <a:rPr lang="en-GB" dirty="0"/>
              <a:t> Campus 15th October 2019</a:t>
            </a:r>
          </a:p>
          <a:p>
            <a:r>
              <a:rPr lang="en-GB" dirty="0"/>
              <a:t>Baker, C., 2021. </a:t>
            </a:r>
            <a:r>
              <a:rPr lang="en-GB" i="1" dirty="0"/>
              <a:t>The Advantages of Bilingualism in Welsh and English</a:t>
            </a:r>
            <a:r>
              <a:rPr lang="en-GB" dirty="0"/>
              <a:t>. [online] </a:t>
            </a:r>
            <a:r>
              <a:rPr lang="en-GB" dirty="0" err="1"/>
              <a:t>Senedd.wales</a:t>
            </a:r>
            <a:r>
              <a:rPr lang="en-GB" dirty="0"/>
              <a:t>. Available at: &lt;https://</a:t>
            </a:r>
            <a:r>
              <a:rPr lang="en-GB" dirty="0" err="1"/>
              <a:t>senedd.wales</a:t>
            </a:r>
            <a:r>
              <a:rPr lang="en-GB" dirty="0"/>
              <a:t>/media/</a:t>
            </a:r>
            <a:r>
              <a:rPr lang="en-GB" dirty="0" err="1"/>
              <a:t>cgdmktvv</a:t>
            </a:r>
            <a:r>
              <a:rPr lang="en-GB" dirty="0"/>
              <a:t>/paper_3_-_prof-_colin_baker-english.pdf&gt; [Accessed 25 May 2021].</a:t>
            </a:r>
          </a:p>
          <a:p>
            <a:r>
              <a:rPr lang="en-GB" dirty="0" err="1"/>
              <a:t>Franson</a:t>
            </a:r>
            <a:r>
              <a:rPr lang="en-GB" dirty="0"/>
              <a:t>, C., 2009. </a:t>
            </a:r>
            <a:r>
              <a:rPr lang="en-GB" i="1" dirty="0"/>
              <a:t>What is Bilingualism?</a:t>
            </a:r>
            <a:r>
              <a:rPr lang="en-GB" dirty="0"/>
              <a:t>. [online] </a:t>
            </a:r>
            <a:r>
              <a:rPr lang="en-GB" dirty="0" err="1"/>
              <a:t>Naldic.org.uk</a:t>
            </a:r>
            <a:r>
              <a:rPr lang="en-GB" dirty="0"/>
              <a:t>. Available at: &lt;https://</a:t>
            </a:r>
            <a:r>
              <a:rPr lang="en-GB" dirty="0" err="1"/>
              <a:t>www.naldic.org.uk</a:t>
            </a:r>
            <a:r>
              <a:rPr lang="en-GB" dirty="0"/>
              <a:t>/Resources/NALDIC/Initial%20Teacher%20Education/Documents/B1.pdf&gt; [Accessed 24 May 2021].</a:t>
            </a:r>
          </a:p>
          <a:p>
            <a:r>
              <a:rPr lang="en-GB" dirty="0" err="1"/>
              <a:t>Futuregenerations.wales</a:t>
            </a:r>
            <a:r>
              <a:rPr lang="en-GB" dirty="0"/>
              <a:t>. 2021. </a:t>
            </a:r>
            <a:r>
              <a:rPr lang="en-GB" i="1" dirty="0"/>
              <a:t>A Wales of Vibrant Culture and Thriving Welsh Language – The Future Generations Commissioner for Wales</a:t>
            </a:r>
            <a:r>
              <a:rPr lang="en-GB" dirty="0"/>
              <a:t>. [online] Available at: &lt;https://</a:t>
            </a:r>
            <a:r>
              <a:rPr lang="en-GB" dirty="0" err="1"/>
              <a:t>www.futuregenerations.wales</a:t>
            </a:r>
            <a:r>
              <a:rPr lang="en-GB" dirty="0"/>
              <a:t>/a-wales-of-vibrant-culture-and-thriving-welsh-language/&gt; [Accessed 25 May 2021].</a:t>
            </a:r>
          </a:p>
          <a:p>
            <a:r>
              <a:rPr lang="en-GB" dirty="0" err="1"/>
              <a:t>Gov.wales</a:t>
            </a:r>
            <a:r>
              <a:rPr lang="en-GB" dirty="0"/>
              <a:t>. 2021. </a:t>
            </a:r>
            <a:r>
              <a:rPr lang="en-GB" i="1" dirty="0" err="1"/>
              <a:t>Cymraeg</a:t>
            </a:r>
            <a:r>
              <a:rPr lang="en-GB" i="1" dirty="0"/>
              <a:t> 2050</a:t>
            </a:r>
            <a:r>
              <a:rPr lang="en-GB" dirty="0"/>
              <a:t>. [online] Available at: &lt;https://</a:t>
            </a:r>
            <a:r>
              <a:rPr lang="en-GB" dirty="0" err="1"/>
              <a:t>gov.wales</a:t>
            </a:r>
            <a:r>
              <a:rPr lang="en-GB" dirty="0"/>
              <a:t>/sites/default/files/publications/2018-12/cymraeg-2050-welsh-language-strategy.pdf&gt; [Accessed 25 May 2021].</a:t>
            </a:r>
          </a:p>
          <a:p>
            <a:r>
              <a:rPr lang="en-GB" dirty="0" err="1"/>
              <a:t>Ouiza</a:t>
            </a:r>
            <a:r>
              <a:rPr lang="en-GB" dirty="0"/>
              <a:t>, J., Ruskin, A. and </a:t>
            </a:r>
            <a:r>
              <a:rPr lang="en-GB" dirty="0" err="1"/>
              <a:t>Folke</a:t>
            </a:r>
            <a:r>
              <a:rPr lang="en-GB" dirty="0"/>
              <a:t>, T., 2016. </a:t>
            </a:r>
            <a:r>
              <a:rPr lang="en-GB" i="1" dirty="0"/>
              <a:t>Opinion: There are also drawbacks to being bilingual</a:t>
            </a:r>
            <a:r>
              <a:rPr lang="en-GB" dirty="0"/>
              <a:t>. [online] University of Cambridge. Available at: &lt;https://</a:t>
            </a:r>
            <a:r>
              <a:rPr lang="en-GB" dirty="0" err="1"/>
              <a:t>www.cam.ac.uk</a:t>
            </a:r>
            <a:r>
              <a:rPr lang="en-GB" dirty="0"/>
              <a:t>/research/discussion/opinion-there-are-also-drawbacks-to-being-bilingual&gt; [Accessed 25 May 2021].</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9072080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{781A20F8-5775-E643-8943-D45A7B890287}tf10001120</Template>
  <TotalTime>1624</TotalTime>
  <Words>587</Words>
  <Application>Microsoft Macintosh PowerPoint</Application>
  <PresentationFormat>Widescreen</PresentationFormat>
  <Paragraphs>56</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Parcel</vt:lpstr>
      <vt:lpstr>Individual seminar presentation : Academic </vt:lpstr>
      <vt:lpstr>Definition of bilingualism </vt:lpstr>
      <vt:lpstr>Key Historical events </vt:lpstr>
      <vt:lpstr>Advantages </vt:lpstr>
      <vt:lpstr>Disadvantages </vt:lpstr>
      <vt:lpstr>Welsh prospective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seminer presemtation : Academic </dc:title>
  <dc:creator>Jonathan Orlando Cafolla-Ward [jfc11]</dc:creator>
  <cp:lastModifiedBy>Jonathan Orlando Cafolla-Ward [jfc11]</cp:lastModifiedBy>
  <cp:revision>23</cp:revision>
  <dcterms:created xsi:type="dcterms:W3CDTF">2021-05-24T15:20:54Z</dcterms:created>
  <dcterms:modified xsi:type="dcterms:W3CDTF">2021-05-25T18:29:39Z</dcterms:modified>
</cp:coreProperties>
</file>