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84" r:id="rId4"/>
  </p:sldMasterIdLst>
  <p:notesMasterIdLst>
    <p:notesMasterId r:id="rId34"/>
  </p:notesMasterIdLst>
  <p:handoutMasterIdLst>
    <p:handoutMasterId r:id="rId35"/>
  </p:handoutMasterIdLst>
  <p:sldIdLst>
    <p:sldId id="256" r:id="rId5"/>
    <p:sldId id="330" r:id="rId6"/>
    <p:sldId id="331" r:id="rId7"/>
    <p:sldId id="332" r:id="rId8"/>
    <p:sldId id="333" r:id="rId9"/>
    <p:sldId id="334" r:id="rId10"/>
    <p:sldId id="335" r:id="rId11"/>
    <p:sldId id="336" r:id="rId12"/>
    <p:sldId id="337" r:id="rId13"/>
    <p:sldId id="338" r:id="rId14"/>
    <p:sldId id="339" r:id="rId15"/>
    <p:sldId id="340" r:id="rId16"/>
    <p:sldId id="341" r:id="rId17"/>
    <p:sldId id="342" r:id="rId18"/>
    <p:sldId id="343" r:id="rId19"/>
    <p:sldId id="344" r:id="rId20"/>
    <p:sldId id="345" r:id="rId21"/>
    <p:sldId id="346" r:id="rId22"/>
    <p:sldId id="347" r:id="rId23"/>
    <p:sldId id="348" r:id="rId24"/>
    <p:sldId id="349" r:id="rId25"/>
    <p:sldId id="350" r:id="rId26"/>
    <p:sldId id="354" r:id="rId27"/>
    <p:sldId id="352" r:id="rId28"/>
    <p:sldId id="353" r:id="rId29"/>
    <p:sldId id="355" r:id="rId30"/>
    <p:sldId id="356" r:id="rId31"/>
    <p:sldId id="357" r:id="rId32"/>
    <p:sldId id="358" r:id="rId33"/>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0144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06" autoAdjust="0"/>
    <p:restoredTop sz="93692" autoAdjust="0"/>
  </p:normalViewPr>
  <p:slideViewPr>
    <p:cSldViewPr snapToGrid="0">
      <p:cViewPr varScale="1">
        <p:scale>
          <a:sx n="62" d="100"/>
          <a:sy n="62" d="100"/>
        </p:scale>
        <p:origin x="224" y="111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p:scale>
          <a:sx n="75" d="100"/>
          <a:sy n="75" d="100"/>
        </p:scale>
        <p:origin x="4092" y="77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54586D-31CD-4AC4-9E8B-0F42912CA36B}"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C85AF8E4-2C89-4044-ADA0-F9C6FEB2963A}">
      <dgm:prSet/>
      <dgm:spPr/>
      <dgm:t>
        <a:bodyPr/>
        <a:lstStyle/>
        <a:p>
          <a:pPr>
            <a:lnSpc>
              <a:spcPct val="150000"/>
            </a:lnSpc>
          </a:pPr>
          <a:r>
            <a:rPr lang="en-GB" dirty="0"/>
            <a:t>It is essential to reduce the effects of ACEs on young people’s lives by informing and educating services about what ACEs are and how adversity can impact a young person’s life. </a:t>
          </a:r>
          <a:endParaRPr lang="en-US" dirty="0"/>
        </a:p>
      </dgm:t>
    </dgm:pt>
    <dgm:pt modelId="{10D1AC56-E8E8-4FA3-A8CB-45BB57DC41CC}" type="parTrans" cxnId="{F0600C9C-E427-4D64-974C-C9B737B0BE5C}">
      <dgm:prSet/>
      <dgm:spPr/>
      <dgm:t>
        <a:bodyPr/>
        <a:lstStyle/>
        <a:p>
          <a:endParaRPr lang="en-US"/>
        </a:p>
      </dgm:t>
    </dgm:pt>
    <dgm:pt modelId="{728D6704-F07A-4E83-B6A3-C77078DC80E8}" type="sibTrans" cxnId="{F0600C9C-E427-4D64-974C-C9B737B0BE5C}">
      <dgm:prSet/>
      <dgm:spPr/>
      <dgm:t>
        <a:bodyPr/>
        <a:lstStyle/>
        <a:p>
          <a:endParaRPr lang="en-US"/>
        </a:p>
      </dgm:t>
    </dgm:pt>
    <dgm:pt modelId="{0773C0E3-EB43-4C9E-BC17-E4BBC7D29717}">
      <dgm:prSet/>
      <dgm:spPr/>
      <dgm:t>
        <a:bodyPr/>
        <a:lstStyle/>
        <a:p>
          <a:pPr>
            <a:lnSpc>
              <a:spcPct val="150000"/>
            </a:lnSpc>
          </a:pPr>
          <a:r>
            <a:rPr lang="en-GB" dirty="0"/>
            <a:t>Integrated working will ensure services work together to support the young person and their family through the process of early intervention. </a:t>
          </a:r>
          <a:endParaRPr lang="en-US" dirty="0"/>
        </a:p>
      </dgm:t>
    </dgm:pt>
    <dgm:pt modelId="{B9A740FD-E2A6-4453-AA3C-94877FC79D7D}" type="parTrans" cxnId="{1659C6E7-D806-4C2F-91F8-75EB866A0B1E}">
      <dgm:prSet/>
      <dgm:spPr/>
      <dgm:t>
        <a:bodyPr/>
        <a:lstStyle/>
        <a:p>
          <a:endParaRPr lang="en-US"/>
        </a:p>
      </dgm:t>
    </dgm:pt>
    <dgm:pt modelId="{7FA04EED-D2BD-4788-8489-2906B57BCC97}" type="sibTrans" cxnId="{1659C6E7-D806-4C2F-91F8-75EB866A0B1E}">
      <dgm:prSet/>
      <dgm:spPr/>
      <dgm:t>
        <a:bodyPr/>
        <a:lstStyle/>
        <a:p>
          <a:endParaRPr lang="en-US"/>
        </a:p>
      </dgm:t>
    </dgm:pt>
    <dgm:pt modelId="{91C0CB19-E5C0-4524-807A-92AA50FB99B5}">
      <dgm:prSet/>
      <dgm:spPr/>
      <dgm:t>
        <a:bodyPr/>
        <a:lstStyle/>
        <a:p>
          <a:pPr>
            <a:lnSpc>
              <a:spcPct val="150000"/>
            </a:lnSpc>
          </a:pPr>
          <a:r>
            <a:rPr lang="en-GB" dirty="0"/>
            <a:t>Early intervention will improve the individual’s health and wellbeing, educational outcomes and relationships with family and friends (Public Health Wales, 2019).</a:t>
          </a:r>
          <a:endParaRPr lang="en-US" dirty="0"/>
        </a:p>
      </dgm:t>
    </dgm:pt>
    <dgm:pt modelId="{D6BBF9D4-81B3-46BB-9BFA-20ECD0BC8CB5}" type="parTrans" cxnId="{C6A24130-9600-406F-933C-C105435FD1D4}">
      <dgm:prSet/>
      <dgm:spPr/>
      <dgm:t>
        <a:bodyPr/>
        <a:lstStyle/>
        <a:p>
          <a:endParaRPr lang="en-US"/>
        </a:p>
      </dgm:t>
    </dgm:pt>
    <dgm:pt modelId="{1931F560-33E0-4928-B78B-906FAC361B7E}" type="sibTrans" cxnId="{C6A24130-9600-406F-933C-C105435FD1D4}">
      <dgm:prSet/>
      <dgm:spPr/>
      <dgm:t>
        <a:bodyPr/>
        <a:lstStyle/>
        <a:p>
          <a:endParaRPr lang="en-US"/>
        </a:p>
      </dgm:t>
    </dgm:pt>
    <dgm:pt modelId="{2FF4D96C-0F70-AF4F-A6A3-16A95BC1611D}" type="pres">
      <dgm:prSet presAssocID="{5A54586D-31CD-4AC4-9E8B-0F42912CA36B}" presName="outerComposite" presStyleCnt="0">
        <dgm:presLayoutVars>
          <dgm:chMax val="5"/>
          <dgm:dir/>
          <dgm:resizeHandles val="exact"/>
        </dgm:presLayoutVars>
      </dgm:prSet>
      <dgm:spPr/>
    </dgm:pt>
    <dgm:pt modelId="{6BB39D11-6430-4349-85BC-68906F5E4A8B}" type="pres">
      <dgm:prSet presAssocID="{5A54586D-31CD-4AC4-9E8B-0F42912CA36B}" presName="dummyMaxCanvas" presStyleCnt="0">
        <dgm:presLayoutVars/>
      </dgm:prSet>
      <dgm:spPr/>
    </dgm:pt>
    <dgm:pt modelId="{4EF0F00D-96C3-774D-BBED-DD743E052BF8}" type="pres">
      <dgm:prSet presAssocID="{5A54586D-31CD-4AC4-9E8B-0F42912CA36B}" presName="ThreeNodes_1" presStyleLbl="node1" presStyleIdx="0" presStyleCnt="3">
        <dgm:presLayoutVars>
          <dgm:bulletEnabled val="1"/>
        </dgm:presLayoutVars>
      </dgm:prSet>
      <dgm:spPr/>
    </dgm:pt>
    <dgm:pt modelId="{A6B693BE-ADE7-6F49-8374-8C6E375F22CD}" type="pres">
      <dgm:prSet presAssocID="{5A54586D-31CD-4AC4-9E8B-0F42912CA36B}" presName="ThreeNodes_2" presStyleLbl="node1" presStyleIdx="1" presStyleCnt="3">
        <dgm:presLayoutVars>
          <dgm:bulletEnabled val="1"/>
        </dgm:presLayoutVars>
      </dgm:prSet>
      <dgm:spPr/>
    </dgm:pt>
    <dgm:pt modelId="{7A442E36-F0E3-174A-AB87-1B3522D73379}" type="pres">
      <dgm:prSet presAssocID="{5A54586D-31CD-4AC4-9E8B-0F42912CA36B}" presName="ThreeNodes_3" presStyleLbl="node1" presStyleIdx="2" presStyleCnt="3">
        <dgm:presLayoutVars>
          <dgm:bulletEnabled val="1"/>
        </dgm:presLayoutVars>
      </dgm:prSet>
      <dgm:spPr/>
    </dgm:pt>
    <dgm:pt modelId="{05D85BCE-9926-B645-99FD-89D800BC5695}" type="pres">
      <dgm:prSet presAssocID="{5A54586D-31CD-4AC4-9E8B-0F42912CA36B}" presName="ThreeConn_1-2" presStyleLbl="fgAccFollowNode1" presStyleIdx="0" presStyleCnt="2">
        <dgm:presLayoutVars>
          <dgm:bulletEnabled val="1"/>
        </dgm:presLayoutVars>
      </dgm:prSet>
      <dgm:spPr/>
    </dgm:pt>
    <dgm:pt modelId="{29D9C475-3FBD-224E-9CD0-7DAE11AF1878}" type="pres">
      <dgm:prSet presAssocID="{5A54586D-31CD-4AC4-9E8B-0F42912CA36B}" presName="ThreeConn_2-3" presStyleLbl="fgAccFollowNode1" presStyleIdx="1" presStyleCnt="2">
        <dgm:presLayoutVars>
          <dgm:bulletEnabled val="1"/>
        </dgm:presLayoutVars>
      </dgm:prSet>
      <dgm:spPr/>
    </dgm:pt>
    <dgm:pt modelId="{40EA2733-CD96-2549-AD9F-07E8AF2F2E0D}" type="pres">
      <dgm:prSet presAssocID="{5A54586D-31CD-4AC4-9E8B-0F42912CA36B}" presName="ThreeNodes_1_text" presStyleLbl="node1" presStyleIdx="2" presStyleCnt="3">
        <dgm:presLayoutVars>
          <dgm:bulletEnabled val="1"/>
        </dgm:presLayoutVars>
      </dgm:prSet>
      <dgm:spPr/>
    </dgm:pt>
    <dgm:pt modelId="{C7453937-421F-0342-BA04-9C4E658BB781}" type="pres">
      <dgm:prSet presAssocID="{5A54586D-31CD-4AC4-9E8B-0F42912CA36B}" presName="ThreeNodes_2_text" presStyleLbl="node1" presStyleIdx="2" presStyleCnt="3">
        <dgm:presLayoutVars>
          <dgm:bulletEnabled val="1"/>
        </dgm:presLayoutVars>
      </dgm:prSet>
      <dgm:spPr/>
    </dgm:pt>
    <dgm:pt modelId="{44B83EB7-6C83-6647-812C-CD4F094CC345}" type="pres">
      <dgm:prSet presAssocID="{5A54586D-31CD-4AC4-9E8B-0F42912CA36B}" presName="ThreeNodes_3_text" presStyleLbl="node1" presStyleIdx="2" presStyleCnt="3">
        <dgm:presLayoutVars>
          <dgm:bulletEnabled val="1"/>
        </dgm:presLayoutVars>
      </dgm:prSet>
      <dgm:spPr/>
    </dgm:pt>
  </dgm:ptLst>
  <dgm:cxnLst>
    <dgm:cxn modelId="{C6A24130-9600-406F-933C-C105435FD1D4}" srcId="{5A54586D-31CD-4AC4-9E8B-0F42912CA36B}" destId="{91C0CB19-E5C0-4524-807A-92AA50FB99B5}" srcOrd="2" destOrd="0" parTransId="{D6BBF9D4-81B3-46BB-9BFA-20ECD0BC8CB5}" sibTransId="{1931F560-33E0-4928-B78B-906FAC361B7E}"/>
    <dgm:cxn modelId="{64008052-4DDC-8040-8606-316DD463BA4E}" type="presOf" srcId="{C85AF8E4-2C89-4044-ADA0-F9C6FEB2963A}" destId="{40EA2733-CD96-2549-AD9F-07E8AF2F2E0D}" srcOrd="1" destOrd="0" presId="urn:microsoft.com/office/officeart/2005/8/layout/vProcess5"/>
    <dgm:cxn modelId="{13528F6D-C6E2-364A-94C5-03B312686753}" type="presOf" srcId="{0773C0E3-EB43-4C9E-BC17-E4BBC7D29717}" destId="{C7453937-421F-0342-BA04-9C4E658BB781}" srcOrd="1" destOrd="0" presId="urn:microsoft.com/office/officeart/2005/8/layout/vProcess5"/>
    <dgm:cxn modelId="{7F477782-3E43-DD48-85F5-0F29AAF3924D}" type="presOf" srcId="{728D6704-F07A-4E83-B6A3-C77078DC80E8}" destId="{05D85BCE-9926-B645-99FD-89D800BC5695}" srcOrd="0" destOrd="0" presId="urn:microsoft.com/office/officeart/2005/8/layout/vProcess5"/>
    <dgm:cxn modelId="{F0600C9C-E427-4D64-974C-C9B737B0BE5C}" srcId="{5A54586D-31CD-4AC4-9E8B-0F42912CA36B}" destId="{C85AF8E4-2C89-4044-ADA0-F9C6FEB2963A}" srcOrd="0" destOrd="0" parTransId="{10D1AC56-E8E8-4FA3-A8CB-45BB57DC41CC}" sibTransId="{728D6704-F07A-4E83-B6A3-C77078DC80E8}"/>
    <dgm:cxn modelId="{C6534BBE-17C7-364A-B8AE-A7A29915D668}" type="presOf" srcId="{91C0CB19-E5C0-4524-807A-92AA50FB99B5}" destId="{44B83EB7-6C83-6647-812C-CD4F094CC345}" srcOrd="1" destOrd="0" presId="urn:microsoft.com/office/officeart/2005/8/layout/vProcess5"/>
    <dgm:cxn modelId="{810ACBBE-F623-464F-A0B8-38A43C04BE9C}" type="presOf" srcId="{7FA04EED-D2BD-4788-8489-2906B57BCC97}" destId="{29D9C475-3FBD-224E-9CD0-7DAE11AF1878}" srcOrd="0" destOrd="0" presId="urn:microsoft.com/office/officeart/2005/8/layout/vProcess5"/>
    <dgm:cxn modelId="{E42D55DB-242D-954B-9327-B7E7DCF230A6}" type="presOf" srcId="{5A54586D-31CD-4AC4-9E8B-0F42912CA36B}" destId="{2FF4D96C-0F70-AF4F-A6A3-16A95BC1611D}" srcOrd="0" destOrd="0" presId="urn:microsoft.com/office/officeart/2005/8/layout/vProcess5"/>
    <dgm:cxn modelId="{F5F69AE7-1875-6B4C-90A3-7A64486659D4}" type="presOf" srcId="{0773C0E3-EB43-4C9E-BC17-E4BBC7D29717}" destId="{A6B693BE-ADE7-6F49-8374-8C6E375F22CD}" srcOrd="0" destOrd="0" presId="urn:microsoft.com/office/officeart/2005/8/layout/vProcess5"/>
    <dgm:cxn modelId="{1659C6E7-D806-4C2F-91F8-75EB866A0B1E}" srcId="{5A54586D-31CD-4AC4-9E8B-0F42912CA36B}" destId="{0773C0E3-EB43-4C9E-BC17-E4BBC7D29717}" srcOrd="1" destOrd="0" parTransId="{B9A740FD-E2A6-4453-AA3C-94877FC79D7D}" sibTransId="{7FA04EED-D2BD-4788-8489-2906B57BCC97}"/>
    <dgm:cxn modelId="{86E630ED-750F-FD47-AFA5-C6B0BA6862DF}" type="presOf" srcId="{C85AF8E4-2C89-4044-ADA0-F9C6FEB2963A}" destId="{4EF0F00D-96C3-774D-BBED-DD743E052BF8}" srcOrd="0" destOrd="0" presId="urn:microsoft.com/office/officeart/2005/8/layout/vProcess5"/>
    <dgm:cxn modelId="{5C6C75EE-AAA8-3B4B-872D-E879F12DB953}" type="presOf" srcId="{91C0CB19-E5C0-4524-807A-92AA50FB99B5}" destId="{7A442E36-F0E3-174A-AB87-1B3522D73379}" srcOrd="0" destOrd="0" presId="urn:microsoft.com/office/officeart/2005/8/layout/vProcess5"/>
    <dgm:cxn modelId="{C679B601-1138-BF49-B054-5F17DBD295FB}" type="presParOf" srcId="{2FF4D96C-0F70-AF4F-A6A3-16A95BC1611D}" destId="{6BB39D11-6430-4349-85BC-68906F5E4A8B}" srcOrd="0" destOrd="0" presId="urn:microsoft.com/office/officeart/2005/8/layout/vProcess5"/>
    <dgm:cxn modelId="{32FCF87D-04EB-4A49-B82A-2C981B612409}" type="presParOf" srcId="{2FF4D96C-0F70-AF4F-A6A3-16A95BC1611D}" destId="{4EF0F00D-96C3-774D-BBED-DD743E052BF8}" srcOrd="1" destOrd="0" presId="urn:microsoft.com/office/officeart/2005/8/layout/vProcess5"/>
    <dgm:cxn modelId="{F3793942-6399-F04A-9B20-C78B5DE9C707}" type="presParOf" srcId="{2FF4D96C-0F70-AF4F-A6A3-16A95BC1611D}" destId="{A6B693BE-ADE7-6F49-8374-8C6E375F22CD}" srcOrd="2" destOrd="0" presId="urn:microsoft.com/office/officeart/2005/8/layout/vProcess5"/>
    <dgm:cxn modelId="{B268607C-4685-134E-8C67-1B6168855930}" type="presParOf" srcId="{2FF4D96C-0F70-AF4F-A6A3-16A95BC1611D}" destId="{7A442E36-F0E3-174A-AB87-1B3522D73379}" srcOrd="3" destOrd="0" presId="urn:microsoft.com/office/officeart/2005/8/layout/vProcess5"/>
    <dgm:cxn modelId="{68ED9283-4CCE-5343-8319-1FA0BA90EB45}" type="presParOf" srcId="{2FF4D96C-0F70-AF4F-A6A3-16A95BC1611D}" destId="{05D85BCE-9926-B645-99FD-89D800BC5695}" srcOrd="4" destOrd="0" presId="urn:microsoft.com/office/officeart/2005/8/layout/vProcess5"/>
    <dgm:cxn modelId="{3E6B2FAD-B796-6D4F-931A-F36C810B3C0A}" type="presParOf" srcId="{2FF4D96C-0F70-AF4F-A6A3-16A95BC1611D}" destId="{29D9C475-3FBD-224E-9CD0-7DAE11AF1878}" srcOrd="5" destOrd="0" presId="urn:microsoft.com/office/officeart/2005/8/layout/vProcess5"/>
    <dgm:cxn modelId="{75E01259-F6BB-614A-B54A-0DC00029727F}" type="presParOf" srcId="{2FF4D96C-0F70-AF4F-A6A3-16A95BC1611D}" destId="{40EA2733-CD96-2549-AD9F-07E8AF2F2E0D}" srcOrd="6" destOrd="0" presId="urn:microsoft.com/office/officeart/2005/8/layout/vProcess5"/>
    <dgm:cxn modelId="{5D5D865F-1AE7-3148-82AF-9C542346AFC7}" type="presParOf" srcId="{2FF4D96C-0F70-AF4F-A6A3-16A95BC1611D}" destId="{C7453937-421F-0342-BA04-9C4E658BB781}" srcOrd="7" destOrd="0" presId="urn:microsoft.com/office/officeart/2005/8/layout/vProcess5"/>
    <dgm:cxn modelId="{03CFC2FF-8A5A-E746-85A8-B2774CC670B9}" type="presParOf" srcId="{2FF4D96C-0F70-AF4F-A6A3-16A95BC1611D}" destId="{44B83EB7-6C83-6647-812C-CD4F094CC345}"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50E295-427A-4AB6-B556-B548B0888DE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470D996C-D3BD-4A28-8050-8A5570A654D3}">
      <dgm:prSet custT="1"/>
      <dgm:spPr/>
      <dgm:t>
        <a:bodyPr/>
        <a:lstStyle/>
        <a:p>
          <a:pPr algn="l">
            <a:lnSpc>
              <a:spcPct val="100000"/>
            </a:lnSpc>
          </a:pPr>
          <a:r>
            <a:rPr lang="en-GB" sz="2400" b="1" dirty="0">
              <a:solidFill>
                <a:schemeClr val="accent1"/>
              </a:solidFill>
              <a:latin typeface="Arial" panose="020B0604020202020204" pitchFamily="34" charset="0"/>
              <a:cs typeface="Arial" panose="020B0604020202020204" pitchFamily="34" charset="0"/>
            </a:rPr>
            <a:t>There are various reports, policies, and guidelines available to support young people experiencing homelessness for example: </a:t>
          </a:r>
          <a:endParaRPr lang="en-US" sz="2400" b="1" dirty="0">
            <a:solidFill>
              <a:schemeClr val="accent1"/>
            </a:solidFill>
            <a:latin typeface="Arial" panose="020B0604020202020204" pitchFamily="34" charset="0"/>
            <a:cs typeface="Arial" panose="020B0604020202020204" pitchFamily="34" charset="0"/>
          </a:endParaRPr>
        </a:p>
      </dgm:t>
    </dgm:pt>
    <dgm:pt modelId="{1ACC8973-50AF-4244-A493-B38C03AC7192}" type="parTrans" cxnId="{F1A063A4-A970-4242-BA71-C94B42F9CE84}">
      <dgm:prSet/>
      <dgm:spPr/>
      <dgm:t>
        <a:bodyPr/>
        <a:lstStyle/>
        <a:p>
          <a:endParaRPr lang="en-US"/>
        </a:p>
      </dgm:t>
    </dgm:pt>
    <dgm:pt modelId="{647F0932-25D6-4226-9B24-5BBAD0817F61}" type="sibTrans" cxnId="{F1A063A4-A970-4242-BA71-C94B42F9CE84}">
      <dgm:prSet/>
      <dgm:spPr/>
      <dgm:t>
        <a:bodyPr/>
        <a:lstStyle/>
        <a:p>
          <a:endParaRPr lang="en-US"/>
        </a:p>
      </dgm:t>
    </dgm:pt>
    <dgm:pt modelId="{77263333-1185-4F3F-B0A7-B76304BC9C35}">
      <dgm:prSet custT="1"/>
      <dgm:spPr/>
      <dgm:t>
        <a:bodyPr/>
        <a:lstStyle/>
        <a:p>
          <a:pPr>
            <a:lnSpc>
              <a:spcPct val="150000"/>
            </a:lnSpc>
            <a:buFont typeface="Arial" panose="020B0604020202020204" pitchFamily="34" charset="0"/>
            <a:buNone/>
          </a:pPr>
          <a:r>
            <a:rPr lang="en-GB" sz="1600" b="1" dirty="0">
              <a:latin typeface="Arial" panose="020B0604020202020204" pitchFamily="34" charset="0"/>
              <a:cs typeface="Arial" panose="020B0604020202020204" pitchFamily="34" charset="0"/>
            </a:rPr>
            <a:t>Centre Point’s policy report ‘Ending Youth Homelessness Together’ launched their 16-year vision in 2021 which aims to “End Youth Homelessness by 2037” (Centre Point, 2022). </a:t>
          </a:r>
          <a:endParaRPr lang="en-US" sz="1600" b="1" dirty="0">
            <a:latin typeface="Arial" panose="020B0604020202020204" pitchFamily="34" charset="0"/>
            <a:cs typeface="Arial" panose="020B0604020202020204" pitchFamily="34" charset="0"/>
          </a:endParaRPr>
        </a:p>
      </dgm:t>
    </dgm:pt>
    <dgm:pt modelId="{BD881A55-B80C-43F8-983A-7004E83D61C3}" type="parTrans" cxnId="{8B988D22-23AB-4236-8723-8B65A144A3D8}">
      <dgm:prSet/>
      <dgm:spPr/>
      <dgm:t>
        <a:bodyPr/>
        <a:lstStyle/>
        <a:p>
          <a:endParaRPr lang="en-US"/>
        </a:p>
      </dgm:t>
    </dgm:pt>
    <dgm:pt modelId="{7FC1E33C-6EDE-4E35-96A9-F4D7100E414B}" type="sibTrans" cxnId="{8B988D22-23AB-4236-8723-8B65A144A3D8}">
      <dgm:prSet/>
      <dgm:spPr/>
      <dgm:t>
        <a:bodyPr/>
        <a:lstStyle/>
        <a:p>
          <a:endParaRPr lang="en-US"/>
        </a:p>
      </dgm:t>
    </dgm:pt>
    <dgm:pt modelId="{75D1534F-D8C5-4BC4-A9B8-C2233B83898D}">
      <dgm:prSet custT="1"/>
      <dgm:spPr/>
      <dgm:t>
        <a:bodyPr/>
        <a:lstStyle/>
        <a:p>
          <a:endParaRPr lang="en-GB" sz="1600" dirty="0"/>
        </a:p>
        <a:p>
          <a:r>
            <a:rPr lang="en-GB" sz="1600" b="1" dirty="0">
              <a:latin typeface="Arial" panose="020B0604020202020204" pitchFamily="34" charset="0"/>
              <a:cs typeface="Arial" panose="020B0604020202020204" pitchFamily="34" charset="0"/>
            </a:rPr>
            <a:t>The Youth engagement and progression framework</a:t>
          </a:r>
          <a:endParaRPr lang="en-US" sz="1600" b="1" dirty="0">
            <a:latin typeface="Arial" panose="020B0604020202020204" pitchFamily="34" charset="0"/>
            <a:cs typeface="Arial" panose="020B0604020202020204" pitchFamily="34" charset="0"/>
          </a:endParaRPr>
        </a:p>
      </dgm:t>
    </dgm:pt>
    <dgm:pt modelId="{AE818355-E91E-44DF-88E4-5AEAB7D247D5}" type="parTrans" cxnId="{709264AD-D113-4437-B71E-7E4191ED9C5D}">
      <dgm:prSet/>
      <dgm:spPr/>
      <dgm:t>
        <a:bodyPr/>
        <a:lstStyle/>
        <a:p>
          <a:endParaRPr lang="en-US"/>
        </a:p>
      </dgm:t>
    </dgm:pt>
    <dgm:pt modelId="{06C3B15E-A532-4D90-8875-1B030D343CB8}" type="sibTrans" cxnId="{709264AD-D113-4437-B71E-7E4191ED9C5D}">
      <dgm:prSet/>
      <dgm:spPr/>
      <dgm:t>
        <a:bodyPr/>
        <a:lstStyle/>
        <a:p>
          <a:endParaRPr lang="en-US"/>
        </a:p>
      </dgm:t>
    </dgm:pt>
    <dgm:pt modelId="{CF9D43A6-023C-4110-BD7E-BED55982E2A4}">
      <dgm:prSet custT="1"/>
      <dgm:spPr/>
      <dgm:t>
        <a:bodyPr/>
        <a:lstStyle/>
        <a:p>
          <a:endParaRPr lang="en-GB" sz="1600" dirty="0"/>
        </a:p>
        <a:p>
          <a:r>
            <a:rPr lang="en-GB" sz="1600" b="1" dirty="0">
              <a:latin typeface="Arial" panose="020B0604020202020204" pitchFamily="34" charset="0"/>
              <a:cs typeface="Arial" panose="020B0604020202020204" pitchFamily="34" charset="0"/>
            </a:rPr>
            <a:t>Mind over matter report</a:t>
          </a:r>
          <a:endParaRPr lang="en-US" sz="1600" b="1" dirty="0">
            <a:latin typeface="Arial" panose="020B0604020202020204" pitchFamily="34" charset="0"/>
            <a:cs typeface="Arial" panose="020B0604020202020204" pitchFamily="34" charset="0"/>
          </a:endParaRPr>
        </a:p>
      </dgm:t>
    </dgm:pt>
    <dgm:pt modelId="{FBFFECF3-7C0C-4664-85A4-B21B037C5B80}" type="parTrans" cxnId="{8BFB61D7-0C0E-48D9-87CE-63B04CD90047}">
      <dgm:prSet/>
      <dgm:spPr/>
      <dgm:t>
        <a:bodyPr/>
        <a:lstStyle/>
        <a:p>
          <a:endParaRPr lang="en-US"/>
        </a:p>
      </dgm:t>
    </dgm:pt>
    <dgm:pt modelId="{73E381CA-58BC-4E92-A044-EB8A5164993B}" type="sibTrans" cxnId="{8BFB61D7-0C0E-48D9-87CE-63B04CD90047}">
      <dgm:prSet/>
      <dgm:spPr/>
      <dgm:t>
        <a:bodyPr/>
        <a:lstStyle/>
        <a:p>
          <a:endParaRPr lang="en-US"/>
        </a:p>
      </dgm:t>
    </dgm:pt>
    <dgm:pt modelId="{54BA4A70-D736-4A4E-BFE7-9F9CE11468B8}">
      <dgm:prSet custT="1"/>
      <dgm:spPr/>
      <dgm:t>
        <a:bodyPr/>
        <a:lstStyle/>
        <a:p>
          <a:endParaRPr lang="en-GB" sz="1600" dirty="0"/>
        </a:p>
        <a:p>
          <a:r>
            <a:rPr lang="en-GB" sz="1600" b="1" dirty="0">
              <a:latin typeface="Arial" panose="020B0604020202020204" pitchFamily="34" charset="0"/>
              <a:cs typeface="Arial" panose="020B0604020202020204" pitchFamily="34" charset="0"/>
            </a:rPr>
            <a:t>The 5 ways to wellbeing</a:t>
          </a:r>
          <a:endParaRPr lang="en-US" sz="1600" b="1" dirty="0">
            <a:latin typeface="Arial" panose="020B0604020202020204" pitchFamily="34" charset="0"/>
            <a:cs typeface="Arial" panose="020B0604020202020204" pitchFamily="34" charset="0"/>
          </a:endParaRPr>
        </a:p>
      </dgm:t>
    </dgm:pt>
    <dgm:pt modelId="{0FC709DC-0217-4E0D-BF27-932C8402757F}" type="parTrans" cxnId="{B2F920E5-2618-4183-B3FB-EAA463A62D30}">
      <dgm:prSet/>
      <dgm:spPr/>
      <dgm:t>
        <a:bodyPr/>
        <a:lstStyle/>
        <a:p>
          <a:endParaRPr lang="en-US"/>
        </a:p>
      </dgm:t>
    </dgm:pt>
    <dgm:pt modelId="{D1C23262-9A41-4F8A-842D-4DD7C6CF15D4}" type="sibTrans" cxnId="{B2F920E5-2618-4183-B3FB-EAA463A62D30}">
      <dgm:prSet/>
      <dgm:spPr/>
      <dgm:t>
        <a:bodyPr/>
        <a:lstStyle/>
        <a:p>
          <a:endParaRPr lang="en-US"/>
        </a:p>
      </dgm:t>
    </dgm:pt>
    <dgm:pt modelId="{69D12373-7234-4560-AFC8-3E077B295F6C}">
      <dgm:prSet custT="1"/>
      <dgm:spPr/>
      <dgm:t>
        <a:bodyPr/>
        <a:lstStyle/>
        <a:p>
          <a:endParaRPr lang="en-GB" sz="1600" dirty="0"/>
        </a:p>
        <a:p>
          <a:r>
            <a:rPr lang="en-GB" sz="1600" b="1" dirty="0">
              <a:latin typeface="Arial" panose="020B0604020202020204" pitchFamily="34" charset="0"/>
              <a:cs typeface="Arial" panose="020B0604020202020204" pitchFamily="34" charset="0"/>
            </a:rPr>
            <a:t>Youth Work Strategy for Wales</a:t>
          </a:r>
          <a:endParaRPr lang="en-US" sz="1600" b="1" dirty="0">
            <a:latin typeface="Arial" panose="020B0604020202020204" pitchFamily="34" charset="0"/>
            <a:cs typeface="Arial" panose="020B0604020202020204" pitchFamily="34" charset="0"/>
          </a:endParaRPr>
        </a:p>
      </dgm:t>
    </dgm:pt>
    <dgm:pt modelId="{90D46149-DA29-4713-80D5-1F3834146692}" type="parTrans" cxnId="{06C4F236-0DBE-469A-BB29-345DFE4D9F4F}">
      <dgm:prSet/>
      <dgm:spPr/>
      <dgm:t>
        <a:bodyPr/>
        <a:lstStyle/>
        <a:p>
          <a:endParaRPr lang="en-US"/>
        </a:p>
      </dgm:t>
    </dgm:pt>
    <dgm:pt modelId="{8BEB0A31-2550-4A79-A8FF-5054F75B3765}" type="sibTrans" cxnId="{06C4F236-0DBE-469A-BB29-345DFE4D9F4F}">
      <dgm:prSet/>
      <dgm:spPr/>
      <dgm:t>
        <a:bodyPr/>
        <a:lstStyle/>
        <a:p>
          <a:endParaRPr lang="en-US"/>
        </a:p>
      </dgm:t>
    </dgm:pt>
    <dgm:pt modelId="{9FE27A92-E05E-40A0-AA5C-0DA54D4AC17B}">
      <dgm:prSet custT="1"/>
      <dgm:spPr/>
      <dgm:t>
        <a:bodyPr/>
        <a:lstStyle/>
        <a:p>
          <a:endParaRPr lang="en-GB" sz="1600" dirty="0"/>
        </a:p>
        <a:p>
          <a:r>
            <a:rPr lang="en-GB" sz="1600" b="1" dirty="0">
              <a:latin typeface="Arial" panose="020B0604020202020204" pitchFamily="34" charset="0"/>
              <a:cs typeface="Arial" panose="020B0604020202020204" pitchFamily="34" charset="0"/>
            </a:rPr>
            <a:t>Quality Mark Framework</a:t>
          </a:r>
          <a:endParaRPr lang="en-US" sz="1600" b="1" dirty="0">
            <a:latin typeface="Arial" panose="020B0604020202020204" pitchFamily="34" charset="0"/>
            <a:cs typeface="Arial" panose="020B0604020202020204" pitchFamily="34" charset="0"/>
          </a:endParaRPr>
        </a:p>
      </dgm:t>
    </dgm:pt>
    <dgm:pt modelId="{8E7E158D-2984-426C-B050-8C99CE0F7EB2}" type="parTrans" cxnId="{0A05C734-5362-4BE4-8255-5363EDAAB00E}">
      <dgm:prSet/>
      <dgm:spPr/>
      <dgm:t>
        <a:bodyPr/>
        <a:lstStyle/>
        <a:p>
          <a:endParaRPr lang="en-US"/>
        </a:p>
      </dgm:t>
    </dgm:pt>
    <dgm:pt modelId="{90CA4A94-D8FB-47C7-AF00-AE2AEB53A532}" type="sibTrans" cxnId="{0A05C734-5362-4BE4-8255-5363EDAAB00E}">
      <dgm:prSet/>
      <dgm:spPr/>
      <dgm:t>
        <a:bodyPr/>
        <a:lstStyle/>
        <a:p>
          <a:endParaRPr lang="en-US"/>
        </a:p>
      </dgm:t>
    </dgm:pt>
    <dgm:pt modelId="{70148162-C359-4C26-AD4B-787B4D615508}">
      <dgm:prSet custT="1"/>
      <dgm:spPr/>
      <dgm:t>
        <a:bodyPr/>
        <a:lstStyle/>
        <a:p>
          <a:endParaRPr lang="en-GB" sz="1600" dirty="0"/>
        </a:p>
        <a:p>
          <a:r>
            <a:rPr lang="en-GB" sz="1600" b="1" dirty="0">
              <a:latin typeface="Arial" panose="020B0604020202020204" pitchFamily="34" charset="0"/>
              <a:cs typeface="Arial" panose="020B0604020202020204" pitchFamily="34" charset="0"/>
            </a:rPr>
            <a:t>Well-being of Future Generations (Wales) Act </a:t>
          </a:r>
          <a:endParaRPr lang="en-US" sz="1600" b="1" dirty="0">
            <a:latin typeface="Arial" panose="020B0604020202020204" pitchFamily="34" charset="0"/>
            <a:cs typeface="Arial" panose="020B0604020202020204" pitchFamily="34" charset="0"/>
          </a:endParaRPr>
        </a:p>
      </dgm:t>
    </dgm:pt>
    <dgm:pt modelId="{85F79A01-60EC-417B-96D6-6F9027F1168D}" type="parTrans" cxnId="{64633F4C-1CB5-4286-AD85-685032376590}">
      <dgm:prSet/>
      <dgm:spPr/>
      <dgm:t>
        <a:bodyPr/>
        <a:lstStyle/>
        <a:p>
          <a:endParaRPr lang="en-US"/>
        </a:p>
      </dgm:t>
    </dgm:pt>
    <dgm:pt modelId="{8E021A15-6201-482C-A603-E5B813142D27}" type="sibTrans" cxnId="{64633F4C-1CB5-4286-AD85-685032376590}">
      <dgm:prSet/>
      <dgm:spPr/>
      <dgm:t>
        <a:bodyPr/>
        <a:lstStyle/>
        <a:p>
          <a:endParaRPr lang="en-US"/>
        </a:p>
      </dgm:t>
    </dgm:pt>
    <dgm:pt modelId="{C58C6F85-2DB3-4248-BEE7-594C4A4D023F}">
      <dgm:prSet custT="1"/>
      <dgm:spPr/>
      <dgm:t>
        <a:bodyPr/>
        <a:lstStyle/>
        <a:p>
          <a:endParaRPr lang="en-GB" sz="1600" dirty="0"/>
        </a:p>
        <a:p>
          <a:r>
            <a:rPr lang="en-GB" sz="1600" b="1" dirty="0">
              <a:latin typeface="Arial" panose="020B0604020202020204" pitchFamily="34" charset="0"/>
              <a:cs typeface="Arial" panose="020B0604020202020204" pitchFamily="34" charset="0"/>
            </a:rPr>
            <a:t>The UNCRC</a:t>
          </a:r>
          <a:endParaRPr lang="en-US" sz="1600" b="1" dirty="0">
            <a:latin typeface="Arial" panose="020B0604020202020204" pitchFamily="34" charset="0"/>
            <a:cs typeface="Arial" panose="020B0604020202020204" pitchFamily="34" charset="0"/>
          </a:endParaRPr>
        </a:p>
      </dgm:t>
    </dgm:pt>
    <dgm:pt modelId="{952665E7-18B1-45CE-963F-BCD6EC2CBC6A}" type="parTrans" cxnId="{0A64B336-297D-47B0-9CBF-097269D1CA45}">
      <dgm:prSet/>
      <dgm:spPr/>
      <dgm:t>
        <a:bodyPr/>
        <a:lstStyle/>
        <a:p>
          <a:endParaRPr lang="en-US"/>
        </a:p>
      </dgm:t>
    </dgm:pt>
    <dgm:pt modelId="{D06F8CF8-C2E5-45AC-B5ED-DD964D028F1B}" type="sibTrans" cxnId="{0A64B336-297D-47B0-9CBF-097269D1CA45}">
      <dgm:prSet/>
      <dgm:spPr/>
      <dgm:t>
        <a:bodyPr/>
        <a:lstStyle/>
        <a:p>
          <a:endParaRPr lang="en-US"/>
        </a:p>
      </dgm:t>
    </dgm:pt>
    <dgm:pt modelId="{985CFAC5-331B-274A-93A7-834FAEC54F5C}" type="pres">
      <dgm:prSet presAssocID="{6050E295-427A-4AB6-B556-B548B0888DE6}" presName="vert0" presStyleCnt="0">
        <dgm:presLayoutVars>
          <dgm:dir/>
          <dgm:animOne val="branch"/>
          <dgm:animLvl val="lvl"/>
        </dgm:presLayoutVars>
      </dgm:prSet>
      <dgm:spPr/>
    </dgm:pt>
    <dgm:pt modelId="{ADB8790E-2873-1D4F-AE78-40BB34719A89}" type="pres">
      <dgm:prSet presAssocID="{470D996C-D3BD-4A28-8050-8A5570A654D3}" presName="thickLine" presStyleLbl="alignNode1" presStyleIdx="0" presStyleCnt="1"/>
      <dgm:spPr/>
    </dgm:pt>
    <dgm:pt modelId="{97DA0AAD-058C-E04A-9F0A-364B9AB0A3FF}" type="pres">
      <dgm:prSet presAssocID="{470D996C-D3BD-4A28-8050-8A5570A654D3}" presName="horz1" presStyleCnt="0"/>
      <dgm:spPr/>
    </dgm:pt>
    <dgm:pt modelId="{CD280BEA-9E0D-4E4D-9DF7-CE70425F6B06}" type="pres">
      <dgm:prSet presAssocID="{470D996C-D3BD-4A28-8050-8A5570A654D3}" presName="tx1" presStyleLbl="revTx" presStyleIdx="0" presStyleCnt="9" custScaleX="122397"/>
      <dgm:spPr/>
    </dgm:pt>
    <dgm:pt modelId="{E64B742A-895D-3547-89FF-96A35E7545E9}" type="pres">
      <dgm:prSet presAssocID="{470D996C-D3BD-4A28-8050-8A5570A654D3}" presName="vert1" presStyleCnt="0"/>
      <dgm:spPr/>
    </dgm:pt>
    <dgm:pt modelId="{F95DA311-C3BB-6449-86C6-2C863333C935}" type="pres">
      <dgm:prSet presAssocID="{77263333-1185-4F3F-B0A7-B76304BC9C35}" presName="vertSpace2a" presStyleCnt="0"/>
      <dgm:spPr/>
    </dgm:pt>
    <dgm:pt modelId="{5331C7CF-BA42-DE42-8563-985F87EE92A3}" type="pres">
      <dgm:prSet presAssocID="{77263333-1185-4F3F-B0A7-B76304BC9C35}" presName="horz2" presStyleCnt="0"/>
      <dgm:spPr/>
    </dgm:pt>
    <dgm:pt modelId="{5F8CDE21-7E93-BB4F-89E6-62618000E5AB}" type="pres">
      <dgm:prSet presAssocID="{77263333-1185-4F3F-B0A7-B76304BC9C35}" presName="horzSpace2" presStyleCnt="0"/>
      <dgm:spPr/>
    </dgm:pt>
    <dgm:pt modelId="{73ED9668-D0B0-844B-9A51-33F4B8CB0C70}" type="pres">
      <dgm:prSet presAssocID="{77263333-1185-4F3F-B0A7-B76304BC9C35}" presName="tx2" presStyleLbl="revTx" presStyleIdx="1" presStyleCnt="9"/>
      <dgm:spPr/>
    </dgm:pt>
    <dgm:pt modelId="{74A5F68F-21FF-3C41-B61E-E45D88D7A284}" type="pres">
      <dgm:prSet presAssocID="{77263333-1185-4F3F-B0A7-B76304BC9C35}" presName="vert2" presStyleCnt="0"/>
      <dgm:spPr/>
    </dgm:pt>
    <dgm:pt modelId="{AF465EF9-31D4-6B40-B8AE-3362DBFADFCE}" type="pres">
      <dgm:prSet presAssocID="{77263333-1185-4F3F-B0A7-B76304BC9C35}" presName="thinLine2b" presStyleLbl="callout" presStyleIdx="0" presStyleCnt="8"/>
      <dgm:spPr/>
    </dgm:pt>
    <dgm:pt modelId="{EE12588C-F159-9E4A-86F7-5048FD514F5C}" type="pres">
      <dgm:prSet presAssocID="{77263333-1185-4F3F-B0A7-B76304BC9C35}" presName="vertSpace2b" presStyleCnt="0"/>
      <dgm:spPr/>
    </dgm:pt>
    <dgm:pt modelId="{5FAD9B41-9DFD-344E-984B-22CBAEFE48EA}" type="pres">
      <dgm:prSet presAssocID="{75D1534F-D8C5-4BC4-A9B8-C2233B83898D}" presName="horz2" presStyleCnt="0"/>
      <dgm:spPr/>
    </dgm:pt>
    <dgm:pt modelId="{12C7C45E-C375-C842-BA1F-CE2BAFA6308D}" type="pres">
      <dgm:prSet presAssocID="{75D1534F-D8C5-4BC4-A9B8-C2233B83898D}" presName="horzSpace2" presStyleCnt="0"/>
      <dgm:spPr/>
    </dgm:pt>
    <dgm:pt modelId="{DB7DB191-C5FA-704E-97E1-BF455469C609}" type="pres">
      <dgm:prSet presAssocID="{75D1534F-D8C5-4BC4-A9B8-C2233B83898D}" presName="tx2" presStyleLbl="revTx" presStyleIdx="2" presStyleCnt="9"/>
      <dgm:spPr/>
    </dgm:pt>
    <dgm:pt modelId="{A61A6D87-2346-794D-AD47-2026C45FE60E}" type="pres">
      <dgm:prSet presAssocID="{75D1534F-D8C5-4BC4-A9B8-C2233B83898D}" presName="vert2" presStyleCnt="0"/>
      <dgm:spPr/>
    </dgm:pt>
    <dgm:pt modelId="{4CF660AD-8A46-4F42-B56E-DD1D3BC2812C}" type="pres">
      <dgm:prSet presAssocID="{75D1534F-D8C5-4BC4-A9B8-C2233B83898D}" presName="thinLine2b" presStyleLbl="callout" presStyleIdx="1" presStyleCnt="8"/>
      <dgm:spPr/>
    </dgm:pt>
    <dgm:pt modelId="{D9FC29CF-6818-B347-98AD-AD8757DCBD7D}" type="pres">
      <dgm:prSet presAssocID="{75D1534F-D8C5-4BC4-A9B8-C2233B83898D}" presName="vertSpace2b" presStyleCnt="0"/>
      <dgm:spPr/>
    </dgm:pt>
    <dgm:pt modelId="{275DCB66-1697-FC42-930B-A760AA82E0D0}" type="pres">
      <dgm:prSet presAssocID="{CF9D43A6-023C-4110-BD7E-BED55982E2A4}" presName="horz2" presStyleCnt="0"/>
      <dgm:spPr/>
    </dgm:pt>
    <dgm:pt modelId="{55450C07-53E5-8548-9A25-C7FD343F4F29}" type="pres">
      <dgm:prSet presAssocID="{CF9D43A6-023C-4110-BD7E-BED55982E2A4}" presName="horzSpace2" presStyleCnt="0"/>
      <dgm:spPr/>
    </dgm:pt>
    <dgm:pt modelId="{1961B25F-AEF2-AC45-B18A-B7277B0F04E5}" type="pres">
      <dgm:prSet presAssocID="{CF9D43A6-023C-4110-BD7E-BED55982E2A4}" presName="tx2" presStyleLbl="revTx" presStyleIdx="3" presStyleCnt="9"/>
      <dgm:spPr/>
    </dgm:pt>
    <dgm:pt modelId="{DCBD0629-7E57-8346-B98D-ED7D623EED63}" type="pres">
      <dgm:prSet presAssocID="{CF9D43A6-023C-4110-BD7E-BED55982E2A4}" presName="vert2" presStyleCnt="0"/>
      <dgm:spPr/>
    </dgm:pt>
    <dgm:pt modelId="{1DDC482F-1731-3C49-B478-B2DFBF1B5A13}" type="pres">
      <dgm:prSet presAssocID="{CF9D43A6-023C-4110-BD7E-BED55982E2A4}" presName="thinLine2b" presStyleLbl="callout" presStyleIdx="2" presStyleCnt="8"/>
      <dgm:spPr/>
    </dgm:pt>
    <dgm:pt modelId="{6F1367B8-63E1-6342-A11C-CC3342FE433E}" type="pres">
      <dgm:prSet presAssocID="{CF9D43A6-023C-4110-BD7E-BED55982E2A4}" presName="vertSpace2b" presStyleCnt="0"/>
      <dgm:spPr/>
    </dgm:pt>
    <dgm:pt modelId="{0A6495F2-FA36-8E47-90CD-68DFE2AAAA2A}" type="pres">
      <dgm:prSet presAssocID="{54BA4A70-D736-4A4E-BFE7-9F9CE11468B8}" presName="horz2" presStyleCnt="0"/>
      <dgm:spPr/>
    </dgm:pt>
    <dgm:pt modelId="{B74E2EFD-04CB-F642-B57F-87125B12A15C}" type="pres">
      <dgm:prSet presAssocID="{54BA4A70-D736-4A4E-BFE7-9F9CE11468B8}" presName="horzSpace2" presStyleCnt="0"/>
      <dgm:spPr/>
    </dgm:pt>
    <dgm:pt modelId="{B15160F9-BB4B-D144-AEB8-7A401C40500E}" type="pres">
      <dgm:prSet presAssocID="{54BA4A70-D736-4A4E-BFE7-9F9CE11468B8}" presName="tx2" presStyleLbl="revTx" presStyleIdx="4" presStyleCnt="9"/>
      <dgm:spPr/>
    </dgm:pt>
    <dgm:pt modelId="{A3D49803-3B38-F744-BA23-FCADC4C5A545}" type="pres">
      <dgm:prSet presAssocID="{54BA4A70-D736-4A4E-BFE7-9F9CE11468B8}" presName="vert2" presStyleCnt="0"/>
      <dgm:spPr/>
    </dgm:pt>
    <dgm:pt modelId="{1AED30CE-4200-6947-8AC2-789C6B9C68E8}" type="pres">
      <dgm:prSet presAssocID="{54BA4A70-D736-4A4E-BFE7-9F9CE11468B8}" presName="thinLine2b" presStyleLbl="callout" presStyleIdx="3" presStyleCnt="8"/>
      <dgm:spPr/>
    </dgm:pt>
    <dgm:pt modelId="{D247CE3E-5CB2-FE49-87CD-E3402E043F77}" type="pres">
      <dgm:prSet presAssocID="{54BA4A70-D736-4A4E-BFE7-9F9CE11468B8}" presName="vertSpace2b" presStyleCnt="0"/>
      <dgm:spPr/>
    </dgm:pt>
    <dgm:pt modelId="{3BB982F8-B51D-324A-96C5-71D2C592C6C7}" type="pres">
      <dgm:prSet presAssocID="{69D12373-7234-4560-AFC8-3E077B295F6C}" presName="horz2" presStyleCnt="0"/>
      <dgm:spPr/>
    </dgm:pt>
    <dgm:pt modelId="{AD6B094F-A262-AE41-B4A5-7D26C2FE60BC}" type="pres">
      <dgm:prSet presAssocID="{69D12373-7234-4560-AFC8-3E077B295F6C}" presName="horzSpace2" presStyleCnt="0"/>
      <dgm:spPr/>
    </dgm:pt>
    <dgm:pt modelId="{4F7C9686-B8E4-2C4C-8616-7217D2545157}" type="pres">
      <dgm:prSet presAssocID="{69D12373-7234-4560-AFC8-3E077B295F6C}" presName="tx2" presStyleLbl="revTx" presStyleIdx="5" presStyleCnt="9"/>
      <dgm:spPr/>
    </dgm:pt>
    <dgm:pt modelId="{C5888E82-AA8F-1643-B703-161990CA6503}" type="pres">
      <dgm:prSet presAssocID="{69D12373-7234-4560-AFC8-3E077B295F6C}" presName="vert2" presStyleCnt="0"/>
      <dgm:spPr/>
    </dgm:pt>
    <dgm:pt modelId="{671B55A0-91D2-0645-B47F-A22BE3F178FF}" type="pres">
      <dgm:prSet presAssocID="{69D12373-7234-4560-AFC8-3E077B295F6C}" presName="thinLine2b" presStyleLbl="callout" presStyleIdx="4" presStyleCnt="8"/>
      <dgm:spPr/>
    </dgm:pt>
    <dgm:pt modelId="{4EF97562-DB37-F94D-BD31-878E6FD947F6}" type="pres">
      <dgm:prSet presAssocID="{69D12373-7234-4560-AFC8-3E077B295F6C}" presName="vertSpace2b" presStyleCnt="0"/>
      <dgm:spPr/>
    </dgm:pt>
    <dgm:pt modelId="{1195153C-FA4C-B64E-8B05-3A2A7D6E2998}" type="pres">
      <dgm:prSet presAssocID="{9FE27A92-E05E-40A0-AA5C-0DA54D4AC17B}" presName="horz2" presStyleCnt="0"/>
      <dgm:spPr/>
    </dgm:pt>
    <dgm:pt modelId="{146E5035-B22D-F648-8D75-EAAC34BBD77C}" type="pres">
      <dgm:prSet presAssocID="{9FE27A92-E05E-40A0-AA5C-0DA54D4AC17B}" presName="horzSpace2" presStyleCnt="0"/>
      <dgm:spPr/>
    </dgm:pt>
    <dgm:pt modelId="{929868BD-945A-D947-8F4D-B8FC7C950ED5}" type="pres">
      <dgm:prSet presAssocID="{9FE27A92-E05E-40A0-AA5C-0DA54D4AC17B}" presName="tx2" presStyleLbl="revTx" presStyleIdx="6" presStyleCnt="9"/>
      <dgm:spPr/>
    </dgm:pt>
    <dgm:pt modelId="{541DA646-6F48-4846-A5A8-7B090C5F49B2}" type="pres">
      <dgm:prSet presAssocID="{9FE27A92-E05E-40A0-AA5C-0DA54D4AC17B}" presName="vert2" presStyleCnt="0"/>
      <dgm:spPr/>
    </dgm:pt>
    <dgm:pt modelId="{B5C6699E-C197-174A-8C5B-BEC0A40CCE3B}" type="pres">
      <dgm:prSet presAssocID="{9FE27A92-E05E-40A0-AA5C-0DA54D4AC17B}" presName="thinLine2b" presStyleLbl="callout" presStyleIdx="5" presStyleCnt="8"/>
      <dgm:spPr/>
    </dgm:pt>
    <dgm:pt modelId="{475DA0DA-B3E7-ED44-A70C-9D562FEB6E9C}" type="pres">
      <dgm:prSet presAssocID="{9FE27A92-E05E-40A0-AA5C-0DA54D4AC17B}" presName="vertSpace2b" presStyleCnt="0"/>
      <dgm:spPr/>
    </dgm:pt>
    <dgm:pt modelId="{3845453A-A696-3A48-BDC8-C2446D2BDD00}" type="pres">
      <dgm:prSet presAssocID="{70148162-C359-4C26-AD4B-787B4D615508}" presName="horz2" presStyleCnt="0"/>
      <dgm:spPr/>
    </dgm:pt>
    <dgm:pt modelId="{A9BE54EF-4858-1640-8E80-7B9F8EF15B8C}" type="pres">
      <dgm:prSet presAssocID="{70148162-C359-4C26-AD4B-787B4D615508}" presName="horzSpace2" presStyleCnt="0"/>
      <dgm:spPr/>
    </dgm:pt>
    <dgm:pt modelId="{5B4E493C-EBE9-9E46-86FA-4EF603158C7B}" type="pres">
      <dgm:prSet presAssocID="{70148162-C359-4C26-AD4B-787B4D615508}" presName="tx2" presStyleLbl="revTx" presStyleIdx="7" presStyleCnt="9"/>
      <dgm:spPr/>
    </dgm:pt>
    <dgm:pt modelId="{E4A4AB2D-C309-364C-8082-9C15DF97D430}" type="pres">
      <dgm:prSet presAssocID="{70148162-C359-4C26-AD4B-787B4D615508}" presName="vert2" presStyleCnt="0"/>
      <dgm:spPr/>
    </dgm:pt>
    <dgm:pt modelId="{A6A8BF23-8F31-104B-911E-B4AB0A1348B1}" type="pres">
      <dgm:prSet presAssocID="{70148162-C359-4C26-AD4B-787B4D615508}" presName="thinLine2b" presStyleLbl="callout" presStyleIdx="6" presStyleCnt="8"/>
      <dgm:spPr/>
    </dgm:pt>
    <dgm:pt modelId="{7844861D-A48D-EC4A-B626-BC8EF871E977}" type="pres">
      <dgm:prSet presAssocID="{70148162-C359-4C26-AD4B-787B4D615508}" presName="vertSpace2b" presStyleCnt="0"/>
      <dgm:spPr/>
    </dgm:pt>
    <dgm:pt modelId="{2B2EE812-6C36-1B46-9762-4AF6F40F3F05}" type="pres">
      <dgm:prSet presAssocID="{C58C6F85-2DB3-4248-BEE7-594C4A4D023F}" presName="horz2" presStyleCnt="0"/>
      <dgm:spPr/>
    </dgm:pt>
    <dgm:pt modelId="{8AAA26BB-0B21-6644-827D-3E86917AA3D1}" type="pres">
      <dgm:prSet presAssocID="{C58C6F85-2DB3-4248-BEE7-594C4A4D023F}" presName="horzSpace2" presStyleCnt="0"/>
      <dgm:spPr/>
    </dgm:pt>
    <dgm:pt modelId="{71D5BDE7-99B7-0648-9E56-26912231FCF6}" type="pres">
      <dgm:prSet presAssocID="{C58C6F85-2DB3-4248-BEE7-594C4A4D023F}" presName="tx2" presStyleLbl="revTx" presStyleIdx="8" presStyleCnt="9"/>
      <dgm:spPr/>
    </dgm:pt>
    <dgm:pt modelId="{08CE5A72-5716-854C-A197-5805F5563E80}" type="pres">
      <dgm:prSet presAssocID="{C58C6F85-2DB3-4248-BEE7-594C4A4D023F}" presName="vert2" presStyleCnt="0"/>
      <dgm:spPr/>
    </dgm:pt>
    <dgm:pt modelId="{C5878D87-C7E2-5045-881D-DBA1BA6BF699}" type="pres">
      <dgm:prSet presAssocID="{C58C6F85-2DB3-4248-BEE7-594C4A4D023F}" presName="thinLine2b" presStyleLbl="callout" presStyleIdx="7" presStyleCnt="8"/>
      <dgm:spPr/>
    </dgm:pt>
    <dgm:pt modelId="{15954818-8067-A544-8F0D-536C504440D2}" type="pres">
      <dgm:prSet presAssocID="{C58C6F85-2DB3-4248-BEE7-594C4A4D023F}" presName="vertSpace2b" presStyleCnt="0"/>
      <dgm:spPr/>
    </dgm:pt>
  </dgm:ptLst>
  <dgm:cxnLst>
    <dgm:cxn modelId="{876A2F16-3040-5249-819C-6C90D38DBC9B}" type="presOf" srcId="{470D996C-D3BD-4A28-8050-8A5570A654D3}" destId="{CD280BEA-9E0D-4E4D-9DF7-CE70425F6B06}" srcOrd="0" destOrd="0" presId="urn:microsoft.com/office/officeart/2008/layout/LinedList"/>
    <dgm:cxn modelId="{B3106F1A-A18C-D34E-BC46-64F0A3ADC029}" type="presOf" srcId="{69D12373-7234-4560-AFC8-3E077B295F6C}" destId="{4F7C9686-B8E4-2C4C-8616-7217D2545157}" srcOrd="0" destOrd="0" presId="urn:microsoft.com/office/officeart/2008/layout/LinedList"/>
    <dgm:cxn modelId="{8B988D22-23AB-4236-8723-8B65A144A3D8}" srcId="{470D996C-D3BD-4A28-8050-8A5570A654D3}" destId="{77263333-1185-4F3F-B0A7-B76304BC9C35}" srcOrd="0" destOrd="0" parTransId="{BD881A55-B80C-43F8-983A-7004E83D61C3}" sibTransId="{7FC1E33C-6EDE-4E35-96A9-F4D7100E414B}"/>
    <dgm:cxn modelId="{0A05C734-5362-4BE4-8255-5363EDAAB00E}" srcId="{470D996C-D3BD-4A28-8050-8A5570A654D3}" destId="{9FE27A92-E05E-40A0-AA5C-0DA54D4AC17B}" srcOrd="5" destOrd="0" parTransId="{8E7E158D-2984-426C-B050-8C99CE0F7EB2}" sibTransId="{90CA4A94-D8FB-47C7-AF00-AE2AEB53A532}"/>
    <dgm:cxn modelId="{0A64B336-297D-47B0-9CBF-097269D1CA45}" srcId="{470D996C-D3BD-4A28-8050-8A5570A654D3}" destId="{C58C6F85-2DB3-4248-BEE7-594C4A4D023F}" srcOrd="7" destOrd="0" parTransId="{952665E7-18B1-45CE-963F-BCD6EC2CBC6A}" sibTransId="{D06F8CF8-C2E5-45AC-B5ED-DD964D028F1B}"/>
    <dgm:cxn modelId="{06C4F236-0DBE-469A-BB29-345DFE4D9F4F}" srcId="{470D996C-D3BD-4A28-8050-8A5570A654D3}" destId="{69D12373-7234-4560-AFC8-3E077B295F6C}" srcOrd="4" destOrd="0" parTransId="{90D46149-DA29-4713-80D5-1F3834146692}" sibTransId="{8BEB0A31-2550-4A79-A8FF-5054F75B3765}"/>
    <dgm:cxn modelId="{2F2BD949-8281-484F-8D0A-F20CDF60B44E}" type="presOf" srcId="{77263333-1185-4F3F-B0A7-B76304BC9C35}" destId="{73ED9668-D0B0-844B-9A51-33F4B8CB0C70}" srcOrd="0" destOrd="0" presId="urn:microsoft.com/office/officeart/2008/layout/LinedList"/>
    <dgm:cxn modelId="{64633F4C-1CB5-4286-AD85-685032376590}" srcId="{470D996C-D3BD-4A28-8050-8A5570A654D3}" destId="{70148162-C359-4C26-AD4B-787B4D615508}" srcOrd="6" destOrd="0" parTransId="{85F79A01-60EC-417B-96D6-6F9027F1168D}" sibTransId="{8E021A15-6201-482C-A603-E5B813142D27}"/>
    <dgm:cxn modelId="{8C074E67-2AAE-B44A-8930-F1239E317D62}" type="presOf" srcId="{54BA4A70-D736-4A4E-BFE7-9F9CE11468B8}" destId="{B15160F9-BB4B-D144-AEB8-7A401C40500E}" srcOrd="0" destOrd="0" presId="urn:microsoft.com/office/officeart/2008/layout/LinedList"/>
    <dgm:cxn modelId="{9D45A06F-EA01-C546-8F39-98DC91994471}" type="presOf" srcId="{70148162-C359-4C26-AD4B-787B4D615508}" destId="{5B4E493C-EBE9-9E46-86FA-4EF603158C7B}" srcOrd="0" destOrd="0" presId="urn:microsoft.com/office/officeart/2008/layout/LinedList"/>
    <dgm:cxn modelId="{C1069283-8A36-7846-930F-5DC96837EE73}" type="presOf" srcId="{CF9D43A6-023C-4110-BD7E-BED55982E2A4}" destId="{1961B25F-AEF2-AC45-B18A-B7277B0F04E5}" srcOrd="0" destOrd="0" presId="urn:microsoft.com/office/officeart/2008/layout/LinedList"/>
    <dgm:cxn modelId="{947D1A96-1F28-B74C-B3F2-89873B6E1D3C}" type="presOf" srcId="{C58C6F85-2DB3-4248-BEE7-594C4A4D023F}" destId="{71D5BDE7-99B7-0648-9E56-26912231FCF6}" srcOrd="0" destOrd="0" presId="urn:microsoft.com/office/officeart/2008/layout/LinedList"/>
    <dgm:cxn modelId="{F1A063A4-A970-4242-BA71-C94B42F9CE84}" srcId="{6050E295-427A-4AB6-B556-B548B0888DE6}" destId="{470D996C-D3BD-4A28-8050-8A5570A654D3}" srcOrd="0" destOrd="0" parTransId="{1ACC8973-50AF-4244-A493-B38C03AC7192}" sibTransId="{647F0932-25D6-4226-9B24-5BBAD0817F61}"/>
    <dgm:cxn modelId="{709264AD-D113-4437-B71E-7E4191ED9C5D}" srcId="{470D996C-D3BD-4A28-8050-8A5570A654D3}" destId="{75D1534F-D8C5-4BC4-A9B8-C2233B83898D}" srcOrd="1" destOrd="0" parTransId="{AE818355-E91E-44DF-88E4-5AEAB7D247D5}" sibTransId="{06C3B15E-A532-4D90-8875-1B030D343CB8}"/>
    <dgm:cxn modelId="{8BFB61D7-0C0E-48D9-87CE-63B04CD90047}" srcId="{470D996C-D3BD-4A28-8050-8A5570A654D3}" destId="{CF9D43A6-023C-4110-BD7E-BED55982E2A4}" srcOrd="2" destOrd="0" parTransId="{FBFFECF3-7C0C-4664-85A4-B21B037C5B80}" sibTransId="{73E381CA-58BC-4E92-A044-EB8A5164993B}"/>
    <dgm:cxn modelId="{B2F920E5-2618-4183-B3FB-EAA463A62D30}" srcId="{470D996C-D3BD-4A28-8050-8A5570A654D3}" destId="{54BA4A70-D736-4A4E-BFE7-9F9CE11468B8}" srcOrd="3" destOrd="0" parTransId="{0FC709DC-0217-4E0D-BF27-932C8402757F}" sibTransId="{D1C23262-9A41-4F8A-842D-4DD7C6CF15D4}"/>
    <dgm:cxn modelId="{DDA5FFE5-D416-484B-B7D9-04622FD749D7}" type="presOf" srcId="{9FE27A92-E05E-40A0-AA5C-0DA54D4AC17B}" destId="{929868BD-945A-D947-8F4D-B8FC7C950ED5}" srcOrd="0" destOrd="0" presId="urn:microsoft.com/office/officeart/2008/layout/LinedList"/>
    <dgm:cxn modelId="{25A8EFF0-E2DF-3844-98B7-559DD93FB0C3}" type="presOf" srcId="{75D1534F-D8C5-4BC4-A9B8-C2233B83898D}" destId="{DB7DB191-C5FA-704E-97E1-BF455469C609}" srcOrd="0" destOrd="0" presId="urn:microsoft.com/office/officeart/2008/layout/LinedList"/>
    <dgm:cxn modelId="{970DE4FA-F0AF-3C4B-A663-3BEF611F7791}" type="presOf" srcId="{6050E295-427A-4AB6-B556-B548B0888DE6}" destId="{985CFAC5-331B-274A-93A7-834FAEC54F5C}" srcOrd="0" destOrd="0" presId="urn:microsoft.com/office/officeart/2008/layout/LinedList"/>
    <dgm:cxn modelId="{A0004ACE-2649-0A40-BFE8-B2C2D39015C6}" type="presParOf" srcId="{985CFAC5-331B-274A-93A7-834FAEC54F5C}" destId="{ADB8790E-2873-1D4F-AE78-40BB34719A89}" srcOrd="0" destOrd="0" presId="urn:microsoft.com/office/officeart/2008/layout/LinedList"/>
    <dgm:cxn modelId="{C4923516-6D1F-7C4C-B123-30C2EE29F800}" type="presParOf" srcId="{985CFAC5-331B-274A-93A7-834FAEC54F5C}" destId="{97DA0AAD-058C-E04A-9F0A-364B9AB0A3FF}" srcOrd="1" destOrd="0" presId="urn:microsoft.com/office/officeart/2008/layout/LinedList"/>
    <dgm:cxn modelId="{E58C7B46-B9A0-8D47-A606-F0F67DBAA906}" type="presParOf" srcId="{97DA0AAD-058C-E04A-9F0A-364B9AB0A3FF}" destId="{CD280BEA-9E0D-4E4D-9DF7-CE70425F6B06}" srcOrd="0" destOrd="0" presId="urn:microsoft.com/office/officeart/2008/layout/LinedList"/>
    <dgm:cxn modelId="{42B9072C-6C95-CF46-9D18-32C56B368A35}" type="presParOf" srcId="{97DA0AAD-058C-E04A-9F0A-364B9AB0A3FF}" destId="{E64B742A-895D-3547-89FF-96A35E7545E9}" srcOrd="1" destOrd="0" presId="urn:microsoft.com/office/officeart/2008/layout/LinedList"/>
    <dgm:cxn modelId="{B7114A95-AE60-C64D-A0F2-6D33368D5D44}" type="presParOf" srcId="{E64B742A-895D-3547-89FF-96A35E7545E9}" destId="{F95DA311-C3BB-6449-86C6-2C863333C935}" srcOrd="0" destOrd="0" presId="urn:microsoft.com/office/officeart/2008/layout/LinedList"/>
    <dgm:cxn modelId="{A82D4459-886B-6149-9F85-CEA99F2471D3}" type="presParOf" srcId="{E64B742A-895D-3547-89FF-96A35E7545E9}" destId="{5331C7CF-BA42-DE42-8563-985F87EE92A3}" srcOrd="1" destOrd="0" presId="urn:microsoft.com/office/officeart/2008/layout/LinedList"/>
    <dgm:cxn modelId="{90BB9DEE-6B19-E940-9611-211E6E520FC6}" type="presParOf" srcId="{5331C7CF-BA42-DE42-8563-985F87EE92A3}" destId="{5F8CDE21-7E93-BB4F-89E6-62618000E5AB}" srcOrd="0" destOrd="0" presId="urn:microsoft.com/office/officeart/2008/layout/LinedList"/>
    <dgm:cxn modelId="{05653956-60EE-2749-B434-F3B961F2F258}" type="presParOf" srcId="{5331C7CF-BA42-DE42-8563-985F87EE92A3}" destId="{73ED9668-D0B0-844B-9A51-33F4B8CB0C70}" srcOrd="1" destOrd="0" presId="urn:microsoft.com/office/officeart/2008/layout/LinedList"/>
    <dgm:cxn modelId="{9F2690BA-02DA-4048-B72D-1B8439B28D7D}" type="presParOf" srcId="{5331C7CF-BA42-DE42-8563-985F87EE92A3}" destId="{74A5F68F-21FF-3C41-B61E-E45D88D7A284}" srcOrd="2" destOrd="0" presId="urn:microsoft.com/office/officeart/2008/layout/LinedList"/>
    <dgm:cxn modelId="{22F817B6-BD20-C346-902F-FF869E735A83}" type="presParOf" srcId="{E64B742A-895D-3547-89FF-96A35E7545E9}" destId="{AF465EF9-31D4-6B40-B8AE-3362DBFADFCE}" srcOrd="2" destOrd="0" presId="urn:microsoft.com/office/officeart/2008/layout/LinedList"/>
    <dgm:cxn modelId="{B7CF8985-FE0B-8B49-B4B9-BFAC4C662E48}" type="presParOf" srcId="{E64B742A-895D-3547-89FF-96A35E7545E9}" destId="{EE12588C-F159-9E4A-86F7-5048FD514F5C}" srcOrd="3" destOrd="0" presId="urn:microsoft.com/office/officeart/2008/layout/LinedList"/>
    <dgm:cxn modelId="{A9394251-3C69-C04A-91A0-7291B2185AFB}" type="presParOf" srcId="{E64B742A-895D-3547-89FF-96A35E7545E9}" destId="{5FAD9B41-9DFD-344E-984B-22CBAEFE48EA}" srcOrd="4" destOrd="0" presId="urn:microsoft.com/office/officeart/2008/layout/LinedList"/>
    <dgm:cxn modelId="{21FEB55D-F4C7-FF49-B50A-83F6044A68B2}" type="presParOf" srcId="{5FAD9B41-9DFD-344E-984B-22CBAEFE48EA}" destId="{12C7C45E-C375-C842-BA1F-CE2BAFA6308D}" srcOrd="0" destOrd="0" presId="urn:microsoft.com/office/officeart/2008/layout/LinedList"/>
    <dgm:cxn modelId="{8FD6279E-7526-264E-B3BD-1DBDE6F1CDDE}" type="presParOf" srcId="{5FAD9B41-9DFD-344E-984B-22CBAEFE48EA}" destId="{DB7DB191-C5FA-704E-97E1-BF455469C609}" srcOrd="1" destOrd="0" presId="urn:microsoft.com/office/officeart/2008/layout/LinedList"/>
    <dgm:cxn modelId="{D1365B19-0EE7-094D-B60A-64E80143D81F}" type="presParOf" srcId="{5FAD9B41-9DFD-344E-984B-22CBAEFE48EA}" destId="{A61A6D87-2346-794D-AD47-2026C45FE60E}" srcOrd="2" destOrd="0" presId="urn:microsoft.com/office/officeart/2008/layout/LinedList"/>
    <dgm:cxn modelId="{C36F8C90-0867-E145-83DE-737DE8EEA34A}" type="presParOf" srcId="{E64B742A-895D-3547-89FF-96A35E7545E9}" destId="{4CF660AD-8A46-4F42-B56E-DD1D3BC2812C}" srcOrd="5" destOrd="0" presId="urn:microsoft.com/office/officeart/2008/layout/LinedList"/>
    <dgm:cxn modelId="{49149120-17F6-D044-ADC7-9B8B3D7F3E34}" type="presParOf" srcId="{E64B742A-895D-3547-89FF-96A35E7545E9}" destId="{D9FC29CF-6818-B347-98AD-AD8757DCBD7D}" srcOrd="6" destOrd="0" presId="urn:microsoft.com/office/officeart/2008/layout/LinedList"/>
    <dgm:cxn modelId="{E6AE39CE-63F2-E546-B48F-7ED31CF2464D}" type="presParOf" srcId="{E64B742A-895D-3547-89FF-96A35E7545E9}" destId="{275DCB66-1697-FC42-930B-A760AA82E0D0}" srcOrd="7" destOrd="0" presId="urn:microsoft.com/office/officeart/2008/layout/LinedList"/>
    <dgm:cxn modelId="{D40E4087-E00B-F94A-A130-EC950C92E2BF}" type="presParOf" srcId="{275DCB66-1697-FC42-930B-A760AA82E0D0}" destId="{55450C07-53E5-8548-9A25-C7FD343F4F29}" srcOrd="0" destOrd="0" presId="urn:microsoft.com/office/officeart/2008/layout/LinedList"/>
    <dgm:cxn modelId="{14D8CAB3-71F5-6E41-9402-AB257B371F8F}" type="presParOf" srcId="{275DCB66-1697-FC42-930B-A760AA82E0D0}" destId="{1961B25F-AEF2-AC45-B18A-B7277B0F04E5}" srcOrd="1" destOrd="0" presId="urn:microsoft.com/office/officeart/2008/layout/LinedList"/>
    <dgm:cxn modelId="{860BCBAE-4F51-C440-A201-DD8B5580C767}" type="presParOf" srcId="{275DCB66-1697-FC42-930B-A760AA82E0D0}" destId="{DCBD0629-7E57-8346-B98D-ED7D623EED63}" srcOrd="2" destOrd="0" presId="urn:microsoft.com/office/officeart/2008/layout/LinedList"/>
    <dgm:cxn modelId="{EEE3E4F0-6FBB-D943-9541-00F573D6E61E}" type="presParOf" srcId="{E64B742A-895D-3547-89FF-96A35E7545E9}" destId="{1DDC482F-1731-3C49-B478-B2DFBF1B5A13}" srcOrd="8" destOrd="0" presId="urn:microsoft.com/office/officeart/2008/layout/LinedList"/>
    <dgm:cxn modelId="{C14BC846-AF82-904F-84E6-81C1A78F8DD0}" type="presParOf" srcId="{E64B742A-895D-3547-89FF-96A35E7545E9}" destId="{6F1367B8-63E1-6342-A11C-CC3342FE433E}" srcOrd="9" destOrd="0" presId="urn:microsoft.com/office/officeart/2008/layout/LinedList"/>
    <dgm:cxn modelId="{CD530A8F-D747-CF4F-A98E-C78C3F3FDCB1}" type="presParOf" srcId="{E64B742A-895D-3547-89FF-96A35E7545E9}" destId="{0A6495F2-FA36-8E47-90CD-68DFE2AAAA2A}" srcOrd="10" destOrd="0" presId="urn:microsoft.com/office/officeart/2008/layout/LinedList"/>
    <dgm:cxn modelId="{3FEA9A5B-4033-CB44-B5FB-3E9A4F606BB9}" type="presParOf" srcId="{0A6495F2-FA36-8E47-90CD-68DFE2AAAA2A}" destId="{B74E2EFD-04CB-F642-B57F-87125B12A15C}" srcOrd="0" destOrd="0" presId="urn:microsoft.com/office/officeart/2008/layout/LinedList"/>
    <dgm:cxn modelId="{56213B72-C4B5-AC48-A821-55E10104CECA}" type="presParOf" srcId="{0A6495F2-FA36-8E47-90CD-68DFE2AAAA2A}" destId="{B15160F9-BB4B-D144-AEB8-7A401C40500E}" srcOrd="1" destOrd="0" presId="urn:microsoft.com/office/officeart/2008/layout/LinedList"/>
    <dgm:cxn modelId="{EDD15569-DDF9-CB47-B577-A83035F9E0B7}" type="presParOf" srcId="{0A6495F2-FA36-8E47-90CD-68DFE2AAAA2A}" destId="{A3D49803-3B38-F744-BA23-FCADC4C5A545}" srcOrd="2" destOrd="0" presId="urn:microsoft.com/office/officeart/2008/layout/LinedList"/>
    <dgm:cxn modelId="{D21D6814-E9FF-3F49-AAC6-BAB370EEA96D}" type="presParOf" srcId="{E64B742A-895D-3547-89FF-96A35E7545E9}" destId="{1AED30CE-4200-6947-8AC2-789C6B9C68E8}" srcOrd="11" destOrd="0" presId="urn:microsoft.com/office/officeart/2008/layout/LinedList"/>
    <dgm:cxn modelId="{93F07365-E5C7-2D4D-8AA6-0196BCBDA37B}" type="presParOf" srcId="{E64B742A-895D-3547-89FF-96A35E7545E9}" destId="{D247CE3E-5CB2-FE49-87CD-E3402E043F77}" srcOrd="12" destOrd="0" presId="urn:microsoft.com/office/officeart/2008/layout/LinedList"/>
    <dgm:cxn modelId="{A79D37C5-D6DD-D549-BB33-ED0C3A79DD7E}" type="presParOf" srcId="{E64B742A-895D-3547-89FF-96A35E7545E9}" destId="{3BB982F8-B51D-324A-96C5-71D2C592C6C7}" srcOrd="13" destOrd="0" presId="urn:microsoft.com/office/officeart/2008/layout/LinedList"/>
    <dgm:cxn modelId="{C7B093D4-0A86-6344-A0FF-64376BF22D88}" type="presParOf" srcId="{3BB982F8-B51D-324A-96C5-71D2C592C6C7}" destId="{AD6B094F-A262-AE41-B4A5-7D26C2FE60BC}" srcOrd="0" destOrd="0" presId="urn:microsoft.com/office/officeart/2008/layout/LinedList"/>
    <dgm:cxn modelId="{E81DCA1C-EEB2-1943-9C95-8AAF2816724C}" type="presParOf" srcId="{3BB982F8-B51D-324A-96C5-71D2C592C6C7}" destId="{4F7C9686-B8E4-2C4C-8616-7217D2545157}" srcOrd="1" destOrd="0" presId="urn:microsoft.com/office/officeart/2008/layout/LinedList"/>
    <dgm:cxn modelId="{3BAAD983-AA4C-9F4C-90FA-80D4417C6A83}" type="presParOf" srcId="{3BB982F8-B51D-324A-96C5-71D2C592C6C7}" destId="{C5888E82-AA8F-1643-B703-161990CA6503}" srcOrd="2" destOrd="0" presId="urn:microsoft.com/office/officeart/2008/layout/LinedList"/>
    <dgm:cxn modelId="{2E7DCB45-15CB-5A41-8F90-81CFF73DED90}" type="presParOf" srcId="{E64B742A-895D-3547-89FF-96A35E7545E9}" destId="{671B55A0-91D2-0645-B47F-A22BE3F178FF}" srcOrd="14" destOrd="0" presId="urn:microsoft.com/office/officeart/2008/layout/LinedList"/>
    <dgm:cxn modelId="{E392BE9B-5114-7D4F-B4AB-FF087FD03BB5}" type="presParOf" srcId="{E64B742A-895D-3547-89FF-96A35E7545E9}" destId="{4EF97562-DB37-F94D-BD31-878E6FD947F6}" srcOrd="15" destOrd="0" presId="urn:microsoft.com/office/officeart/2008/layout/LinedList"/>
    <dgm:cxn modelId="{45C709C0-6194-B248-ABA8-BB13416286B9}" type="presParOf" srcId="{E64B742A-895D-3547-89FF-96A35E7545E9}" destId="{1195153C-FA4C-B64E-8B05-3A2A7D6E2998}" srcOrd="16" destOrd="0" presId="urn:microsoft.com/office/officeart/2008/layout/LinedList"/>
    <dgm:cxn modelId="{9F9E0CCA-86ED-9241-85EF-5D83CEF4FDDF}" type="presParOf" srcId="{1195153C-FA4C-B64E-8B05-3A2A7D6E2998}" destId="{146E5035-B22D-F648-8D75-EAAC34BBD77C}" srcOrd="0" destOrd="0" presId="urn:microsoft.com/office/officeart/2008/layout/LinedList"/>
    <dgm:cxn modelId="{64D450C3-2039-0C4C-824C-CCB154AAD5AF}" type="presParOf" srcId="{1195153C-FA4C-B64E-8B05-3A2A7D6E2998}" destId="{929868BD-945A-D947-8F4D-B8FC7C950ED5}" srcOrd="1" destOrd="0" presId="urn:microsoft.com/office/officeart/2008/layout/LinedList"/>
    <dgm:cxn modelId="{A73419C5-722F-0342-A84A-5217040B5DFF}" type="presParOf" srcId="{1195153C-FA4C-B64E-8B05-3A2A7D6E2998}" destId="{541DA646-6F48-4846-A5A8-7B090C5F49B2}" srcOrd="2" destOrd="0" presId="urn:microsoft.com/office/officeart/2008/layout/LinedList"/>
    <dgm:cxn modelId="{0008AF22-D6F3-9445-8EDA-C0F95D0A8805}" type="presParOf" srcId="{E64B742A-895D-3547-89FF-96A35E7545E9}" destId="{B5C6699E-C197-174A-8C5B-BEC0A40CCE3B}" srcOrd="17" destOrd="0" presId="urn:microsoft.com/office/officeart/2008/layout/LinedList"/>
    <dgm:cxn modelId="{574601E1-A4C4-EA40-9319-CADC85AEB0C6}" type="presParOf" srcId="{E64B742A-895D-3547-89FF-96A35E7545E9}" destId="{475DA0DA-B3E7-ED44-A70C-9D562FEB6E9C}" srcOrd="18" destOrd="0" presId="urn:microsoft.com/office/officeart/2008/layout/LinedList"/>
    <dgm:cxn modelId="{2B6206CB-35D6-C746-ADD0-37170ADF0350}" type="presParOf" srcId="{E64B742A-895D-3547-89FF-96A35E7545E9}" destId="{3845453A-A696-3A48-BDC8-C2446D2BDD00}" srcOrd="19" destOrd="0" presId="urn:microsoft.com/office/officeart/2008/layout/LinedList"/>
    <dgm:cxn modelId="{19061855-49C5-5743-9904-08D02E1181F9}" type="presParOf" srcId="{3845453A-A696-3A48-BDC8-C2446D2BDD00}" destId="{A9BE54EF-4858-1640-8E80-7B9F8EF15B8C}" srcOrd="0" destOrd="0" presId="urn:microsoft.com/office/officeart/2008/layout/LinedList"/>
    <dgm:cxn modelId="{77AB56D1-59E2-6B48-90ED-A381A523E322}" type="presParOf" srcId="{3845453A-A696-3A48-BDC8-C2446D2BDD00}" destId="{5B4E493C-EBE9-9E46-86FA-4EF603158C7B}" srcOrd="1" destOrd="0" presId="urn:microsoft.com/office/officeart/2008/layout/LinedList"/>
    <dgm:cxn modelId="{3927825F-D4DF-BA4F-A3DB-9C3A3228FDA7}" type="presParOf" srcId="{3845453A-A696-3A48-BDC8-C2446D2BDD00}" destId="{E4A4AB2D-C309-364C-8082-9C15DF97D430}" srcOrd="2" destOrd="0" presId="urn:microsoft.com/office/officeart/2008/layout/LinedList"/>
    <dgm:cxn modelId="{054674BD-2AB3-B742-83F1-A047D6495D2E}" type="presParOf" srcId="{E64B742A-895D-3547-89FF-96A35E7545E9}" destId="{A6A8BF23-8F31-104B-911E-B4AB0A1348B1}" srcOrd="20" destOrd="0" presId="urn:microsoft.com/office/officeart/2008/layout/LinedList"/>
    <dgm:cxn modelId="{7BF46953-FB6E-5C45-8A3B-90CA1CF7FF15}" type="presParOf" srcId="{E64B742A-895D-3547-89FF-96A35E7545E9}" destId="{7844861D-A48D-EC4A-B626-BC8EF871E977}" srcOrd="21" destOrd="0" presId="urn:microsoft.com/office/officeart/2008/layout/LinedList"/>
    <dgm:cxn modelId="{D72CB580-AD7C-5640-9D1A-ED2F0C1E7F6A}" type="presParOf" srcId="{E64B742A-895D-3547-89FF-96A35E7545E9}" destId="{2B2EE812-6C36-1B46-9762-4AF6F40F3F05}" srcOrd="22" destOrd="0" presId="urn:microsoft.com/office/officeart/2008/layout/LinedList"/>
    <dgm:cxn modelId="{35860E4B-7005-7F42-9984-BD9AAA12DD58}" type="presParOf" srcId="{2B2EE812-6C36-1B46-9762-4AF6F40F3F05}" destId="{8AAA26BB-0B21-6644-827D-3E86917AA3D1}" srcOrd="0" destOrd="0" presId="urn:microsoft.com/office/officeart/2008/layout/LinedList"/>
    <dgm:cxn modelId="{F2A78CC7-2C06-974F-973A-491AA57CDDA6}" type="presParOf" srcId="{2B2EE812-6C36-1B46-9762-4AF6F40F3F05}" destId="{71D5BDE7-99B7-0648-9E56-26912231FCF6}" srcOrd="1" destOrd="0" presId="urn:microsoft.com/office/officeart/2008/layout/LinedList"/>
    <dgm:cxn modelId="{822C5F13-BADA-514B-9F6F-DE331D0427A3}" type="presParOf" srcId="{2B2EE812-6C36-1B46-9762-4AF6F40F3F05}" destId="{08CE5A72-5716-854C-A197-5805F5563E80}" srcOrd="2" destOrd="0" presId="urn:microsoft.com/office/officeart/2008/layout/LinedList"/>
    <dgm:cxn modelId="{76DE5D72-E43B-574C-9BEA-582DF164A338}" type="presParOf" srcId="{E64B742A-895D-3547-89FF-96A35E7545E9}" destId="{C5878D87-C7E2-5045-881D-DBA1BA6BF699}" srcOrd="23" destOrd="0" presId="urn:microsoft.com/office/officeart/2008/layout/LinedList"/>
    <dgm:cxn modelId="{19FB2025-C054-844B-AD96-5232A64900F8}" type="presParOf" srcId="{E64B742A-895D-3547-89FF-96A35E7545E9}" destId="{15954818-8067-A544-8F0D-536C504440D2}" srcOrd="24"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5FDF84-C6F6-4CEF-9A2B-C8B1B883B35F}"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DC1666AA-07D4-4DFE-B34F-A2A248E37F68}">
      <dgm:prSet/>
      <dgm:spPr/>
      <dgm:t>
        <a:bodyPr/>
        <a:lstStyle/>
        <a:p>
          <a:pPr>
            <a:lnSpc>
              <a:spcPct val="150000"/>
            </a:lnSpc>
          </a:pPr>
          <a:r>
            <a:rPr lang="en-GB" dirty="0"/>
            <a:t>Youth work as an intervention can be very beneficial as the provision adopts a particular approach to develop relationships. </a:t>
          </a:r>
          <a:endParaRPr lang="en-US" dirty="0"/>
        </a:p>
      </dgm:t>
    </dgm:pt>
    <dgm:pt modelId="{3669A3DA-3EF3-46D4-9233-F0B2D509719C}" type="parTrans" cxnId="{FB2E163B-B892-4263-B452-1576ABEC62D4}">
      <dgm:prSet/>
      <dgm:spPr/>
      <dgm:t>
        <a:bodyPr/>
        <a:lstStyle/>
        <a:p>
          <a:endParaRPr lang="en-US"/>
        </a:p>
      </dgm:t>
    </dgm:pt>
    <dgm:pt modelId="{1025A7DD-C0F2-4418-A817-024F258FACDA}" type="sibTrans" cxnId="{FB2E163B-B892-4263-B452-1576ABEC62D4}">
      <dgm:prSet/>
      <dgm:spPr/>
      <dgm:t>
        <a:bodyPr/>
        <a:lstStyle/>
        <a:p>
          <a:endParaRPr lang="en-US"/>
        </a:p>
      </dgm:t>
    </dgm:pt>
    <dgm:pt modelId="{F0098958-55F0-4A73-A0FA-C82011115686}">
      <dgm:prSet/>
      <dgm:spPr/>
      <dgm:t>
        <a:bodyPr/>
        <a:lstStyle/>
        <a:p>
          <a:pPr>
            <a:lnSpc>
              <a:spcPct val="150000"/>
            </a:lnSpc>
          </a:pPr>
          <a:r>
            <a:rPr lang="en-GB" dirty="0"/>
            <a:t>Youth work aims to not only focus on risk factors but recognise protective factors through providing new experiences for young people.</a:t>
          </a:r>
          <a:endParaRPr lang="en-US" dirty="0"/>
        </a:p>
      </dgm:t>
    </dgm:pt>
    <dgm:pt modelId="{6A9A58DB-415E-4CC5-916A-3A477F85EB8C}" type="parTrans" cxnId="{4230638C-8DB1-48EB-8923-7348ADB0ED93}">
      <dgm:prSet/>
      <dgm:spPr/>
      <dgm:t>
        <a:bodyPr/>
        <a:lstStyle/>
        <a:p>
          <a:endParaRPr lang="en-US"/>
        </a:p>
      </dgm:t>
    </dgm:pt>
    <dgm:pt modelId="{BA7B527E-216E-4B83-9A8C-006ADC7752E7}" type="sibTrans" cxnId="{4230638C-8DB1-48EB-8923-7348ADB0ED93}">
      <dgm:prSet/>
      <dgm:spPr/>
      <dgm:t>
        <a:bodyPr/>
        <a:lstStyle/>
        <a:p>
          <a:endParaRPr lang="en-US"/>
        </a:p>
      </dgm:t>
    </dgm:pt>
    <dgm:pt modelId="{5F1C3A12-D34A-45ED-AD95-46B3B059E95C}">
      <dgm:prSet/>
      <dgm:spPr/>
      <dgm:t>
        <a:bodyPr/>
        <a:lstStyle/>
        <a:p>
          <a:pPr>
            <a:lnSpc>
              <a:spcPct val="150000"/>
            </a:lnSpc>
          </a:pPr>
          <a:r>
            <a:rPr lang="en-GB" dirty="0"/>
            <a:t>Providing new experiences and activities for young people develops self-esteem and confidence, promotes participation, and empowers individuals to achieve goals to reach their full potential. </a:t>
          </a:r>
          <a:endParaRPr lang="en-US" dirty="0"/>
        </a:p>
      </dgm:t>
    </dgm:pt>
    <dgm:pt modelId="{DDF8086C-84C0-4FD1-A5C5-2621ABA67913}" type="parTrans" cxnId="{F086F586-8FF5-46BA-9409-25C1BA79C11E}">
      <dgm:prSet/>
      <dgm:spPr/>
      <dgm:t>
        <a:bodyPr/>
        <a:lstStyle/>
        <a:p>
          <a:endParaRPr lang="en-US"/>
        </a:p>
      </dgm:t>
    </dgm:pt>
    <dgm:pt modelId="{247654C9-D4CF-40C0-B36B-43F01D399DB5}" type="sibTrans" cxnId="{F086F586-8FF5-46BA-9409-25C1BA79C11E}">
      <dgm:prSet/>
      <dgm:spPr/>
      <dgm:t>
        <a:bodyPr/>
        <a:lstStyle/>
        <a:p>
          <a:endParaRPr lang="en-US"/>
        </a:p>
      </dgm:t>
    </dgm:pt>
    <dgm:pt modelId="{B6A65029-7600-F64D-A6D8-E91D8FF8F1AB}" type="pres">
      <dgm:prSet presAssocID="{4E5FDF84-C6F6-4CEF-9A2B-C8B1B883B35F}" presName="Name0" presStyleCnt="0">
        <dgm:presLayoutVars>
          <dgm:dir/>
          <dgm:animLvl val="lvl"/>
          <dgm:resizeHandles val="exact"/>
        </dgm:presLayoutVars>
      </dgm:prSet>
      <dgm:spPr/>
    </dgm:pt>
    <dgm:pt modelId="{2ACBF56E-ACF4-DB4C-8561-CC326E30FA0E}" type="pres">
      <dgm:prSet presAssocID="{5F1C3A12-D34A-45ED-AD95-46B3B059E95C}" presName="boxAndChildren" presStyleCnt="0"/>
      <dgm:spPr/>
    </dgm:pt>
    <dgm:pt modelId="{0B0D0AF3-C201-D54C-ACF7-ABC4F6F4774B}" type="pres">
      <dgm:prSet presAssocID="{5F1C3A12-D34A-45ED-AD95-46B3B059E95C}" presName="parentTextBox" presStyleLbl="node1" presStyleIdx="0" presStyleCnt="3"/>
      <dgm:spPr/>
    </dgm:pt>
    <dgm:pt modelId="{EAC2321C-A994-B944-9A5B-3AC91EF30F03}" type="pres">
      <dgm:prSet presAssocID="{BA7B527E-216E-4B83-9A8C-006ADC7752E7}" presName="sp" presStyleCnt="0"/>
      <dgm:spPr/>
    </dgm:pt>
    <dgm:pt modelId="{24F6BE4F-A061-084D-A02A-C77847EBE62B}" type="pres">
      <dgm:prSet presAssocID="{F0098958-55F0-4A73-A0FA-C82011115686}" presName="arrowAndChildren" presStyleCnt="0"/>
      <dgm:spPr/>
    </dgm:pt>
    <dgm:pt modelId="{5F480A92-A19C-3A4E-B584-858142E3DCDD}" type="pres">
      <dgm:prSet presAssocID="{F0098958-55F0-4A73-A0FA-C82011115686}" presName="parentTextArrow" presStyleLbl="node1" presStyleIdx="1" presStyleCnt="3"/>
      <dgm:spPr/>
    </dgm:pt>
    <dgm:pt modelId="{C18AD617-C64B-AF47-BD42-1ACBE30B71F0}" type="pres">
      <dgm:prSet presAssocID="{1025A7DD-C0F2-4418-A817-024F258FACDA}" presName="sp" presStyleCnt="0"/>
      <dgm:spPr/>
    </dgm:pt>
    <dgm:pt modelId="{6C4D560D-F95B-E140-A60D-75F3EF08DD85}" type="pres">
      <dgm:prSet presAssocID="{DC1666AA-07D4-4DFE-B34F-A2A248E37F68}" presName="arrowAndChildren" presStyleCnt="0"/>
      <dgm:spPr/>
    </dgm:pt>
    <dgm:pt modelId="{337D5463-8A2D-0344-8EE6-11D7554901D7}" type="pres">
      <dgm:prSet presAssocID="{DC1666AA-07D4-4DFE-B34F-A2A248E37F68}" presName="parentTextArrow" presStyleLbl="node1" presStyleIdx="2" presStyleCnt="3"/>
      <dgm:spPr/>
    </dgm:pt>
  </dgm:ptLst>
  <dgm:cxnLst>
    <dgm:cxn modelId="{300B492A-59D0-044D-B7DB-5313B0C1A2D3}" type="presOf" srcId="{4E5FDF84-C6F6-4CEF-9A2B-C8B1B883B35F}" destId="{B6A65029-7600-F64D-A6D8-E91D8FF8F1AB}" srcOrd="0" destOrd="0" presId="urn:microsoft.com/office/officeart/2005/8/layout/process4"/>
    <dgm:cxn modelId="{FB2E163B-B892-4263-B452-1576ABEC62D4}" srcId="{4E5FDF84-C6F6-4CEF-9A2B-C8B1B883B35F}" destId="{DC1666AA-07D4-4DFE-B34F-A2A248E37F68}" srcOrd="0" destOrd="0" parTransId="{3669A3DA-3EF3-46D4-9233-F0B2D509719C}" sibTransId="{1025A7DD-C0F2-4418-A817-024F258FACDA}"/>
    <dgm:cxn modelId="{F086F586-8FF5-46BA-9409-25C1BA79C11E}" srcId="{4E5FDF84-C6F6-4CEF-9A2B-C8B1B883B35F}" destId="{5F1C3A12-D34A-45ED-AD95-46B3B059E95C}" srcOrd="2" destOrd="0" parTransId="{DDF8086C-84C0-4FD1-A5C5-2621ABA67913}" sibTransId="{247654C9-D4CF-40C0-B36B-43F01D399DB5}"/>
    <dgm:cxn modelId="{7ED36789-BFD2-EE43-BFA3-52080FF9C85D}" type="presOf" srcId="{5F1C3A12-D34A-45ED-AD95-46B3B059E95C}" destId="{0B0D0AF3-C201-D54C-ACF7-ABC4F6F4774B}" srcOrd="0" destOrd="0" presId="urn:microsoft.com/office/officeart/2005/8/layout/process4"/>
    <dgm:cxn modelId="{4230638C-8DB1-48EB-8923-7348ADB0ED93}" srcId="{4E5FDF84-C6F6-4CEF-9A2B-C8B1B883B35F}" destId="{F0098958-55F0-4A73-A0FA-C82011115686}" srcOrd="1" destOrd="0" parTransId="{6A9A58DB-415E-4CC5-916A-3A477F85EB8C}" sibTransId="{BA7B527E-216E-4B83-9A8C-006ADC7752E7}"/>
    <dgm:cxn modelId="{277B19B1-335E-414D-AEA5-1769046FBF0E}" type="presOf" srcId="{F0098958-55F0-4A73-A0FA-C82011115686}" destId="{5F480A92-A19C-3A4E-B584-858142E3DCDD}" srcOrd="0" destOrd="0" presId="urn:microsoft.com/office/officeart/2005/8/layout/process4"/>
    <dgm:cxn modelId="{60BF5BCA-1ADA-B844-8499-DB31F54DD410}" type="presOf" srcId="{DC1666AA-07D4-4DFE-B34F-A2A248E37F68}" destId="{337D5463-8A2D-0344-8EE6-11D7554901D7}" srcOrd="0" destOrd="0" presId="urn:microsoft.com/office/officeart/2005/8/layout/process4"/>
    <dgm:cxn modelId="{0C31DB5E-3A68-3D47-A061-2D6A0D950AC0}" type="presParOf" srcId="{B6A65029-7600-F64D-A6D8-E91D8FF8F1AB}" destId="{2ACBF56E-ACF4-DB4C-8561-CC326E30FA0E}" srcOrd="0" destOrd="0" presId="urn:microsoft.com/office/officeart/2005/8/layout/process4"/>
    <dgm:cxn modelId="{82DBDDD4-8F24-B347-B503-C6A36B2CBF53}" type="presParOf" srcId="{2ACBF56E-ACF4-DB4C-8561-CC326E30FA0E}" destId="{0B0D0AF3-C201-D54C-ACF7-ABC4F6F4774B}" srcOrd="0" destOrd="0" presId="urn:microsoft.com/office/officeart/2005/8/layout/process4"/>
    <dgm:cxn modelId="{693E76F6-1E43-F34B-92AB-C9CDE33A6DAE}" type="presParOf" srcId="{B6A65029-7600-F64D-A6D8-E91D8FF8F1AB}" destId="{EAC2321C-A994-B944-9A5B-3AC91EF30F03}" srcOrd="1" destOrd="0" presId="urn:microsoft.com/office/officeart/2005/8/layout/process4"/>
    <dgm:cxn modelId="{8EB9E66F-22B6-BF40-89D6-5E157A41C395}" type="presParOf" srcId="{B6A65029-7600-F64D-A6D8-E91D8FF8F1AB}" destId="{24F6BE4F-A061-084D-A02A-C77847EBE62B}" srcOrd="2" destOrd="0" presId="urn:microsoft.com/office/officeart/2005/8/layout/process4"/>
    <dgm:cxn modelId="{BBD4D6CB-2E61-0146-BF2E-FA152B3B853B}" type="presParOf" srcId="{24F6BE4F-A061-084D-A02A-C77847EBE62B}" destId="{5F480A92-A19C-3A4E-B584-858142E3DCDD}" srcOrd="0" destOrd="0" presId="urn:microsoft.com/office/officeart/2005/8/layout/process4"/>
    <dgm:cxn modelId="{27F7BC9E-D5F5-2F45-9F8E-0399EE1F1BE1}" type="presParOf" srcId="{B6A65029-7600-F64D-A6D8-E91D8FF8F1AB}" destId="{C18AD617-C64B-AF47-BD42-1ACBE30B71F0}" srcOrd="3" destOrd="0" presId="urn:microsoft.com/office/officeart/2005/8/layout/process4"/>
    <dgm:cxn modelId="{D786F63B-A89C-7743-AF80-10552A666EE9}" type="presParOf" srcId="{B6A65029-7600-F64D-A6D8-E91D8FF8F1AB}" destId="{6C4D560D-F95B-E140-A60D-75F3EF08DD85}" srcOrd="4" destOrd="0" presId="urn:microsoft.com/office/officeart/2005/8/layout/process4"/>
    <dgm:cxn modelId="{84892D44-F407-3B40-B68A-514601C8936D}" type="presParOf" srcId="{6C4D560D-F95B-E140-A60D-75F3EF08DD85}" destId="{337D5463-8A2D-0344-8EE6-11D7554901D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F0F00D-96C3-774D-BBED-DD743E052BF8}">
      <dsp:nvSpPr>
        <dsp:cNvPr id="0" name=""/>
        <dsp:cNvSpPr/>
      </dsp:nvSpPr>
      <dsp:spPr>
        <a:xfrm>
          <a:off x="0" y="0"/>
          <a:ext cx="8303551" cy="14797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GB" sz="1800" kern="1200" dirty="0"/>
            <a:t>It is essential to reduce the effects of ACEs on young people’s lives by informing and educating services about what ACEs are and how adversity can impact a young person’s life. </a:t>
          </a:r>
          <a:endParaRPr lang="en-US" sz="1800" kern="1200" dirty="0"/>
        </a:p>
      </dsp:txBody>
      <dsp:txXfrm>
        <a:off x="43341" y="43341"/>
        <a:ext cx="6706763" cy="1393088"/>
      </dsp:txXfrm>
    </dsp:sp>
    <dsp:sp modelId="{A6B693BE-ADE7-6F49-8374-8C6E375F22CD}">
      <dsp:nvSpPr>
        <dsp:cNvPr id="0" name=""/>
        <dsp:cNvSpPr/>
      </dsp:nvSpPr>
      <dsp:spPr>
        <a:xfrm>
          <a:off x="732666" y="1726399"/>
          <a:ext cx="8303551" cy="14797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GB" sz="1800" kern="1200" dirty="0"/>
            <a:t>Integrated working will ensure services work together to support the young person and their family through the process of early intervention. </a:t>
          </a:r>
          <a:endParaRPr lang="en-US" sz="1800" kern="1200" dirty="0"/>
        </a:p>
      </dsp:txBody>
      <dsp:txXfrm>
        <a:off x="776007" y="1769740"/>
        <a:ext cx="6522352" cy="1393088"/>
      </dsp:txXfrm>
    </dsp:sp>
    <dsp:sp modelId="{7A442E36-F0E3-174A-AB87-1B3522D73379}">
      <dsp:nvSpPr>
        <dsp:cNvPr id="0" name=""/>
        <dsp:cNvSpPr/>
      </dsp:nvSpPr>
      <dsp:spPr>
        <a:xfrm>
          <a:off x="1465332" y="3452798"/>
          <a:ext cx="8303551" cy="14797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GB" sz="1800" kern="1200" dirty="0"/>
            <a:t>Early intervention will improve the individual’s health and wellbeing, educational outcomes and relationships with family and friends (Public Health Wales, 2019).</a:t>
          </a:r>
          <a:endParaRPr lang="en-US" sz="1800" kern="1200" dirty="0"/>
        </a:p>
      </dsp:txBody>
      <dsp:txXfrm>
        <a:off x="1508673" y="3496139"/>
        <a:ext cx="6522352" cy="1393088"/>
      </dsp:txXfrm>
    </dsp:sp>
    <dsp:sp modelId="{05D85BCE-9926-B645-99FD-89D800BC5695}">
      <dsp:nvSpPr>
        <dsp:cNvPr id="0" name=""/>
        <dsp:cNvSpPr/>
      </dsp:nvSpPr>
      <dsp:spPr>
        <a:xfrm>
          <a:off x="7341700" y="1122159"/>
          <a:ext cx="961850" cy="96185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558116" y="1122159"/>
        <a:ext cx="529018" cy="723792"/>
      </dsp:txXfrm>
    </dsp:sp>
    <dsp:sp modelId="{29D9C475-3FBD-224E-9CD0-7DAE11AF1878}">
      <dsp:nvSpPr>
        <dsp:cNvPr id="0" name=""/>
        <dsp:cNvSpPr/>
      </dsp:nvSpPr>
      <dsp:spPr>
        <a:xfrm>
          <a:off x="8074366" y="2838693"/>
          <a:ext cx="961850" cy="96185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90782" y="2838693"/>
        <a:ext cx="529018" cy="7237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B8790E-2873-1D4F-AE78-40BB34719A89}">
      <dsp:nvSpPr>
        <dsp:cNvPr id="0" name=""/>
        <dsp:cNvSpPr/>
      </dsp:nvSpPr>
      <dsp:spPr>
        <a:xfrm>
          <a:off x="0" y="3057"/>
          <a:ext cx="1202758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280BEA-9E0D-4E4D-9DF7-CE70425F6B06}">
      <dsp:nvSpPr>
        <dsp:cNvPr id="0" name=""/>
        <dsp:cNvSpPr/>
      </dsp:nvSpPr>
      <dsp:spPr>
        <a:xfrm>
          <a:off x="0" y="3057"/>
          <a:ext cx="2817768" cy="6256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b="1" kern="1200" dirty="0">
              <a:solidFill>
                <a:schemeClr val="accent1"/>
              </a:solidFill>
              <a:latin typeface="Arial" panose="020B0604020202020204" pitchFamily="34" charset="0"/>
              <a:cs typeface="Arial" panose="020B0604020202020204" pitchFamily="34" charset="0"/>
            </a:rPr>
            <a:t>There are various reports, policies, and guidelines available to support young people experiencing homelessness for example: </a:t>
          </a:r>
          <a:endParaRPr lang="en-US" sz="2400" b="1" kern="1200" dirty="0">
            <a:solidFill>
              <a:schemeClr val="accent1"/>
            </a:solidFill>
            <a:latin typeface="Arial" panose="020B0604020202020204" pitchFamily="34" charset="0"/>
            <a:cs typeface="Arial" panose="020B0604020202020204" pitchFamily="34" charset="0"/>
          </a:endParaRPr>
        </a:p>
      </dsp:txBody>
      <dsp:txXfrm>
        <a:off x="0" y="3057"/>
        <a:ext cx="2817768" cy="6256652"/>
      </dsp:txXfrm>
    </dsp:sp>
    <dsp:sp modelId="{73ED9668-D0B0-844B-9A51-33F4B8CB0C70}">
      <dsp:nvSpPr>
        <dsp:cNvPr id="0" name=""/>
        <dsp:cNvSpPr/>
      </dsp:nvSpPr>
      <dsp:spPr>
        <a:xfrm>
          <a:off x="2990430" y="40061"/>
          <a:ext cx="9035958" cy="740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50000"/>
            </a:lnSpc>
            <a:spcBef>
              <a:spcPct val="0"/>
            </a:spcBef>
            <a:spcAft>
              <a:spcPct val="35000"/>
            </a:spcAft>
            <a:buFont typeface="Arial" panose="020B0604020202020204" pitchFamily="34" charset="0"/>
            <a:buNone/>
          </a:pPr>
          <a:r>
            <a:rPr lang="en-GB" sz="1600" b="1" kern="1200" dirty="0">
              <a:latin typeface="Arial" panose="020B0604020202020204" pitchFamily="34" charset="0"/>
              <a:cs typeface="Arial" panose="020B0604020202020204" pitchFamily="34" charset="0"/>
            </a:rPr>
            <a:t>Centre Point’s policy report ‘Ending Youth Homelessness Together’ launched their 16-year vision in 2021 which aims to “End Youth Homelessness by 2037” (Centre Point, 2022). </a:t>
          </a:r>
          <a:endParaRPr lang="en-US" sz="1600" b="1" kern="1200" dirty="0">
            <a:latin typeface="Arial" panose="020B0604020202020204" pitchFamily="34" charset="0"/>
            <a:cs typeface="Arial" panose="020B0604020202020204" pitchFamily="34" charset="0"/>
          </a:endParaRPr>
        </a:p>
      </dsp:txBody>
      <dsp:txXfrm>
        <a:off x="2990430" y="40061"/>
        <a:ext cx="9035958" cy="740075"/>
      </dsp:txXfrm>
    </dsp:sp>
    <dsp:sp modelId="{AF465EF9-31D4-6B40-B8AE-3362DBFADFCE}">
      <dsp:nvSpPr>
        <dsp:cNvPr id="0" name=""/>
        <dsp:cNvSpPr/>
      </dsp:nvSpPr>
      <dsp:spPr>
        <a:xfrm>
          <a:off x="2817768" y="780136"/>
          <a:ext cx="920862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B7DB191-C5FA-704E-97E1-BF455469C609}">
      <dsp:nvSpPr>
        <dsp:cNvPr id="0" name=""/>
        <dsp:cNvSpPr/>
      </dsp:nvSpPr>
      <dsp:spPr>
        <a:xfrm>
          <a:off x="2990430" y="817140"/>
          <a:ext cx="9035958" cy="740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kern="1200" dirty="0"/>
        </a:p>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The Youth engagement and progression framework</a:t>
          </a:r>
          <a:endParaRPr lang="en-US" sz="1600" b="1" kern="1200" dirty="0">
            <a:latin typeface="Arial" panose="020B0604020202020204" pitchFamily="34" charset="0"/>
            <a:cs typeface="Arial" panose="020B0604020202020204" pitchFamily="34" charset="0"/>
          </a:endParaRPr>
        </a:p>
      </dsp:txBody>
      <dsp:txXfrm>
        <a:off x="2990430" y="817140"/>
        <a:ext cx="9035958" cy="740075"/>
      </dsp:txXfrm>
    </dsp:sp>
    <dsp:sp modelId="{4CF660AD-8A46-4F42-B56E-DD1D3BC2812C}">
      <dsp:nvSpPr>
        <dsp:cNvPr id="0" name=""/>
        <dsp:cNvSpPr/>
      </dsp:nvSpPr>
      <dsp:spPr>
        <a:xfrm>
          <a:off x="2817768" y="1557215"/>
          <a:ext cx="920862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961B25F-AEF2-AC45-B18A-B7277B0F04E5}">
      <dsp:nvSpPr>
        <dsp:cNvPr id="0" name=""/>
        <dsp:cNvSpPr/>
      </dsp:nvSpPr>
      <dsp:spPr>
        <a:xfrm>
          <a:off x="2990430" y="1594219"/>
          <a:ext cx="9035958" cy="740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kern="1200" dirty="0"/>
        </a:p>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Mind over matter report</a:t>
          </a:r>
          <a:endParaRPr lang="en-US" sz="1600" b="1" kern="1200" dirty="0">
            <a:latin typeface="Arial" panose="020B0604020202020204" pitchFamily="34" charset="0"/>
            <a:cs typeface="Arial" panose="020B0604020202020204" pitchFamily="34" charset="0"/>
          </a:endParaRPr>
        </a:p>
      </dsp:txBody>
      <dsp:txXfrm>
        <a:off x="2990430" y="1594219"/>
        <a:ext cx="9035958" cy="740075"/>
      </dsp:txXfrm>
    </dsp:sp>
    <dsp:sp modelId="{1DDC482F-1731-3C49-B478-B2DFBF1B5A13}">
      <dsp:nvSpPr>
        <dsp:cNvPr id="0" name=""/>
        <dsp:cNvSpPr/>
      </dsp:nvSpPr>
      <dsp:spPr>
        <a:xfrm>
          <a:off x="2817768" y="2334294"/>
          <a:ext cx="920862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5160F9-BB4B-D144-AEB8-7A401C40500E}">
      <dsp:nvSpPr>
        <dsp:cNvPr id="0" name=""/>
        <dsp:cNvSpPr/>
      </dsp:nvSpPr>
      <dsp:spPr>
        <a:xfrm>
          <a:off x="2990430" y="2371298"/>
          <a:ext cx="9035958" cy="740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kern="1200" dirty="0"/>
        </a:p>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The 5 ways to wellbeing</a:t>
          </a:r>
          <a:endParaRPr lang="en-US" sz="1600" b="1" kern="1200" dirty="0">
            <a:latin typeface="Arial" panose="020B0604020202020204" pitchFamily="34" charset="0"/>
            <a:cs typeface="Arial" panose="020B0604020202020204" pitchFamily="34" charset="0"/>
          </a:endParaRPr>
        </a:p>
      </dsp:txBody>
      <dsp:txXfrm>
        <a:off x="2990430" y="2371298"/>
        <a:ext cx="9035958" cy="740075"/>
      </dsp:txXfrm>
    </dsp:sp>
    <dsp:sp modelId="{1AED30CE-4200-6947-8AC2-789C6B9C68E8}">
      <dsp:nvSpPr>
        <dsp:cNvPr id="0" name=""/>
        <dsp:cNvSpPr/>
      </dsp:nvSpPr>
      <dsp:spPr>
        <a:xfrm>
          <a:off x="2817768" y="3111373"/>
          <a:ext cx="920862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F7C9686-B8E4-2C4C-8616-7217D2545157}">
      <dsp:nvSpPr>
        <dsp:cNvPr id="0" name=""/>
        <dsp:cNvSpPr/>
      </dsp:nvSpPr>
      <dsp:spPr>
        <a:xfrm>
          <a:off x="2990430" y="3148377"/>
          <a:ext cx="9035958" cy="740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kern="1200" dirty="0"/>
        </a:p>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Youth Work Strategy for Wales</a:t>
          </a:r>
          <a:endParaRPr lang="en-US" sz="1600" b="1" kern="1200" dirty="0">
            <a:latin typeface="Arial" panose="020B0604020202020204" pitchFamily="34" charset="0"/>
            <a:cs typeface="Arial" panose="020B0604020202020204" pitchFamily="34" charset="0"/>
          </a:endParaRPr>
        </a:p>
      </dsp:txBody>
      <dsp:txXfrm>
        <a:off x="2990430" y="3148377"/>
        <a:ext cx="9035958" cy="740075"/>
      </dsp:txXfrm>
    </dsp:sp>
    <dsp:sp modelId="{671B55A0-91D2-0645-B47F-A22BE3F178FF}">
      <dsp:nvSpPr>
        <dsp:cNvPr id="0" name=""/>
        <dsp:cNvSpPr/>
      </dsp:nvSpPr>
      <dsp:spPr>
        <a:xfrm>
          <a:off x="2817768" y="3888452"/>
          <a:ext cx="920862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9868BD-945A-D947-8F4D-B8FC7C950ED5}">
      <dsp:nvSpPr>
        <dsp:cNvPr id="0" name=""/>
        <dsp:cNvSpPr/>
      </dsp:nvSpPr>
      <dsp:spPr>
        <a:xfrm>
          <a:off x="2990430" y="3925456"/>
          <a:ext cx="9035958" cy="740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kern="1200" dirty="0"/>
        </a:p>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Quality Mark Framework</a:t>
          </a:r>
          <a:endParaRPr lang="en-US" sz="1600" b="1" kern="1200" dirty="0">
            <a:latin typeface="Arial" panose="020B0604020202020204" pitchFamily="34" charset="0"/>
            <a:cs typeface="Arial" panose="020B0604020202020204" pitchFamily="34" charset="0"/>
          </a:endParaRPr>
        </a:p>
      </dsp:txBody>
      <dsp:txXfrm>
        <a:off x="2990430" y="3925456"/>
        <a:ext cx="9035958" cy="740075"/>
      </dsp:txXfrm>
    </dsp:sp>
    <dsp:sp modelId="{B5C6699E-C197-174A-8C5B-BEC0A40CCE3B}">
      <dsp:nvSpPr>
        <dsp:cNvPr id="0" name=""/>
        <dsp:cNvSpPr/>
      </dsp:nvSpPr>
      <dsp:spPr>
        <a:xfrm>
          <a:off x="2817768" y="4665531"/>
          <a:ext cx="920862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B4E493C-EBE9-9E46-86FA-4EF603158C7B}">
      <dsp:nvSpPr>
        <dsp:cNvPr id="0" name=""/>
        <dsp:cNvSpPr/>
      </dsp:nvSpPr>
      <dsp:spPr>
        <a:xfrm>
          <a:off x="2990430" y="4702535"/>
          <a:ext cx="9035958" cy="740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kern="1200" dirty="0"/>
        </a:p>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Well-being of Future Generations (Wales) Act </a:t>
          </a:r>
          <a:endParaRPr lang="en-US" sz="1600" b="1" kern="1200" dirty="0">
            <a:latin typeface="Arial" panose="020B0604020202020204" pitchFamily="34" charset="0"/>
            <a:cs typeface="Arial" panose="020B0604020202020204" pitchFamily="34" charset="0"/>
          </a:endParaRPr>
        </a:p>
      </dsp:txBody>
      <dsp:txXfrm>
        <a:off x="2990430" y="4702535"/>
        <a:ext cx="9035958" cy="740075"/>
      </dsp:txXfrm>
    </dsp:sp>
    <dsp:sp modelId="{A6A8BF23-8F31-104B-911E-B4AB0A1348B1}">
      <dsp:nvSpPr>
        <dsp:cNvPr id="0" name=""/>
        <dsp:cNvSpPr/>
      </dsp:nvSpPr>
      <dsp:spPr>
        <a:xfrm>
          <a:off x="2817768" y="5442610"/>
          <a:ext cx="920862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1D5BDE7-99B7-0648-9E56-26912231FCF6}">
      <dsp:nvSpPr>
        <dsp:cNvPr id="0" name=""/>
        <dsp:cNvSpPr/>
      </dsp:nvSpPr>
      <dsp:spPr>
        <a:xfrm>
          <a:off x="2990430" y="5479614"/>
          <a:ext cx="9035958" cy="740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kern="1200" dirty="0"/>
        </a:p>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The UNCRC</a:t>
          </a:r>
          <a:endParaRPr lang="en-US" sz="1600" b="1" kern="1200" dirty="0">
            <a:latin typeface="Arial" panose="020B0604020202020204" pitchFamily="34" charset="0"/>
            <a:cs typeface="Arial" panose="020B0604020202020204" pitchFamily="34" charset="0"/>
          </a:endParaRPr>
        </a:p>
      </dsp:txBody>
      <dsp:txXfrm>
        <a:off x="2990430" y="5479614"/>
        <a:ext cx="9035958" cy="740075"/>
      </dsp:txXfrm>
    </dsp:sp>
    <dsp:sp modelId="{C5878D87-C7E2-5045-881D-DBA1BA6BF699}">
      <dsp:nvSpPr>
        <dsp:cNvPr id="0" name=""/>
        <dsp:cNvSpPr/>
      </dsp:nvSpPr>
      <dsp:spPr>
        <a:xfrm>
          <a:off x="2817768" y="6219689"/>
          <a:ext cx="920862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0D0AF3-C201-D54C-ACF7-ABC4F6F4774B}">
      <dsp:nvSpPr>
        <dsp:cNvPr id="0" name=""/>
        <dsp:cNvSpPr/>
      </dsp:nvSpPr>
      <dsp:spPr>
        <a:xfrm>
          <a:off x="0" y="4766075"/>
          <a:ext cx="6642388" cy="156433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150000"/>
            </a:lnSpc>
            <a:spcBef>
              <a:spcPct val="0"/>
            </a:spcBef>
            <a:spcAft>
              <a:spcPct val="35000"/>
            </a:spcAft>
            <a:buNone/>
          </a:pPr>
          <a:r>
            <a:rPr lang="en-GB" sz="1600" kern="1200" dirty="0"/>
            <a:t>Providing new experiences and activities for young people develops self-esteem and confidence, promotes participation, and empowers individuals to achieve goals to reach their full potential. </a:t>
          </a:r>
          <a:endParaRPr lang="en-US" sz="1600" kern="1200" dirty="0"/>
        </a:p>
      </dsp:txBody>
      <dsp:txXfrm>
        <a:off x="0" y="4766075"/>
        <a:ext cx="6642388" cy="1564332"/>
      </dsp:txXfrm>
    </dsp:sp>
    <dsp:sp modelId="{5F480A92-A19C-3A4E-B584-858142E3DCDD}">
      <dsp:nvSpPr>
        <dsp:cNvPr id="0" name=""/>
        <dsp:cNvSpPr/>
      </dsp:nvSpPr>
      <dsp:spPr>
        <a:xfrm rot="10800000">
          <a:off x="0" y="2383597"/>
          <a:ext cx="6642388" cy="2405943"/>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150000"/>
            </a:lnSpc>
            <a:spcBef>
              <a:spcPct val="0"/>
            </a:spcBef>
            <a:spcAft>
              <a:spcPct val="35000"/>
            </a:spcAft>
            <a:buNone/>
          </a:pPr>
          <a:r>
            <a:rPr lang="en-GB" sz="1600" kern="1200" dirty="0"/>
            <a:t>Youth work aims to not only focus on risk factors but recognise protective factors through providing new experiences for young people.</a:t>
          </a:r>
          <a:endParaRPr lang="en-US" sz="1600" kern="1200" dirty="0"/>
        </a:p>
      </dsp:txBody>
      <dsp:txXfrm rot="10800000">
        <a:off x="0" y="2383597"/>
        <a:ext cx="6642388" cy="1563310"/>
      </dsp:txXfrm>
    </dsp:sp>
    <dsp:sp modelId="{337D5463-8A2D-0344-8EE6-11D7554901D7}">
      <dsp:nvSpPr>
        <dsp:cNvPr id="0" name=""/>
        <dsp:cNvSpPr/>
      </dsp:nvSpPr>
      <dsp:spPr>
        <a:xfrm rot="10800000">
          <a:off x="0" y="1119"/>
          <a:ext cx="6642388" cy="2405943"/>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150000"/>
            </a:lnSpc>
            <a:spcBef>
              <a:spcPct val="0"/>
            </a:spcBef>
            <a:spcAft>
              <a:spcPct val="35000"/>
            </a:spcAft>
            <a:buNone/>
          </a:pPr>
          <a:r>
            <a:rPr lang="en-GB" sz="1600" kern="1200" dirty="0"/>
            <a:t>Youth work as an intervention can be very beneficial as the provision adopts a particular approach to develop relationships. </a:t>
          </a:r>
          <a:endParaRPr lang="en-US" sz="1600" kern="1200" dirty="0"/>
        </a:p>
      </dsp:txBody>
      <dsp:txXfrm rot="10800000">
        <a:off x="0" y="1119"/>
        <a:ext cx="6642388" cy="156331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47A63F-9D06-479D-A04D-717692D4326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C51F70DC-6EDE-457C-B55A-39AC7DE41A3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665ECB7B-2E2D-493A-9320-04640C44B7BB}" type="datetime1">
              <a:rPr lang="en-GB" smtClean="0"/>
              <a:t>16/01/2023</a:t>
            </a:fld>
            <a:endParaRPr lang="en-GB"/>
          </a:p>
        </p:txBody>
      </p:sp>
      <p:sp>
        <p:nvSpPr>
          <p:cNvPr id="4" name="Footer Placeholder 3">
            <a:extLst>
              <a:ext uri="{FF2B5EF4-FFF2-40B4-BE49-F238E27FC236}">
                <a16:creationId xmlns:a16="http://schemas.microsoft.com/office/drawing/2014/main" id="{146987CF-42F5-4BB0-AD0D-1D64C359446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22368FB4-296C-4F8C-BFA3-D7C3AD617B6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F555657-0A12-495F-9FFA-D8F7554E7C39}" type="slidenum">
              <a:rPr lang="en-GB" smtClean="0"/>
              <a:t>‹#›</a:t>
            </a:fld>
            <a:endParaRPr lang="en-GB"/>
          </a:p>
        </p:txBody>
      </p:sp>
    </p:spTree>
    <p:extLst>
      <p:ext uri="{BB962C8B-B14F-4D97-AF65-F5344CB8AC3E}">
        <p14:creationId xmlns:p14="http://schemas.microsoft.com/office/powerpoint/2010/main" val="176643222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9512AE54-B054-4695-BDD4-76EBCD4DB2EC}" type="datetime1">
              <a:rPr lang="en-GB" noProof="0" smtClean="0"/>
              <a:t>16/01/2023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2780FBB-F712-42E7-8C2F-226D98798B3F}" type="slidenum">
              <a:rPr lang="en-GB" noProof="0" smtClean="0"/>
              <a:t>‹#›</a:t>
            </a:fld>
            <a:endParaRPr lang="en-GB" noProof="0"/>
          </a:p>
        </p:txBody>
      </p:sp>
    </p:spTree>
    <p:extLst>
      <p:ext uri="{BB962C8B-B14F-4D97-AF65-F5344CB8AC3E}">
        <p14:creationId xmlns:p14="http://schemas.microsoft.com/office/powerpoint/2010/main" val="256715350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1</a:t>
            </a:fld>
            <a:endParaRPr lang="en-GB"/>
          </a:p>
        </p:txBody>
      </p:sp>
    </p:spTree>
    <p:extLst>
      <p:ext uri="{BB962C8B-B14F-4D97-AF65-F5344CB8AC3E}">
        <p14:creationId xmlns:p14="http://schemas.microsoft.com/office/powerpoint/2010/main" val="28435731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2</a:t>
            </a:fld>
            <a:endParaRPr lang="en-GB"/>
          </a:p>
        </p:txBody>
      </p:sp>
    </p:spTree>
    <p:extLst>
      <p:ext uri="{BB962C8B-B14F-4D97-AF65-F5344CB8AC3E}">
        <p14:creationId xmlns:p14="http://schemas.microsoft.com/office/powerpoint/2010/main" val="14103862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B0C32-F044-4939-92E4-8BA39B7A391A}"/>
              </a:ext>
              <a:ext uri="{C183D7F6-B498-43B3-948B-1728B52AA6E4}">
                <adec:decorative xmlns:adec="http://schemas.microsoft.com/office/drawing/2017/decorative" val="1"/>
              </a:ext>
            </a:extLst>
          </p:cNvPr>
          <p:cNvSpPr/>
          <p:nvPr userDrawn="1"/>
        </p:nvSpPr>
        <p:spPr>
          <a:xfrm>
            <a:off x="3050" y="-66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6584BE8A-3E34-4967-9E7C-13EC8F6A990A}"/>
              </a:ext>
              <a:ext uri="{C183D7F6-B498-43B3-948B-1728B52AA6E4}">
                <adec:decorative xmlns:adec="http://schemas.microsoft.com/office/drawing/2017/decorative" val="1"/>
              </a:ext>
            </a:extLst>
          </p:cNvPr>
          <p:cNvSpPr/>
          <p:nvPr userDrawn="1"/>
        </p:nvSpPr>
        <p:spPr>
          <a:xfrm>
            <a:off x="3050" y="-663"/>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99BFF676-EC35-4FFD-8894-CA4F2830700A}"/>
              </a:ext>
              <a:ext uri="{C183D7F6-B498-43B3-948B-1728B52AA6E4}">
                <adec:decorative xmlns:adec="http://schemas.microsoft.com/office/drawing/2017/decorative" val="1"/>
              </a:ext>
            </a:extLst>
          </p:cNvPr>
          <p:cNvSpPr/>
          <p:nvPr userDrawn="1"/>
        </p:nvSpPr>
        <p:spPr>
          <a:xfrm>
            <a:off x="3050" y="0"/>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Oval 13">
            <a:extLst>
              <a:ext uri="{FF2B5EF4-FFF2-40B4-BE49-F238E27FC236}">
                <a16:creationId xmlns:a16="http://schemas.microsoft.com/office/drawing/2014/main" id="{32DA1557-E095-4C82-B659-3AF550080BB1}"/>
              </a:ext>
              <a:ext uri="{C183D7F6-B498-43B3-948B-1728B52AA6E4}">
                <adec:decorative xmlns:adec="http://schemas.microsoft.com/office/drawing/2017/decorative" val="1"/>
              </a:ext>
            </a:extLst>
          </p:cNvPr>
          <p:cNvSpPr/>
          <p:nvPr userDrawn="1"/>
        </p:nvSpPr>
        <p:spPr>
          <a:xfrm rot="16200000">
            <a:off x="2746250" y="-663"/>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Oval 14">
            <a:extLst>
              <a:ext uri="{FF2B5EF4-FFF2-40B4-BE49-F238E27FC236}">
                <a16:creationId xmlns:a16="http://schemas.microsoft.com/office/drawing/2014/main" id="{9F34E5EF-94D7-4AE0-BDD1-81A3ECDE614C}"/>
              </a:ext>
              <a:ext uri="{C183D7F6-B498-43B3-948B-1728B52AA6E4}">
                <adec:decorative xmlns:adec="http://schemas.microsoft.com/office/drawing/2017/decorative" val="1"/>
              </a:ext>
            </a:extLst>
          </p:cNvPr>
          <p:cNvSpPr/>
          <p:nvPr userDrawn="1"/>
        </p:nvSpPr>
        <p:spPr>
          <a:xfrm rot="16200000">
            <a:off x="77040" y="1193411"/>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Oval 15">
            <a:extLst>
              <a:ext uri="{FF2B5EF4-FFF2-40B4-BE49-F238E27FC236}">
                <a16:creationId xmlns:a16="http://schemas.microsoft.com/office/drawing/2014/main" id="{D829E57E-3199-4AAA-B2D5-F93264FDA0B5}"/>
              </a:ext>
              <a:ext uri="{C183D7F6-B498-43B3-948B-1728B52AA6E4}">
                <adec:decorative xmlns:adec="http://schemas.microsoft.com/office/drawing/2017/decorative" val="1"/>
              </a:ext>
            </a:extLst>
          </p:cNvPr>
          <p:cNvSpPr/>
          <p:nvPr userDrawn="1"/>
        </p:nvSpPr>
        <p:spPr>
          <a:xfrm rot="16200000">
            <a:off x="6442672" y="193606"/>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pic>
        <p:nvPicPr>
          <p:cNvPr id="17" name="Picture 16" descr="Tag=CustomerPhoto&#10;Crop=1&#10;Align=N/A">
            <a:extLst>
              <a:ext uri="{FF2B5EF4-FFF2-40B4-BE49-F238E27FC236}">
                <a16:creationId xmlns:a16="http://schemas.microsoft.com/office/drawing/2014/main" id="{8A791822-0971-4E61-A5E4-9AAD258F58E3}"/>
              </a:ext>
            </a:extLst>
          </p:cNvPr>
          <p:cNvPicPr>
            <a:picLocks/>
          </p:cNvPicPr>
          <p:nvPr userDrawn="1"/>
        </p:nvPicPr>
        <p:blipFill>
          <a:blip r:embed="rId2">
            <a:alphaModFix amt="20000"/>
            <a:extLst>
              <a:ext uri="{28A0092B-C50C-407E-A947-70E740481C1C}">
                <a14:useLocalDpi xmlns:a14="http://schemas.microsoft.com/office/drawing/2010/main" val="0"/>
              </a:ext>
            </a:extLst>
          </a:blip>
          <a:stretch>
            <a:fillRect/>
          </a:stretch>
        </p:blipFill>
        <p:spPr>
          <a:xfrm>
            <a:off x="3048" y="-663"/>
            <a:ext cx="12188952" cy="6858000"/>
          </a:xfrm>
          <a:prstGeom prst="rect">
            <a:avLst/>
          </a:prstGeom>
        </p:spPr>
      </p:pic>
      <p:sp>
        <p:nvSpPr>
          <p:cNvPr id="18" name="Title 1">
            <a:extLst>
              <a:ext uri="{FF2B5EF4-FFF2-40B4-BE49-F238E27FC236}">
                <a16:creationId xmlns:a16="http://schemas.microsoft.com/office/drawing/2014/main" id="{B86D7D99-F789-4EDA-861D-B6B994F05F1D}"/>
              </a:ext>
            </a:extLst>
          </p:cNvPr>
          <p:cNvSpPr>
            <a:spLocks noGrp="1"/>
          </p:cNvSpPr>
          <p:nvPr>
            <p:ph type="ctrTitle"/>
          </p:nvPr>
        </p:nvSpPr>
        <p:spPr>
          <a:xfrm>
            <a:off x="1527050" y="1121700"/>
            <a:ext cx="9144000" cy="2387600"/>
          </a:xfrm>
        </p:spPr>
        <p:txBody>
          <a:bodyPr rtlCol="0"/>
          <a:lstStyle>
            <a:lvl1pPr algn="ctr">
              <a:defRPr>
                <a:solidFill>
                  <a:schemeClr val="bg1"/>
                </a:solidFill>
              </a:defRPr>
            </a:lvl1pPr>
          </a:lstStyle>
          <a:p>
            <a:pPr rtl="0"/>
            <a:endParaRPr lang="en-GB" noProof="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endParaRPr>
          </a:p>
        </p:txBody>
      </p:sp>
      <p:sp>
        <p:nvSpPr>
          <p:cNvPr id="20" name="Text Placeholder 12">
            <a:extLst>
              <a:ext uri="{FF2B5EF4-FFF2-40B4-BE49-F238E27FC236}">
                <a16:creationId xmlns:a16="http://schemas.microsoft.com/office/drawing/2014/main" id="{2B39487B-EA73-4D7B-93AA-D63B49F4DA7F}"/>
              </a:ext>
            </a:extLst>
          </p:cNvPr>
          <p:cNvSpPr>
            <a:spLocks noGrp="1"/>
          </p:cNvSpPr>
          <p:nvPr>
            <p:ph type="body" sz="quarter" idx="15"/>
          </p:nvPr>
        </p:nvSpPr>
        <p:spPr>
          <a:xfrm>
            <a:off x="1527050" y="3600450"/>
            <a:ext cx="9144000" cy="2451100"/>
          </a:xfrm>
        </p:spPr>
        <p:txBody>
          <a:bodyPr rtlCol="0">
            <a:normAutofit/>
          </a:bodyPr>
          <a:lstStyle>
            <a:lvl1pPr marL="0" indent="0" algn="ctr">
              <a:buNone/>
              <a:defRPr sz="2800">
                <a:solidFill>
                  <a:schemeClr val="bg1"/>
                </a:solidFill>
                <a:effectLst/>
                <a:latin typeface="+mn-lt"/>
              </a:defRPr>
            </a:lvl1pPr>
          </a:lstStyle>
          <a:p>
            <a:pPr lvl="0" rtl="0"/>
            <a:r>
              <a:rPr lang="en-GB" noProof="0"/>
              <a:t>Click to edit Master text styles</a:t>
            </a:r>
          </a:p>
        </p:txBody>
      </p:sp>
    </p:spTree>
    <p:extLst>
      <p:ext uri="{BB962C8B-B14F-4D97-AF65-F5344CB8AC3E}">
        <p14:creationId xmlns:p14="http://schemas.microsoft.com/office/powerpoint/2010/main" val="1155544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F98AFCE-98D2-46C5-82A8-E45659B1769D}"/>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ame 11">
            <a:extLst>
              <a:ext uri="{FF2B5EF4-FFF2-40B4-BE49-F238E27FC236}">
                <a16:creationId xmlns:a16="http://schemas.microsoft.com/office/drawing/2014/main" id="{F69999FB-8585-40F0-990C-6A0BAD1C8081}"/>
              </a:ext>
              <a:ext uri="{C183D7F6-B498-43B3-948B-1728B52AA6E4}">
                <adec:decorative xmlns:adec="http://schemas.microsoft.com/office/drawing/2017/decorative" val="1"/>
              </a:ext>
            </a:extLst>
          </p:cNvPr>
          <p:cNvSpPr/>
          <p:nvPr userDrawn="1"/>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Title 1">
            <a:extLst>
              <a:ext uri="{FF2B5EF4-FFF2-40B4-BE49-F238E27FC236}">
                <a16:creationId xmlns:a16="http://schemas.microsoft.com/office/drawing/2014/main" id="{2768738E-7449-46C1-B7D3-844FE2BA7D35}"/>
              </a:ext>
            </a:extLst>
          </p:cNvPr>
          <p:cNvSpPr>
            <a:spLocks noGrp="1"/>
          </p:cNvSpPr>
          <p:nvPr>
            <p:ph type="title"/>
          </p:nvPr>
        </p:nvSpPr>
        <p:spPr>
          <a:xfrm>
            <a:off x="838200" y="914399"/>
            <a:ext cx="5992550" cy="2827422"/>
          </a:xfrm>
        </p:spPr>
        <p:txBody>
          <a:bodyPr rtlCol="0" anchor="t">
            <a:normAutofit/>
          </a:bodyPr>
          <a:lstStyle/>
          <a:p>
            <a:pPr rtl="0"/>
            <a:endParaRPr lang="en-GB" sz="4400" noProof="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B0FF04F9-E792-4C19-9FD5-44800CEB2E89}"/>
              </a:ext>
            </a:extLst>
          </p:cNvPr>
          <p:cNvSpPr>
            <a:spLocks noGrp="1"/>
          </p:cNvSpPr>
          <p:nvPr>
            <p:ph idx="1"/>
          </p:nvPr>
        </p:nvSpPr>
        <p:spPr>
          <a:xfrm>
            <a:off x="6976085" y="914400"/>
            <a:ext cx="4377714" cy="2827422"/>
          </a:xfrm>
        </p:spPr>
        <p:txBody>
          <a:bodyPr rtlCol="0" anchor="t">
            <a:normAutofit/>
          </a:bodyPr>
          <a:lstStyle>
            <a:lvl1pPr marL="0" indent="0">
              <a:buNone/>
              <a:defRPr sz="2800"/>
            </a:lvl1pPr>
          </a:lstStyle>
          <a:p>
            <a:pPr marL="228600" indent="-228600" rtl="0"/>
            <a:endParaRPr lang="en-GB" sz="1800" noProof="0">
              <a:solidFill>
                <a:schemeClr val="tx2">
                  <a:alpha val="60000"/>
                </a:schemeClr>
              </a:solidFill>
            </a:endParaRPr>
          </a:p>
        </p:txBody>
      </p:sp>
      <p:sp>
        <p:nvSpPr>
          <p:cNvPr id="14" name="Picture Placeholder 13">
            <a:extLst>
              <a:ext uri="{FF2B5EF4-FFF2-40B4-BE49-F238E27FC236}">
                <a16:creationId xmlns:a16="http://schemas.microsoft.com/office/drawing/2014/main" id="{5F2F9DF6-DFB9-44A8-B629-57F58893AD21}"/>
              </a:ext>
            </a:extLst>
          </p:cNvPr>
          <p:cNvSpPr>
            <a:spLocks noGrp="1"/>
          </p:cNvSpPr>
          <p:nvPr>
            <p:ph type="pic" sz="quarter" idx="13"/>
          </p:nvPr>
        </p:nvSpPr>
        <p:spPr>
          <a:xfrm>
            <a:off x="490538" y="4059936"/>
            <a:ext cx="2807208" cy="2322576"/>
          </a:xfrm>
          <a:solidFill>
            <a:schemeClr val="accent6"/>
          </a:solidFill>
        </p:spPr>
        <p:txBody>
          <a:bodyPr rtlCol="0"/>
          <a:lstStyle/>
          <a:p>
            <a:pPr rtl="0"/>
            <a:endParaRPr lang="en-GB" noProof="0"/>
          </a:p>
        </p:txBody>
      </p:sp>
      <p:sp>
        <p:nvSpPr>
          <p:cNvPr id="15" name="Picture Placeholder 13">
            <a:extLst>
              <a:ext uri="{FF2B5EF4-FFF2-40B4-BE49-F238E27FC236}">
                <a16:creationId xmlns:a16="http://schemas.microsoft.com/office/drawing/2014/main" id="{927BC207-43FE-4B6A-AEBE-875B69CF9761}"/>
              </a:ext>
            </a:extLst>
          </p:cNvPr>
          <p:cNvSpPr>
            <a:spLocks noGrp="1"/>
          </p:cNvSpPr>
          <p:nvPr>
            <p:ph type="pic" sz="quarter" idx="14"/>
          </p:nvPr>
        </p:nvSpPr>
        <p:spPr>
          <a:xfrm>
            <a:off x="3291840" y="4059936"/>
            <a:ext cx="2807208" cy="2322576"/>
          </a:xfrm>
          <a:solidFill>
            <a:schemeClr val="accent6"/>
          </a:solidFill>
        </p:spPr>
        <p:txBody>
          <a:bodyPr rtlCol="0"/>
          <a:lstStyle/>
          <a:p>
            <a:pPr rtl="0"/>
            <a:endParaRPr lang="en-GB" noProof="0"/>
          </a:p>
        </p:txBody>
      </p:sp>
      <p:sp>
        <p:nvSpPr>
          <p:cNvPr id="16" name="Picture Placeholder 13">
            <a:extLst>
              <a:ext uri="{FF2B5EF4-FFF2-40B4-BE49-F238E27FC236}">
                <a16:creationId xmlns:a16="http://schemas.microsoft.com/office/drawing/2014/main" id="{EBBF5499-9A70-4846-B98E-316EC17F9FCD}"/>
              </a:ext>
            </a:extLst>
          </p:cNvPr>
          <p:cNvSpPr>
            <a:spLocks noGrp="1"/>
          </p:cNvSpPr>
          <p:nvPr>
            <p:ph type="pic" sz="quarter" idx="15"/>
          </p:nvPr>
        </p:nvSpPr>
        <p:spPr>
          <a:xfrm>
            <a:off x="6099048" y="4059936"/>
            <a:ext cx="2807208" cy="2322576"/>
          </a:xfrm>
          <a:solidFill>
            <a:schemeClr val="accent6"/>
          </a:solidFill>
        </p:spPr>
        <p:txBody>
          <a:bodyPr rtlCol="0"/>
          <a:lstStyle/>
          <a:p>
            <a:pPr rtl="0"/>
            <a:endParaRPr lang="en-GB" noProof="0"/>
          </a:p>
        </p:txBody>
      </p:sp>
      <p:sp>
        <p:nvSpPr>
          <p:cNvPr id="17" name="Picture Placeholder 13">
            <a:extLst>
              <a:ext uri="{FF2B5EF4-FFF2-40B4-BE49-F238E27FC236}">
                <a16:creationId xmlns:a16="http://schemas.microsoft.com/office/drawing/2014/main" id="{C7A79F30-D473-48F6-9AC2-286C7B70F3ED}"/>
              </a:ext>
            </a:extLst>
          </p:cNvPr>
          <p:cNvSpPr>
            <a:spLocks noGrp="1"/>
          </p:cNvSpPr>
          <p:nvPr>
            <p:ph type="pic" sz="quarter" idx="16"/>
          </p:nvPr>
        </p:nvSpPr>
        <p:spPr>
          <a:xfrm>
            <a:off x="8906256" y="4059936"/>
            <a:ext cx="2807208" cy="2322576"/>
          </a:xfrm>
          <a:solidFill>
            <a:schemeClr val="accent6"/>
          </a:solidFill>
        </p:spPr>
        <p:txBody>
          <a:bodyPr rtlCol="0"/>
          <a:lstStyle/>
          <a:p>
            <a:pPr rtl="0"/>
            <a:endParaRPr lang="en-GB" noProof="0"/>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rtlCol="0"/>
          <a:lstStyle/>
          <a:p>
            <a:pPr rtl="0"/>
            <a:r>
              <a:rPr lang="en-GB" noProof="0"/>
              <a:t>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009914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910AFBC-7932-43F4-ABEA-C89B2698634B}"/>
              </a:ext>
            </a:extLst>
          </p:cNvPr>
          <p:cNvSpPr>
            <a:spLocks noGrp="1"/>
          </p:cNvSpPr>
          <p:nvPr>
            <p:ph type="title"/>
          </p:nvPr>
        </p:nvSpPr>
        <p:spPr>
          <a:xfrm>
            <a:off x="841249" y="857251"/>
            <a:ext cx="5914937" cy="2076450"/>
          </a:xfrm>
        </p:spPr>
        <p:txBody>
          <a:bodyPr rtlCol="0" anchor="b">
            <a:normAutofit/>
          </a:bodyPr>
          <a:lstStyle/>
          <a:p>
            <a:pPr rtl="0"/>
            <a:endParaRPr lang="en-GB" sz="4400" noProof="0">
              <a:gradFill flip="none" rotWithShape="1">
                <a:gsLst>
                  <a:gs pos="0">
                    <a:schemeClr val="accent5">
                      <a:alpha val="70000"/>
                    </a:schemeClr>
                  </a:gs>
                  <a:gs pos="100000">
                    <a:schemeClr val="accent1">
                      <a:alpha val="70000"/>
                    </a:schemeClr>
                  </a:gs>
                </a:gsLst>
                <a:lin ang="0" scaled="1"/>
                <a:tileRect/>
              </a:gradFill>
            </a:endParaRPr>
          </a:p>
        </p:txBody>
      </p:sp>
      <p:sp>
        <p:nvSpPr>
          <p:cNvPr id="17" name="Content Placeholder 2">
            <a:extLst>
              <a:ext uri="{FF2B5EF4-FFF2-40B4-BE49-F238E27FC236}">
                <a16:creationId xmlns:a16="http://schemas.microsoft.com/office/drawing/2014/main" id="{1178A42D-5ED2-4AB6-BE4B-4109074320DF}"/>
              </a:ext>
            </a:extLst>
          </p:cNvPr>
          <p:cNvSpPr>
            <a:spLocks noGrp="1"/>
          </p:cNvSpPr>
          <p:nvPr>
            <p:ph idx="1"/>
          </p:nvPr>
        </p:nvSpPr>
        <p:spPr>
          <a:xfrm>
            <a:off x="841248" y="3190875"/>
            <a:ext cx="5914938" cy="2986087"/>
          </a:xfrm>
        </p:spPr>
        <p:txBody>
          <a:bodyPr rtlCol="0">
            <a:noAutofit/>
          </a:bodyPr>
          <a:lstStyle>
            <a:lvl1pPr marL="0" indent="0">
              <a:lnSpc>
                <a:spcPct val="100000"/>
              </a:lnSpc>
              <a:buNone/>
              <a:defRPr sz="2000"/>
            </a:lvl1pPr>
          </a:lstStyle>
          <a:p>
            <a:pPr marL="228600" indent="-228600" rtl="0"/>
            <a:endParaRPr lang="en-GB" sz="1800" noProof="0">
              <a:solidFill>
                <a:schemeClr val="tx2">
                  <a:alpha val="60000"/>
                </a:schemeClr>
              </a:solidFill>
            </a:endParaRPr>
          </a:p>
        </p:txBody>
      </p:sp>
      <p:sp>
        <p:nvSpPr>
          <p:cNvPr id="29" name="Date Placeholder 1">
            <a:extLst>
              <a:ext uri="{FF2B5EF4-FFF2-40B4-BE49-F238E27FC236}">
                <a16:creationId xmlns:a16="http://schemas.microsoft.com/office/drawing/2014/main" id="{4D9A7D07-2BA3-438D-972B-EA578370D50F}"/>
              </a:ext>
            </a:extLst>
          </p:cNvPr>
          <p:cNvSpPr>
            <a:spLocks noGrp="1"/>
          </p:cNvSpPr>
          <p:nvPr>
            <p:ph type="dt" sz="half" idx="10"/>
          </p:nvPr>
        </p:nvSpPr>
        <p:spPr>
          <a:xfrm>
            <a:off x="838200" y="6429375"/>
            <a:ext cx="2743200" cy="365125"/>
          </a:xfrm>
        </p:spPr>
        <p:txBody>
          <a:bodyPr rtlCol="0"/>
          <a:lstStyle>
            <a:lvl1pPr>
              <a:defRPr>
                <a:solidFill>
                  <a:schemeClr val="tx2">
                    <a:alpha val="60000"/>
                  </a:schemeClr>
                </a:solidFill>
              </a:defRPr>
            </a:lvl1pPr>
          </a:lstStyle>
          <a:p>
            <a:pPr rtl="0"/>
            <a:r>
              <a:rPr lang="en-GB" noProof="0"/>
              <a:t>20xx</a:t>
            </a:r>
          </a:p>
        </p:txBody>
      </p:sp>
      <p:sp>
        <p:nvSpPr>
          <p:cNvPr id="24" name="Picture Placeholder 23">
            <a:extLst>
              <a:ext uri="{FF2B5EF4-FFF2-40B4-BE49-F238E27FC236}">
                <a16:creationId xmlns:a16="http://schemas.microsoft.com/office/drawing/2014/main" id="{C8720583-BC84-48EB-85BC-AE71214A30A5}"/>
              </a:ext>
            </a:extLst>
          </p:cNvPr>
          <p:cNvSpPr>
            <a:spLocks noGrp="1"/>
          </p:cNvSpPr>
          <p:nvPr>
            <p:ph type="pic" sz="quarter" idx="13"/>
          </p:nvPr>
        </p:nvSpPr>
        <p:spPr>
          <a:xfrm>
            <a:off x="7589520" y="0"/>
            <a:ext cx="4599432" cy="2286000"/>
          </a:xfrm>
          <a:solidFill>
            <a:schemeClr val="accent6"/>
          </a:solidFill>
        </p:spPr>
        <p:txBody>
          <a:bodyPr rtlCol="0"/>
          <a:lstStyle/>
          <a:p>
            <a:pPr rtl="0"/>
            <a:endParaRPr lang="en-GB" noProof="0"/>
          </a:p>
        </p:txBody>
      </p:sp>
      <p:sp>
        <p:nvSpPr>
          <p:cNvPr id="25" name="Picture Placeholder 23">
            <a:extLst>
              <a:ext uri="{FF2B5EF4-FFF2-40B4-BE49-F238E27FC236}">
                <a16:creationId xmlns:a16="http://schemas.microsoft.com/office/drawing/2014/main" id="{C3F0A5CD-C47A-4CDF-BE99-75F3A81B18FB}"/>
              </a:ext>
            </a:extLst>
          </p:cNvPr>
          <p:cNvSpPr>
            <a:spLocks noGrp="1"/>
          </p:cNvSpPr>
          <p:nvPr>
            <p:ph type="pic" sz="quarter" idx="14"/>
          </p:nvPr>
        </p:nvSpPr>
        <p:spPr>
          <a:xfrm>
            <a:off x="7589520" y="2286000"/>
            <a:ext cx="4599432" cy="2286000"/>
          </a:xfrm>
          <a:solidFill>
            <a:schemeClr val="accent6"/>
          </a:solidFill>
        </p:spPr>
        <p:txBody>
          <a:bodyPr rtlCol="0"/>
          <a:lstStyle/>
          <a:p>
            <a:pPr rtl="0"/>
            <a:endParaRPr lang="en-GB" noProof="0"/>
          </a:p>
        </p:txBody>
      </p:sp>
      <p:sp>
        <p:nvSpPr>
          <p:cNvPr id="26" name="Picture Placeholder 23">
            <a:extLst>
              <a:ext uri="{FF2B5EF4-FFF2-40B4-BE49-F238E27FC236}">
                <a16:creationId xmlns:a16="http://schemas.microsoft.com/office/drawing/2014/main" id="{7329454B-9275-4E86-B32E-91C0DB62AA71}"/>
              </a:ext>
            </a:extLst>
          </p:cNvPr>
          <p:cNvSpPr>
            <a:spLocks noGrp="1"/>
          </p:cNvSpPr>
          <p:nvPr>
            <p:ph type="pic" sz="quarter" idx="15"/>
          </p:nvPr>
        </p:nvSpPr>
        <p:spPr>
          <a:xfrm>
            <a:off x="7589520" y="4572000"/>
            <a:ext cx="4599432" cy="2286000"/>
          </a:xfrm>
          <a:solidFill>
            <a:schemeClr val="accent6"/>
          </a:solidFill>
        </p:spPr>
        <p:txBody>
          <a:bodyPr rtlCol="0"/>
          <a:lstStyle/>
          <a:p>
            <a:pPr rtl="0"/>
            <a:endParaRPr lang="en-GB" noProof="0"/>
          </a:p>
        </p:txBody>
      </p:sp>
      <p:sp>
        <p:nvSpPr>
          <p:cNvPr id="30" name="Footer Placeholder 2">
            <a:extLst>
              <a:ext uri="{FF2B5EF4-FFF2-40B4-BE49-F238E27FC236}">
                <a16:creationId xmlns:a16="http://schemas.microsoft.com/office/drawing/2014/main" id="{21E9E1BF-D594-4F96-8DBE-5A8DD51D3B58}"/>
              </a:ext>
            </a:extLst>
          </p:cNvPr>
          <p:cNvSpPr>
            <a:spLocks noGrp="1"/>
          </p:cNvSpPr>
          <p:nvPr>
            <p:ph type="ftr" sz="quarter" idx="11"/>
          </p:nvPr>
        </p:nvSpPr>
        <p:spPr>
          <a:xfrm>
            <a:off x="4038600" y="6429375"/>
            <a:ext cx="4114800" cy="365125"/>
          </a:xfrm>
        </p:spPr>
        <p:txBody>
          <a:bodyPr rtlCol="0"/>
          <a:lstStyle>
            <a:lvl1pPr algn="l">
              <a:defRPr>
                <a:solidFill>
                  <a:schemeClr val="tx2">
                    <a:alpha val="60000"/>
                  </a:schemeClr>
                </a:solidFill>
              </a:defRPr>
            </a:lvl1pPr>
          </a:lstStyle>
          <a:p>
            <a:pPr rtl="0"/>
            <a:r>
              <a:rPr lang="en-GB" noProof="0"/>
              <a:t>SAMPLE FOOTER TEXT</a:t>
            </a:r>
          </a:p>
        </p:txBody>
      </p:sp>
      <p:sp>
        <p:nvSpPr>
          <p:cNvPr id="31" name="Slide Number Placeholder 3">
            <a:extLst>
              <a:ext uri="{FF2B5EF4-FFF2-40B4-BE49-F238E27FC236}">
                <a16:creationId xmlns:a16="http://schemas.microsoft.com/office/drawing/2014/main" id="{C30FDEF8-F3F3-42D5-9EE1-EDDF18B35377}"/>
              </a:ext>
            </a:extLst>
          </p:cNvPr>
          <p:cNvSpPr>
            <a:spLocks noGrp="1"/>
          </p:cNvSpPr>
          <p:nvPr>
            <p:ph type="sldNum" sz="quarter" idx="12"/>
          </p:nvPr>
        </p:nvSpPr>
        <p:spPr>
          <a:xfrm>
            <a:off x="8610600" y="6429375"/>
            <a:ext cx="2743200" cy="365125"/>
          </a:xfrm>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791792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E04ED02-B678-4D1E-BEDA-7E28F9038DF5}"/>
              </a:ext>
              <a:ext uri="{C183D7F6-B498-43B3-948B-1728B52AA6E4}">
                <adec:decorative xmlns:adec="http://schemas.microsoft.com/office/drawing/2017/decorative" val="1"/>
              </a:ext>
            </a:extLst>
          </p:cNvPr>
          <p:cNvSpPr/>
          <p:nvPr userDrawn="1"/>
        </p:nvSpPr>
        <p:spPr>
          <a:xfrm>
            <a:off x="9277" y="9278"/>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Rectangle 5">
            <a:extLst>
              <a:ext uri="{FF2B5EF4-FFF2-40B4-BE49-F238E27FC236}">
                <a16:creationId xmlns:a16="http://schemas.microsoft.com/office/drawing/2014/main" id="{85E2C5A2-B8B2-47C5-8E1B-3A97E2C9BB13}"/>
              </a:ext>
              <a:ext uri="{C183D7F6-B498-43B3-948B-1728B52AA6E4}">
                <adec:decorative xmlns:adec="http://schemas.microsoft.com/office/drawing/2017/decorative" val="1"/>
              </a:ext>
            </a:extLst>
          </p:cNvPr>
          <p:cNvSpPr/>
          <p:nvPr userDrawn="1"/>
        </p:nvSpPr>
        <p:spPr>
          <a:xfrm>
            <a:off x="12325" y="9278"/>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Rectangle 6">
            <a:extLst>
              <a:ext uri="{FF2B5EF4-FFF2-40B4-BE49-F238E27FC236}">
                <a16:creationId xmlns:a16="http://schemas.microsoft.com/office/drawing/2014/main" id="{03FD8455-A2E1-40B3-B6C4-36070AF58F78}"/>
              </a:ext>
              <a:ext uri="{C183D7F6-B498-43B3-948B-1728B52AA6E4}">
                <adec:decorative xmlns:adec="http://schemas.microsoft.com/office/drawing/2017/decorative" val="1"/>
              </a:ext>
            </a:extLst>
          </p:cNvPr>
          <p:cNvSpPr/>
          <p:nvPr userDrawn="1"/>
        </p:nvSpPr>
        <p:spPr>
          <a:xfrm>
            <a:off x="1524"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useBgFill="1">
        <p:nvSpPr>
          <p:cNvPr id="8" name="Freeform: Shape 7">
            <a:extLst>
              <a:ext uri="{FF2B5EF4-FFF2-40B4-BE49-F238E27FC236}">
                <a16:creationId xmlns:a16="http://schemas.microsoft.com/office/drawing/2014/main" id="{0F53BE70-C6B1-407C-9333-7251BDC77A9E}"/>
              </a:ext>
              <a:ext uri="{C183D7F6-B498-43B3-948B-1728B52AA6E4}">
                <adec:decorative xmlns:adec="http://schemas.microsoft.com/office/drawing/2017/decorative" val="1"/>
              </a:ext>
            </a:extLst>
          </p:cNvPr>
          <p:cNvSpPr/>
          <p:nvPr userDrawn="1"/>
        </p:nvSpPr>
        <p:spPr>
          <a:xfrm>
            <a:off x="33186" y="9279"/>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Frame 8">
            <a:extLst>
              <a:ext uri="{FF2B5EF4-FFF2-40B4-BE49-F238E27FC236}">
                <a16:creationId xmlns:a16="http://schemas.microsoft.com/office/drawing/2014/main" id="{05864DDE-75C0-4BE6-93FF-A960706ADEC3}"/>
              </a:ext>
              <a:ext uri="{C183D7F6-B498-43B3-948B-1728B52AA6E4}">
                <adec:decorative xmlns:adec="http://schemas.microsoft.com/office/drawing/2017/decorative" val="1"/>
              </a:ext>
            </a:extLst>
          </p:cNvPr>
          <p:cNvSpPr/>
          <p:nvPr userDrawn="1"/>
        </p:nvSpPr>
        <p:spPr>
          <a:xfrm>
            <a:off x="1524"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tx1"/>
              </a:solidFill>
            </a:endParaRPr>
          </a:p>
        </p:txBody>
      </p:sp>
      <p:sp>
        <p:nvSpPr>
          <p:cNvPr id="10" name="Title 1">
            <a:extLst>
              <a:ext uri="{FF2B5EF4-FFF2-40B4-BE49-F238E27FC236}">
                <a16:creationId xmlns:a16="http://schemas.microsoft.com/office/drawing/2014/main" id="{1BC3FA0F-EAE5-4DCE-ACFF-9AD00ED39FCF}"/>
              </a:ext>
            </a:extLst>
          </p:cNvPr>
          <p:cNvSpPr>
            <a:spLocks noGrp="1"/>
          </p:cNvSpPr>
          <p:nvPr>
            <p:ph type="ctrTitle"/>
          </p:nvPr>
        </p:nvSpPr>
        <p:spPr>
          <a:xfrm>
            <a:off x="847477" y="1131641"/>
            <a:ext cx="5322618" cy="2387600"/>
          </a:xfrm>
        </p:spPr>
        <p:txBody>
          <a:bodyPr rtlCol="0"/>
          <a:lstStyle>
            <a:lvl1pPr>
              <a:defRPr>
                <a:solidFill>
                  <a:schemeClr val="bg1"/>
                </a:solidFill>
              </a:defRPr>
            </a:lvl1pPr>
          </a:lstStyle>
          <a:p>
            <a:pPr algn="l" rtl="0"/>
            <a:endParaRPr lang="en-GB" noProof="0">
              <a:solidFill>
                <a:srgbClr val="FFFFFF"/>
              </a:solidFill>
              <a:ea typeface="Cambria" panose="02040503050406030204" pitchFamily="18" charset="0"/>
              <a:cs typeface="Sabon Next LT" panose="020B0502040204020203" pitchFamily="2" charset="0"/>
            </a:endParaRPr>
          </a:p>
        </p:txBody>
      </p:sp>
      <p:sp>
        <p:nvSpPr>
          <p:cNvPr id="18" name="Picture Placeholder 17">
            <a:extLst>
              <a:ext uri="{FF2B5EF4-FFF2-40B4-BE49-F238E27FC236}">
                <a16:creationId xmlns:a16="http://schemas.microsoft.com/office/drawing/2014/main" id="{71FA5E0E-BEE1-4976-92B1-61EF64E34371}"/>
              </a:ext>
            </a:extLst>
          </p:cNvPr>
          <p:cNvSpPr>
            <a:spLocks noGrp="1"/>
          </p:cNvSpPr>
          <p:nvPr>
            <p:ph type="pic" sz="quarter" idx="13"/>
          </p:nvPr>
        </p:nvSpPr>
        <p:spPr>
          <a:xfrm>
            <a:off x="6784848" y="905256"/>
            <a:ext cx="4581144" cy="2450592"/>
          </a:xfrm>
          <a:solidFill>
            <a:schemeClr val="accent6"/>
          </a:solidFill>
        </p:spPr>
        <p:txBody>
          <a:bodyPr rtlCol="0"/>
          <a:lstStyle/>
          <a:p>
            <a:pPr rtl="0"/>
            <a:endParaRPr lang="en-GB" noProof="0"/>
          </a:p>
        </p:txBody>
      </p:sp>
      <p:sp>
        <p:nvSpPr>
          <p:cNvPr id="20" name="Picture Placeholder 17">
            <a:extLst>
              <a:ext uri="{FF2B5EF4-FFF2-40B4-BE49-F238E27FC236}">
                <a16:creationId xmlns:a16="http://schemas.microsoft.com/office/drawing/2014/main" id="{03379FE8-A6CE-4F5A-BE1A-B2267589BE85}"/>
              </a:ext>
            </a:extLst>
          </p:cNvPr>
          <p:cNvSpPr>
            <a:spLocks noGrp="1"/>
          </p:cNvSpPr>
          <p:nvPr>
            <p:ph type="pic" sz="quarter" idx="14"/>
          </p:nvPr>
        </p:nvSpPr>
        <p:spPr>
          <a:xfrm>
            <a:off x="6784848" y="3520440"/>
            <a:ext cx="4581144" cy="2450592"/>
          </a:xfrm>
          <a:solidFill>
            <a:schemeClr val="accent6"/>
          </a:solidFill>
        </p:spPr>
        <p:txBody>
          <a:bodyPr rtlCol="0"/>
          <a:lstStyle/>
          <a:p>
            <a:pPr rtl="0"/>
            <a:endParaRPr lang="en-GB" noProof="0"/>
          </a:p>
        </p:txBody>
      </p:sp>
      <p:sp>
        <p:nvSpPr>
          <p:cNvPr id="13" name="Text Placeholder 12">
            <a:extLst>
              <a:ext uri="{FF2B5EF4-FFF2-40B4-BE49-F238E27FC236}">
                <a16:creationId xmlns:a16="http://schemas.microsoft.com/office/drawing/2014/main" id="{6DD090CA-24E8-46A7-889A-A4FDD00A33E5}"/>
              </a:ext>
            </a:extLst>
          </p:cNvPr>
          <p:cNvSpPr>
            <a:spLocks noGrp="1"/>
          </p:cNvSpPr>
          <p:nvPr>
            <p:ph type="body" sz="quarter" idx="15"/>
          </p:nvPr>
        </p:nvSpPr>
        <p:spPr>
          <a:xfrm>
            <a:off x="838200" y="3600450"/>
            <a:ext cx="5322888" cy="2451100"/>
          </a:xfrm>
        </p:spPr>
        <p:txBody>
          <a:bodyPr rtlCol="0">
            <a:normAutofit/>
          </a:bodyPr>
          <a:lstStyle>
            <a:lvl1pPr marL="0" indent="0">
              <a:buNone/>
              <a:defRPr sz="2800">
                <a:solidFill>
                  <a:schemeClr val="bg1"/>
                </a:solidFill>
                <a:latin typeface="+mn-lt"/>
              </a:defRPr>
            </a:lvl1pPr>
          </a:lstStyle>
          <a:p>
            <a:pPr lvl="0" rtl="0"/>
            <a:r>
              <a:rPr lang="en-GB" noProof="0"/>
              <a:t>Click to edit Master text styles</a:t>
            </a:r>
          </a:p>
        </p:txBody>
      </p:sp>
    </p:spTree>
    <p:extLst>
      <p:ext uri="{BB962C8B-B14F-4D97-AF65-F5344CB8AC3E}">
        <p14:creationId xmlns:p14="http://schemas.microsoft.com/office/powerpoint/2010/main" val="2350935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able Chart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rtlCol="0"/>
          <a:lstStyle/>
          <a:p>
            <a:pPr rtl="0"/>
            <a:r>
              <a:rPr lang="en-GB" noProof="0"/>
              <a:t>Click to edit Master title style</a:t>
            </a:r>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rtlCol="0"/>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rtlCol="0"/>
          <a:lstStyle/>
          <a:p>
            <a:pPr rtl="0"/>
            <a:r>
              <a:rPr lang="en-GB" noProof="0"/>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026859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03B5BF0-238D-481F-A15B-206D1E2FEDD2}"/>
              </a:ext>
              <a:ext uri="{C183D7F6-B498-43B3-948B-1728B52AA6E4}">
                <adec:decorative xmlns:adec="http://schemas.microsoft.com/office/drawing/2017/decorative" val="1"/>
              </a:ext>
            </a:extLst>
          </p:cNvPr>
          <p:cNvSpPr/>
          <p:nvPr userDrawn="1"/>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useBgFill="1">
        <p:nvSpPr>
          <p:cNvPr id="13" name="Rectangle 12">
            <a:extLst>
              <a:ext uri="{FF2B5EF4-FFF2-40B4-BE49-F238E27FC236}">
                <a16:creationId xmlns:a16="http://schemas.microsoft.com/office/drawing/2014/main" id="{7578E43B-8F1B-4CBD-B09E-5AD9A247E3F8}"/>
              </a:ext>
              <a:ext uri="{C183D7F6-B498-43B3-948B-1728B52AA6E4}">
                <adec:decorative xmlns:adec="http://schemas.microsoft.com/office/drawing/2017/decorative" val="1"/>
              </a:ext>
            </a:extLst>
          </p:cNvPr>
          <p:cNvSpPr/>
          <p:nvPr userDrawn="1"/>
        </p:nvSpPr>
        <p:spPr>
          <a:xfrm>
            <a:off x="-3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Frame 13">
            <a:extLst>
              <a:ext uri="{FF2B5EF4-FFF2-40B4-BE49-F238E27FC236}">
                <a16:creationId xmlns:a16="http://schemas.microsoft.com/office/drawing/2014/main" id="{737C17C2-E2A6-4219-AE02-C8EAF943C472}"/>
              </a:ext>
              <a:ext uri="{C183D7F6-B498-43B3-948B-1728B52AA6E4}">
                <adec:decorative xmlns:adec="http://schemas.microsoft.com/office/drawing/2017/decorative" val="1"/>
              </a:ext>
            </a:extLst>
          </p:cNvPr>
          <p:cNvSpPr/>
          <p:nvPr userDrawn="1"/>
        </p:nvSpPr>
        <p:spPr>
          <a:xfrm>
            <a:off x="-389"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Picture Placeholder 19">
            <a:extLst>
              <a:ext uri="{FF2B5EF4-FFF2-40B4-BE49-F238E27FC236}">
                <a16:creationId xmlns:a16="http://schemas.microsoft.com/office/drawing/2014/main" id="{AE7BC3CE-3806-41F3-B4F6-EBB2C3E9EA28}"/>
              </a:ext>
            </a:extLst>
          </p:cNvPr>
          <p:cNvSpPr>
            <a:spLocks noGrp="1"/>
          </p:cNvSpPr>
          <p:nvPr>
            <p:ph type="pic" sz="quarter" idx="13"/>
          </p:nvPr>
        </p:nvSpPr>
        <p:spPr>
          <a:xfrm>
            <a:off x="6096" y="484632"/>
            <a:ext cx="12179808" cy="5907024"/>
          </a:xfrm>
          <a:solidFill>
            <a:schemeClr val="accent6"/>
          </a:solidFill>
        </p:spPr>
        <p:txBody>
          <a:bodyPr rtlCol="0"/>
          <a:lstStyle/>
          <a:p>
            <a:pPr rtl="0"/>
            <a:endParaRPr lang="en-GB" noProof="0"/>
          </a:p>
        </p:txBody>
      </p:sp>
      <p:sp>
        <p:nvSpPr>
          <p:cNvPr id="6" name="Title 5">
            <a:extLst>
              <a:ext uri="{FF2B5EF4-FFF2-40B4-BE49-F238E27FC236}">
                <a16:creationId xmlns:a16="http://schemas.microsoft.com/office/drawing/2014/main" id="{FDC036CF-E92D-4E80-8E6B-1B06EDDFD7CF}"/>
              </a:ext>
            </a:extLst>
          </p:cNvPr>
          <p:cNvSpPr>
            <a:spLocks noGrp="1"/>
          </p:cNvSpPr>
          <p:nvPr>
            <p:ph type="title"/>
          </p:nvPr>
        </p:nvSpPr>
        <p:spPr>
          <a:xfrm>
            <a:off x="838200" y="1271016"/>
            <a:ext cx="4800600" cy="3749040"/>
          </a:xfrm>
        </p:spPr>
        <p:txBody>
          <a:bodyPr rtlCol="0" anchor="b" anchorCtr="0"/>
          <a:lstStyle>
            <a:lvl1pPr>
              <a:defRPr>
                <a:solidFill>
                  <a:schemeClr val="bg1"/>
                </a:solidFill>
                <a:effectLst>
                  <a:outerShdw blurRad="38100" dist="38100" dir="2700000" algn="tl">
                    <a:srgbClr val="000000">
                      <a:alpha val="43137"/>
                    </a:srgbClr>
                  </a:outerShdw>
                </a:effectLst>
              </a:defRPr>
            </a:lvl1pPr>
          </a:lstStyle>
          <a:p>
            <a:pPr rtl="0"/>
            <a:r>
              <a:rPr lang="en-GB" noProof="0"/>
              <a:t>Click to edit Master title style</a:t>
            </a:r>
          </a:p>
        </p:txBody>
      </p:sp>
      <p:sp>
        <p:nvSpPr>
          <p:cNvPr id="26" name="Text Placeholder 25">
            <a:extLst>
              <a:ext uri="{FF2B5EF4-FFF2-40B4-BE49-F238E27FC236}">
                <a16:creationId xmlns:a16="http://schemas.microsoft.com/office/drawing/2014/main" id="{BADCFE1B-ABA2-4B11-B7DE-02CE383D6F22}"/>
              </a:ext>
            </a:extLst>
          </p:cNvPr>
          <p:cNvSpPr>
            <a:spLocks noGrp="1"/>
          </p:cNvSpPr>
          <p:nvPr>
            <p:ph type="body" sz="quarter" idx="15" hasCustomPrompt="1"/>
          </p:nvPr>
        </p:nvSpPr>
        <p:spPr>
          <a:xfrm>
            <a:off x="838200" y="4835779"/>
            <a:ext cx="4800600" cy="1066800"/>
          </a:xfrm>
        </p:spPr>
        <p:txBody>
          <a:bodyPr rtlCol="0">
            <a:normAutofit/>
          </a:bodyPr>
          <a:lstStyle>
            <a:lvl1pPr marL="228600" indent="0">
              <a:buNone/>
              <a:defRPr sz="2200">
                <a:solidFill>
                  <a:schemeClr val="bg1"/>
                </a:solidFill>
                <a:effectLst>
                  <a:outerShdw blurRad="38100" dist="38100" dir="2700000" algn="tl">
                    <a:srgbClr val="000000">
                      <a:alpha val="43137"/>
                    </a:srgbClr>
                  </a:outerShdw>
                </a:effectLst>
              </a:defRPr>
            </a:lvl1pPr>
          </a:lstStyle>
          <a:p>
            <a:pPr lvl="0" rtl="0"/>
            <a:r>
              <a:rPr lang="en-GB" noProof="0"/>
              <a:t>Click to add subtitle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rtlCol="0"/>
          <a:lstStyle/>
          <a:p>
            <a:pPr rtl="0"/>
            <a:r>
              <a:rPr lang="en-GB" noProof="0"/>
              <a:t>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582905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rtlCol="0"/>
          <a:lstStyle/>
          <a:p>
            <a:pPr rtl="0"/>
            <a:r>
              <a:rPr lang="en-GB" noProof="0"/>
              <a:t>Click to edit Master title style</a:t>
            </a:r>
          </a:p>
        </p:txBody>
      </p:sp>
      <p:sp>
        <p:nvSpPr>
          <p:cNvPr id="15" name="Picture Placeholder 14">
            <a:extLst>
              <a:ext uri="{FF2B5EF4-FFF2-40B4-BE49-F238E27FC236}">
                <a16:creationId xmlns:a16="http://schemas.microsoft.com/office/drawing/2014/main" id="{1B84B862-7F1F-4B98-B437-936D8A73A91A}"/>
              </a:ext>
            </a:extLst>
          </p:cNvPr>
          <p:cNvSpPr>
            <a:spLocks noGrp="1"/>
          </p:cNvSpPr>
          <p:nvPr>
            <p:ph type="pic" sz="quarter" idx="13"/>
          </p:nvPr>
        </p:nvSpPr>
        <p:spPr>
          <a:xfrm>
            <a:off x="740664" y="2240280"/>
            <a:ext cx="2286000" cy="2322576"/>
          </a:xfrm>
          <a:solidFill>
            <a:schemeClr val="accent6"/>
          </a:solidFill>
        </p:spPr>
        <p:txBody>
          <a:bodyPr rtlCol="0"/>
          <a:lstStyle/>
          <a:p>
            <a:pPr rtl="0"/>
            <a:endParaRPr lang="en-GB" noProof="0"/>
          </a:p>
        </p:txBody>
      </p:sp>
      <p:sp>
        <p:nvSpPr>
          <p:cNvPr id="16" name="Picture Placeholder 14">
            <a:extLst>
              <a:ext uri="{FF2B5EF4-FFF2-40B4-BE49-F238E27FC236}">
                <a16:creationId xmlns:a16="http://schemas.microsoft.com/office/drawing/2014/main" id="{C76B23B2-3605-4292-9F96-F34651B689A7}"/>
              </a:ext>
            </a:extLst>
          </p:cNvPr>
          <p:cNvSpPr>
            <a:spLocks noGrp="1"/>
          </p:cNvSpPr>
          <p:nvPr>
            <p:ph type="pic" sz="quarter" idx="14"/>
          </p:nvPr>
        </p:nvSpPr>
        <p:spPr>
          <a:xfrm>
            <a:off x="3538728" y="2240280"/>
            <a:ext cx="2286000" cy="2322576"/>
          </a:xfrm>
          <a:solidFill>
            <a:schemeClr val="accent6"/>
          </a:solidFill>
        </p:spPr>
        <p:txBody>
          <a:bodyPr rtlCol="0"/>
          <a:lstStyle/>
          <a:p>
            <a:pPr rtl="0"/>
            <a:endParaRPr lang="en-GB" noProof="0"/>
          </a:p>
        </p:txBody>
      </p:sp>
      <p:sp>
        <p:nvSpPr>
          <p:cNvPr id="17" name="Picture Placeholder 14">
            <a:extLst>
              <a:ext uri="{FF2B5EF4-FFF2-40B4-BE49-F238E27FC236}">
                <a16:creationId xmlns:a16="http://schemas.microsoft.com/office/drawing/2014/main" id="{AB1E9EC3-2FB6-4E1C-8211-306450FDEE7F}"/>
              </a:ext>
            </a:extLst>
          </p:cNvPr>
          <p:cNvSpPr>
            <a:spLocks noGrp="1"/>
          </p:cNvSpPr>
          <p:nvPr>
            <p:ph type="pic" sz="quarter" idx="15"/>
          </p:nvPr>
        </p:nvSpPr>
        <p:spPr>
          <a:xfrm>
            <a:off x="6345936" y="2267712"/>
            <a:ext cx="2286000" cy="2322576"/>
          </a:xfrm>
          <a:solidFill>
            <a:schemeClr val="accent6"/>
          </a:solidFill>
        </p:spPr>
        <p:txBody>
          <a:bodyPr rtlCol="0"/>
          <a:lstStyle/>
          <a:p>
            <a:pPr rtl="0"/>
            <a:endParaRPr lang="en-GB" noProof="0"/>
          </a:p>
        </p:txBody>
      </p:sp>
      <p:sp>
        <p:nvSpPr>
          <p:cNvPr id="18" name="Picture Placeholder 14">
            <a:extLst>
              <a:ext uri="{FF2B5EF4-FFF2-40B4-BE49-F238E27FC236}">
                <a16:creationId xmlns:a16="http://schemas.microsoft.com/office/drawing/2014/main" id="{F3628146-045F-4FBC-A365-3D1D4B3DA6E9}"/>
              </a:ext>
            </a:extLst>
          </p:cNvPr>
          <p:cNvSpPr>
            <a:spLocks noGrp="1"/>
          </p:cNvSpPr>
          <p:nvPr>
            <p:ph type="pic" sz="quarter" idx="16"/>
          </p:nvPr>
        </p:nvSpPr>
        <p:spPr>
          <a:xfrm>
            <a:off x="9153144" y="2267712"/>
            <a:ext cx="2286000" cy="2322576"/>
          </a:xfrm>
          <a:solidFill>
            <a:schemeClr val="accent6"/>
          </a:solidFill>
        </p:spPr>
        <p:txBody>
          <a:bodyPr rtlCol="0"/>
          <a:lstStyle/>
          <a:p>
            <a:pPr rtl="0"/>
            <a:endParaRPr lang="en-GB" noProof="0"/>
          </a:p>
        </p:txBody>
      </p:sp>
      <p:sp>
        <p:nvSpPr>
          <p:cNvPr id="20" name="Text Placeholder 19">
            <a:extLst>
              <a:ext uri="{FF2B5EF4-FFF2-40B4-BE49-F238E27FC236}">
                <a16:creationId xmlns:a16="http://schemas.microsoft.com/office/drawing/2014/main" id="{CB50972B-CA23-4B92-987F-EE48ECCFF590}"/>
              </a:ext>
            </a:extLst>
          </p:cNvPr>
          <p:cNvSpPr>
            <a:spLocks noGrp="1"/>
          </p:cNvSpPr>
          <p:nvPr>
            <p:ph type="body" sz="quarter" idx="17" hasCustomPrompt="1"/>
          </p:nvPr>
        </p:nvSpPr>
        <p:spPr>
          <a:xfrm>
            <a:off x="741363" y="4733925"/>
            <a:ext cx="2286000" cy="590550"/>
          </a:xfrm>
        </p:spPr>
        <p:txBody>
          <a:bodyPr rtlCol="0">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Name</a:t>
            </a:r>
          </a:p>
        </p:txBody>
      </p:sp>
      <p:sp>
        <p:nvSpPr>
          <p:cNvPr id="23" name="Text Placeholder 19">
            <a:extLst>
              <a:ext uri="{FF2B5EF4-FFF2-40B4-BE49-F238E27FC236}">
                <a16:creationId xmlns:a16="http://schemas.microsoft.com/office/drawing/2014/main" id="{8DE19225-DA72-4A39-8CFD-695BFBB93E6D}"/>
              </a:ext>
            </a:extLst>
          </p:cNvPr>
          <p:cNvSpPr>
            <a:spLocks noGrp="1"/>
          </p:cNvSpPr>
          <p:nvPr>
            <p:ph type="body" sz="quarter" idx="18" hasCustomPrompt="1"/>
          </p:nvPr>
        </p:nvSpPr>
        <p:spPr>
          <a:xfrm>
            <a:off x="740664" y="5343144"/>
            <a:ext cx="2286000" cy="590550"/>
          </a:xfrm>
        </p:spPr>
        <p:txBody>
          <a:bodyPr rtlCol="0">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Title</a:t>
            </a:r>
          </a:p>
        </p:txBody>
      </p:sp>
      <p:sp>
        <p:nvSpPr>
          <p:cNvPr id="24" name="Text Placeholder 19">
            <a:extLst>
              <a:ext uri="{FF2B5EF4-FFF2-40B4-BE49-F238E27FC236}">
                <a16:creationId xmlns:a16="http://schemas.microsoft.com/office/drawing/2014/main" id="{E66A7C97-DBB6-4333-B12F-E26C38E6975C}"/>
              </a:ext>
            </a:extLst>
          </p:cNvPr>
          <p:cNvSpPr>
            <a:spLocks noGrp="1"/>
          </p:cNvSpPr>
          <p:nvPr>
            <p:ph type="body" sz="quarter" idx="19" hasCustomPrompt="1"/>
          </p:nvPr>
        </p:nvSpPr>
        <p:spPr>
          <a:xfrm>
            <a:off x="3538728" y="4733925"/>
            <a:ext cx="2286000" cy="590550"/>
          </a:xfrm>
        </p:spPr>
        <p:txBody>
          <a:bodyPr rtlCol="0">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Name</a:t>
            </a:r>
          </a:p>
        </p:txBody>
      </p:sp>
      <p:sp>
        <p:nvSpPr>
          <p:cNvPr id="25" name="Text Placeholder 19">
            <a:extLst>
              <a:ext uri="{FF2B5EF4-FFF2-40B4-BE49-F238E27FC236}">
                <a16:creationId xmlns:a16="http://schemas.microsoft.com/office/drawing/2014/main" id="{041FA0B5-660E-478A-AF8A-196DBD6AE43A}"/>
              </a:ext>
            </a:extLst>
          </p:cNvPr>
          <p:cNvSpPr>
            <a:spLocks noGrp="1"/>
          </p:cNvSpPr>
          <p:nvPr>
            <p:ph type="body" sz="quarter" idx="20" hasCustomPrompt="1"/>
          </p:nvPr>
        </p:nvSpPr>
        <p:spPr>
          <a:xfrm>
            <a:off x="3538029" y="5343144"/>
            <a:ext cx="2286000" cy="590550"/>
          </a:xfrm>
        </p:spPr>
        <p:txBody>
          <a:bodyPr rtlCol="0">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Title</a:t>
            </a:r>
          </a:p>
        </p:txBody>
      </p:sp>
      <p:sp>
        <p:nvSpPr>
          <p:cNvPr id="26" name="Text Placeholder 19">
            <a:extLst>
              <a:ext uri="{FF2B5EF4-FFF2-40B4-BE49-F238E27FC236}">
                <a16:creationId xmlns:a16="http://schemas.microsoft.com/office/drawing/2014/main" id="{77C92085-3D01-44E4-BA12-E39F1EA0ACE5}"/>
              </a:ext>
            </a:extLst>
          </p:cNvPr>
          <p:cNvSpPr>
            <a:spLocks noGrp="1"/>
          </p:cNvSpPr>
          <p:nvPr>
            <p:ph type="body" sz="quarter" idx="21" hasCustomPrompt="1"/>
          </p:nvPr>
        </p:nvSpPr>
        <p:spPr>
          <a:xfrm>
            <a:off x="6367973" y="4733544"/>
            <a:ext cx="2286000" cy="590550"/>
          </a:xfrm>
        </p:spPr>
        <p:txBody>
          <a:bodyPr rtlCol="0">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Name</a:t>
            </a:r>
          </a:p>
        </p:txBody>
      </p:sp>
      <p:sp>
        <p:nvSpPr>
          <p:cNvPr id="27" name="Text Placeholder 19">
            <a:extLst>
              <a:ext uri="{FF2B5EF4-FFF2-40B4-BE49-F238E27FC236}">
                <a16:creationId xmlns:a16="http://schemas.microsoft.com/office/drawing/2014/main" id="{35DA97BC-7224-440A-A227-8F4A1018043A}"/>
              </a:ext>
            </a:extLst>
          </p:cNvPr>
          <p:cNvSpPr>
            <a:spLocks noGrp="1"/>
          </p:cNvSpPr>
          <p:nvPr>
            <p:ph type="body" sz="quarter" idx="22" hasCustomPrompt="1"/>
          </p:nvPr>
        </p:nvSpPr>
        <p:spPr>
          <a:xfrm>
            <a:off x="6367274" y="5342763"/>
            <a:ext cx="2286000" cy="590550"/>
          </a:xfrm>
        </p:spPr>
        <p:txBody>
          <a:bodyPr rtlCol="0">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Title</a:t>
            </a:r>
          </a:p>
        </p:txBody>
      </p:sp>
      <p:sp>
        <p:nvSpPr>
          <p:cNvPr id="28" name="Text Placeholder 19">
            <a:extLst>
              <a:ext uri="{FF2B5EF4-FFF2-40B4-BE49-F238E27FC236}">
                <a16:creationId xmlns:a16="http://schemas.microsoft.com/office/drawing/2014/main" id="{C236524B-4724-42FA-A2B2-33566478FD42}"/>
              </a:ext>
            </a:extLst>
          </p:cNvPr>
          <p:cNvSpPr>
            <a:spLocks noGrp="1"/>
          </p:cNvSpPr>
          <p:nvPr>
            <p:ph type="body" sz="quarter" idx="23" hasCustomPrompt="1"/>
          </p:nvPr>
        </p:nvSpPr>
        <p:spPr>
          <a:xfrm>
            <a:off x="9164639" y="4737100"/>
            <a:ext cx="2286000" cy="590550"/>
          </a:xfrm>
        </p:spPr>
        <p:txBody>
          <a:bodyPr rtlCol="0">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Name</a:t>
            </a:r>
          </a:p>
        </p:txBody>
      </p:sp>
      <p:sp>
        <p:nvSpPr>
          <p:cNvPr id="29" name="Text Placeholder 19">
            <a:extLst>
              <a:ext uri="{FF2B5EF4-FFF2-40B4-BE49-F238E27FC236}">
                <a16:creationId xmlns:a16="http://schemas.microsoft.com/office/drawing/2014/main" id="{5F7DE4ED-8F4D-465C-86B4-2372AE291F56}"/>
              </a:ext>
            </a:extLst>
          </p:cNvPr>
          <p:cNvSpPr>
            <a:spLocks noGrp="1"/>
          </p:cNvSpPr>
          <p:nvPr>
            <p:ph type="body" sz="quarter" idx="24" hasCustomPrompt="1"/>
          </p:nvPr>
        </p:nvSpPr>
        <p:spPr>
          <a:xfrm>
            <a:off x="9163940" y="5346319"/>
            <a:ext cx="2286000" cy="590550"/>
          </a:xfrm>
        </p:spPr>
        <p:txBody>
          <a:bodyPr rtlCol="0">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Title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rtlCol="0"/>
          <a:lstStyle/>
          <a:p>
            <a:pPr rtl="0"/>
            <a:r>
              <a:rPr lang="en-GB" noProof="0"/>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380455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comparison slide)">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5157787" cy="3446463"/>
          </a:xfrm>
          <a:solidFill>
            <a:schemeClr val="bg1"/>
          </a:solidFill>
        </p:spPr>
        <p:txBody>
          <a:bodyPr rtlCol="0">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560320"/>
            <a:ext cx="5183188" cy="3446463"/>
          </a:xfrm>
        </p:spPr>
        <p:txBody>
          <a:bodyPr rtlCol="0">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rtlCol="0"/>
          <a:lstStyle/>
          <a:p>
            <a:pPr rtl="0"/>
            <a:r>
              <a:rPr lang="en-GB" noProof="0"/>
              <a:t>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rtlCol="0"/>
          <a:lstStyle/>
          <a:p>
            <a:pPr rtl="0"/>
            <a:r>
              <a:rPr lang="en-GB" noProof="0"/>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
        <p:nvSpPr>
          <p:cNvPr id="10" name="Title 9">
            <a:extLst>
              <a:ext uri="{FF2B5EF4-FFF2-40B4-BE49-F238E27FC236}">
                <a16:creationId xmlns:a16="http://schemas.microsoft.com/office/drawing/2014/main" id="{351C83D0-CBAB-4E41-89AB-89FF36D38A0A}"/>
              </a:ext>
            </a:extLst>
          </p:cNvPr>
          <p:cNvSpPr>
            <a:spLocks noGrp="1"/>
          </p:cNvSpPr>
          <p:nvPr>
            <p:ph type="title"/>
          </p:nvPr>
        </p:nvSpPr>
        <p:spPr/>
        <p:txBody>
          <a:bodyPr rtlCol="0"/>
          <a:lstStyle/>
          <a:p>
            <a:pPr rtl="0"/>
            <a:r>
              <a:rPr lang="en-GB" noProof="0"/>
              <a:t>Click to edit Master title style</a:t>
            </a:r>
          </a:p>
        </p:txBody>
      </p:sp>
      <p:sp>
        <p:nvSpPr>
          <p:cNvPr id="11" name="Text Placeholder 2">
            <a:extLst>
              <a:ext uri="{FF2B5EF4-FFF2-40B4-BE49-F238E27FC236}">
                <a16:creationId xmlns:a16="http://schemas.microsoft.com/office/drawing/2014/main" id="{9C302BB0-D231-4195-8083-264C01DF99B8}"/>
              </a:ext>
            </a:extLst>
          </p:cNvPr>
          <p:cNvSpPr>
            <a:spLocks noGrp="1"/>
          </p:cNvSpPr>
          <p:nvPr>
            <p:ph type="body" idx="1"/>
          </p:nvPr>
        </p:nvSpPr>
        <p:spPr>
          <a:xfrm>
            <a:off x="839787" y="2011680"/>
            <a:ext cx="5157787"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3" name="Text Placeholder 4">
            <a:extLst>
              <a:ext uri="{FF2B5EF4-FFF2-40B4-BE49-F238E27FC236}">
                <a16:creationId xmlns:a16="http://schemas.microsoft.com/office/drawing/2014/main" id="{5B2A70FA-99E0-466C-AC57-33C48353BBDB}"/>
              </a:ext>
            </a:extLst>
          </p:cNvPr>
          <p:cNvSpPr>
            <a:spLocks noGrp="1"/>
          </p:cNvSpPr>
          <p:nvPr>
            <p:ph type="body" sz="quarter" idx="13"/>
          </p:nvPr>
        </p:nvSpPr>
        <p:spPr>
          <a:xfrm>
            <a:off x="6169027" y="2011680"/>
            <a:ext cx="5183187"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Tree>
    <p:extLst>
      <p:ext uri="{BB962C8B-B14F-4D97-AF65-F5344CB8AC3E}">
        <p14:creationId xmlns:p14="http://schemas.microsoft.com/office/powerpoint/2010/main" val="945747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85800"/>
            <a:ext cx="10515600" cy="1325880"/>
          </a:xfrm>
        </p:spPr>
        <p:txBody>
          <a:bodyPr rtlCol="0"/>
          <a:lstStyle/>
          <a:p>
            <a:pPr rtl="0"/>
            <a:r>
              <a:rPr lang="en-GB" noProof="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2011680"/>
            <a:ext cx="3383280"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3383280" cy="3446463"/>
          </a:xfrm>
        </p:spPr>
        <p:txBody>
          <a:bodyPr rtlCol="0">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4404360" y="2011680"/>
            <a:ext cx="3383280"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4404360" y="2560320"/>
            <a:ext cx="3383280" cy="3446463"/>
          </a:xfrm>
        </p:spPr>
        <p:txBody>
          <a:bodyPr rtlCol="0">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10" name="Text Placeholder 4">
            <a:extLst>
              <a:ext uri="{FF2B5EF4-FFF2-40B4-BE49-F238E27FC236}">
                <a16:creationId xmlns:a16="http://schemas.microsoft.com/office/drawing/2014/main" id="{422881CE-A366-4A3A-AE00-9B14BEFE4A95}"/>
              </a:ext>
            </a:extLst>
          </p:cNvPr>
          <p:cNvSpPr>
            <a:spLocks noGrp="1"/>
          </p:cNvSpPr>
          <p:nvPr>
            <p:ph type="body" sz="quarter" idx="13"/>
          </p:nvPr>
        </p:nvSpPr>
        <p:spPr>
          <a:xfrm>
            <a:off x="7968934" y="2011680"/>
            <a:ext cx="3383280"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1" name="Content Placeholder 5">
            <a:extLst>
              <a:ext uri="{FF2B5EF4-FFF2-40B4-BE49-F238E27FC236}">
                <a16:creationId xmlns:a16="http://schemas.microsoft.com/office/drawing/2014/main" id="{3CF16E98-73C9-47B5-B88B-9120BEB9F09B}"/>
              </a:ext>
            </a:extLst>
          </p:cNvPr>
          <p:cNvSpPr>
            <a:spLocks noGrp="1"/>
          </p:cNvSpPr>
          <p:nvPr>
            <p:ph sz="quarter" idx="14"/>
          </p:nvPr>
        </p:nvSpPr>
        <p:spPr>
          <a:xfrm>
            <a:off x="7968934" y="2560320"/>
            <a:ext cx="3383280" cy="3446463"/>
          </a:xfrm>
        </p:spPr>
        <p:txBody>
          <a:bodyPr rtlCol="0">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rtlCol="0"/>
          <a:lstStyle/>
          <a:p>
            <a:pPr rtl="0"/>
            <a:r>
              <a:rPr lang="en-GB" noProof="0"/>
              <a:t>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rtlCol="0"/>
          <a:lstStyle/>
          <a:p>
            <a:pPr rtl="0"/>
            <a:r>
              <a:rPr lang="en-GB" noProof="0"/>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658878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rtlCol="0"/>
          <a:lstStyle/>
          <a:p>
            <a:pPr rtl="0"/>
            <a:r>
              <a:rPr lang="en-GB" noProof="0"/>
              <a:t>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
        <p:nvSpPr>
          <p:cNvPr id="6" name="Title 1">
            <a:extLst>
              <a:ext uri="{FF2B5EF4-FFF2-40B4-BE49-F238E27FC236}">
                <a16:creationId xmlns:a16="http://schemas.microsoft.com/office/drawing/2014/main" id="{673294AE-7408-47DB-898D-41F8C069B42E}"/>
              </a:ext>
            </a:extLst>
          </p:cNvPr>
          <p:cNvSpPr>
            <a:spLocks noGrp="1"/>
          </p:cNvSpPr>
          <p:nvPr>
            <p:ph type="title"/>
          </p:nvPr>
        </p:nvSpPr>
        <p:spPr>
          <a:xfrm>
            <a:off x="841248" y="857251"/>
            <a:ext cx="6156051" cy="2076450"/>
          </a:xfrm>
        </p:spPr>
        <p:txBody>
          <a:bodyPr rtlCol="0" anchor="b">
            <a:normAutofit/>
          </a:bodyPr>
          <a:lstStyle/>
          <a:p>
            <a:pPr rtl="0"/>
            <a:endParaRPr lang="en-GB" sz="4400" noProof="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E973052A-4118-4E04-81F8-A44EC172FE46}"/>
              </a:ext>
            </a:extLst>
          </p:cNvPr>
          <p:cNvSpPr>
            <a:spLocks noGrp="1"/>
          </p:cNvSpPr>
          <p:nvPr>
            <p:ph idx="1"/>
          </p:nvPr>
        </p:nvSpPr>
        <p:spPr>
          <a:xfrm>
            <a:off x="841247" y="3190875"/>
            <a:ext cx="6156052" cy="2986087"/>
          </a:xfrm>
        </p:spPr>
        <p:txBody>
          <a:bodyPr rtlCol="0">
            <a:normAutofit/>
          </a:bodyPr>
          <a:lstStyle>
            <a:lvl1pPr marL="0" indent="0">
              <a:buNone/>
              <a:defRPr sz="2200"/>
            </a:lvl1pPr>
          </a:lstStyle>
          <a:p>
            <a:pPr marL="228600" indent="-228600" rtl="0"/>
            <a:endParaRPr lang="en-GB" sz="2000" noProof="0">
              <a:solidFill>
                <a:schemeClr val="tx2">
                  <a:alpha val="60000"/>
                </a:schemeClr>
              </a:solidFill>
            </a:endParaRPr>
          </a:p>
        </p:txBody>
      </p:sp>
      <p:sp>
        <p:nvSpPr>
          <p:cNvPr id="10" name="Date Placeholder 3">
            <a:extLst>
              <a:ext uri="{FF2B5EF4-FFF2-40B4-BE49-F238E27FC236}">
                <a16:creationId xmlns:a16="http://schemas.microsoft.com/office/drawing/2014/main" id="{8988D1E1-6064-4D6A-9EB1-578E20A2A0ED}"/>
              </a:ext>
            </a:extLst>
          </p:cNvPr>
          <p:cNvSpPr txBox="1">
            <a:spLocks/>
          </p:cNvSpPr>
          <p:nvPr userDrawn="1"/>
        </p:nvSpPr>
        <p:spPr>
          <a:xfrm>
            <a:off x="841248" y="6429375"/>
            <a:ext cx="2646725" cy="365125"/>
          </a:xfrm>
          <a:prstGeom prst="rect">
            <a:avLst/>
          </a:prstGeom>
        </p:spPr>
        <p:txBody>
          <a:bodyPr vert="horz" lIns="91440" tIns="45720" rIns="91440" bIns="45720" rtlCol="0" anchor="ctr"/>
          <a:lstStyle>
            <a:defPPr>
              <a:defRPr lang="en-US"/>
            </a:defPPr>
            <a:lvl1pPr marL="0" algn="l"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BFBE2A0A-F5C4-4D37-83C3-240D6AF00C46}" type="datetime1">
              <a:rPr lang="en-GB" noProof="0" smtClean="0">
                <a:solidFill>
                  <a:schemeClr val="tx2">
                    <a:alpha val="60000"/>
                  </a:schemeClr>
                </a:solidFill>
              </a:rPr>
              <a:t>16/01/2023</a:t>
            </a:fld>
            <a:endParaRPr lang="en-GB" noProof="0" dirty="0">
              <a:solidFill>
                <a:schemeClr val="tx2">
                  <a:alpha val="60000"/>
                </a:schemeClr>
              </a:solidFill>
            </a:endParaRPr>
          </a:p>
        </p:txBody>
      </p:sp>
      <p:sp>
        <p:nvSpPr>
          <p:cNvPr id="11" name="Footer Placeholder 4">
            <a:extLst>
              <a:ext uri="{FF2B5EF4-FFF2-40B4-BE49-F238E27FC236}">
                <a16:creationId xmlns:a16="http://schemas.microsoft.com/office/drawing/2014/main" id="{BD47C5CB-0317-4DC6-A76F-38A5BB1FD1C2}"/>
              </a:ext>
            </a:extLst>
          </p:cNvPr>
          <p:cNvSpPr txBox="1">
            <a:spLocks/>
          </p:cNvSpPr>
          <p:nvPr userDrawn="1"/>
        </p:nvSpPr>
        <p:spPr>
          <a:xfrm>
            <a:off x="4044696" y="6429375"/>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solidFill>
                  <a:schemeClr val="tx2">
                    <a:alpha val="60000"/>
                  </a:schemeClr>
                </a:solidFill>
              </a:rPr>
              <a:t>Sample footer text</a:t>
            </a:r>
          </a:p>
        </p:txBody>
      </p:sp>
      <p:sp>
        <p:nvSpPr>
          <p:cNvPr id="12" name="Slide Number Placeholder 5">
            <a:extLst>
              <a:ext uri="{FF2B5EF4-FFF2-40B4-BE49-F238E27FC236}">
                <a16:creationId xmlns:a16="http://schemas.microsoft.com/office/drawing/2014/main" id="{8CCF6E15-0BE7-453B-BBD4-B379C390AD22}"/>
              </a:ext>
            </a:extLst>
          </p:cNvPr>
          <p:cNvSpPr txBox="1">
            <a:spLocks/>
          </p:cNvSpPr>
          <p:nvPr userDrawn="1"/>
        </p:nvSpPr>
        <p:spPr>
          <a:xfrm>
            <a:off x="8613648" y="6429375"/>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28844951-7827-47D4-8276-7DDE1FA7D85A}" type="slidenum">
              <a:rPr lang="en-GB" noProof="0" smtClean="0">
                <a:solidFill>
                  <a:schemeClr val="tx2">
                    <a:alpha val="60000"/>
                  </a:schemeClr>
                </a:solidFill>
              </a:rPr>
              <a:pPr/>
              <a:t>‹#›</a:t>
            </a:fld>
            <a:endParaRPr lang="en-GB" noProof="0">
              <a:solidFill>
                <a:schemeClr val="tx2">
                  <a:alpha val="60000"/>
                </a:schemeClr>
              </a:solidFill>
            </a:endParaRPr>
          </a:p>
        </p:txBody>
      </p:sp>
      <p:sp>
        <p:nvSpPr>
          <p:cNvPr id="14" name="Picture Placeholder 13">
            <a:extLst>
              <a:ext uri="{FF2B5EF4-FFF2-40B4-BE49-F238E27FC236}">
                <a16:creationId xmlns:a16="http://schemas.microsoft.com/office/drawing/2014/main" id="{0E092228-4487-4E3A-AEE3-12DC34A061E2}"/>
              </a:ext>
            </a:extLst>
          </p:cNvPr>
          <p:cNvSpPr>
            <a:spLocks noGrp="1"/>
          </p:cNvSpPr>
          <p:nvPr>
            <p:ph type="pic" sz="quarter" idx="13"/>
          </p:nvPr>
        </p:nvSpPr>
        <p:spPr>
          <a:xfrm>
            <a:off x="7424928" y="484632"/>
            <a:ext cx="4279392" cy="2862072"/>
          </a:xfrm>
          <a:solidFill>
            <a:schemeClr val="accent6"/>
          </a:solidFill>
        </p:spPr>
        <p:txBody>
          <a:bodyPr rtlCol="0"/>
          <a:lstStyle/>
          <a:p>
            <a:pPr rtl="0"/>
            <a:endParaRPr lang="en-GB" noProof="0"/>
          </a:p>
        </p:txBody>
      </p:sp>
      <p:sp>
        <p:nvSpPr>
          <p:cNvPr id="15" name="Picture Placeholder 13">
            <a:extLst>
              <a:ext uri="{FF2B5EF4-FFF2-40B4-BE49-F238E27FC236}">
                <a16:creationId xmlns:a16="http://schemas.microsoft.com/office/drawing/2014/main" id="{6AB20921-6E7F-4BD8-9399-D18CABB64B9A}"/>
              </a:ext>
            </a:extLst>
          </p:cNvPr>
          <p:cNvSpPr>
            <a:spLocks noGrp="1"/>
          </p:cNvSpPr>
          <p:nvPr>
            <p:ph type="pic" sz="quarter" idx="14"/>
          </p:nvPr>
        </p:nvSpPr>
        <p:spPr>
          <a:xfrm>
            <a:off x="7424928" y="3511296"/>
            <a:ext cx="4279392" cy="2862072"/>
          </a:xfrm>
          <a:solidFill>
            <a:schemeClr val="accent6"/>
          </a:solidFill>
        </p:spPr>
        <p:txBody>
          <a:bodyPr rtlCol="0"/>
          <a:lstStyle/>
          <a:p>
            <a:pPr rtl="0"/>
            <a:endParaRPr lang="en-GB" noProof="0"/>
          </a:p>
        </p:txBody>
      </p:sp>
    </p:spTree>
    <p:extLst>
      <p:ext uri="{BB962C8B-B14F-4D97-AF65-F5344CB8AC3E}">
        <p14:creationId xmlns:p14="http://schemas.microsoft.com/office/powerpoint/2010/main" val="4230430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022B425-A1C3-4DFE-BF49-1B9F96D46B2A}"/>
              </a:ext>
            </a:extLst>
          </p:cNvPr>
          <p:cNvSpPr>
            <a:spLocks noGrp="1"/>
          </p:cNvSpPr>
          <p:nvPr>
            <p:ph type="title"/>
          </p:nvPr>
        </p:nvSpPr>
        <p:spPr>
          <a:xfrm>
            <a:off x="841248" y="3893769"/>
            <a:ext cx="5992550" cy="2319306"/>
          </a:xfrm>
        </p:spPr>
        <p:txBody>
          <a:bodyPr rtlCol="0" anchor="t">
            <a:normAutofit/>
          </a:bodyPr>
          <a:lstStyle/>
          <a:p>
            <a:pPr rtl="0"/>
            <a:endParaRPr lang="en-GB" sz="4400" noProof="0">
              <a:gradFill flip="none" rotWithShape="1">
                <a:gsLst>
                  <a:gs pos="0">
                    <a:schemeClr val="accent5">
                      <a:alpha val="70000"/>
                    </a:schemeClr>
                  </a:gs>
                  <a:gs pos="100000">
                    <a:schemeClr val="accent1">
                      <a:alpha val="70000"/>
                    </a:schemeClr>
                  </a:gs>
                </a:gsLst>
                <a:lin ang="0" scaled="1"/>
                <a:tileRect/>
              </a:gradFill>
            </a:endParaRPr>
          </a:p>
        </p:txBody>
      </p:sp>
      <p:sp>
        <p:nvSpPr>
          <p:cNvPr id="14" name="Picture Placeholder 13">
            <a:extLst>
              <a:ext uri="{FF2B5EF4-FFF2-40B4-BE49-F238E27FC236}">
                <a16:creationId xmlns:a16="http://schemas.microsoft.com/office/drawing/2014/main" id="{2AEC60F9-EA79-4A18-B040-024AFB62FD5E}"/>
              </a:ext>
            </a:extLst>
          </p:cNvPr>
          <p:cNvSpPr>
            <a:spLocks noGrp="1"/>
          </p:cNvSpPr>
          <p:nvPr>
            <p:ph type="pic" sz="quarter" idx="13"/>
          </p:nvPr>
        </p:nvSpPr>
        <p:spPr>
          <a:xfrm>
            <a:off x="493776" y="484632"/>
            <a:ext cx="11210544" cy="3191256"/>
          </a:xfrm>
          <a:solidFill>
            <a:schemeClr val="accent6"/>
          </a:solidFill>
        </p:spPr>
        <p:txBody>
          <a:bodyPr rtlCol="0"/>
          <a:lstStyle/>
          <a:p>
            <a:pPr rtl="0"/>
            <a:endParaRPr lang="en-GB" noProof="0"/>
          </a:p>
        </p:txBody>
      </p:sp>
      <p:sp>
        <p:nvSpPr>
          <p:cNvPr id="9" name="Content Placeholder 2">
            <a:extLst>
              <a:ext uri="{FF2B5EF4-FFF2-40B4-BE49-F238E27FC236}">
                <a16:creationId xmlns:a16="http://schemas.microsoft.com/office/drawing/2014/main" id="{83B88B7B-A749-40EA-A140-38D1E04EFF4F}"/>
              </a:ext>
            </a:extLst>
          </p:cNvPr>
          <p:cNvSpPr>
            <a:spLocks noGrp="1"/>
          </p:cNvSpPr>
          <p:nvPr>
            <p:ph idx="1"/>
          </p:nvPr>
        </p:nvSpPr>
        <p:spPr>
          <a:xfrm>
            <a:off x="6979133" y="3893770"/>
            <a:ext cx="4377714" cy="2319306"/>
          </a:xfrm>
        </p:spPr>
        <p:txBody>
          <a:bodyPr rtlCol="0" anchor="t">
            <a:normAutofit/>
          </a:bodyPr>
          <a:lstStyle>
            <a:lvl1pPr marL="0" indent="0">
              <a:buNone/>
              <a:defRPr sz="2800"/>
            </a:lvl1pPr>
          </a:lstStyle>
          <a:p>
            <a:pPr marL="228600" indent="-228600" rtl="0"/>
            <a:endParaRPr lang="en-GB" sz="1800" noProof="0">
              <a:solidFill>
                <a:schemeClr val="tx2">
                  <a:alpha val="60000"/>
                </a:schemeClr>
              </a:solidFill>
            </a:endParaRP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a:xfrm>
            <a:off x="838200" y="6418489"/>
            <a:ext cx="2743200" cy="365125"/>
          </a:xfrm>
        </p:spPr>
        <p:txBody>
          <a:bodyPr rtlCol="0"/>
          <a:lstStyle/>
          <a:p>
            <a:pPr rtl="0"/>
            <a:r>
              <a:rPr lang="en-GB" noProof="0"/>
              <a:t>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27613200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rtlCol="0"/>
          <a:lstStyle/>
          <a:p>
            <a:pPr rtl="0"/>
            <a:r>
              <a:rPr lang="en-GB" noProof="0"/>
              <a:t>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2352095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rtlCol="0" anchor="b"/>
          <a:lstStyle>
            <a:lvl1pPr algn="ctr">
              <a:defRPr sz="5400"/>
            </a:lvl1pPr>
          </a:lstStyle>
          <a:p>
            <a:pPr rtl="0"/>
            <a:r>
              <a:rPr lang="en-GB" noProof="0"/>
              <a:t>Click to edit Master title style</a:t>
            </a:r>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rtlCol="0"/>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rtlCol="0"/>
          <a:lstStyle/>
          <a:p>
            <a:pPr rtl="0"/>
            <a:r>
              <a:rPr lang="en-GB" noProof="0"/>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29398768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rtlCol="0" anchor="b"/>
          <a:lstStyle>
            <a:lvl1pPr>
              <a:defRPr sz="5400"/>
            </a:lvl1pPr>
          </a:lstStyle>
          <a:p>
            <a:pPr rtl="0"/>
            <a:r>
              <a:rPr lang="en-GB" noProof="0"/>
              <a:t>Click to edit Master title style</a:t>
            </a:r>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rtlCol="0"/>
          <a:lstStyle/>
          <a:p>
            <a:pPr rtl="0"/>
            <a:r>
              <a:rPr lang="en-GB" noProof="0"/>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090129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rtlCol="0"/>
          <a:lstStyle>
            <a:lvl1pPr>
              <a:defRPr sz="48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rtlCol="0"/>
          <a:lstStyle/>
          <a:p>
            <a:pPr rtl="0"/>
            <a:r>
              <a:rPr lang="en-GB" noProof="0"/>
              <a:t>20xx</a:t>
            </a:r>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rtlCol="0"/>
          <a:lstStyle/>
          <a:p>
            <a:pPr rtl="0"/>
            <a:r>
              <a:rPr lang="en-GB" noProof="0"/>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406973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rtlCol="0"/>
          <a:lstStyle/>
          <a:p>
            <a:pPr rtl="0"/>
            <a:r>
              <a:rPr lang="en-GB" noProof="0"/>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rtlCol="0"/>
          <a:lstStyle/>
          <a:p>
            <a:pPr rtl="0"/>
            <a:r>
              <a:rPr lang="en-GB" noProof="0"/>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0768130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rtlCol="0" anchor="b"/>
          <a:lstStyle>
            <a:lvl1pPr>
              <a:defRPr sz="32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rtlCol="0"/>
          <a:lstStyle/>
          <a:p>
            <a:pPr rtl="0"/>
            <a:r>
              <a:rPr lang="en-GB" noProof="0"/>
              <a:t>20xx</a:t>
            </a:r>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rtlCol="0"/>
          <a:lstStyle/>
          <a:p>
            <a:pPr rtl="0"/>
            <a:r>
              <a:rPr lang="en-GB" noProof="0"/>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6776152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rtlCol="0" anchor="b"/>
          <a:lstStyle>
            <a:lvl1pPr>
              <a:defRPr sz="3200"/>
            </a:lvl1pPr>
          </a:lstStyle>
          <a:p>
            <a:pPr rtl="0"/>
            <a:r>
              <a:rPr lang="en-GB" noProof="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rtlCol="0"/>
          <a:lstStyle/>
          <a:p>
            <a:pPr rtl="0"/>
            <a:r>
              <a:rPr lang="en-GB" noProof="0"/>
              <a:t>20xx</a:t>
            </a:r>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rtlCol="0"/>
          <a:lstStyle/>
          <a:p>
            <a:pPr rtl="0"/>
            <a:r>
              <a:rPr lang="en-GB" noProof="0"/>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574085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1524"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pPr rtl="0"/>
            <a:r>
              <a:rPr lang="en-GB" noProof="0"/>
              <a:t>20xx</a:t>
            </a:r>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pPr rtl="0"/>
            <a:r>
              <a:rPr lang="en-GB" noProof="0">
                <a:solidFill>
                  <a:srgbClr val="FFFFFF"/>
                </a:solidFill>
              </a:rPr>
              <a:t>SAMPLE FOOTER TEXT</a:t>
            </a: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pPr rtl="0"/>
            <a:fld id="{28844951-7827-47D4-8276-7DDE1FA7D85A}" type="slidenum">
              <a:rPr lang="en-GB" noProof="0" smtClean="0"/>
              <a:pPr/>
              <a:t>‹#›</a:t>
            </a:fld>
            <a:endParaRPr lang="en-GB" noProof="0"/>
          </a:p>
        </p:txBody>
      </p:sp>
    </p:spTree>
    <p:extLst>
      <p:ext uri="{BB962C8B-B14F-4D97-AF65-F5344CB8AC3E}">
        <p14:creationId xmlns:p14="http://schemas.microsoft.com/office/powerpoint/2010/main" val="2314514164"/>
      </p:ext>
    </p:extLst>
  </p:cSld>
  <p:clrMap bg1="lt1" tx1="dk1" bg2="lt2" tx2="dk2" accent1="accent1" accent2="accent2" accent3="accent3" accent4="accent4" accent5="accent5" accent6="accent6" hlink="hlink" folHlink="folHlink"/>
  <p:sldLayoutIdLst>
    <p:sldLayoutId id="2147483697" r:id="rId1"/>
    <p:sldLayoutId id="2147483696" r:id="rId2"/>
    <p:sldLayoutId id="2147483699" r:id="rId3"/>
    <p:sldLayoutId id="2147483698" r:id="rId4"/>
    <p:sldLayoutId id="2147483686" r:id="rId5"/>
    <p:sldLayoutId id="2147483700" r:id="rId6"/>
    <p:sldLayoutId id="2147483705" r:id="rId7"/>
    <p:sldLayoutId id="2147483689" r:id="rId8"/>
    <p:sldLayoutId id="2147483704" r:id="rId9"/>
    <p:sldLayoutId id="2147483702" r:id="rId10"/>
    <p:sldLayoutId id="2147483701" r:id="rId11"/>
    <p:sldLayoutId id="2147483703" r:id="rId12"/>
    <p:sldLayoutId id="2147483685" r:id="rId13"/>
    <p:sldLayoutId id="2147483687" r:id="rId14"/>
    <p:sldLayoutId id="2147483688" r:id="rId15"/>
    <p:sldLayoutId id="2147483690" r:id="rId16"/>
    <p:sldLayoutId id="2147483692" r:id="rId17"/>
    <p:sldLayoutId id="2147483693" r:id="rId18"/>
  </p:sldLayoutIdLst>
  <p:hf hdr="0" dt="0"/>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32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hyperlink" Target="https://centrepoint.org.uk/media/5247/eyh-campaign-scoping-report.pdf" TargetMode="External"/><Relationship Id="rId2" Type="http://schemas.openxmlformats.org/officeDocument/2006/relationships/hyperlink" Target="https://doi.org/10.1016/j.paed.2017.12.008" TargetMode="External"/><Relationship Id="rId1" Type="http://schemas.openxmlformats.org/officeDocument/2006/relationships/slideLayout" Target="../slideLayouts/slideLayout1.xml"/><Relationship Id="rId5" Type="http://schemas.openxmlformats.org/officeDocument/2006/relationships/hyperlink" Target="https://www.feantsa.org/public/user/Resources/magazine/2019/Winter/Homeless_in_Europe_Winter_2019_-_Article_8_-_Homelessness_and_childhood_adversity_-_Charlotte_Grey_and_Louise_Woodfine.pdf" TargetMode="External"/><Relationship Id="rId4" Type="http://schemas.openxmlformats.org/officeDocument/2006/relationships/hyperlink" Target="https://centrepoint.org.uk/about-us/blog/more-than-a-number-the-scale-of-youth-homelessness-in-2020-21/"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phw.nhs.wales/news/responding-to-adverse-childhood-%20experiences-an-evidence-review/responding-to-adverse-childhood-experiences/" TargetMode="External"/><Relationship Id="rId7" Type="http://schemas.openxmlformats.org/officeDocument/2006/relationships/hyperlink" Target="https://www.gov.wales/sites/default/files/publications/2021-09/achieving-a-sustainable-delivery-model-for-youth-work-services-in-wales-final-report.pdf" TargetMode="External"/><Relationship Id="rId2" Type="http://schemas.openxmlformats.org/officeDocument/2006/relationships/hyperlink" Target="https://researchbriefings.files.parliament.uk/documents/CDP-2019-0201/CDP-2019-0201.pdf" TargetMode="External"/><Relationship Id="rId1" Type="http://schemas.openxmlformats.org/officeDocument/2006/relationships/slideLayout" Target="../slideLayouts/slideLayout1.xml"/><Relationship Id="rId6" Type="http://schemas.openxmlformats.org/officeDocument/2006/relationships/hyperlink" Target="https://www2.nphs.wales.nhs.uk/PRIDDocs.nsf/7c21215d6d0c613e80256f490030c05a/d488a3852491bc1d80257f370038919e/$FILE/ACE%20Report%20FINAL%20(E).pdf" TargetMode="External"/><Relationship Id="rId5" Type="http://schemas.openxmlformats.org/officeDocument/2006/relationships/hyperlink" Target="https://phw.nhs.wales/files/aces/voices-of-those-with-lived-experiences-of-homelessness-and-adversity-in-wales-informing-prevention-and-response-2019/" TargetMode="External"/><Relationship Id="rId4" Type="http://schemas.openxmlformats.org/officeDocument/2006/relationships/hyperlink" Target="https://www.gov.uk/government/publications/homelessness-applying-all-our-health/homelessness-applying-all-our-health"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instituteofhealthequity.org/resources-reports/the-impact-of-adverse-experiences-in-the-home-on-children-and-young-people/impact-of-adverse-experiences-in-the-home.pdf" TargetMode="External"/><Relationship Id="rId7" Type="http://schemas.openxmlformats.org/officeDocument/2006/relationships/hyperlink" Target="https://www.youngminds.org.uk/media/cmtffcce/ym-addressing-adversity-book-web-2.pdf" TargetMode="External"/><Relationship Id="rId2" Type="http://schemas.openxmlformats.org/officeDocument/2006/relationships/hyperlink" Target="https://www.unicef.org.uk/wp-content/uploads/2019/10/UNCRC_summary-1_1.pdf" TargetMode="External"/><Relationship Id="rId1" Type="http://schemas.openxmlformats.org/officeDocument/2006/relationships/slideLayout" Target="../slideLayouts/slideLayout1.xml"/><Relationship Id="rId6" Type="http://schemas.openxmlformats.org/officeDocument/2006/relationships/hyperlink" Target="https://www.gov.wales/sites/default/files/publications/2019-06/youth-work-strategy-for-wales.pdf" TargetMode="External"/><Relationship Id="rId5" Type="http://schemas.openxmlformats.org/officeDocument/2006/relationships/hyperlink" Target="https://www.who.int/news-room/fact-sheets/detail/adolescent-mental-health" TargetMode="External"/><Relationship Id="rId4" Type="http://schemas.openxmlformats.org/officeDocument/2006/relationships/hyperlink" Target="https://www.who.int/health-topics/adolescent-health#tab=tab_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ame 9">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50EC4DE-F284-4544-AAF6-428F8EF2D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28"/>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A61C1F0-A277-4B62-82D2-FBE805E409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D6DDF2F-0B67-4187-8C10-9E685C7E0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C86A6268-2941-4E74-AE5F-8CC7FB7A7C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A8BF747D-E4A5-425D-A0CC-D75559A85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656" y="1297020"/>
            <a:ext cx="5589934" cy="5737916"/>
          </a:xfrm>
          <a:prstGeom prst="ellipse">
            <a:avLst/>
          </a:prstGeom>
          <a:gradFill>
            <a:gsLst>
              <a:gs pos="0">
                <a:schemeClr val="accent1">
                  <a:alpha val="3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377EEE43-07DA-416C-BA88-38EC03D9B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ame 23">
            <a:extLst>
              <a:ext uri="{FF2B5EF4-FFF2-40B4-BE49-F238E27FC236}">
                <a16:creationId xmlns:a16="http://schemas.microsoft.com/office/drawing/2014/main" id="{FA2016CF-2F24-4AE4-8A87-D9B6A3DE3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4">
            <a:extLst>
              <a:ext uri="{FF2B5EF4-FFF2-40B4-BE49-F238E27FC236}">
                <a16:creationId xmlns:a16="http://schemas.microsoft.com/office/drawing/2014/main" id="{AD04BED3-CF2E-4CAD-8CE8-ED3ED12AEBD6}"/>
              </a:ext>
            </a:extLst>
          </p:cNvPr>
          <p:cNvSpPr>
            <a:spLocks noGrp="1"/>
          </p:cNvSpPr>
          <p:nvPr>
            <p:ph type="body" sz="quarter" idx="15"/>
          </p:nvPr>
        </p:nvSpPr>
        <p:spPr>
          <a:xfrm>
            <a:off x="838200" y="3602038"/>
            <a:ext cx="6858000" cy="1655762"/>
          </a:xfrm>
        </p:spPr>
        <p:txBody>
          <a:bodyPr vert="horz" lIns="91440" tIns="45720" rIns="91440" bIns="45720" rtlCol="0">
            <a:normAutofit/>
          </a:bodyPr>
          <a:lstStyle/>
          <a:p>
            <a:pPr algn="l"/>
            <a:r>
              <a:rPr lang="en-US" sz="2200" kern="1200">
                <a:solidFill>
                  <a:srgbClr val="FFFFFF"/>
                </a:solidFill>
                <a:latin typeface="+mn-lt"/>
                <a:ea typeface="+mn-ea"/>
                <a:cs typeface="+mn-cs"/>
              </a:rPr>
              <a:t>Megan Rogers (2005583)</a:t>
            </a:r>
          </a:p>
        </p:txBody>
      </p:sp>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838200" y="1122363"/>
            <a:ext cx="6858000" cy="2387600"/>
          </a:xfrm>
        </p:spPr>
        <p:txBody>
          <a:bodyPr vert="horz" lIns="91440" tIns="45720" rIns="91440" bIns="45720" rtlCol="0" anchor="b" anchorCtr="0">
            <a:normAutofit/>
          </a:bodyPr>
          <a:lstStyle/>
          <a:p>
            <a:pPr algn="l"/>
            <a:r>
              <a:rPr lang="en-US" sz="5400" b="1" dirty="0">
                <a:solidFill>
                  <a:srgbClr val="FFFFFF"/>
                </a:solidFill>
              </a:rPr>
              <a:t>Individual Seminar </a:t>
            </a:r>
          </a:p>
        </p:txBody>
      </p:sp>
    </p:spTree>
    <p:extLst>
      <p:ext uri="{BB962C8B-B14F-4D97-AF65-F5344CB8AC3E}">
        <p14:creationId xmlns:p14="http://schemas.microsoft.com/office/powerpoint/2010/main" val="703580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4" name="Frame 123">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6" name="Rectangle 125">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Rectangle 129">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2" name="Oval 131">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4" name="Oval 133">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6" name="Oval 135">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B49352-2AB0-4ADD-96B9-AB0FAECB557C}"/>
              </a:ext>
            </a:extLst>
          </p:cNvPr>
          <p:cNvSpPr>
            <a:spLocks noGrp="1"/>
          </p:cNvSpPr>
          <p:nvPr>
            <p:ph type="title"/>
          </p:nvPr>
        </p:nvSpPr>
        <p:spPr>
          <a:xfrm>
            <a:off x="150926" y="46414"/>
            <a:ext cx="7631009" cy="1390500"/>
          </a:xfrm>
        </p:spPr>
        <p:txBody>
          <a:bodyPr vert="horz" lIns="91440" tIns="45720" rIns="91440" bIns="45720" rtlCol="0" anchor="b">
            <a:normAutofit/>
          </a:bodyPr>
          <a:lstStyle/>
          <a:p>
            <a:r>
              <a:rPr lang="en-US" sz="4000" b="1" dirty="0">
                <a:solidFill>
                  <a:schemeClr val="bg1"/>
                </a:solidFill>
              </a:rPr>
              <a:t>Adverse Childhood Experiences (ACEs)</a:t>
            </a:r>
          </a:p>
        </p:txBody>
      </p:sp>
      <p:sp>
        <p:nvSpPr>
          <p:cNvPr id="15" name="TextBox 14">
            <a:extLst>
              <a:ext uri="{FF2B5EF4-FFF2-40B4-BE49-F238E27FC236}">
                <a16:creationId xmlns:a16="http://schemas.microsoft.com/office/drawing/2014/main" id="{5B3ABBF6-795E-10A7-78BC-8B0320D4B41C}"/>
              </a:ext>
            </a:extLst>
          </p:cNvPr>
          <p:cNvSpPr txBox="1"/>
          <p:nvPr/>
        </p:nvSpPr>
        <p:spPr>
          <a:xfrm>
            <a:off x="150926" y="1782387"/>
            <a:ext cx="7197458" cy="5029199"/>
          </a:xfrm>
          <a:prstGeom prst="rect">
            <a:avLst/>
          </a:prstGeom>
        </p:spPr>
        <p:txBody>
          <a:bodyPr vert="horz" lIns="91440" tIns="45720" rIns="91440" bIns="45720" rtlCol="0">
            <a:normAutofit/>
          </a:bodyPr>
          <a:lstStyle/>
          <a:p>
            <a:pPr marL="285750" indent="-285750" algn="just">
              <a:lnSpc>
                <a:spcPct val="150000"/>
              </a:lnSpc>
              <a:spcAft>
                <a:spcPts val="600"/>
              </a:spcAft>
              <a:buClr>
                <a:schemeClr val="tx2">
                  <a:lumMod val="10000"/>
                  <a:lumOff val="90000"/>
                </a:schemeClr>
              </a:buClr>
              <a:buSzPct val="80000"/>
              <a:buFont typeface="Arial" panose="020B0604020202020204" pitchFamily="34" charset="0"/>
              <a:buChar char="•"/>
            </a:pPr>
            <a:r>
              <a:rPr lang="en-US" dirty="0">
                <a:solidFill>
                  <a:schemeClr val="bg1"/>
                </a:solidFill>
                <a:effectLst/>
                <a:latin typeface="Arial" panose="020B0604020202020204" pitchFamily="34" charset="0"/>
                <a:cs typeface="Arial" panose="020B0604020202020204" pitchFamily="34" charset="0"/>
              </a:rPr>
              <a:t>Adverse Childhood Experiences is defined as “situations which lead to an elevated risk of children and young people experiencing damaging impacts on health, or other social outcomes, across the life course” (UCL Institute of Health Equity, 2015, p.4). </a:t>
            </a:r>
          </a:p>
          <a:p>
            <a:pPr algn="just">
              <a:lnSpc>
                <a:spcPct val="150000"/>
              </a:lnSpc>
              <a:spcAft>
                <a:spcPts val="600"/>
              </a:spcAft>
              <a:buClr>
                <a:schemeClr val="tx2">
                  <a:lumMod val="10000"/>
                  <a:lumOff val="90000"/>
                </a:schemeClr>
              </a:buClr>
              <a:buSzPct val="80000"/>
            </a:pPr>
            <a:endParaRPr lang="en-US" dirty="0">
              <a:solidFill>
                <a:schemeClr val="bg1"/>
              </a:solidFill>
              <a:latin typeface="Arial" panose="020B0604020202020204" pitchFamily="34" charset="0"/>
              <a:cs typeface="Arial" panose="020B0604020202020204" pitchFamily="34" charset="0"/>
            </a:endParaRPr>
          </a:p>
          <a:p>
            <a:pPr marL="285750" indent="-285750" algn="just">
              <a:lnSpc>
                <a:spcPct val="150000"/>
              </a:lnSpc>
              <a:spcAft>
                <a:spcPts val="600"/>
              </a:spcAft>
              <a:buClr>
                <a:schemeClr val="tx2">
                  <a:lumMod val="10000"/>
                  <a:lumOff val="90000"/>
                </a:schemeClr>
              </a:buClr>
              <a:buSzPct val="80000"/>
              <a:buFont typeface="Arial" panose="020B0604020202020204" pitchFamily="34" charset="0"/>
              <a:buChar char="•"/>
            </a:pPr>
            <a:r>
              <a:rPr lang="en-GB" kern="0" dirty="0">
                <a:solidFill>
                  <a:schemeClr val="bg1"/>
                </a:solidFill>
                <a:effectLst/>
                <a:latin typeface="Arial" panose="020B0604020202020204" pitchFamily="34" charset="0"/>
                <a:ea typeface="Calibri" panose="020F0502020204030204" pitchFamily="34" charset="0"/>
                <a:cs typeface="Arial" panose="020B0604020202020204" pitchFamily="34" charset="0"/>
              </a:rPr>
              <a:t>The 3 types of ACE’s include abuse, neglect, and household dysfunction (Boullier, 2018, p.134).</a:t>
            </a:r>
            <a:r>
              <a:rPr lang="en-GB" dirty="0">
                <a:solidFill>
                  <a:schemeClr val="bg1"/>
                </a:solidFill>
                <a:effectLst/>
                <a:latin typeface="Arial" panose="020B0604020202020204" pitchFamily="34" charset="0"/>
                <a:cs typeface="Arial" panose="020B0604020202020204" pitchFamily="34" charset="0"/>
              </a:rPr>
              <a:t> </a:t>
            </a:r>
          </a:p>
          <a:p>
            <a:pPr marL="285750" indent="-285750" algn="just">
              <a:lnSpc>
                <a:spcPct val="150000"/>
              </a:lnSpc>
              <a:spcAft>
                <a:spcPts val="600"/>
              </a:spcAft>
              <a:buClr>
                <a:schemeClr val="tx2">
                  <a:lumMod val="10000"/>
                  <a:lumOff val="90000"/>
                </a:schemeClr>
              </a:buClr>
              <a:buSzPct val="8000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lgn="just">
              <a:lnSpc>
                <a:spcPct val="150000"/>
              </a:lnSpc>
              <a:spcAft>
                <a:spcPts val="600"/>
              </a:spcAft>
              <a:buClr>
                <a:schemeClr val="tx2">
                  <a:lumMod val="10000"/>
                  <a:lumOff val="90000"/>
                </a:schemeClr>
              </a:buClr>
              <a:buSzPct val="80000"/>
              <a:buFont typeface="Arial" panose="020B0604020202020204" pitchFamily="34" charset="0"/>
              <a:buChar char="•"/>
            </a:pPr>
            <a:r>
              <a:rPr lang="en-US" dirty="0">
                <a:solidFill>
                  <a:schemeClr val="bg1"/>
                </a:solidFill>
                <a:effectLst/>
                <a:latin typeface="Arial" panose="020B0604020202020204" pitchFamily="34" charset="0"/>
                <a:cs typeface="Arial" panose="020B0604020202020204" pitchFamily="34" charset="0"/>
              </a:rPr>
              <a:t>“Approximately 50% of the adult population (aged 18-69) in Wales reporting having experienced at least 1 ACE, and 13.5% reporting 4 or more” (Public Health Wales, 2019, p.7). </a:t>
            </a:r>
          </a:p>
          <a:p>
            <a:pPr marL="285750" indent="-285750">
              <a:lnSpc>
                <a:spcPct val="150000"/>
              </a:lnSpc>
              <a:spcAft>
                <a:spcPts val="600"/>
              </a:spcAft>
              <a:buClr>
                <a:schemeClr val="tx2">
                  <a:lumMod val="10000"/>
                  <a:lumOff val="90000"/>
                </a:schemeClr>
              </a:buClr>
              <a:buSzPct val="80000"/>
              <a:buFont typeface="Arial" panose="020B0604020202020204" pitchFamily="34" charset="0"/>
              <a:buChar char="•"/>
            </a:pPr>
            <a:endParaRPr lang="en-GB" dirty="0">
              <a:solidFill>
                <a:schemeClr val="bg1"/>
              </a:solidFill>
              <a:effectLst/>
            </a:endParaRPr>
          </a:p>
          <a:p>
            <a:pPr marL="285750" indent="-285750">
              <a:lnSpc>
                <a:spcPct val="150000"/>
              </a:lnSpc>
              <a:spcAft>
                <a:spcPts val="600"/>
              </a:spcAft>
              <a:buClr>
                <a:schemeClr val="tx2">
                  <a:lumMod val="10000"/>
                  <a:lumOff val="90000"/>
                </a:schemeClr>
              </a:buClr>
              <a:buSzPct val="80000"/>
              <a:buFont typeface="Arial" panose="020B0604020202020204" pitchFamily="34" charset="0"/>
              <a:buChar char="•"/>
            </a:pPr>
            <a:endParaRPr lang="en-GB" dirty="0">
              <a:solidFill>
                <a:schemeClr val="bg1"/>
              </a:solidFill>
            </a:endParaRPr>
          </a:p>
          <a:p>
            <a:pPr marL="285750" indent="-285750">
              <a:lnSpc>
                <a:spcPct val="150000"/>
              </a:lnSpc>
              <a:spcAft>
                <a:spcPts val="600"/>
              </a:spcAft>
              <a:buClr>
                <a:schemeClr val="tx2">
                  <a:lumMod val="10000"/>
                  <a:lumOff val="90000"/>
                </a:schemeClr>
              </a:buClr>
              <a:buSzPct val="80000"/>
              <a:buFont typeface="Arial" panose="020B0604020202020204" pitchFamily="34" charset="0"/>
              <a:buChar char="•"/>
            </a:pPr>
            <a:endParaRPr lang="en-US" dirty="0">
              <a:solidFill>
                <a:schemeClr val="bg1"/>
              </a:solidFill>
            </a:endParaRPr>
          </a:p>
        </p:txBody>
      </p:sp>
      <p:sp>
        <p:nvSpPr>
          <p:cNvPr id="138" name="Rectangle 137">
            <a:extLst>
              <a:ext uri="{FF2B5EF4-FFF2-40B4-BE49-F238E27FC236}">
                <a16:creationId xmlns:a16="http://schemas.microsoft.com/office/drawing/2014/main" id="{2EDB7FB2-4012-481D-B3D1-7301CCF6E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4982" y="-1328"/>
            <a:ext cx="440701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1" name="Picture 100">
            <a:extLst>
              <a:ext uri="{FF2B5EF4-FFF2-40B4-BE49-F238E27FC236}">
                <a16:creationId xmlns:a16="http://schemas.microsoft.com/office/drawing/2014/main" id="{5D5416E7-A76E-CE1B-1F3E-AD25F222BA34}"/>
              </a:ext>
            </a:extLst>
          </p:cNvPr>
          <p:cNvPicPr>
            <a:picLocks noChangeAspect="1"/>
          </p:cNvPicPr>
          <p:nvPr/>
        </p:nvPicPr>
        <p:blipFill rotWithShape="1">
          <a:blip r:embed="rId3">
            <a:alphaModFix amt="60000"/>
          </a:blip>
          <a:srcRect l="13707" r="22032"/>
          <a:stretch/>
        </p:blipFill>
        <p:spPr>
          <a:xfrm>
            <a:off x="7784982" y="-1328"/>
            <a:ext cx="4407017" cy="6858000"/>
          </a:xfrm>
          <a:prstGeom prst="rect">
            <a:avLst/>
          </a:prstGeom>
        </p:spPr>
      </p:pic>
    </p:spTree>
    <p:extLst>
      <p:ext uri="{BB962C8B-B14F-4D97-AF65-F5344CB8AC3E}">
        <p14:creationId xmlns:p14="http://schemas.microsoft.com/office/powerpoint/2010/main" val="1590342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Frame 33">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Rectangle 35">
            <a:extLst>
              <a:ext uri="{FF2B5EF4-FFF2-40B4-BE49-F238E27FC236}">
                <a16:creationId xmlns:a16="http://schemas.microsoft.com/office/drawing/2014/main" id="{19B36E71-93BD-4984-AC9C-CC9FB9CC0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ame 37">
            <a:extLst>
              <a:ext uri="{FF2B5EF4-FFF2-40B4-BE49-F238E27FC236}">
                <a16:creationId xmlns:a16="http://schemas.microsoft.com/office/drawing/2014/main" id="{1566AC62-7AC7-4ED5-A03D-E28AC560E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E7341E5B-BF23-A1EC-0834-22769FC1BBA1}"/>
              </a:ext>
            </a:extLst>
          </p:cNvPr>
          <p:cNvSpPr txBox="1">
            <a:spLocks/>
          </p:cNvSpPr>
          <p:nvPr/>
        </p:nvSpPr>
        <p:spPr>
          <a:xfrm>
            <a:off x="1615004" y="367393"/>
            <a:ext cx="8958944" cy="1575707"/>
          </a:xfrm>
          <a:prstGeom prst="rect">
            <a:avLst/>
          </a:prstGeom>
        </p:spPr>
        <p:txBody>
          <a:bodyPr vert="horz" lIns="91440" tIns="45720" rIns="91440" bIns="45720" rtlCol="0" anchor="ctr">
            <a:normAutofit/>
          </a:bodyPr>
          <a:lstStyle>
            <a:lvl1pPr marL="0" algn="ctr" defTabSz="914400" rtl="0" eaLnBrk="1" latinLnBrk="0" hangingPunct="1">
              <a:lnSpc>
                <a:spcPct val="90000"/>
              </a:lnSpc>
              <a:spcBef>
                <a:spcPct val="0"/>
              </a:spcBef>
              <a:buNone/>
              <a:defRPr lang="en-US" sz="5200" kern="1200">
                <a:solidFill>
                  <a:schemeClr val="bg1"/>
                </a:solidFill>
                <a:latin typeface="+mj-lt"/>
                <a:ea typeface="+mn-ea"/>
                <a:cs typeface="Angsana New" panose="02020603050405020304" pitchFamily="18" charset="-34"/>
              </a:defRPr>
            </a:lvl1pPr>
          </a:lstStyle>
          <a:p>
            <a:pPr>
              <a:spcAft>
                <a:spcPts val="600"/>
              </a:spcAft>
            </a:pPr>
            <a:r>
              <a:rPr lang="en-US" sz="4000" b="1" dirty="0">
                <a:gradFill flip="none" rotWithShape="1">
                  <a:gsLst>
                    <a:gs pos="0">
                      <a:schemeClr val="accent5">
                        <a:alpha val="70000"/>
                      </a:schemeClr>
                    </a:gs>
                    <a:gs pos="100000">
                      <a:schemeClr val="accent1">
                        <a:alpha val="70000"/>
                      </a:schemeClr>
                    </a:gs>
                  </a:gsLst>
                  <a:lin ang="0" scaled="1"/>
                  <a:tileRect/>
                </a:gradFill>
              </a:rPr>
              <a:t>Adverse Childhood Experiences (ACEs)</a:t>
            </a:r>
          </a:p>
        </p:txBody>
      </p:sp>
      <p:sp>
        <p:nvSpPr>
          <p:cNvPr id="5" name="TextBox 4">
            <a:extLst>
              <a:ext uri="{FF2B5EF4-FFF2-40B4-BE49-F238E27FC236}">
                <a16:creationId xmlns:a16="http://schemas.microsoft.com/office/drawing/2014/main" id="{7B9D0B75-BE72-52E8-6551-03C74F856112}"/>
              </a:ext>
            </a:extLst>
          </p:cNvPr>
          <p:cNvSpPr txBox="1"/>
          <p:nvPr/>
        </p:nvSpPr>
        <p:spPr>
          <a:xfrm>
            <a:off x="817590" y="1943100"/>
            <a:ext cx="9522442" cy="4327071"/>
          </a:xfrm>
          <a:prstGeom prst="rect">
            <a:avLst/>
          </a:prstGeom>
        </p:spPr>
        <p:txBody>
          <a:bodyPr vert="horz" lIns="91440" tIns="45720" rIns="91440" bIns="45720" rtlCol="0" anchor="ctr">
            <a:normAutofit lnSpcReduction="10000"/>
          </a:bodyPr>
          <a:lstStyle/>
          <a:p>
            <a:pPr marL="285750" indent="-285750" algn="just">
              <a:lnSpc>
                <a:spcPct val="150000"/>
              </a:lnSpc>
              <a:spcAft>
                <a:spcPts val="600"/>
              </a:spcAft>
              <a:buClr>
                <a:schemeClr val="tx2">
                  <a:lumMod val="10000"/>
                  <a:lumOff val="90000"/>
                </a:schemeClr>
              </a:buClr>
              <a:buSzPct val="80000"/>
              <a:buFont typeface="Arial" panose="020B0604020202020204" pitchFamily="34" charset="0"/>
              <a:buChar char="•"/>
            </a:pPr>
            <a:r>
              <a:rPr lang="en-GB" sz="1800" kern="0" dirty="0">
                <a:effectLst/>
                <a:latin typeface="Arial" panose="020B0604020202020204" pitchFamily="34" charset="0"/>
                <a:ea typeface="Calibri" panose="020F0502020204030204" pitchFamily="34" charset="0"/>
              </a:rPr>
              <a:t>Children and young people who experience ACE’s “are more likely to develop behaviours that are harmful to health, such as smoking, drinking alcohol or antisocial behaviour (UCL Institute of Health Equity, 2015, p.133).</a:t>
            </a:r>
            <a:r>
              <a:rPr lang="en-GB" dirty="0">
                <a:effectLst/>
              </a:rPr>
              <a:t> </a:t>
            </a:r>
          </a:p>
          <a:p>
            <a:pPr marL="285750" indent="-285750" algn="just">
              <a:lnSpc>
                <a:spcPct val="150000"/>
              </a:lnSpc>
              <a:spcAft>
                <a:spcPts val="600"/>
              </a:spcAft>
              <a:buClr>
                <a:schemeClr val="tx2">
                  <a:lumMod val="10000"/>
                  <a:lumOff val="90000"/>
                </a:schemeClr>
              </a:buClr>
              <a:buSzPct val="80000"/>
              <a:buFont typeface="Arial" panose="020B0604020202020204" pitchFamily="34" charset="0"/>
              <a:buChar char="•"/>
            </a:pPr>
            <a:endParaRPr lang="en-GB" dirty="0">
              <a:effectLst/>
            </a:endParaRPr>
          </a:p>
          <a:p>
            <a:pPr marL="285750" indent="-285750" algn="just">
              <a:lnSpc>
                <a:spcPct val="150000"/>
              </a:lnSpc>
              <a:spcAft>
                <a:spcPts val="600"/>
              </a:spcAft>
              <a:buClr>
                <a:schemeClr val="tx2">
                  <a:lumMod val="10000"/>
                  <a:lumOff val="90000"/>
                </a:schemeClr>
              </a:buClr>
              <a:buSzPct val="80000"/>
              <a:buFont typeface="Arial" panose="020B0604020202020204" pitchFamily="34" charset="0"/>
              <a:buChar char="•"/>
            </a:pPr>
            <a:r>
              <a:rPr lang="en-GB" sz="1800" kern="0" dirty="0">
                <a:effectLst/>
                <a:latin typeface="Arial" panose="020B0604020202020204" pitchFamily="34" charset="0"/>
                <a:ea typeface="Calibri" panose="020F0502020204030204" pitchFamily="34" charset="0"/>
              </a:rPr>
              <a:t>This increases the risk of poor adult health which includes various diseases such as “cancer, cardiovascular, liver and lung diseases” (UCL Institute of Health Equity, 2015, p.133). </a:t>
            </a:r>
          </a:p>
          <a:p>
            <a:pPr marL="285750" indent="-285750" algn="just">
              <a:lnSpc>
                <a:spcPct val="150000"/>
              </a:lnSpc>
              <a:spcAft>
                <a:spcPts val="600"/>
              </a:spcAft>
              <a:buClr>
                <a:schemeClr val="tx2">
                  <a:lumMod val="10000"/>
                  <a:lumOff val="90000"/>
                </a:schemeClr>
              </a:buClr>
              <a:buSzPct val="80000"/>
              <a:buFont typeface="Arial" panose="020B0604020202020204" pitchFamily="34" charset="0"/>
              <a:buChar char="•"/>
            </a:pPr>
            <a:endParaRPr lang="en-GB" kern="0" dirty="0">
              <a:latin typeface="Arial" panose="020B0604020202020204" pitchFamily="34" charset="0"/>
            </a:endParaRPr>
          </a:p>
          <a:p>
            <a:pPr marL="285750" indent="-285750" algn="just">
              <a:lnSpc>
                <a:spcPct val="150000"/>
              </a:lnSpc>
              <a:spcAft>
                <a:spcPts val="600"/>
              </a:spcAft>
              <a:buClr>
                <a:schemeClr val="tx2">
                  <a:lumMod val="10000"/>
                  <a:lumOff val="90000"/>
                </a:schemeClr>
              </a:buClr>
              <a:buSzPct val="80000"/>
              <a:buFont typeface="Arial" panose="020B0604020202020204" pitchFamily="34" charset="0"/>
              <a:buChar char="•"/>
            </a:pPr>
            <a:r>
              <a:rPr lang="en-GB" sz="1800" kern="0" dirty="0">
                <a:effectLst/>
                <a:latin typeface="Arial" panose="020B0604020202020204" pitchFamily="34" charset="0"/>
                <a:ea typeface="Calibri" panose="020F0502020204030204" pitchFamily="34" charset="0"/>
              </a:rPr>
              <a:t>“1 in 3 adult mental health conditions relate directly to adverse childhood experiences” (Young Minds, 2018). </a:t>
            </a:r>
            <a:endParaRPr lang="en-US" dirty="0"/>
          </a:p>
        </p:txBody>
      </p:sp>
    </p:spTree>
    <p:extLst>
      <p:ext uri="{BB962C8B-B14F-4D97-AF65-F5344CB8AC3E}">
        <p14:creationId xmlns:p14="http://schemas.microsoft.com/office/powerpoint/2010/main" val="1265297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Frame 41">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 name="Rectangle 43">
            <a:extLst>
              <a:ext uri="{FF2B5EF4-FFF2-40B4-BE49-F238E27FC236}">
                <a16:creationId xmlns:a16="http://schemas.microsoft.com/office/drawing/2014/main" id="{0C97EDAC-272B-41CC-86DA-8AC840ADE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ame 45">
            <a:extLst>
              <a:ext uri="{FF2B5EF4-FFF2-40B4-BE49-F238E27FC236}">
                <a16:creationId xmlns:a16="http://schemas.microsoft.com/office/drawing/2014/main" id="{26BF6A59-70E8-420E-98E0-243A94A0E7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8F073458-F34C-42B1-CD4F-DE2C171916F2}"/>
              </a:ext>
            </a:extLst>
          </p:cNvPr>
          <p:cNvSpPr txBox="1">
            <a:spLocks/>
          </p:cNvSpPr>
          <p:nvPr/>
        </p:nvSpPr>
        <p:spPr>
          <a:xfrm>
            <a:off x="836676" y="440870"/>
            <a:ext cx="10515600" cy="1317173"/>
          </a:xfrm>
          <a:prstGeom prst="rect">
            <a:avLst/>
          </a:prstGeom>
        </p:spPr>
        <p:txBody>
          <a:bodyPr vert="horz" lIns="91440" tIns="45720" rIns="91440" bIns="45720" rtlCol="0" anchor="ctr">
            <a:normAutofit/>
          </a:bodyPr>
          <a:lstStyle>
            <a:lvl1pPr marL="0" algn="ctr" defTabSz="914400" rtl="0" eaLnBrk="1" latinLnBrk="0" hangingPunct="1">
              <a:lnSpc>
                <a:spcPct val="90000"/>
              </a:lnSpc>
              <a:spcBef>
                <a:spcPct val="0"/>
              </a:spcBef>
              <a:buNone/>
              <a:defRPr lang="en-US" sz="5200" kern="1200">
                <a:solidFill>
                  <a:schemeClr val="bg1"/>
                </a:solidFill>
                <a:latin typeface="+mj-lt"/>
                <a:ea typeface="+mn-ea"/>
                <a:cs typeface="Angsana New" panose="02020603050405020304" pitchFamily="18" charset="-34"/>
              </a:defRPr>
            </a:lvl1pPr>
          </a:lstStyle>
          <a:p>
            <a:pPr>
              <a:spcAft>
                <a:spcPts val="600"/>
              </a:spcAft>
            </a:pPr>
            <a:r>
              <a:rPr lang="en-US" sz="4400" b="1" dirty="0">
                <a:gradFill flip="none" rotWithShape="1">
                  <a:gsLst>
                    <a:gs pos="0">
                      <a:schemeClr val="accent5">
                        <a:alpha val="70000"/>
                      </a:schemeClr>
                    </a:gs>
                    <a:gs pos="100000">
                      <a:schemeClr val="accent1">
                        <a:alpha val="70000"/>
                      </a:schemeClr>
                    </a:gs>
                  </a:gsLst>
                  <a:lin ang="0" scaled="1"/>
                  <a:tileRect/>
                </a:gradFill>
              </a:rPr>
              <a:t>Y</a:t>
            </a:r>
            <a:r>
              <a:rPr lang="en-US" sz="4400" b="1" dirty="0">
                <a:gradFill flip="none" rotWithShape="1">
                  <a:gsLst>
                    <a:gs pos="0">
                      <a:schemeClr val="accent5">
                        <a:alpha val="70000"/>
                      </a:schemeClr>
                    </a:gs>
                    <a:gs pos="100000">
                      <a:schemeClr val="accent1">
                        <a:alpha val="70000"/>
                      </a:schemeClr>
                    </a:gs>
                  </a:gsLst>
                  <a:lin ang="0" scaled="1"/>
                  <a:tileRect/>
                </a:gradFill>
                <a:effectLst/>
              </a:rPr>
              <a:t>oung people experiencing homelessness </a:t>
            </a:r>
            <a:endParaRPr lang="en-US" sz="4400" b="1" dirty="0">
              <a:gradFill flip="none" rotWithShape="1">
                <a:gsLst>
                  <a:gs pos="0">
                    <a:schemeClr val="accent5">
                      <a:alpha val="70000"/>
                    </a:schemeClr>
                  </a:gs>
                  <a:gs pos="100000">
                    <a:schemeClr val="accent1">
                      <a:alpha val="70000"/>
                    </a:schemeClr>
                  </a:gs>
                </a:gsLst>
                <a:lin ang="0" scaled="1"/>
                <a:tileRect/>
              </a:gradFill>
            </a:endParaRPr>
          </a:p>
        </p:txBody>
      </p:sp>
      <p:sp>
        <p:nvSpPr>
          <p:cNvPr id="7" name="TextBox 6">
            <a:extLst>
              <a:ext uri="{FF2B5EF4-FFF2-40B4-BE49-F238E27FC236}">
                <a16:creationId xmlns:a16="http://schemas.microsoft.com/office/drawing/2014/main" id="{4F57EC34-334C-4B24-C8EF-79FA780E681C}"/>
              </a:ext>
            </a:extLst>
          </p:cNvPr>
          <p:cNvSpPr txBox="1"/>
          <p:nvPr/>
        </p:nvSpPr>
        <p:spPr>
          <a:xfrm>
            <a:off x="836676" y="2082915"/>
            <a:ext cx="9189067" cy="4334215"/>
          </a:xfrm>
          <a:prstGeom prst="rect">
            <a:avLst/>
          </a:prstGeom>
        </p:spPr>
        <p:txBody>
          <a:bodyPr vert="horz" lIns="91440" tIns="45720" rIns="91440" bIns="45720" rtlCol="0">
            <a:normAutofit fontScale="92500" lnSpcReduction="20000"/>
          </a:bodyPr>
          <a:lstStyle/>
          <a:p>
            <a:pPr indent="-228600" algn="just">
              <a:lnSpc>
                <a:spcPct val="150000"/>
              </a:lnSpc>
              <a:spcAft>
                <a:spcPts val="600"/>
              </a:spcAft>
              <a:buClr>
                <a:schemeClr val="tx2">
                  <a:lumMod val="10000"/>
                  <a:lumOff val="90000"/>
                </a:schemeClr>
              </a:buClr>
              <a:buSzPct val="80000"/>
              <a:buFont typeface="Wingdings" panose="05000000000000000000" pitchFamily="2" charset="2"/>
              <a:buChar char="§"/>
            </a:pPr>
            <a:r>
              <a:rPr lang="en-US" dirty="0">
                <a:effectLst/>
                <a:latin typeface="Arial" panose="020B0604020202020204" pitchFamily="34" charset="0"/>
                <a:cs typeface="Arial" panose="020B0604020202020204" pitchFamily="34" charset="0"/>
              </a:rPr>
              <a:t>The legal definition of homelessness is a household that “has no home in the UK or anywhere else in the world available and reasonable to occupy” (Public Health England, 2019). </a:t>
            </a:r>
          </a:p>
          <a:p>
            <a:pPr indent="-228600" algn="just">
              <a:lnSpc>
                <a:spcPct val="150000"/>
              </a:lnSpc>
              <a:spcAft>
                <a:spcPts val="600"/>
              </a:spcAft>
              <a:buClr>
                <a:schemeClr val="tx2">
                  <a:lumMod val="10000"/>
                  <a:lumOff val="90000"/>
                </a:schemeClr>
              </a:buClr>
              <a:buSzPct val="80000"/>
              <a:buFont typeface="Wingdings" panose="05000000000000000000" pitchFamily="2" charset="2"/>
              <a:buChar char="§"/>
            </a:pPr>
            <a:endParaRPr lang="en-US" dirty="0">
              <a:latin typeface="Arial" panose="020B0604020202020204" pitchFamily="34" charset="0"/>
              <a:cs typeface="Arial" panose="020B0604020202020204" pitchFamily="34" charset="0"/>
            </a:endParaRPr>
          </a:p>
          <a:p>
            <a:pPr indent="-228600" algn="just">
              <a:lnSpc>
                <a:spcPct val="150000"/>
              </a:lnSpc>
              <a:spcAft>
                <a:spcPts val="600"/>
              </a:spcAft>
              <a:buClr>
                <a:schemeClr val="tx2">
                  <a:lumMod val="10000"/>
                  <a:lumOff val="90000"/>
                </a:schemeClr>
              </a:buClr>
              <a:buSzPct val="80000"/>
              <a:buFont typeface="Wingdings" panose="05000000000000000000" pitchFamily="2" charset="2"/>
              <a:buChar char="§"/>
            </a:pPr>
            <a:r>
              <a:rPr lang="en-US" dirty="0">
                <a:effectLst/>
                <a:latin typeface="Arial" panose="020B0604020202020204" pitchFamily="34" charset="0"/>
                <a:cs typeface="Arial" panose="020B0604020202020204" pitchFamily="34" charset="0"/>
              </a:rPr>
              <a:t>The causes of youth homelessness include mental health issues, family relationship breakdown, poverty, youth offending, exclusion from school, lack of affordable housing and lack of employment opportunities (Llamau, 2023). </a:t>
            </a:r>
          </a:p>
          <a:p>
            <a:pPr indent="-228600" algn="just">
              <a:lnSpc>
                <a:spcPct val="150000"/>
              </a:lnSpc>
              <a:spcAft>
                <a:spcPts val="600"/>
              </a:spcAft>
              <a:buClr>
                <a:schemeClr val="tx2">
                  <a:lumMod val="10000"/>
                  <a:lumOff val="90000"/>
                </a:schemeClr>
              </a:buClr>
              <a:buSzPct val="80000"/>
              <a:buFont typeface="Wingdings" panose="05000000000000000000" pitchFamily="2" charset="2"/>
              <a:buChar char="§"/>
            </a:pPr>
            <a:endParaRPr lang="en-US" dirty="0">
              <a:latin typeface="Arial" panose="020B0604020202020204" pitchFamily="34" charset="0"/>
              <a:cs typeface="Arial" panose="020B0604020202020204" pitchFamily="34" charset="0"/>
            </a:endParaRPr>
          </a:p>
          <a:p>
            <a:pPr indent="-228600" algn="just">
              <a:lnSpc>
                <a:spcPct val="150000"/>
              </a:lnSpc>
              <a:spcAft>
                <a:spcPts val="600"/>
              </a:spcAft>
              <a:buClr>
                <a:schemeClr val="tx2">
                  <a:lumMod val="10000"/>
                  <a:lumOff val="90000"/>
                </a:schemeClr>
              </a:buClr>
              <a:buSzPct val="80000"/>
              <a:buFont typeface="Wingdings" panose="05000000000000000000" pitchFamily="2" charset="2"/>
              <a:buChar char="§"/>
            </a:pPr>
            <a:r>
              <a:rPr lang="en-GB" sz="1800" kern="0" dirty="0">
                <a:effectLst/>
                <a:latin typeface="Arial" panose="020B0604020202020204" pitchFamily="34" charset="0"/>
                <a:ea typeface="Calibri" panose="020F0502020204030204" pitchFamily="34" charset="0"/>
              </a:rPr>
              <a:t>Young people experiencing homelessness become very vulnerable as their health, wellbeing, and development are impacted during their transition into adulthood (Centre Point, 2022). </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4180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ame 10">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B48A0E-8454-05B4-F585-9694C26D71E6}"/>
              </a:ext>
            </a:extLst>
          </p:cNvPr>
          <p:cNvSpPr txBox="1"/>
          <p:nvPr/>
        </p:nvSpPr>
        <p:spPr>
          <a:xfrm>
            <a:off x="491967" y="2573080"/>
            <a:ext cx="5061098" cy="3072255"/>
          </a:xfrm>
          <a:prstGeom prst="rect">
            <a:avLst/>
          </a:prstGeom>
        </p:spPr>
        <p:txBody>
          <a:bodyPr vert="horz" lIns="91440" tIns="45720" rIns="91440" bIns="45720" rtlCol="0">
            <a:normAutofit/>
          </a:bodyPr>
          <a:lstStyle/>
          <a:p>
            <a:pPr algn="just">
              <a:lnSpc>
                <a:spcPct val="150000"/>
              </a:lnSpc>
              <a:spcAft>
                <a:spcPts val="600"/>
              </a:spcAft>
              <a:buClr>
                <a:schemeClr val="tx2">
                  <a:lumMod val="10000"/>
                  <a:lumOff val="90000"/>
                </a:schemeClr>
              </a:buClr>
              <a:buSzPct val="80000"/>
            </a:pPr>
            <a:r>
              <a:rPr lang="en-US" sz="2000" b="1" dirty="0">
                <a:solidFill>
                  <a:schemeClr val="tx1">
                    <a:alpha val="60000"/>
                  </a:schemeClr>
                </a:solidFill>
                <a:latin typeface="Arial" panose="020B0604020202020204" pitchFamily="34" charset="0"/>
                <a:cs typeface="Arial" panose="020B0604020202020204" pitchFamily="34" charset="0"/>
              </a:rPr>
              <a:t>Centre Point (2022) “estimates nearly 122,000 young people asked for help from their local council in 2020-21 because they were homeless or at risk” </a:t>
            </a:r>
          </a:p>
        </p:txBody>
      </p:sp>
      <p:pic>
        <p:nvPicPr>
          <p:cNvPr id="6" name="Picture 5" descr="Diagram&#10;&#10;Description automatically generated">
            <a:extLst>
              <a:ext uri="{FF2B5EF4-FFF2-40B4-BE49-F238E27FC236}">
                <a16:creationId xmlns:a16="http://schemas.microsoft.com/office/drawing/2014/main" id="{CA175A02-7229-0117-C50D-4B7B1C7D4E99}"/>
              </a:ext>
            </a:extLst>
          </p:cNvPr>
          <p:cNvPicPr>
            <a:picLocks noChangeAspect="1"/>
          </p:cNvPicPr>
          <p:nvPr/>
        </p:nvPicPr>
        <p:blipFill>
          <a:blip r:embed="rId2">
            <a:alphaModFix amt="90000"/>
          </a:blip>
          <a:stretch>
            <a:fillRect/>
          </a:stretch>
        </p:blipFill>
        <p:spPr>
          <a:xfrm>
            <a:off x="5701922" y="404328"/>
            <a:ext cx="6149578" cy="5719105"/>
          </a:xfrm>
          <a:prstGeom prst="rect">
            <a:avLst/>
          </a:prstGeom>
        </p:spPr>
      </p:pic>
      <p:sp>
        <p:nvSpPr>
          <p:cNvPr id="7" name="TextBox 6">
            <a:extLst>
              <a:ext uri="{FF2B5EF4-FFF2-40B4-BE49-F238E27FC236}">
                <a16:creationId xmlns:a16="http://schemas.microsoft.com/office/drawing/2014/main" id="{E2449C9E-F733-B717-178A-75828D641965}"/>
              </a:ext>
            </a:extLst>
          </p:cNvPr>
          <p:cNvSpPr txBox="1"/>
          <p:nvPr/>
        </p:nvSpPr>
        <p:spPr>
          <a:xfrm>
            <a:off x="5701922" y="6269006"/>
            <a:ext cx="5483529"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The picture across the UK (Centre Point, 2022</a:t>
            </a:r>
            <a:r>
              <a:rPr lang="en-US" dirty="0"/>
              <a:t>)</a:t>
            </a:r>
          </a:p>
        </p:txBody>
      </p:sp>
    </p:spTree>
    <p:extLst>
      <p:ext uri="{BB962C8B-B14F-4D97-AF65-F5344CB8AC3E}">
        <p14:creationId xmlns:p14="http://schemas.microsoft.com/office/powerpoint/2010/main" val="1572602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9524929-325F-4CC4-89F2-74EDDDC6B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0D17641-B7BA-4826-BC7C-92172791C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151FC7BE-4DC6-4061-98EB-C48DCFFF6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3D4CA8B8-30A6-49D9-99C0-3ADAF9741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022809AF-EB43-4FA3-93FF-87D535C71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CF98EF94-6012-6AC7-CF4A-75DDFAFDED2B}"/>
              </a:ext>
            </a:extLst>
          </p:cNvPr>
          <p:cNvSpPr txBox="1"/>
          <p:nvPr/>
        </p:nvSpPr>
        <p:spPr>
          <a:xfrm>
            <a:off x="297713" y="701749"/>
            <a:ext cx="11334306" cy="5540812"/>
          </a:xfrm>
          <a:prstGeom prst="rect">
            <a:avLst/>
          </a:prstGeom>
          <a:noFill/>
        </p:spPr>
        <p:txBody>
          <a:bodyPr wrap="square" rtlCol="0">
            <a:spAutoFit/>
          </a:bodyPr>
          <a:lstStyle/>
          <a:p>
            <a:pPr marL="285750" indent="-285750" algn="just">
              <a:lnSpc>
                <a:spcPct val="200000"/>
              </a:lnSpc>
              <a:buFont typeface="Arial" panose="020B0604020202020204" pitchFamily="34" charset="0"/>
              <a:buChar char="•"/>
            </a:pPr>
            <a:r>
              <a:rPr lang="en-GB" sz="2000" kern="0" dirty="0">
                <a:solidFill>
                  <a:srgbClr val="000000"/>
                </a:solidFill>
                <a:latin typeface="Arial" panose="020B0604020202020204" pitchFamily="34" charset="0"/>
                <a:ea typeface="Calibri" panose="020F0502020204030204" pitchFamily="34" charset="0"/>
              </a:rPr>
              <a:t>Y</a:t>
            </a:r>
            <a:r>
              <a:rPr lang="en-GB" sz="2000" kern="0" dirty="0">
                <a:solidFill>
                  <a:srgbClr val="000000"/>
                </a:solidFill>
                <a:effectLst/>
                <a:latin typeface="Arial" panose="020B0604020202020204" pitchFamily="34" charset="0"/>
                <a:ea typeface="Calibri" panose="020F0502020204030204" pitchFamily="34" charset="0"/>
              </a:rPr>
              <a:t>outh homelessness is a large issue within the UK, affecting young people’s health and wellbeing during an important time in their lives. </a:t>
            </a:r>
          </a:p>
          <a:p>
            <a:pPr marL="285750" indent="-285750" algn="just">
              <a:lnSpc>
                <a:spcPct val="200000"/>
              </a:lnSpc>
              <a:buFont typeface="Arial" panose="020B0604020202020204" pitchFamily="34" charset="0"/>
              <a:buChar char="•"/>
            </a:pPr>
            <a:endParaRPr lang="en-GB" sz="2000" kern="0" dirty="0">
              <a:solidFill>
                <a:srgbClr val="000000"/>
              </a:solidFill>
              <a:effectLst/>
              <a:latin typeface="Arial" panose="020B0604020202020204" pitchFamily="34" charset="0"/>
              <a:ea typeface="Calibri" panose="020F0502020204030204" pitchFamily="34" charset="0"/>
            </a:endParaRPr>
          </a:p>
          <a:p>
            <a:pPr marL="285750" indent="-285750" algn="just">
              <a:lnSpc>
                <a:spcPct val="200000"/>
              </a:lnSpc>
              <a:buFont typeface="Arial" panose="020B0604020202020204" pitchFamily="34" charset="0"/>
              <a:buChar char="•"/>
            </a:pPr>
            <a:r>
              <a:rPr lang="en-GB" sz="2000" kern="0" dirty="0">
                <a:solidFill>
                  <a:srgbClr val="000000"/>
                </a:solidFill>
                <a:latin typeface="Arial" panose="020B0604020202020204" pitchFamily="34" charset="0"/>
                <a:ea typeface="Calibri" panose="020F0502020204030204" pitchFamily="34" charset="0"/>
              </a:rPr>
              <a:t>I</a:t>
            </a:r>
            <a:r>
              <a:rPr lang="en-GB" sz="2000" kern="0" dirty="0">
                <a:solidFill>
                  <a:srgbClr val="000000"/>
                </a:solidFill>
                <a:effectLst/>
                <a:latin typeface="Arial" panose="020B0604020202020204" pitchFamily="34" charset="0"/>
                <a:ea typeface="Calibri" panose="020F0502020204030204" pitchFamily="34" charset="0"/>
              </a:rPr>
              <a:t>t is essential to introduce interventions to prevent risk factors that lead to ACEs. </a:t>
            </a:r>
          </a:p>
          <a:p>
            <a:pPr marL="285750" indent="-285750" algn="just">
              <a:lnSpc>
                <a:spcPct val="200000"/>
              </a:lnSpc>
              <a:buFont typeface="Arial" panose="020B0604020202020204" pitchFamily="34" charset="0"/>
              <a:buChar char="•"/>
            </a:pPr>
            <a:endParaRPr lang="en-GB" sz="2000" kern="0" dirty="0">
              <a:solidFill>
                <a:srgbClr val="000000"/>
              </a:solidFill>
              <a:effectLst/>
              <a:latin typeface="Arial" panose="020B0604020202020204" pitchFamily="34" charset="0"/>
              <a:ea typeface="Calibri" panose="020F0502020204030204" pitchFamily="34" charset="0"/>
            </a:endParaRPr>
          </a:p>
          <a:p>
            <a:pPr marL="285750" indent="-285750" algn="just">
              <a:lnSpc>
                <a:spcPct val="200000"/>
              </a:lnSpc>
              <a:buFont typeface="Arial" panose="020B0604020202020204" pitchFamily="34" charset="0"/>
              <a:buChar char="•"/>
            </a:pPr>
            <a:r>
              <a:rPr lang="en-GB" sz="2000" kern="0" dirty="0">
                <a:solidFill>
                  <a:srgbClr val="000000"/>
                </a:solidFill>
                <a:effectLst/>
                <a:latin typeface="Arial" panose="020B0604020202020204" pitchFamily="34" charset="0"/>
                <a:ea typeface="Calibri" panose="020F0502020204030204" pitchFamily="34" charset="0"/>
              </a:rPr>
              <a:t>This encourages healthy adolescent development by supporting young people’s health and wellbeing through interventions to prevent adversity and trauma for future generations. This complies with C2 in the National Occupational Standards, which states “Safeguard the health and welfare of young people” (CLD Standards Council Scotland, 2019. p.2).</a:t>
            </a:r>
            <a:r>
              <a:rPr lang="en-GB" sz="2000" dirty="0">
                <a:effectLst/>
              </a:rPr>
              <a:t> </a:t>
            </a:r>
            <a:endParaRPr lang="en-US" sz="2000" dirty="0"/>
          </a:p>
        </p:txBody>
      </p:sp>
    </p:spTree>
    <p:extLst>
      <p:ext uri="{BB962C8B-B14F-4D97-AF65-F5344CB8AC3E}">
        <p14:creationId xmlns:p14="http://schemas.microsoft.com/office/powerpoint/2010/main" val="13025825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E0C14F8-EF57-F960-051E-CEC65B456404}"/>
              </a:ext>
            </a:extLst>
          </p:cNvPr>
          <p:cNvSpPr txBox="1">
            <a:spLocks/>
          </p:cNvSpPr>
          <p:nvPr/>
        </p:nvSpPr>
        <p:spPr>
          <a:xfrm>
            <a:off x="838200" y="473149"/>
            <a:ext cx="10515600" cy="1632098"/>
          </a:xfrm>
          <a:prstGeom prst="rect">
            <a:avLst/>
          </a:prstGeom>
        </p:spPr>
        <p:txBody>
          <a:bodyPr vert="horz" lIns="91440" tIns="45720" rIns="91440" bIns="45720" rtlCol="0" anchor="ctr">
            <a:normAutofit fontScale="85000" lnSpcReduction="10000"/>
          </a:bodyPr>
          <a:lstStyle>
            <a:lvl1pPr marL="0" algn="ctr" defTabSz="914400" rtl="0" eaLnBrk="1" latinLnBrk="0" hangingPunct="1">
              <a:lnSpc>
                <a:spcPct val="90000"/>
              </a:lnSpc>
              <a:spcBef>
                <a:spcPct val="0"/>
              </a:spcBef>
              <a:buNone/>
              <a:defRPr lang="en-US" sz="5200" kern="1200">
                <a:solidFill>
                  <a:schemeClr val="bg1"/>
                </a:solidFill>
                <a:latin typeface="+mj-lt"/>
                <a:ea typeface="+mn-ea"/>
                <a:cs typeface="Angsana New" panose="02020603050405020304" pitchFamily="18" charset="-34"/>
              </a:defRPr>
            </a:lvl1pPr>
          </a:lstStyle>
          <a:p>
            <a:pPr>
              <a:lnSpc>
                <a:spcPct val="150000"/>
              </a:lnSpc>
              <a:spcAft>
                <a:spcPts val="600"/>
              </a:spcAft>
            </a:pPr>
            <a:r>
              <a:rPr lang="en-US" sz="4400" b="1" dirty="0">
                <a:gradFill flip="none" rotWithShape="1">
                  <a:gsLst>
                    <a:gs pos="0">
                      <a:schemeClr val="accent5">
                        <a:alpha val="70000"/>
                      </a:schemeClr>
                    </a:gs>
                    <a:gs pos="100000">
                      <a:schemeClr val="accent1">
                        <a:alpha val="70000"/>
                      </a:schemeClr>
                    </a:gs>
                  </a:gsLst>
                  <a:lin ang="0" scaled="1"/>
                  <a:tileRect/>
                </a:gradFill>
              </a:rPr>
              <a:t>Homeless youth’s experiences of adolescence and adverse childhood experiences</a:t>
            </a:r>
          </a:p>
        </p:txBody>
      </p:sp>
      <p:sp>
        <p:nvSpPr>
          <p:cNvPr id="6" name="TextBox 5">
            <a:extLst>
              <a:ext uri="{FF2B5EF4-FFF2-40B4-BE49-F238E27FC236}">
                <a16:creationId xmlns:a16="http://schemas.microsoft.com/office/drawing/2014/main" id="{A1D9D1B2-207A-6128-D70B-73CE2DB4B25D}"/>
              </a:ext>
            </a:extLst>
          </p:cNvPr>
          <p:cNvSpPr txBox="1"/>
          <p:nvPr/>
        </p:nvSpPr>
        <p:spPr>
          <a:xfrm>
            <a:off x="838200" y="2259764"/>
            <a:ext cx="10772553" cy="498598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600" kern="0" dirty="0">
                <a:effectLst/>
                <a:latin typeface="Arial" panose="020B0604020202020204" pitchFamily="34" charset="0"/>
                <a:ea typeface="Calibri" panose="020F0502020204030204" pitchFamily="34" charset="0"/>
              </a:rPr>
              <a:t>There are various risk factors young people face which can increase the chances of being exposed to ACEs. </a:t>
            </a:r>
          </a:p>
          <a:p>
            <a:pPr marL="285750" indent="-285750">
              <a:lnSpc>
                <a:spcPct val="150000"/>
              </a:lnSpc>
              <a:buFont typeface="Arial" panose="020B0604020202020204" pitchFamily="34" charset="0"/>
              <a:buChar char="•"/>
            </a:pPr>
            <a:endParaRPr lang="en-GB" sz="1600" kern="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kern="0" dirty="0">
                <a:latin typeface="Arial" panose="020B0604020202020204" pitchFamily="34" charset="0"/>
                <a:cs typeface="Arial" panose="020B0604020202020204" pitchFamily="34" charset="0"/>
              </a:rPr>
              <a:t>For </a:t>
            </a:r>
            <a:r>
              <a:rPr lang="en-US" sz="1600" kern="0" dirty="0">
                <a:latin typeface="Arial" panose="020B0604020202020204" pitchFamily="34" charset="0"/>
                <a:cs typeface="Arial" panose="020B0604020202020204" pitchFamily="34" charset="0"/>
              </a:rPr>
              <a:t>y</a:t>
            </a:r>
            <a:r>
              <a:rPr lang="en-US" sz="1600" dirty="0">
                <a:latin typeface="Arial" panose="020B0604020202020204" pitchFamily="34" charset="0"/>
                <a:cs typeface="Arial" panose="020B0604020202020204" pitchFamily="34" charset="0"/>
              </a:rPr>
              <a:t>oung people experiencing homelessness, the risk factors include:</a:t>
            </a:r>
          </a:p>
          <a:p>
            <a:pPr marL="285750" indent="-285750">
              <a:lnSpc>
                <a:spcPct val="150000"/>
              </a:lnSpc>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342900" indent="-342900">
              <a:lnSpc>
                <a:spcPct val="150000"/>
              </a:lnSpc>
              <a:buAutoNum type="arabicParenR"/>
            </a:pPr>
            <a:r>
              <a:rPr lang="en-GB" sz="1600" kern="0" dirty="0">
                <a:solidFill>
                  <a:srgbClr val="000000"/>
                </a:solidFill>
                <a:latin typeface="Arial" panose="020B0604020202020204" pitchFamily="34" charset="0"/>
                <a:cs typeface="Arial" panose="020B0604020202020204" pitchFamily="34" charset="0"/>
              </a:rPr>
              <a:t>R</a:t>
            </a:r>
            <a:r>
              <a:rPr lang="en-GB" sz="1600" kern="0" dirty="0">
                <a:solidFill>
                  <a:srgbClr val="000000"/>
                </a:solidFill>
                <a:effectLst/>
                <a:latin typeface="Arial" panose="020B0604020202020204" pitchFamily="34" charset="0"/>
                <a:ea typeface="Calibri" panose="020F0502020204030204" pitchFamily="34" charset="0"/>
              </a:rPr>
              <a:t>elationship breakdowns</a:t>
            </a:r>
          </a:p>
          <a:p>
            <a:pPr marL="342900" indent="-342900">
              <a:lnSpc>
                <a:spcPct val="150000"/>
              </a:lnSpc>
              <a:buAutoNum type="arabicParenR"/>
            </a:pPr>
            <a:r>
              <a:rPr lang="en-GB" sz="1600" kern="0" dirty="0">
                <a:solidFill>
                  <a:srgbClr val="000000"/>
                </a:solidFill>
                <a:latin typeface="Arial" panose="020B0604020202020204" pitchFamily="34" charset="0"/>
                <a:ea typeface="Calibri" panose="020F0502020204030204" pitchFamily="34" charset="0"/>
              </a:rPr>
              <a:t>P</a:t>
            </a:r>
            <a:r>
              <a:rPr lang="en-GB" sz="1600" kern="0" dirty="0">
                <a:solidFill>
                  <a:srgbClr val="000000"/>
                </a:solidFill>
                <a:effectLst/>
                <a:latin typeface="Arial" panose="020B0604020202020204" pitchFamily="34" charset="0"/>
                <a:ea typeface="Calibri" panose="020F0502020204030204" pitchFamily="34" charset="0"/>
              </a:rPr>
              <a:t>overty</a:t>
            </a:r>
          </a:p>
          <a:p>
            <a:pPr marL="342900" indent="-342900">
              <a:lnSpc>
                <a:spcPct val="150000"/>
              </a:lnSpc>
              <a:buAutoNum type="arabicParenR"/>
            </a:pPr>
            <a:r>
              <a:rPr lang="en-GB" sz="1600" kern="0" dirty="0">
                <a:solidFill>
                  <a:srgbClr val="000000"/>
                </a:solidFill>
                <a:latin typeface="Arial" panose="020B0604020202020204" pitchFamily="34" charset="0"/>
                <a:ea typeface="Calibri" panose="020F0502020204030204" pitchFamily="34" charset="0"/>
              </a:rPr>
              <a:t>M</a:t>
            </a:r>
            <a:r>
              <a:rPr lang="en-GB" sz="1600" kern="0" dirty="0">
                <a:solidFill>
                  <a:srgbClr val="000000"/>
                </a:solidFill>
                <a:effectLst/>
                <a:latin typeface="Arial" panose="020B0604020202020204" pitchFamily="34" charset="0"/>
                <a:ea typeface="Calibri" panose="020F0502020204030204" pitchFamily="34" charset="0"/>
              </a:rPr>
              <a:t>ental health challenges</a:t>
            </a:r>
          </a:p>
          <a:p>
            <a:pPr marL="342900" indent="-342900">
              <a:lnSpc>
                <a:spcPct val="150000"/>
              </a:lnSpc>
              <a:buAutoNum type="arabicParenR"/>
            </a:pPr>
            <a:r>
              <a:rPr lang="en-GB" sz="1600" kern="0" dirty="0">
                <a:solidFill>
                  <a:srgbClr val="000000"/>
                </a:solidFill>
                <a:latin typeface="Arial" panose="020B0604020202020204" pitchFamily="34" charset="0"/>
                <a:ea typeface="Calibri" panose="020F0502020204030204" pitchFamily="34" charset="0"/>
              </a:rPr>
              <a:t>C</a:t>
            </a:r>
            <a:r>
              <a:rPr lang="en-GB" sz="1600" kern="0" dirty="0">
                <a:solidFill>
                  <a:srgbClr val="000000"/>
                </a:solidFill>
                <a:effectLst/>
                <a:latin typeface="Arial" panose="020B0604020202020204" pitchFamily="34" charset="0"/>
                <a:ea typeface="Calibri" panose="020F0502020204030204" pitchFamily="34" charset="0"/>
              </a:rPr>
              <a:t>rime</a:t>
            </a:r>
          </a:p>
          <a:p>
            <a:pPr marL="342900" indent="-342900">
              <a:lnSpc>
                <a:spcPct val="150000"/>
              </a:lnSpc>
              <a:buAutoNum type="arabicParenR"/>
            </a:pPr>
            <a:r>
              <a:rPr lang="en-GB" sz="1600" kern="0" dirty="0">
                <a:solidFill>
                  <a:srgbClr val="000000"/>
                </a:solidFill>
                <a:latin typeface="Arial" panose="020B0604020202020204" pitchFamily="34" charset="0"/>
                <a:ea typeface="Calibri" panose="020F0502020204030204" pitchFamily="34" charset="0"/>
              </a:rPr>
              <a:t>D</a:t>
            </a:r>
            <a:r>
              <a:rPr lang="en-GB" sz="1600" kern="0" dirty="0">
                <a:solidFill>
                  <a:srgbClr val="000000"/>
                </a:solidFill>
                <a:effectLst/>
                <a:latin typeface="Arial" panose="020B0604020202020204" pitchFamily="34" charset="0"/>
                <a:ea typeface="Calibri" panose="020F0502020204030204" pitchFamily="34" charset="0"/>
              </a:rPr>
              <a:t>omestic violence </a:t>
            </a:r>
            <a:endParaRPr lang="en-GB" sz="1600" kern="0" dirty="0">
              <a:solidFill>
                <a:srgbClr val="000000"/>
              </a:solidFill>
              <a:latin typeface="Arial" panose="020B0604020202020204" pitchFamily="34" charset="0"/>
              <a:ea typeface="Calibri" panose="020F0502020204030204" pitchFamily="34" charset="0"/>
            </a:endParaRPr>
          </a:p>
          <a:p>
            <a:pPr marL="342900" indent="-342900">
              <a:lnSpc>
                <a:spcPct val="150000"/>
              </a:lnSpc>
              <a:buAutoNum type="arabicParenR"/>
            </a:pPr>
            <a:r>
              <a:rPr lang="en-GB" sz="1600" kern="0" dirty="0">
                <a:solidFill>
                  <a:srgbClr val="000000"/>
                </a:solidFill>
                <a:effectLst/>
                <a:latin typeface="Arial" panose="020B0604020202020204" pitchFamily="34" charset="0"/>
                <a:ea typeface="Calibri" panose="020F0502020204030204" pitchFamily="34" charset="0"/>
              </a:rPr>
              <a:t>Substance misuse </a:t>
            </a:r>
          </a:p>
          <a:p>
            <a:pPr algn="r">
              <a:lnSpc>
                <a:spcPct val="150000"/>
              </a:lnSpc>
            </a:pPr>
            <a:r>
              <a:rPr lang="en-GB" sz="1600" kern="0" dirty="0">
                <a:solidFill>
                  <a:srgbClr val="000000"/>
                </a:solidFill>
                <a:effectLst/>
                <a:latin typeface="Arial" panose="020B0604020202020204" pitchFamily="34" charset="0"/>
                <a:ea typeface="Calibri" panose="020F0502020204030204" pitchFamily="34" charset="0"/>
              </a:rPr>
              <a:t>(Centre Point, 2022, p.13). </a:t>
            </a:r>
            <a:endParaRPr lang="en-US" sz="1600"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905828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9524929-325F-4CC4-89F2-74EDDDC6B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0D17641-B7BA-4826-BC7C-92172791C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151FC7BE-4DC6-4061-98EB-C48DCFFF6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3D4CA8B8-30A6-49D9-99C0-3ADAF9741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022809AF-EB43-4FA3-93FF-87D535C71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A8D054EA-FDBE-62BA-6A55-BFFF27A57BF0}"/>
              </a:ext>
            </a:extLst>
          </p:cNvPr>
          <p:cNvSpPr txBox="1"/>
          <p:nvPr/>
        </p:nvSpPr>
        <p:spPr>
          <a:xfrm>
            <a:off x="411003" y="397080"/>
            <a:ext cx="10653824" cy="6278065"/>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800" kern="0" dirty="0">
                <a:effectLst/>
                <a:latin typeface="Arial" panose="020B0604020202020204" pitchFamily="34" charset="0"/>
                <a:ea typeface="Calibri" panose="020F0502020204030204" pitchFamily="34" charset="0"/>
              </a:rPr>
              <a:t>According to Centre Point’s ‘Ending Youth Homelessness Together’ report, certain groups are more at risk of becoming homeless. This includes young people leaving care, ethnic minority households, ethnicity groups and LGBTQ+ (Centre Point, 2022, p.15). </a:t>
            </a:r>
          </a:p>
          <a:p>
            <a:pPr marL="285750" indent="-285750" algn="just">
              <a:lnSpc>
                <a:spcPct val="150000"/>
              </a:lnSpc>
              <a:buFont typeface="Arial" panose="020B0604020202020204" pitchFamily="34" charset="0"/>
              <a:buChar char="•"/>
            </a:pPr>
            <a:endParaRPr lang="en-GB" kern="0" dirty="0">
              <a:latin typeface="Arial" panose="020B0604020202020204" pitchFamily="34" charset="0"/>
            </a:endParaRPr>
          </a:p>
          <a:p>
            <a:pPr marL="285750" indent="-285750" algn="just">
              <a:lnSpc>
                <a:spcPct val="150000"/>
              </a:lnSpc>
              <a:buFont typeface="Arial" panose="020B0604020202020204" pitchFamily="34" charset="0"/>
              <a:buChar char="•"/>
            </a:pPr>
            <a:r>
              <a:rPr lang="en-GB" kern="0" dirty="0">
                <a:solidFill>
                  <a:srgbClr val="000000"/>
                </a:solidFill>
                <a:latin typeface="Arial" panose="020B0604020202020204" pitchFamily="34" charset="0"/>
              </a:rPr>
              <a:t>D</a:t>
            </a:r>
            <a:r>
              <a:rPr lang="en-GB" sz="1800" kern="0" dirty="0">
                <a:solidFill>
                  <a:srgbClr val="000000"/>
                </a:solidFill>
                <a:effectLst/>
                <a:latin typeface="Arial" panose="020B0604020202020204" pitchFamily="34" charset="0"/>
                <a:ea typeface="Calibri" panose="020F0502020204030204" pitchFamily="34" charset="0"/>
              </a:rPr>
              <a:t>ifficulties can include a lack of knowledge of the support available to them and ‘communication breakdown with social workers” (Centre Point, 2022, p.15). </a:t>
            </a:r>
          </a:p>
          <a:p>
            <a:pPr marL="285750" indent="-285750" algn="just">
              <a:lnSpc>
                <a:spcPct val="150000"/>
              </a:lnSpc>
              <a:buFont typeface="Arial" panose="020B0604020202020204" pitchFamily="34" charset="0"/>
              <a:buChar char="•"/>
            </a:pPr>
            <a:endParaRPr lang="en-GB" kern="0" dirty="0">
              <a:solidFill>
                <a:srgbClr val="000000"/>
              </a:solidFill>
              <a:latin typeface="Arial" panose="020B0604020202020204" pitchFamily="34" charset="0"/>
            </a:endParaRPr>
          </a:p>
          <a:p>
            <a:pPr marL="285750" indent="-285750" algn="just">
              <a:lnSpc>
                <a:spcPct val="150000"/>
              </a:lnSpc>
              <a:buFont typeface="Arial" panose="020B0604020202020204" pitchFamily="34" charset="0"/>
              <a:buChar char="•"/>
            </a:pPr>
            <a:r>
              <a:rPr lang="en-GB" sz="1800" kern="0" dirty="0">
                <a:solidFill>
                  <a:srgbClr val="000000"/>
                </a:solidFill>
                <a:effectLst/>
                <a:latin typeface="Arial" panose="020B0604020202020204" pitchFamily="34" charset="0"/>
                <a:ea typeface="Calibri" panose="020F0502020204030204" pitchFamily="34" charset="0"/>
              </a:rPr>
              <a:t>There is a need for services to incorporate early intervention </a:t>
            </a:r>
            <a:r>
              <a:rPr lang="en-GB" kern="0" dirty="0">
                <a:solidFill>
                  <a:srgbClr val="000000"/>
                </a:solidFill>
                <a:latin typeface="Arial" panose="020B0604020202020204" pitchFamily="34" charset="0"/>
                <a:ea typeface="Calibri" panose="020F0502020204030204" pitchFamily="34" charset="0"/>
              </a:rPr>
              <a:t>using </a:t>
            </a:r>
            <a:r>
              <a:rPr lang="en-GB" sz="1800" kern="0" dirty="0">
                <a:solidFill>
                  <a:srgbClr val="000000"/>
                </a:solidFill>
                <a:effectLst/>
                <a:latin typeface="Arial" panose="020B0604020202020204" pitchFamily="34" charset="0"/>
                <a:ea typeface="Calibri" panose="020F0502020204030204" pitchFamily="34" charset="0"/>
              </a:rPr>
              <a:t>various approaches to provide suitable support required for the specific needs of young people. </a:t>
            </a:r>
          </a:p>
          <a:p>
            <a:pPr marL="285750" indent="-285750" algn="just">
              <a:lnSpc>
                <a:spcPct val="150000"/>
              </a:lnSpc>
              <a:buFont typeface="Arial" panose="020B0604020202020204" pitchFamily="34" charset="0"/>
              <a:buChar char="•"/>
            </a:pPr>
            <a:endParaRPr lang="en-GB" kern="0" dirty="0">
              <a:solidFill>
                <a:srgbClr val="000000"/>
              </a:solidFill>
              <a:latin typeface="Arial" panose="020B0604020202020204" pitchFamily="34" charset="0"/>
            </a:endParaRPr>
          </a:p>
          <a:p>
            <a:pPr marL="285750" indent="-285750" algn="just">
              <a:lnSpc>
                <a:spcPct val="150000"/>
              </a:lnSpc>
              <a:buFont typeface="Arial" panose="020B0604020202020204" pitchFamily="34" charset="0"/>
              <a:buChar char="•"/>
            </a:pPr>
            <a:r>
              <a:rPr lang="en-GB" dirty="0">
                <a:solidFill>
                  <a:srgbClr val="000000"/>
                </a:solidFill>
                <a:latin typeface="Arial" panose="020B0604020202020204" pitchFamily="34" charset="0"/>
                <a:ea typeface="Calibri" panose="020F0502020204030204" pitchFamily="34" charset="0"/>
                <a:cs typeface="Times New Roman" panose="02020603050405020304" pitchFamily="18" charset="0"/>
              </a:rPr>
              <a:t>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upporting individuals will ensure they develop dependable and trustworthy relationships with professionals for example, youth workers, health, education, and criminal justice. This complies with YW01 in the National Occupational Standards as it states, “Initiate, build and maintain relationships with young people” (CLD Standards Council Scotland, 2019. p.2).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buFont typeface="Arial" panose="020B0604020202020204" pitchFamily="34" charset="0"/>
              <a:buChar char="•"/>
            </a:pPr>
            <a:endParaRPr lang="en-US" dirty="0"/>
          </a:p>
        </p:txBody>
      </p:sp>
    </p:spTree>
    <p:extLst>
      <p:ext uri="{BB962C8B-B14F-4D97-AF65-F5344CB8AC3E}">
        <p14:creationId xmlns:p14="http://schemas.microsoft.com/office/powerpoint/2010/main" val="2556128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F3856E3-3810-D16F-BEDC-E8209C639AE6}"/>
              </a:ext>
            </a:extLst>
          </p:cNvPr>
          <p:cNvSpPr txBox="1"/>
          <p:nvPr/>
        </p:nvSpPr>
        <p:spPr>
          <a:xfrm>
            <a:off x="1088065" y="1837890"/>
            <a:ext cx="10015870" cy="4616072"/>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800" kern="0" dirty="0">
                <a:solidFill>
                  <a:srgbClr val="000000"/>
                </a:solidFill>
                <a:effectLst/>
                <a:latin typeface="Arial" panose="020B0604020202020204" pitchFamily="34" charset="0"/>
                <a:ea typeface="Calibri" panose="020F0502020204030204" pitchFamily="34" charset="0"/>
              </a:rPr>
              <a:t>Adolescent development can be defined as “the period of human development during which a young person must move from dependency to independence, autonomy and maturity” (Geldard, 2004, p.4). </a:t>
            </a:r>
          </a:p>
          <a:p>
            <a:pPr algn="just">
              <a:lnSpc>
                <a:spcPct val="150000"/>
              </a:lnSpc>
            </a:pPr>
            <a:endParaRPr lang="en-GB" sz="1800" kern="0" dirty="0">
              <a:solidFill>
                <a:srgbClr val="000000"/>
              </a:solidFill>
              <a:effectLst/>
              <a:latin typeface="Arial" panose="020B0604020202020204" pitchFamily="34" charset="0"/>
              <a:ea typeface="Calibri" panose="020F0502020204030204" pitchFamily="34" charset="0"/>
            </a:endParaRPr>
          </a:p>
          <a:p>
            <a:pPr marL="285750" indent="-285750" algn="just">
              <a:lnSpc>
                <a:spcPct val="150000"/>
              </a:lnSpc>
              <a:buFont typeface="Arial" panose="020B0604020202020204" pitchFamily="34" charset="0"/>
              <a:buChar char="•"/>
            </a:pPr>
            <a:r>
              <a:rPr lang="en-GB" sz="1800" kern="0" dirty="0">
                <a:solidFill>
                  <a:srgbClr val="000000"/>
                </a:solidFill>
                <a:effectLst/>
                <a:latin typeface="Arial" panose="020B0604020202020204" pitchFamily="34" charset="0"/>
                <a:ea typeface="Calibri" panose="020F0502020204030204" pitchFamily="34" charset="0"/>
              </a:rPr>
              <a:t>The experience of sleeping on the street, hidden homelessness and being at risk of homelessness can largely affect adolescent development. </a:t>
            </a:r>
          </a:p>
          <a:p>
            <a:pPr marL="285750" indent="-285750" algn="just">
              <a:lnSpc>
                <a:spcPct val="150000"/>
              </a:lnSpc>
              <a:buFont typeface="Arial" panose="020B0604020202020204" pitchFamily="34" charset="0"/>
              <a:buChar char="•"/>
            </a:pPr>
            <a:endParaRPr lang="en-GB" kern="0" dirty="0">
              <a:solidFill>
                <a:srgbClr val="000000"/>
              </a:solidFill>
              <a:latin typeface="Arial" panose="020B0604020202020204" pitchFamily="34" charset="0"/>
              <a:ea typeface="Calibri" panose="020F0502020204030204" pitchFamily="34" charset="0"/>
            </a:endParaRPr>
          </a:p>
          <a:p>
            <a:pPr marL="285750" indent="-285750" algn="just">
              <a:lnSpc>
                <a:spcPct val="150000"/>
              </a:lnSpc>
              <a:buFont typeface="Arial" panose="020B0604020202020204" pitchFamily="34" charset="0"/>
              <a:buChar char="•"/>
            </a:pPr>
            <a:r>
              <a:rPr lang="en-GB" sz="1800" kern="0" dirty="0">
                <a:solidFill>
                  <a:srgbClr val="000000"/>
                </a:solidFill>
                <a:effectLst/>
                <a:latin typeface="Arial" panose="020B0604020202020204" pitchFamily="34" charset="0"/>
                <a:ea typeface="Calibri" panose="020F0502020204030204" pitchFamily="34" charset="0"/>
              </a:rPr>
              <a:t>This is a very important time in young people’s lives as they face various challenges during physical, biological, psychological, and social changes (Geldard, 2004, p.4). </a:t>
            </a:r>
          </a:p>
          <a:p>
            <a:pPr marL="285750" indent="-285750" algn="just">
              <a:lnSpc>
                <a:spcPct val="150000"/>
              </a:lnSpc>
              <a:buFont typeface="Arial" panose="020B0604020202020204" pitchFamily="34" charset="0"/>
              <a:buChar char="•"/>
            </a:pPr>
            <a:endParaRPr lang="en-GB" kern="0" dirty="0">
              <a:solidFill>
                <a:srgbClr val="000000"/>
              </a:solidFill>
              <a:latin typeface="Arial" panose="020B0604020202020204" pitchFamily="34" charset="0"/>
            </a:endParaRPr>
          </a:p>
          <a:p>
            <a:pPr marL="285750" indent="-285750" algn="just">
              <a:lnSpc>
                <a:spcPct val="150000"/>
              </a:lnSpc>
              <a:buFont typeface="Arial" panose="020B0604020202020204" pitchFamily="34" charset="0"/>
              <a:buChar char="•"/>
            </a:pPr>
            <a:endParaRPr lang="en-US" dirty="0"/>
          </a:p>
        </p:txBody>
      </p:sp>
      <p:sp>
        <p:nvSpPr>
          <p:cNvPr id="5" name="Title 1">
            <a:extLst>
              <a:ext uri="{FF2B5EF4-FFF2-40B4-BE49-F238E27FC236}">
                <a16:creationId xmlns:a16="http://schemas.microsoft.com/office/drawing/2014/main" id="{19CC69B9-9230-3CDB-1B9A-BFDF19113FC2}"/>
              </a:ext>
            </a:extLst>
          </p:cNvPr>
          <p:cNvSpPr txBox="1">
            <a:spLocks/>
          </p:cNvSpPr>
          <p:nvPr/>
        </p:nvSpPr>
        <p:spPr>
          <a:xfrm>
            <a:off x="838200" y="404038"/>
            <a:ext cx="10515600" cy="1020726"/>
          </a:xfrm>
          <a:prstGeom prst="rect">
            <a:avLst/>
          </a:prstGeom>
        </p:spPr>
        <p:txBody>
          <a:bodyPr vert="horz" lIns="91440" tIns="45720" rIns="91440" bIns="45720" rtlCol="0" anchor="ctr">
            <a:normAutofit/>
          </a:bodyPr>
          <a:lstStyle>
            <a:lvl1pPr marL="0" algn="ctr" defTabSz="914400" rtl="0" eaLnBrk="1" latinLnBrk="0" hangingPunct="1">
              <a:lnSpc>
                <a:spcPct val="90000"/>
              </a:lnSpc>
              <a:spcBef>
                <a:spcPct val="0"/>
              </a:spcBef>
              <a:buNone/>
              <a:defRPr lang="en-US" sz="5200" kern="1200">
                <a:solidFill>
                  <a:schemeClr val="bg1"/>
                </a:solidFill>
                <a:latin typeface="+mj-lt"/>
                <a:ea typeface="+mn-ea"/>
                <a:cs typeface="Angsana New" panose="02020603050405020304" pitchFamily="18" charset="-34"/>
              </a:defRPr>
            </a:lvl1pPr>
          </a:lstStyle>
          <a:p>
            <a:pPr>
              <a:lnSpc>
                <a:spcPct val="150000"/>
              </a:lnSpc>
              <a:spcAft>
                <a:spcPts val="600"/>
              </a:spcAft>
            </a:pPr>
            <a:r>
              <a:rPr lang="en-US" sz="4400" b="1" dirty="0">
                <a:gradFill flip="none" rotWithShape="1">
                  <a:gsLst>
                    <a:gs pos="0">
                      <a:schemeClr val="accent5">
                        <a:alpha val="70000"/>
                      </a:schemeClr>
                    </a:gs>
                    <a:gs pos="100000">
                      <a:schemeClr val="accent1">
                        <a:alpha val="70000"/>
                      </a:schemeClr>
                    </a:gs>
                  </a:gsLst>
                  <a:lin ang="0" scaled="1"/>
                  <a:tileRect/>
                </a:gradFill>
              </a:rPr>
              <a:t>Adolescent Development </a:t>
            </a:r>
          </a:p>
        </p:txBody>
      </p:sp>
    </p:spTree>
    <p:extLst>
      <p:ext uri="{BB962C8B-B14F-4D97-AF65-F5344CB8AC3E}">
        <p14:creationId xmlns:p14="http://schemas.microsoft.com/office/powerpoint/2010/main" val="39838751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Frame 27">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F8E3DA59-76D9-7A82-CFBC-308D3610402A}"/>
              </a:ext>
            </a:extLst>
          </p:cNvPr>
          <p:cNvSpPr txBox="1">
            <a:spLocks/>
          </p:cNvSpPr>
          <p:nvPr/>
        </p:nvSpPr>
        <p:spPr>
          <a:xfrm>
            <a:off x="153825" y="4320"/>
            <a:ext cx="6840982" cy="1353436"/>
          </a:xfrm>
          <a:prstGeom prst="rect">
            <a:avLst/>
          </a:prstGeom>
        </p:spPr>
        <p:txBody>
          <a:bodyPr vert="horz" lIns="91440" tIns="45720" rIns="91440" bIns="45720" rtlCol="0" anchor="b">
            <a:normAutofit/>
          </a:bodyPr>
          <a:lstStyle>
            <a:lvl1pPr marL="0" algn="ctr" defTabSz="914400" rtl="0" eaLnBrk="1" latinLnBrk="0" hangingPunct="1">
              <a:lnSpc>
                <a:spcPct val="90000"/>
              </a:lnSpc>
              <a:spcBef>
                <a:spcPct val="0"/>
              </a:spcBef>
              <a:buNone/>
              <a:defRPr lang="en-US" sz="5200" kern="1200">
                <a:solidFill>
                  <a:schemeClr val="bg1"/>
                </a:solidFill>
                <a:latin typeface="+mj-lt"/>
                <a:ea typeface="+mn-ea"/>
                <a:cs typeface="Angsana New" panose="02020603050405020304" pitchFamily="18" charset="-34"/>
              </a:defRPr>
            </a:lvl1pPr>
          </a:lstStyle>
          <a:p>
            <a:pPr algn="l">
              <a:spcAft>
                <a:spcPts val="600"/>
              </a:spcAft>
            </a:pPr>
            <a:r>
              <a:rPr lang="en-US" sz="3600" b="1" dirty="0">
                <a:gradFill flip="none" rotWithShape="1">
                  <a:gsLst>
                    <a:gs pos="0">
                      <a:schemeClr val="accent5">
                        <a:alpha val="70000"/>
                      </a:schemeClr>
                    </a:gs>
                    <a:gs pos="100000">
                      <a:schemeClr val="accent1">
                        <a:alpha val="70000"/>
                      </a:schemeClr>
                    </a:gs>
                  </a:gsLst>
                  <a:lin ang="0" scaled="1"/>
                  <a:tileRect/>
                </a:gradFill>
              </a:rPr>
              <a:t>How does homelessness impact adolescent development? </a:t>
            </a:r>
          </a:p>
        </p:txBody>
      </p:sp>
      <p:sp>
        <p:nvSpPr>
          <p:cNvPr id="5" name="TextBox 4">
            <a:extLst>
              <a:ext uri="{FF2B5EF4-FFF2-40B4-BE49-F238E27FC236}">
                <a16:creationId xmlns:a16="http://schemas.microsoft.com/office/drawing/2014/main" id="{12C5FFA5-271F-84EA-6BFA-E292E6176F08}"/>
              </a:ext>
            </a:extLst>
          </p:cNvPr>
          <p:cNvSpPr txBox="1"/>
          <p:nvPr/>
        </p:nvSpPr>
        <p:spPr>
          <a:xfrm>
            <a:off x="153825" y="1892595"/>
            <a:ext cx="6840982" cy="4284367"/>
          </a:xfrm>
          <a:prstGeom prst="rect">
            <a:avLst/>
          </a:prstGeom>
        </p:spPr>
        <p:txBody>
          <a:bodyPr vert="horz" lIns="91440" tIns="45720" rIns="91440" bIns="45720" rtlCol="0">
            <a:normAutofit fontScale="77500" lnSpcReduction="20000"/>
          </a:bodyPr>
          <a:lstStyle/>
          <a:p>
            <a:pPr marL="285750" indent="-228600" algn="just">
              <a:lnSpc>
                <a:spcPct val="160000"/>
              </a:lnSpc>
              <a:spcAft>
                <a:spcPts val="600"/>
              </a:spcAft>
              <a:buClr>
                <a:schemeClr val="tx2">
                  <a:lumMod val="10000"/>
                  <a:lumOff val="90000"/>
                </a:schemeClr>
              </a:buClr>
              <a:buSzPct val="80000"/>
              <a:buFont typeface="Wingdings" panose="05000000000000000000" pitchFamily="2" charset="2"/>
              <a:buChar char="§"/>
            </a:pPr>
            <a:r>
              <a:rPr lang="en-US" dirty="0">
                <a:solidFill>
                  <a:schemeClr val="tx1">
                    <a:alpha val="60000"/>
                  </a:schemeClr>
                </a:solidFill>
                <a:effectLst/>
                <a:latin typeface="Arial" panose="020B0604020202020204" pitchFamily="34" charset="0"/>
                <a:cs typeface="Arial" panose="020B0604020202020204" pitchFamily="34" charset="0"/>
              </a:rPr>
              <a:t>Becoming homelessness can cause individuals to feel lonely and vulnerable which can lead to mental health problems such as depression and anxiety. </a:t>
            </a:r>
          </a:p>
          <a:p>
            <a:pPr marL="285750" indent="-228600" algn="just">
              <a:lnSpc>
                <a:spcPct val="160000"/>
              </a:lnSpc>
              <a:spcAft>
                <a:spcPts val="600"/>
              </a:spcAft>
              <a:buClr>
                <a:schemeClr val="tx2">
                  <a:lumMod val="10000"/>
                  <a:lumOff val="90000"/>
                </a:schemeClr>
              </a:buClr>
              <a:buSzPct val="80000"/>
              <a:buFont typeface="Wingdings" panose="05000000000000000000" pitchFamily="2" charset="2"/>
              <a:buChar char="§"/>
            </a:pPr>
            <a:endParaRPr lang="en-US" dirty="0">
              <a:solidFill>
                <a:schemeClr val="tx1">
                  <a:alpha val="60000"/>
                </a:schemeClr>
              </a:solidFill>
              <a:latin typeface="Arial" panose="020B0604020202020204" pitchFamily="34" charset="0"/>
              <a:cs typeface="Arial" panose="020B0604020202020204" pitchFamily="34" charset="0"/>
            </a:endParaRPr>
          </a:p>
          <a:p>
            <a:pPr marL="285750" indent="-228600" algn="just">
              <a:lnSpc>
                <a:spcPct val="160000"/>
              </a:lnSpc>
              <a:spcAft>
                <a:spcPts val="600"/>
              </a:spcAft>
              <a:buClr>
                <a:schemeClr val="tx2">
                  <a:lumMod val="10000"/>
                  <a:lumOff val="90000"/>
                </a:schemeClr>
              </a:buClr>
              <a:buSzPct val="80000"/>
              <a:buFont typeface="Wingdings" panose="05000000000000000000" pitchFamily="2" charset="2"/>
              <a:buChar char="§"/>
            </a:pPr>
            <a:r>
              <a:rPr lang="en-US" dirty="0">
                <a:solidFill>
                  <a:schemeClr val="tx1">
                    <a:alpha val="60000"/>
                  </a:schemeClr>
                </a:solidFill>
                <a:effectLst/>
                <a:latin typeface="Arial" panose="020B0604020202020204" pitchFamily="34" charset="0"/>
                <a:cs typeface="Arial" panose="020B0604020202020204" pitchFamily="34" charset="0"/>
              </a:rPr>
              <a:t>The Public Health Wales 2017 ACE and Resilience study included semi structured interviews with young people to “understand the pathways to homelessness from an ACE-perspective” (Public Health Wales, 2019, p.4). </a:t>
            </a:r>
          </a:p>
          <a:p>
            <a:pPr marL="285750" indent="-228600" algn="just">
              <a:lnSpc>
                <a:spcPct val="160000"/>
              </a:lnSpc>
              <a:spcAft>
                <a:spcPts val="600"/>
              </a:spcAft>
              <a:buClr>
                <a:schemeClr val="tx2">
                  <a:lumMod val="10000"/>
                  <a:lumOff val="90000"/>
                </a:schemeClr>
              </a:buClr>
              <a:buSzPct val="80000"/>
              <a:buFont typeface="Wingdings" panose="05000000000000000000" pitchFamily="2" charset="2"/>
              <a:buChar char="§"/>
            </a:pPr>
            <a:endParaRPr lang="en-US" dirty="0">
              <a:solidFill>
                <a:schemeClr val="tx1">
                  <a:alpha val="60000"/>
                </a:schemeClr>
              </a:solidFill>
              <a:latin typeface="Arial" panose="020B0604020202020204" pitchFamily="34" charset="0"/>
              <a:cs typeface="Arial" panose="020B0604020202020204" pitchFamily="34" charset="0"/>
            </a:endParaRPr>
          </a:p>
          <a:p>
            <a:pPr marL="285750" indent="-228600" algn="just">
              <a:lnSpc>
                <a:spcPct val="160000"/>
              </a:lnSpc>
              <a:spcAft>
                <a:spcPts val="600"/>
              </a:spcAft>
              <a:buClr>
                <a:schemeClr val="tx2">
                  <a:lumMod val="10000"/>
                  <a:lumOff val="90000"/>
                </a:schemeClr>
              </a:buClr>
              <a:buSzPct val="80000"/>
              <a:buFont typeface="Wingdings" panose="05000000000000000000" pitchFamily="2" charset="2"/>
              <a:buChar char="§"/>
            </a:pPr>
            <a:r>
              <a:rPr lang="en-US" dirty="0">
                <a:solidFill>
                  <a:schemeClr val="tx1">
                    <a:alpha val="60000"/>
                  </a:schemeClr>
                </a:solidFill>
                <a:latin typeface="Arial" panose="020B0604020202020204" pitchFamily="34" charset="0"/>
                <a:cs typeface="Arial" panose="020B0604020202020204" pitchFamily="34" charset="0"/>
              </a:rPr>
              <a:t>O</a:t>
            </a:r>
            <a:r>
              <a:rPr lang="en-US" dirty="0">
                <a:solidFill>
                  <a:schemeClr val="tx1">
                    <a:alpha val="60000"/>
                  </a:schemeClr>
                </a:solidFill>
                <a:effectLst/>
                <a:latin typeface="Arial" panose="020B0604020202020204" pitchFamily="34" charset="0"/>
                <a:cs typeface="Arial" panose="020B0604020202020204" pitchFamily="34" charset="0"/>
              </a:rPr>
              <a:t>ne statement states:  </a:t>
            </a:r>
            <a:r>
              <a:rPr lang="en-US" b="1" dirty="0">
                <a:solidFill>
                  <a:schemeClr val="tx1">
                    <a:alpha val="60000"/>
                  </a:schemeClr>
                </a:solidFill>
                <a:effectLst/>
                <a:latin typeface="Arial" panose="020B0604020202020204" pitchFamily="34" charset="0"/>
                <a:cs typeface="Arial" panose="020B0604020202020204" pitchFamily="34" charset="0"/>
              </a:rPr>
              <a:t>“I couldn’t handle it, I needed help. I was just thinking of stupid stuff and that, I just couldn’t…being out on the street, it was winter time and that, and my mother wasn’t talking to me, no one was talking to me.” </a:t>
            </a:r>
            <a:r>
              <a:rPr lang="en-US" dirty="0">
                <a:solidFill>
                  <a:schemeClr val="tx1">
                    <a:alpha val="60000"/>
                  </a:schemeClr>
                </a:solidFill>
                <a:effectLst/>
                <a:latin typeface="Arial" panose="020B0604020202020204" pitchFamily="34" charset="0"/>
                <a:cs typeface="Arial" panose="020B0604020202020204" pitchFamily="34" charset="0"/>
              </a:rPr>
              <a:t>(Public Health Wales, 2019, p.4). </a:t>
            </a:r>
          </a:p>
          <a:p>
            <a:pPr marL="285750" indent="-228600">
              <a:spcAft>
                <a:spcPts val="600"/>
              </a:spcAft>
              <a:buClr>
                <a:schemeClr val="tx2">
                  <a:lumMod val="10000"/>
                  <a:lumOff val="90000"/>
                </a:schemeClr>
              </a:buClr>
              <a:buSzPct val="80000"/>
              <a:buFont typeface="Wingdings" panose="05000000000000000000" pitchFamily="2" charset="2"/>
              <a:buChar char="§"/>
            </a:pPr>
            <a:endParaRPr lang="en-US" sz="1100" dirty="0">
              <a:solidFill>
                <a:schemeClr val="tx2">
                  <a:alpha val="60000"/>
                </a:schemeClr>
              </a:solidFill>
            </a:endParaRPr>
          </a:p>
          <a:p>
            <a:pPr marL="285750" indent="-228600">
              <a:spcAft>
                <a:spcPts val="600"/>
              </a:spcAft>
              <a:buClr>
                <a:schemeClr val="tx2">
                  <a:lumMod val="10000"/>
                  <a:lumOff val="90000"/>
                </a:schemeClr>
              </a:buClr>
              <a:buSzPct val="80000"/>
              <a:buFont typeface="Wingdings" panose="05000000000000000000" pitchFamily="2" charset="2"/>
              <a:buChar char="§"/>
            </a:pPr>
            <a:endParaRPr lang="en-US" sz="1100" dirty="0">
              <a:solidFill>
                <a:schemeClr val="tx2">
                  <a:alpha val="60000"/>
                </a:schemeClr>
              </a:solidFill>
            </a:endParaRPr>
          </a:p>
        </p:txBody>
      </p:sp>
      <p:pic>
        <p:nvPicPr>
          <p:cNvPr id="24" name="Picture 23" descr="Shape, background pattern, circle&#10;&#10;Description automatically generated">
            <a:extLst>
              <a:ext uri="{FF2B5EF4-FFF2-40B4-BE49-F238E27FC236}">
                <a16:creationId xmlns:a16="http://schemas.microsoft.com/office/drawing/2014/main" id="{7D9B9D8E-404E-70D4-A5C5-B0D5599016A5}"/>
              </a:ext>
            </a:extLst>
          </p:cNvPr>
          <p:cNvPicPr>
            <a:picLocks noChangeAspect="1"/>
          </p:cNvPicPr>
          <p:nvPr/>
        </p:nvPicPr>
        <p:blipFill rotWithShape="1">
          <a:blip r:embed="rId2"/>
          <a:srcRect l="15128" r="12657"/>
          <a:stretch/>
        </p:blipFill>
        <p:spPr>
          <a:xfrm>
            <a:off x="7236476" y="1"/>
            <a:ext cx="4952475" cy="6858000"/>
          </a:xfrm>
          <a:prstGeom prst="rect">
            <a:avLst/>
          </a:prstGeom>
        </p:spPr>
      </p:pic>
    </p:spTree>
    <p:extLst>
      <p:ext uri="{BB962C8B-B14F-4D97-AF65-F5344CB8AC3E}">
        <p14:creationId xmlns:p14="http://schemas.microsoft.com/office/powerpoint/2010/main" val="4185274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ame 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9B36E71-93BD-4984-AC9C-CC9FB9CC0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A767031-C99F-4567-B7D9-353331C779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3FEDEE9-12A6-4011-A532-8071D6086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57C37CE9-19CE-49DF-A887-2214EBB1F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7EF84E8E-7E93-4DEE-BCFB-2AE29098B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9046502B-E9B6-4225-B8EE-BC5D64468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D500B59-4CB5-4E11-9A7B-D19B4BA14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3594019"/>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rainbow&#10;&#10;Description automatically generated with medium confidence">
            <a:extLst>
              <a:ext uri="{FF2B5EF4-FFF2-40B4-BE49-F238E27FC236}">
                <a16:creationId xmlns:a16="http://schemas.microsoft.com/office/drawing/2014/main" id="{C9730D83-30FA-52DB-D962-328F06DE11B4}"/>
              </a:ext>
            </a:extLst>
          </p:cNvPr>
          <p:cNvPicPr>
            <a:picLocks noChangeAspect="1"/>
          </p:cNvPicPr>
          <p:nvPr/>
        </p:nvPicPr>
        <p:blipFill rotWithShape="1">
          <a:blip r:embed="rId2">
            <a:alphaModFix amt="60000"/>
          </a:blip>
          <a:srcRect t="43400" r="-1" b="12259"/>
          <a:stretch/>
        </p:blipFill>
        <p:spPr>
          <a:xfrm>
            <a:off x="20" y="663"/>
            <a:ext cx="12188932" cy="3594019"/>
          </a:xfrm>
          <a:prstGeom prst="rect">
            <a:avLst/>
          </a:prstGeom>
        </p:spPr>
      </p:pic>
      <p:sp>
        <p:nvSpPr>
          <p:cNvPr id="4" name="TextBox 3">
            <a:extLst>
              <a:ext uri="{FF2B5EF4-FFF2-40B4-BE49-F238E27FC236}">
                <a16:creationId xmlns:a16="http://schemas.microsoft.com/office/drawing/2014/main" id="{7B89BD71-F1EE-536C-59BC-627537A50A43}"/>
              </a:ext>
            </a:extLst>
          </p:cNvPr>
          <p:cNvSpPr txBox="1"/>
          <p:nvPr/>
        </p:nvSpPr>
        <p:spPr>
          <a:xfrm>
            <a:off x="159003" y="3866406"/>
            <a:ext cx="5168393" cy="2537618"/>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kern="0" dirty="0">
                <a:solidFill>
                  <a:srgbClr val="000000"/>
                </a:solidFill>
                <a:latin typeface="Arial" panose="020B0604020202020204" pitchFamily="34" charset="0"/>
                <a:ea typeface="Calibri" panose="020F0502020204030204" pitchFamily="34" charset="0"/>
              </a:rPr>
              <a:t>A</a:t>
            </a:r>
            <a:r>
              <a:rPr lang="en-GB" sz="1800" kern="0" dirty="0">
                <a:solidFill>
                  <a:srgbClr val="000000"/>
                </a:solidFill>
                <a:effectLst/>
                <a:latin typeface="Arial" panose="020B0604020202020204" pitchFamily="34" charset="0"/>
                <a:ea typeface="Calibri" panose="020F0502020204030204" pitchFamily="34" charset="0"/>
              </a:rPr>
              <a:t>ccording to Public Health Wales, young people with lived experiences of homelessness have developed “maladaptive coping behaviours in teenage years” in response to the adversity they have experienced (Public Health Wales, 2019, p.4). </a:t>
            </a:r>
            <a:endParaRPr lang="en-US" dirty="0"/>
          </a:p>
        </p:txBody>
      </p:sp>
      <p:sp>
        <p:nvSpPr>
          <p:cNvPr id="6" name="TextBox 5">
            <a:extLst>
              <a:ext uri="{FF2B5EF4-FFF2-40B4-BE49-F238E27FC236}">
                <a16:creationId xmlns:a16="http://schemas.microsoft.com/office/drawing/2014/main" id="{79ED113E-9528-B840-D57D-1553DF6F1093}"/>
              </a:ext>
            </a:extLst>
          </p:cNvPr>
          <p:cNvSpPr txBox="1"/>
          <p:nvPr/>
        </p:nvSpPr>
        <p:spPr>
          <a:xfrm>
            <a:off x="6844790" y="3911803"/>
            <a:ext cx="5201920" cy="2446824"/>
          </a:xfrm>
          <a:prstGeom prst="rect">
            <a:avLst/>
          </a:prstGeom>
          <a:noFill/>
        </p:spPr>
        <p:txBody>
          <a:bodyPr wrap="square" rtlCol="0">
            <a:spAutoFit/>
          </a:bodyPr>
          <a:lstStyle/>
          <a:p>
            <a:pPr algn="just">
              <a:lnSpc>
                <a:spcPct val="150000"/>
              </a:lnSpc>
            </a:pPr>
            <a:r>
              <a:rPr lang="en-GB" dirty="0">
                <a:solidFill>
                  <a:srgbClr val="000000"/>
                </a:solidFill>
                <a:latin typeface="Arial" panose="020B0604020202020204" pitchFamily="34" charset="0"/>
                <a:ea typeface="Calibri" panose="020F0502020204030204" pitchFamily="34" charset="0"/>
                <a:cs typeface="Times New Roman" panose="02020603050405020304" pitchFamily="18" charset="0"/>
              </a:rPr>
              <a:t>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 is essential that young people having experienced homelessness receive the support they need from professionals to learn appropriate and essential coping skills needed to improve their quality of life and reach their full potential.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7" name="Right Arrow 6">
            <a:extLst>
              <a:ext uri="{FF2B5EF4-FFF2-40B4-BE49-F238E27FC236}">
                <a16:creationId xmlns:a16="http://schemas.microsoft.com/office/drawing/2014/main" id="{7D8B0554-BFBF-42A9-7827-CE3C112486ED}"/>
              </a:ext>
            </a:extLst>
          </p:cNvPr>
          <p:cNvSpPr/>
          <p:nvPr/>
        </p:nvSpPr>
        <p:spPr>
          <a:xfrm>
            <a:off x="5486400" y="4897120"/>
            <a:ext cx="1178560" cy="52832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621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41D70-197C-5179-CF0F-A6F92450908E}"/>
              </a:ext>
            </a:extLst>
          </p:cNvPr>
          <p:cNvSpPr>
            <a:spLocks noGrp="1"/>
          </p:cNvSpPr>
          <p:nvPr>
            <p:ph type="ctrTitle"/>
          </p:nvPr>
        </p:nvSpPr>
        <p:spPr>
          <a:xfrm>
            <a:off x="1524000" y="137477"/>
            <a:ext cx="9144000" cy="1071563"/>
          </a:xfrm>
        </p:spPr>
        <p:txBody>
          <a:bodyPr>
            <a:normAutofit/>
          </a:bodyPr>
          <a:lstStyle/>
          <a:p>
            <a:r>
              <a:rPr lang="en-US" sz="4400" b="1" dirty="0"/>
              <a:t>Homelessness and ACEs</a:t>
            </a:r>
          </a:p>
        </p:txBody>
      </p:sp>
      <p:sp>
        <p:nvSpPr>
          <p:cNvPr id="3" name="Subtitle 2">
            <a:extLst>
              <a:ext uri="{FF2B5EF4-FFF2-40B4-BE49-F238E27FC236}">
                <a16:creationId xmlns:a16="http://schemas.microsoft.com/office/drawing/2014/main" id="{64C018E5-00D3-2E60-5746-BEBC75299C3C}"/>
              </a:ext>
            </a:extLst>
          </p:cNvPr>
          <p:cNvSpPr>
            <a:spLocks noGrp="1"/>
          </p:cNvSpPr>
          <p:nvPr>
            <p:ph type="subTitle" idx="1"/>
          </p:nvPr>
        </p:nvSpPr>
        <p:spPr>
          <a:xfrm>
            <a:off x="1148080" y="1483360"/>
            <a:ext cx="9895840" cy="4856480"/>
          </a:xfrm>
        </p:spPr>
        <p:txBody>
          <a:bodyPr>
            <a:normAutofit fontScale="85000" lnSpcReduction="10000"/>
          </a:bodyPr>
          <a:lstStyle/>
          <a:p>
            <a:pPr marL="285750" indent="-285750" algn="just">
              <a:lnSpc>
                <a:spcPct val="150000"/>
              </a:lnSpc>
              <a:buFont typeface="Arial" panose="020B0604020202020204" pitchFamily="34" charset="0"/>
              <a:buChar char="•"/>
            </a:pPr>
            <a:r>
              <a:rPr lang="en-GB" sz="1800" kern="0" dirty="0">
                <a:solidFill>
                  <a:srgbClr val="000000"/>
                </a:solidFill>
                <a:effectLst/>
                <a:latin typeface="Arial" panose="020B0604020202020204" pitchFamily="34" charset="0"/>
                <a:ea typeface="Calibri" panose="020F0502020204030204" pitchFamily="34" charset="0"/>
              </a:rPr>
              <a:t>According to Public Health Wales (2019), </a:t>
            </a:r>
            <a:r>
              <a:rPr lang="en-GB" sz="1800" b="1" kern="0" dirty="0">
                <a:solidFill>
                  <a:srgbClr val="000000"/>
                </a:solidFill>
                <a:effectLst/>
                <a:latin typeface="Arial" panose="020B0604020202020204" pitchFamily="34" charset="0"/>
                <a:ea typeface="Calibri" panose="020F0502020204030204" pitchFamily="34" charset="0"/>
              </a:rPr>
              <a:t>“Around one in 14 (7%) of the Welsh adult general population reported lived experience of homelessness, and those who reported four or more ACEs were 16 times more likely to report lived experience of homelessness at some point in their adult lives”</a:t>
            </a:r>
            <a:r>
              <a:rPr lang="en-GB" sz="1800" kern="0" dirty="0">
                <a:solidFill>
                  <a:srgbClr val="000000"/>
                </a:solidFill>
                <a:effectLst/>
                <a:latin typeface="Arial" panose="020B0604020202020204" pitchFamily="34" charset="0"/>
                <a:ea typeface="Calibri" panose="020F0502020204030204" pitchFamily="34" charset="0"/>
              </a:rPr>
              <a:t> (Public Health Wales, 2019, p.4). </a:t>
            </a:r>
          </a:p>
          <a:p>
            <a:pPr marL="285750" indent="-285750" algn="just">
              <a:lnSpc>
                <a:spcPct val="150000"/>
              </a:lnSpc>
              <a:buFont typeface="Arial" panose="020B0604020202020204" pitchFamily="34" charset="0"/>
              <a:buChar char="•"/>
            </a:pPr>
            <a:endParaRPr lang="en-GB" sz="1800" kern="0" dirty="0">
              <a:solidFill>
                <a:srgbClr val="000000"/>
              </a:solidFill>
              <a:latin typeface="Arial" panose="020B0604020202020204" pitchFamily="34" charset="0"/>
              <a:ea typeface="Calibri" panose="020F0502020204030204" pitchFamily="34" charset="0"/>
            </a:endParaRPr>
          </a:p>
          <a:p>
            <a:pPr algn="just">
              <a:lnSpc>
                <a:spcPct val="150000"/>
              </a:lnSpc>
            </a:pPr>
            <a:r>
              <a:rPr lang="en-GB" sz="1800" kern="0" dirty="0">
                <a:solidFill>
                  <a:srgbClr val="000000"/>
                </a:solidFill>
                <a:effectLst/>
                <a:latin typeface="Arial" panose="020B0604020202020204" pitchFamily="34" charset="0"/>
                <a:ea typeface="Calibri" panose="020F0502020204030204" pitchFamily="34" charset="0"/>
              </a:rPr>
              <a:t>Young people can become homeless by experiencing one or multiple ACEs during childhood and adolescence including:</a:t>
            </a:r>
          </a:p>
          <a:p>
            <a:pPr marL="285750" indent="-285750" algn="just">
              <a:lnSpc>
                <a:spcPct val="150000"/>
              </a:lnSpc>
              <a:buFont typeface="Arial" panose="020B0604020202020204" pitchFamily="34" charset="0"/>
              <a:buChar char="•"/>
            </a:pPr>
            <a:r>
              <a:rPr lang="en-GB" sz="1800" kern="0" dirty="0">
                <a:solidFill>
                  <a:srgbClr val="000000"/>
                </a:solidFill>
                <a:latin typeface="Arial" panose="020B0604020202020204" pitchFamily="34" charset="0"/>
                <a:ea typeface="Calibri" panose="020F0502020204030204" pitchFamily="34" charset="0"/>
              </a:rPr>
              <a:t>P</a:t>
            </a:r>
            <a:r>
              <a:rPr lang="en-GB" sz="1800" kern="0" dirty="0">
                <a:solidFill>
                  <a:srgbClr val="000000"/>
                </a:solidFill>
                <a:effectLst/>
                <a:latin typeface="Arial" panose="020B0604020202020204" pitchFamily="34" charset="0"/>
                <a:ea typeface="Calibri" panose="020F0502020204030204" pitchFamily="34" charset="0"/>
              </a:rPr>
              <a:t>hysical and sexual abuse</a:t>
            </a:r>
          </a:p>
          <a:p>
            <a:pPr marL="285750" indent="-285750" algn="just">
              <a:lnSpc>
                <a:spcPct val="150000"/>
              </a:lnSpc>
              <a:buFont typeface="Arial" panose="020B0604020202020204" pitchFamily="34" charset="0"/>
              <a:buChar char="•"/>
            </a:pPr>
            <a:r>
              <a:rPr lang="en-GB" sz="1800" kern="0" dirty="0">
                <a:solidFill>
                  <a:srgbClr val="000000"/>
                </a:solidFill>
                <a:effectLst/>
                <a:latin typeface="Arial" panose="020B0604020202020204" pitchFamily="34" charset="0"/>
                <a:ea typeface="Calibri" panose="020F0502020204030204" pitchFamily="34" charset="0"/>
              </a:rPr>
              <a:t>Emotional neglect</a:t>
            </a:r>
          </a:p>
          <a:p>
            <a:pPr marL="285750" indent="-285750" algn="just">
              <a:lnSpc>
                <a:spcPct val="150000"/>
              </a:lnSpc>
              <a:buFont typeface="Arial" panose="020B0604020202020204" pitchFamily="34" charset="0"/>
              <a:buChar char="•"/>
            </a:pPr>
            <a:r>
              <a:rPr lang="en-GB" sz="1800" kern="0" dirty="0">
                <a:solidFill>
                  <a:srgbClr val="000000"/>
                </a:solidFill>
                <a:latin typeface="Arial" panose="020B0604020202020204" pitchFamily="34" charset="0"/>
                <a:ea typeface="Calibri" panose="020F0502020204030204" pitchFamily="34" charset="0"/>
              </a:rPr>
              <a:t>V</a:t>
            </a:r>
            <a:r>
              <a:rPr lang="en-GB" sz="1800" kern="0" dirty="0">
                <a:solidFill>
                  <a:srgbClr val="000000"/>
                </a:solidFill>
                <a:effectLst/>
                <a:latin typeface="Arial" panose="020B0604020202020204" pitchFamily="34" charset="0"/>
                <a:ea typeface="Calibri" panose="020F0502020204030204" pitchFamily="34" charset="0"/>
              </a:rPr>
              <a:t>erbal abuse</a:t>
            </a:r>
          </a:p>
          <a:p>
            <a:pPr marL="285750" indent="-285750" algn="just">
              <a:lnSpc>
                <a:spcPct val="150000"/>
              </a:lnSpc>
              <a:buFont typeface="Arial" panose="020B0604020202020204" pitchFamily="34" charset="0"/>
              <a:buChar char="•"/>
            </a:pPr>
            <a:r>
              <a:rPr lang="en-GB" sz="1800" kern="0" dirty="0">
                <a:solidFill>
                  <a:srgbClr val="000000"/>
                </a:solidFill>
                <a:effectLst/>
                <a:latin typeface="Arial" panose="020B0604020202020204" pitchFamily="34" charset="0"/>
                <a:ea typeface="Calibri" panose="020F0502020204030204" pitchFamily="34" charset="0"/>
              </a:rPr>
              <a:t>Domestic violence in the home </a:t>
            </a:r>
          </a:p>
          <a:p>
            <a:pPr marL="285750" indent="-285750" algn="r">
              <a:lnSpc>
                <a:spcPct val="150000"/>
              </a:lnSpc>
              <a:buFont typeface="Arial" panose="020B0604020202020204" pitchFamily="34" charset="0"/>
              <a:buChar char="•"/>
            </a:pPr>
            <a:r>
              <a:rPr lang="en-GB" sz="1800" kern="0" dirty="0">
                <a:solidFill>
                  <a:srgbClr val="000000"/>
                </a:solidFill>
                <a:effectLst/>
                <a:latin typeface="Arial" panose="020B0604020202020204" pitchFamily="34" charset="0"/>
                <a:ea typeface="Calibri" panose="020F0502020204030204" pitchFamily="34" charset="0"/>
              </a:rPr>
              <a:t>(Public Health Wales, 2019, p.11). </a:t>
            </a:r>
          </a:p>
          <a:p>
            <a:pPr marL="285750" indent="-285750" algn="just">
              <a:lnSpc>
                <a:spcPct val="150000"/>
              </a:lnSpc>
              <a:buFont typeface="Arial" panose="020B0604020202020204" pitchFamily="34" charset="0"/>
              <a:buChar char="•"/>
            </a:pPr>
            <a:endParaRPr lang="en-GB" sz="1800" kern="0" dirty="0">
              <a:solidFill>
                <a:srgbClr val="000000"/>
              </a:solidFill>
              <a:latin typeface="Arial" panose="020B0604020202020204" pitchFamily="34" charset="0"/>
              <a:ea typeface="Calibri" panose="020F0502020204030204" pitchFamily="34" charset="0"/>
            </a:endParaRPr>
          </a:p>
          <a:p>
            <a:pPr algn="just">
              <a:lnSpc>
                <a:spcPct val="150000"/>
              </a:lnSpc>
            </a:pPr>
            <a:endParaRPr lang="en-GB" sz="1800" kern="0" dirty="0">
              <a:solidFill>
                <a:srgbClr val="000000"/>
              </a:solidFill>
              <a:effectLst/>
              <a:latin typeface="Arial" panose="020B0604020202020204" pitchFamily="34" charset="0"/>
              <a:ea typeface="Calibri" panose="020F0502020204030204" pitchFamily="34" charset="0"/>
            </a:endParaRPr>
          </a:p>
          <a:p>
            <a:pPr marL="285750" indent="-285750" algn="just">
              <a:lnSpc>
                <a:spcPct val="150000"/>
              </a:lnSpc>
              <a:buFont typeface="Arial" panose="020B0604020202020204" pitchFamily="34" charset="0"/>
              <a:buChar char="•"/>
            </a:pPr>
            <a:endParaRPr lang="en-US" dirty="0">
              <a:solidFill>
                <a:schemeClr val="tx1"/>
              </a:solidFill>
            </a:endParaRPr>
          </a:p>
        </p:txBody>
      </p:sp>
    </p:spTree>
    <p:extLst>
      <p:ext uri="{BB962C8B-B14F-4D97-AF65-F5344CB8AC3E}">
        <p14:creationId xmlns:p14="http://schemas.microsoft.com/office/powerpoint/2010/main" val="908378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ame 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DB208105-DC9D-1664-DBB4-ABDE1BD78A7E}"/>
              </a:ext>
            </a:extLst>
          </p:cNvPr>
          <p:cNvSpPr>
            <a:spLocks noGrp="1"/>
          </p:cNvSpPr>
          <p:nvPr>
            <p:ph type="body" sz="quarter" idx="15"/>
          </p:nvPr>
        </p:nvSpPr>
        <p:spPr>
          <a:xfrm>
            <a:off x="573742" y="573740"/>
            <a:ext cx="6071820" cy="6006353"/>
          </a:xfrm>
        </p:spPr>
        <p:txBody>
          <a:bodyPr vert="horz" lIns="91440" tIns="45720" rIns="91440" bIns="45720" rtlCol="0">
            <a:normAutofit/>
          </a:bodyPr>
          <a:lstStyle/>
          <a:p>
            <a:pPr algn="just">
              <a:lnSpc>
                <a:spcPct val="150000"/>
              </a:lnSpc>
            </a:pPr>
            <a:r>
              <a:rPr lang="en-GB" sz="1800" kern="0" dirty="0">
                <a:solidFill>
                  <a:schemeClr val="tx1"/>
                </a:solidFill>
                <a:latin typeface="Arial" panose="020B0604020202020204" pitchFamily="34" charset="0"/>
                <a:ea typeface="Calibri" panose="020F0502020204030204" pitchFamily="34" charset="0"/>
              </a:rPr>
              <a:t>Y</a:t>
            </a:r>
            <a:r>
              <a:rPr lang="en-GB" sz="1800" kern="0" dirty="0">
                <a:solidFill>
                  <a:schemeClr val="tx1"/>
                </a:solidFill>
                <a:effectLst/>
                <a:latin typeface="Arial" panose="020B0604020202020204" pitchFamily="34" charset="0"/>
                <a:ea typeface="Calibri" panose="020F0502020204030204" pitchFamily="34" charset="0"/>
              </a:rPr>
              <a:t>oung people having lived experience of homelessness are likely to adapt unhealthy coping behaviours such as:</a:t>
            </a:r>
          </a:p>
          <a:p>
            <a:pPr algn="just">
              <a:lnSpc>
                <a:spcPct val="150000"/>
              </a:lnSpc>
            </a:pPr>
            <a:endParaRPr lang="en-GB" sz="1800" kern="0" dirty="0">
              <a:solidFill>
                <a:schemeClr val="tx1"/>
              </a:solidFill>
              <a:effectLst/>
              <a:latin typeface="Arial" panose="020B0604020202020204" pitchFamily="34" charset="0"/>
              <a:ea typeface="Calibri" panose="020F0502020204030204" pitchFamily="34" charset="0"/>
            </a:endParaRPr>
          </a:p>
          <a:p>
            <a:pPr algn="just">
              <a:lnSpc>
                <a:spcPct val="150000"/>
              </a:lnSpc>
            </a:pPr>
            <a:r>
              <a:rPr lang="en-GB" sz="1800" kern="0" dirty="0">
                <a:solidFill>
                  <a:schemeClr val="tx1"/>
                </a:solidFill>
                <a:latin typeface="Arial" panose="020B0604020202020204" pitchFamily="34" charset="0"/>
                <a:ea typeface="Calibri" panose="020F0502020204030204" pitchFamily="34" charset="0"/>
              </a:rPr>
              <a:t>1) R</a:t>
            </a:r>
            <a:r>
              <a:rPr lang="en-GB" sz="1800" kern="0" dirty="0">
                <a:solidFill>
                  <a:schemeClr val="tx1"/>
                </a:solidFill>
                <a:effectLst/>
                <a:latin typeface="Arial" panose="020B0604020202020204" pitchFamily="34" charset="0"/>
                <a:ea typeface="Calibri" panose="020F0502020204030204" pitchFamily="34" charset="0"/>
              </a:rPr>
              <a:t>epeating unhealthy relationship patterns</a:t>
            </a:r>
          </a:p>
          <a:p>
            <a:pPr algn="just">
              <a:lnSpc>
                <a:spcPct val="150000"/>
              </a:lnSpc>
            </a:pPr>
            <a:r>
              <a:rPr lang="en-GB" sz="1800" kern="0" dirty="0">
                <a:solidFill>
                  <a:schemeClr val="tx1"/>
                </a:solidFill>
                <a:effectLst/>
                <a:latin typeface="Arial" panose="020B0604020202020204" pitchFamily="34" charset="0"/>
                <a:ea typeface="Calibri" panose="020F0502020204030204" pitchFamily="34" charset="0"/>
              </a:rPr>
              <a:t>2) Difficulty maintaining relationships </a:t>
            </a:r>
          </a:p>
          <a:p>
            <a:pPr algn="just">
              <a:lnSpc>
                <a:spcPct val="150000"/>
              </a:lnSpc>
            </a:pPr>
            <a:r>
              <a:rPr lang="en-GB" sz="1800" kern="0" dirty="0">
                <a:solidFill>
                  <a:schemeClr val="tx1"/>
                </a:solidFill>
                <a:latin typeface="Arial" panose="020B0604020202020204" pitchFamily="34" charset="0"/>
                <a:ea typeface="Calibri" panose="020F0502020204030204" pitchFamily="34" charset="0"/>
              </a:rPr>
              <a:t>3) O</a:t>
            </a:r>
            <a:r>
              <a:rPr lang="en-GB" sz="1800" kern="0" dirty="0">
                <a:solidFill>
                  <a:schemeClr val="tx1"/>
                </a:solidFill>
                <a:effectLst/>
                <a:latin typeface="Arial" panose="020B0604020202020204" pitchFamily="34" charset="0"/>
                <a:ea typeface="Calibri" panose="020F0502020204030204" pitchFamily="34" charset="0"/>
              </a:rPr>
              <a:t>verly independent at a young age</a:t>
            </a:r>
          </a:p>
          <a:p>
            <a:pPr algn="just">
              <a:lnSpc>
                <a:spcPct val="150000"/>
              </a:lnSpc>
            </a:pPr>
            <a:r>
              <a:rPr lang="en-GB" sz="1800" kern="0" dirty="0">
                <a:solidFill>
                  <a:schemeClr val="tx1"/>
                </a:solidFill>
                <a:latin typeface="Arial" panose="020B0604020202020204" pitchFamily="34" charset="0"/>
                <a:ea typeface="Calibri" panose="020F0502020204030204" pitchFamily="34" charset="0"/>
              </a:rPr>
              <a:t>4) S</a:t>
            </a:r>
            <a:r>
              <a:rPr lang="en-GB" sz="1800" kern="0" dirty="0">
                <a:solidFill>
                  <a:schemeClr val="tx1"/>
                </a:solidFill>
                <a:effectLst/>
                <a:latin typeface="Arial" panose="020B0604020202020204" pitchFamily="34" charset="0"/>
                <a:ea typeface="Calibri" panose="020F0502020204030204" pitchFamily="34" charset="0"/>
              </a:rPr>
              <a:t>elf-harm</a:t>
            </a:r>
          </a:p>
          <a:p>
            <a:pPr algn="just">
              <a:lnSpc>
                <a:spcPct val="150000"/>
              </a:lnSpc>
            </a:pPr>
            <a:r>
              <a:rPr lang="en-GB" sz="1800" kern="0" dirty="0">
                <a:solidFill>
                  <a:schemeClr val="tx1"/>
                </a:solidFill>
                <a:effectLst/>
                <a:latin typeface="Arial" panose="020B0604020202020204" pitchFamily="34" charset="0"/>
                <a:ea typeface="Calibri" panose="020F0502020204030204" pitchFamily="34" charset="0"/>
              </a:rPr>
              <a:t>5) Suicidal thoughts</a:t>
            </a:r>
          </a:p>
          <a:p>
            <a:pPr algn="just">
              <a:lnSpc>
                <a:spcPct val="150000"/>
              </a:lnSpc>
            </a:pPr>
            <a:r>
              <a:rPr lang="en-GB" sz="1800" kern="0" dirty="0">
                <a:solidFill>
                  <a:schemeClr val="tx1"/>
                </a:solidFill>
                <a:latin typeface="Arial" panose="020B0604020202020204" pitchFamily="34" charset="0"/>
                <a:ea typeface="Calibri" panose="020F0502020204030204" pitchFamily="34" charset="0"/>
              </a:rPr>
              <a:t>6) V</a:t>
            </a:r>
            <a:r>
              <a:rPr lang="en-GB" sz="1800" kern="0" dirty="0">
                <a:solidFill>
                  <a:schemeClr val="tx1"/>
                </a:solidFill>
                <a:effectLst/>
                <a:latin typeface="Arial" panose="020B0604020202020204" pitchFamily="34" charset="0"/>
                <a:ea typeface="Calibri" panose="020F0502020204030204" pitchFamily="34" charset="0"/>
              </a:rPr>
              <a:t>iolence</a:t>
            </a:r>
          </a:p>
          <a:p>
            <a:pPr algn="just">
              <a:lnSpc>
                <a:spcPct val="150000"/>
              </a:lnSpc>
            </a:pPr>
            <a:r>
              <a:rPr lang="en-GB" sz="1800" kern="0" dirty="0">
                <a:solidFill>
                  <a:schemeClr val="tx1"/>
                </a:solidFill>
                <a:latin typeface="Arial" panose="020B0604020202020204" pitchFamily="34" charset="0"/>
                <a:ea typeface="Calibri" panose="020F0502020204030204" pitchFamily="34" charset="0"/>
              </a:rPr>
              <a:t>7) C</a:t>
            </a:r>
            <a:r>
              <a:rPr lang="en-GB" sz="1800" kern="0" dirty="0">
                <a:solidFill>
                  <a:schemeClr val="tx1"/>
                </a:solidFill>
                <a:effectLst/>
                <a:latin typeface="Arial" panose="020B0604020202020204" pitchFamily="34" charset="0"/>
                <a:ea typeface="Calibri" panose="020F0502020204030204" pitchFamily="34" charset="0"/>
              </a:rPr>
              <a:t>riminal behaviour </a:t>
            </a:r>
          </a:p>
          <a:p>
            <a:pPr algn="r">
              <a:lnSpc>
                <a:spcPct val="150000"/>
              </a:lnSpc>
            </a:pPr>
            <a:r>
              <a:rPr lang="en-GB" sz="1800" kern="0" dirty="0">
                <a:solidFill>
                  <a:schemeClr val="tx1"/>
                </a:solidFill>
                <a:effectLst/>
                <a:latin typeface="Arial" panose="020B0604020202020204" pitchFamily="34" charset="0"/>
                <a:ea typeface="Calibri" panose="020F0502020204030204" pitchFamily="34" charset="0"/>
              </a:rPr>
              <a:t>(Public Health Wales, 2019, p.17). </a:t>
            </a:r>
            <a:endParaRPr lang="en-US" sz="2000" dirty="0">
              <a:solidFill>
                <a:schemeClr val="tx1"/>
              </a:solidFill>
            </a:endParaRPr>
          </a:p>
        </p:txBody>
      </p:sp>
      <p:pic>
        <p:nvPicPr>
          <p:cNvPr id="5" name="Picture 4" descr="Background pattern&#10;&#10;Description automatically generated">
            <a:extLst>
              <a:ext uri="{FF2B5EF4-FFF2-40B4-BE49-F238E27FC236}">
                <a16:creationId xmlns:a16="http://schemas.microsoft.com/office/drawing/2014/main" id="{087DDD02-0F23-59D5-B4E9-246C6B70FDDA}"/>
              </a:ext>
            </a:extLst>
          </p:cNvPr>
          <p:cNvPicPr>
            <a:picLocks noChangeAspect="1"/>
          </p:cNvPicPr>
          <p:nvPr/>
        </p:nvPicPr>
        <p:blipFill rotWithShape="1">
          <a:blip r:embed="rId2"/>
          <a:srcRect l="40130" r="10764" b="-1"/>
          <a:stretch/>
        </p:blipFill>
        <p:spPr>
          <a:xfrm>
            <a:off x="7236476" y="1"/>
            <a:ext cx="4952475" cy="6858000"/>
          </a:xfrm>
          <a:prstGeom prst="rect">
            <a:avLst/>
          </a:prstGeom>
        </p:spPr>
      </p:pic>
    </p:spTree>
    <p:extLst>
      <p:ext uri="{BB962C8B-B14F-4D97-AF65-F5344CB8AC3E}">
        <p14:creationId xmlns:p14="http://schemas.microsoft.com/office/powerpoint/2010/main" val="22141216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C97EDAC-272B-41CC-86DA-8AC840ADE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ame 11">
            <a:extLst>
              <a:ext uri="{FF2B5EF4-FFF2-40B4-BE49-F238E27FC236}">
                <a16:creationId xmlns:a16="http://schemas.microsoft.com/office/drawing/2014/main" id="{26BF6A59-70E8-420E-98E0-243A94A0E7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Text Placeholder 2">
            <a:extLst>
              <a:ext uri="{FF2B5EF4-FFF2-40B4-BE49-F238E27FC236}">
                <a16:creationId xmlns:a16="http://schemas.microsoft.com/office/drawing/2014/main" id="{C5332639-C3EE-C86E-ACDD-64F6A6F9232E}"/>
              </a:ext>
            </a:extLst>
          </p:cNvPr>
          <p:cNvGraphicFramePr/>
          <p:nvPr>
            <p:extLst>
              <p:ext uri="{D42A27DB-BD31-4B8C-83A1-F6EECF244321}">
                <p14:modId xmlns:p14="http://schemas.microsoft.com/office/powerpoint/2010/main" val="2084285426"/>
              </p:ext>
            </p:extLst>
          </p:nvPr>
        </p:nvGraphicFramePr>
        <p:xfrm>
          <a:off x="1211558" y="1091713"/>
          <a:ext cx="9768884" cy="49325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7903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Frame 26">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TextBox 3">
            <a:extLst>
              <a:ext uri="{FF2B5EF4-FFF2-40B4-BE49-F238E27FC236}">
                <a16:creationId xmlns:a16="http://schemas.microsoft.com/office/drawing/2014/main" id="{AE2A5DEF-4304-A2B7-2F9D-1FB36BF75DD7}"/>
              </a:ext>
            </a:extLst>
          </p:cNvPr>
          <p:cNvGraphicFramePr/>
          <p:nvPr>
            <p:extLst>
              <p:ext uri="{D42A27DB-BD31-4B8C-83A1-F6EECF244321}">
                <p14:modId xmlns:p14="http://schemas.microsoft.com/office/powerpoint/2010/main" val="3409584158"/>
              </p:ext>
            </p:extLst>
          </p:nvPr>
        </p:nvGraphicFramePr>
        <p:xfrm>
          <a:off x="161366" y="297616"/>
          <a:ext cx="12027586" cy="62627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21746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Frame 25">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Oval 33">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Oval 35">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1">
            <a:extLst>
              <a:ext uri="{FF2B5EF4-FFF2-40B4-BE49-F238E27FC236}">
                <a16:creationId xmlns:a16="http://schemas.microsoft.com/office/drawing/2014/main" id="{9AF76771-BE32-FB3F-C4B7-8D9B01C4ECD4}"/>
              </a:ext>
            </a:extLst>
          </p:cNvPr>
          <p:cNvSpPr txBox="1">
            <a:spLocks/>
          </p:cNvSpPr>
          <p:nvPr/>
        </p:nvSpPr>
        <p:spPr>
          <a:xfrm>
            <a:off x="145224" y="-111631"/>
            <a:ext cx="7639758" cy="1361345"/>
          </a:xfrm>
          <a:prstGeom prst="rect">
            <a:avLst/>
          </a:prstGeom>
        </p:spPr>
        <p:txBody>
          <a:bodyPr vert="horz" lIns="91440" tIns="45720" rIns="91440" bIns="45720" rtlCol="0" anchor="b">
            <a:normAutofit/>
          </a:bodyPr>
          <a:lstStyle>
            <a:lvl1pPr marL="0" algn="ctr" defTabSz="914400" rtl="0" eaLnBrk="1" latinLnBrk="0" hangingPunct="1">
              <a:lnSpc>
                <a:spcPct val="90000"/>
              </a:lnSpc>
              <a:spcBef>
                <a:spcPct val="0"/>
              </a:spcBef>
              <a:buNone/>
              <a:defRPr lang="en-US" sz="5200" kern="1200">
                <a:solidFill>
                  <a:schemeClr val="bg1"/>
                </a:solidFill>
                <a:latin typeface="+mj-lt"/>
                <a:ea typeface="+mn-ea"/>
                <a:cs typeface="Angsana New" panose="02020603050405020304" pitchFamily="18" charset="-34"/>
              </a:defRPr>
            </a:lvl1pPr>
          </a:lstStyle>
          <a:p>
            <a:pPr>
              <a:lnSpc>
                <a:spcPct val="150000"/>
              </a:lnSpc>
              <a:spcAft>
                <a:spcPts val="600"/>
              </a:spcAft>
            </a:pPr>
            <a:r>
              <a:rPr lang="en-US" sz="2800" b="1" dirty="0"/>
              <a:t>The cultural and social factors influencing the delivery of services to young people </a:t>
            </a:r>
          </a:p>
        </p:txBody>
      </p:sp>
      <p:sp>
        <p:nvSpPr>
          <p:cNvPr id="6" name="TextBox 5">
            <a:extLst>
              <a:ext uri="{FF2B5EF4-FFF2-40B4-BE49-F238E27FC236}">
                <a16:creationId xmlns:a16="http://schemas.microsoft.com/office/drawing/2014/main" id="{C360719A-442D-3F53-76AE-36669DD85752}"/>
              </a:ext>
            </a:extLst>
          </p:cNvPr>
          <p:cNvSpPr txBox="1"/>
          <p:nvPr/>
        </p:nvSpPr>
        <p:spPr>
          <a:xfrm>
            <a:off x="142177" y="1808268"/>
            <a:ext cx="6492603" cy="4509527"/>
          </a:xfrm>
          <a:prstGeom prst="rect">
            <a:avLst/>
          </a:prstGeom>
        </p:spPr>
        <p:txBody>
          <a:bodyPr vert="horz" lIns="91440" tIns="45720" rIns="91440" bIns="45720" rtlCol="0">
            <a:normAutofit lnSpcReduction="10000"/>
          </a:bodyPr>
          <a:lstStyle/>
          <a:p>
            <a:pPr>
              <a:lnSpc>
                <a:spcPct val="150000"/>
              </a:lnSpc>
              <a:spcAft>
                <a:spcPts val="600"/>
              </a:spcAft>
              <a:buClr>
                <a:schemeClr val="tx2">
                  <a:lumMod val="10000"/>
                  <a:lumOff val="90000"/>
                </a:schemeClr>
              </a:buClr>
              <a:buSzPct val="80000"/>
            </a:pPr>
            <a:r>
              <a:rPr lang="en-US" dirty="0">
                <a:solidFill>
                  <a:srgbClr val="FFFFFF"/>
                </a:solidFill>
                <a:latin typeface="Arial" panose="020B0604020202020204" pitchFamily="34" charset="0"/>
                <a:cs typeface="Arial" panose="020B0604020202020204" pitchFamily="34" charset="0"/>
              </a:rPr>
              <a:t>C</a:t>
            </a:r>
            <a:r>
              <a:rPr lang="en-US" dirty="0">
                <a:solidFill>
                  <a:srgbClr val="FFFFFF"/>
                </a:solidFill>
                <a:effectLst/>
                <a:latin typeface="Arial" panose="020B0604020202020204" pitchFamily="34" charset="0"/>
                <a:cs typeface="Arial" panose="020B0604020202020204" pitchFamily="34" charset="0"/>
              </a:rPr>
              <a:t>ultural and social factors </a:t>
            </a:r>
            <a:r>
              <a:rPr lang="en-US" dirty="0">
                <a:solidFill>
                  <a:srgbClr val="FFFFFF"/>
                </a:solidFill>
                <a:latin typeface="Arial" panose="020B0604020202020204" pitchFamily="34" charset="0"/>
                <a:cs typeface="Arial" panose="020B0604020202020204" pitchFamily="34" charset="0"/>
              </a:rPr>
              <a:t>influencing </a:t>
            </a:r>
            <a:r>
              <a:rPr lang="en-US" dirty="0">
                <a:solidFill>
                  <a:srgbClr val="FFFFFF"/>
                </a:solidFill>
                <a:effectLst/>
                <a:latin typeface="Arial" panose="020B0604020202020204" pitchFamily="34" charset="0"/>
                <a:cs typeface="Arial" panose="020B0604020202020204" pitchFamily="34" charset="0"/>
              </a:rPr>
              <a:t>the delivery of services to young people include:</a:t>
            </a:r>
          </a:p>
          <a:p>
            <a:pPr marL="285750" indent="-228600">
              <a:spcAft>
                <a:spcPts val="600"/>
              </a:spcAft>
              <a:buClr>
                <a:schemeClr val="tx2">
                  <a:lumMod val="10000"/>
                  <a:lumOff val="90000"/>
                </a:schemeClr>
              </a:buClr>
              <a:buSzPct val="80000"/>
              <a:buFont typeface="Wingdings" panose="05000000000000000000" pitchFamily="2" charset="2"/>
              <a:buChar char="§"/>
            </a:pPr>
            <a:endParaRPr lang="en-US" dirty="0">
              <a:solidFill>
                <a:srgbClr val="FFFFFF"/>
              </a:solidFill>
              <a:latin typeface="Arial" panose="020B0604020202020204" pitchFamily="34" charset="0"/>
              <a:cs typeface="Arial" panose="020B0604020202020204" pitchFamily="34" charset="0"/>
            </a:endParaRPr>
          </a:p>
          <a:p>
            <a:pPr marL="285750" indent="-228600">
              <a:spcAft>
                <a:spcPts val="600"/>
              </a:spcAft>
              <a:buClr>
                <a:schemeClr val="tx2">
                  <a:lumMod val="10000"/>
                  <a:lumOff val="90000"/>
                </a:schemeClr>
              </a:buClr>
              <a:buSzPct val="80000"/>
              <a:buFont typeface="Wingdings" panose="05000000000000000000" pitchFamily="2" charset="2"/>
              <a:buChar char="§"/>
            </a:pPr>
            <a:r>
              <a:rPr lang="en-US" dirty="0">
                <a:solidFill>
                  <a:srgbClr val="FFFFFF"/>
                </a:solidFill>
                <a:latin typeface="Arial" panose="020B0604020202020204" pitchFamily="34" charset="0"/>
                <a:cs typeface="Arial" panose="020B0604020202020204" pitchFamily="34" charset="0"/>
              </a:rPr>
              <a:t>T</a:t>
            </a:r>
            <a:r>
              <a:rPr lang="en-US" dirty="0">
                <a:solidFill>
                  <a:srgbClr val="FFFFFF"/>
                </a:solidFill>
                <a:effectLst/>
                <a:latin typeface="Arial" panose="020B0604020202020204" pitchFamily="34" charset="0"/>
                <a:cs typeface="Arial" panose="020B0604020202020204" pitchFamily="34" charset="0"/>
              </a:rPr>
              <a:t>raining for staff</a:t>
            </a:r>
          </a:p>
          <a:p>
            <a:pPr marL="285750" indent="-228600">
              <a:spcAft>
                <a:spcPts val="600"/>
              </a:spcAft>
              <a:buClr>
                <a:schemeClr val="tx2">
                  <a:lumMod val="10000"/>
                  <a:lumOff val="90000"/>
                </a:schemeClr>
              </a:buClr>
              <a:buSzPct val="80000"/>
              <a:buFont typeface="Wingdings" panose="05000000000000000000" pitchFamily="2" charset="2"/>
              <a:buChar char="§"/>
            </a:pPr>
            <a:r>
              <a:rPr lang="en-US" dirty="0">
                <a:solidFill>
                  <a:srgbClr val="FFFFFF"/>
                </a:solidFill>
                <a:latin typeface="Arial" panose="020B0604020202020204" pitchFamily="34" charset="0"/>
                <a:cs typeface="Arial" panose="020B0604020202020204" pitchFamily="34" charset="0"/>
              </a:rPr>
              <a:t>F</a:t>
            </a:r>
            <a:r>
              <a:rPr lang="en-US" dirty="0">
                <a:solidFill>
                  <a:srgbClr val="FFFFFF"/>
                </a:solidFill>
                <a:effectLst/>
                <a:latin typeface="Arial" panose="020B0604020202020204" pitchFamily="34" charset="0"/>
                <a:cs typeface="Arial" panose="020B0604020202020204" pitchFamily="34" charset="0"/>
              </a:rPr>
              <a:t>unding</a:t>
            </a:r>
          </a:p>
          <a:p>
            <a:pPr marL="285750" indent="-228600">
              <a:spcAft>
                <a:spcPts val="600"/>
              </a:spcAft>
              <a:buClr>
                <a:schemeClr val="tx2">
                  <a:lumMod val="10000"/>
                  <a:lumOff val="90000"/>
                </a:schemeClr>
              </a:buClr>
              <a:buSzPct val="80000"/>
              <a:buFont typeface="Wingdings" panose="05000000000000000000" pitchFamily="2" charset="2"/>
              <a:buChar char="§"/>
            </a:pPr>
            <a:r>
              <a:rPr lang="en-US" dirty="0">
                <a:solidFill>
                  <a:srgbClr val="FFFFFF"/>
                </a:solidFill>
                <a:latin typeface="Arial" panose="020B0604020202020204" pitchFamily="34" charset="0"/>
                <a:cs typeface="Arial" panose="020B0604020202020204" pitchFamily="34" charset="0"/>
              </a:rPr>
              <a:t>P</a:t>
            </a:r>
            <a:r>
              <a:rPr lang="en-US" dirty="0">
                <a:solidFill>
                  <a:srgbClr val="FFFFFF"/>
                </a:solidFill>
                <a:effectLst/>
                <a:latin typeface="Arial" panose="020B0604020202020204" pitchFamily="34" charset="0"/>
                <a:cs typeface="Arial" panose="020B0604020202020204" pitchFamily="34" charset="0"/>
              </a:rPr>
              <a:t>olicy</a:t>
            </a:r>
          </a:p>
          <a:p>
            <a:pPr marL="285750" indent="-228600">
              <a:spcAft>
                <a:spcPts val="600"/>
              </a:spcAft>
              <a:buClr>
                <a:schemeClr val="tx2">
                  <a:lumMod val="10000"/>
                  <a:lumOff val="90000"/>
                </a:schemeClr>
              </a:buClr>
              <a:buSzPct val="80000"/>
              <a:buFont typeface="Wingdings" panose="05000000000000000000" pitchFamily="2" charset="2"/>
              <a:buChar char="§"/>
            </a:pPr>
            <a:r>
              <a:rPr lang="en-US" dirty="0">
                <a:solidFill>
                  <a:srgbClr val="FFFFFF"/>
                </a:solidFill>
                <a:latin typeface="Arial" panose="020B0604020202020204" pitchFamily="34" charset="0"/>
                <a:cs typeface="Arial" panose="020B0604020202020204" pitchFamily="34" charset="0"/>
              </a:rPr>
              <a:t>A</a:t>
            </a:r>
            <a:r>
              <a:rPr lang="en-US" dirty="0">
                <a:solidFill>
                  <a:srgbClr val="FFFFFF"/>
                </a:solidFill>
                <a:effectLst/>
                <a:latin typeface="Arial" panose="020B0604020202020204" pitchFamily="34" charset="0"/>
                <a:cs typeface="Arial" panose="020B0604020202020204" pitchFamily="34" charset="0"/>
              </a:rPr>
              <a:t>ccessibility</a:t>
            </a:r>
          </a:p>
          <a:p>
            <a:pPr marL="285750" indent="-228600">
              <a:spcAft>
                <a:spcPts val="600"/>
              </a:spcAft>
              <a:buClr>
                <a:schemeClr val="tx2">
                  <a:lumMod val="10000"/>
                  <a:lumOff val="90000"/>
                </a:schemeClr>
              </a:buClr>
              <a:buSzPct val="80000"/>
              <a:buFont typeface="Wingdings" panose="05000000000000000000" pitchFamily="2" charset="2"/>
              <a:buChar char="§"/>
            </a:pPr>
            <a:r>
              <a:rPr lang="en-US" dirty="0">
                <a:solidFill>
                  <a:srgbClr val="FFFFFF"/>
                </a:solidFill>
                <a:latin typeface="Arial" panose="020B0604020202020204" pitchFamily="34" charset="0"/>
                <a:cs typeface="Arial" panose="020B0604020202020204" pitchFamily="34" charset="0"/>
              </a:rPr>
              <a:t>A</a:t>
            </a:r>
            <a:r>
              <a:rPr lang="en-US" dirty="0">
                <a:solidFill>
                  <a:srgbClr val="FFFFFF"/>
                </a:solidFill>
                <a:effectLst/>
                <a:latin typeface="Arial" panose="020B0604020202020204" pitchFamily="34" charset="0"/>
                <a:cs typeface="Arial" panose="020B0604020202020204" pitchFamily="34" charset="0"/>
              </a:rPr>
              <a:t>cademic level</a:t>
            </a:r>
          </a:p>
          <a:p>
            <a:pPr marL="285750" indent="-228600">
              <a:spcAft>
                <a:spcPts val="600"/>
              </a:spcAft>
              <a:buClr>
                <a:schemeClr val="tx2">
                  <a:lumMod val="10000"/>
                  <a:lumOff val="90000"/>
                </a:schemeClr>
              </a:buClr>
              <a:buSzPct val="80000"/>
              <a:buFont typeface="Wingdings" panose="05000000000000000000" pitchFamily="2" charset="2"/>
              <a:buChar char="§"/>
            </a:pPr>
            <a:r>
              <a:rPr lang="en-US" dirty="0">
                <a:solidFill>
                  <a:srgbClr val="FFFFFF"/>
                </a:solidFill>
                <a:latin typeface="Arial" panose="020B0604020202020204" pitchFamily="34" charset="0"/>
                <a:cs typeface="Arial" panose="020B0604020202020204" pitchFamily="34" charset="0"/>
              </a:rPr>
              <a:t>E</a:t>
            </a:r>
            <a:r>
              <a:rPr lang="en-US" dirty="0">
                <a:solidFill>
                  <a:srgbClr val="FFFFFF"/>
                </a:solidFill>
                <a:effectLst/>
                <a:latin typeface="Arial" panose="020B0604020202020204" pitchFamily="34" charset="0"/>
                <a:cs typeface="Arial" panose="020B0604020202020204" pitchFamily="34" charset="0"/>
              </a:rPr>
              <a:t>thnic background</a:t>
            </a:r>
          </a:p>
          <a:p>
            <a:pPr marL="285750" indent="-228600">
              <a:spcAft>
                <a:spcPts val="600"/>
              </a:spcAft>
              <a:buClr>
                <a:schemeClr val="tx2">
                  <a:lumMod val="10000"/>
                  <a:lumOff val="90000"/>
                </a:schemeClr>
              </a:buClr>
              <a:buSzPct val="80000"/>
              <a:buFont typeface="Wingdings" panose="05000000000000000000" pitchFamily="2" charset="2"/>
              <a:buChar char="§"/>
            </a:pPr>
            <a:r>
              <a:rPr lang="en-US" dirty="0">
                <a:solidFill>
                  <a:srgbClr val="FFFFFF"/>
                </a:solidFill>
                <a:latin typeface="Arial" panose="020B0604020202020204" pitchFamily="34" charset="0"/>
                <a:cs typeface="Arial" panose="020B0604020202020204" pitchFamily="34" charset="0"/>
              </a:rPr>
              <a:t>R</a:t>
            </a:r>
            <a:r>
              <a:rPr lang="en-US" dirty="0">
                <a:solidFill>
                  <a:srgbClr val="FFFFFF"/>
                </a:solidFill>
                <a:effectLst/>
                <a:latin typeface="Arial" panose="020B0604020202020204" pitchFamily="34" charset="0"/>
                <a:cs typeface="Arial" panose="020B0604020202020204" pitchFamily="34" charset="0"/>
              </a:rPr>
              <a:t>eligion</a:t>
            </a:r>
          </a:p>
          <a:p>
            <a:pPr marL="285750" indent="-228600">
              <a:spcAft>
                <a:spcPts val="600"/>
              </a:spcAft>
              <a:buClr>
                <a:schemeClr val="tx2">
                  <a:lumMod val="10000"/>
                  <a:lumOff val="90000"/>
                </a:schemeClr>
              </a:buClr>
              <a:buSzPct val="80000"/>
              <a:buFont typeface="Wingdings" panose="05000000000000000000" pitchFamily="2" charset="2"/>
              <a:buChar char="§"/>
            </a:pPr>
            <a:r>
              <a:rPr lang="en-US" dirty="0">
                <a:solidFill>
                  <a:srgbClr val="FFFFFF"/>
                </a:solidFill>
                <a:latin typeface="Arial" panose="020B0604020202020204" pitchFamily="34" charset="0"/>
                <a:cs typeface="Arial" panose="020B0604020202020204" pitchFamily="34" charset="0"/>
              </a:rPr>
              <a:t>G</a:t>
            </a:r>
            <a:r>
              <a:rPr lang="en-US" dirty="0">
                <a:solidFill>
                  <a:srgbClr val="FFFFFF"/>
                </a:solidFill>
                <a:effectLst/>
                <a:latin typeface="Arial" panose="020B0604020202020204" pitchFamily="34" charset="0"/>
                <a:cs typeface="Arial" panose="020B0604020202020204" pitchFamily="34" charset="0"/>
              </a:rPr>
              <a:t>ender</a:t>
            </a:r>
          </a:p>
          <a:p>
            <a:pPr marL="285750" indent="-228600">
              <a:spcAft>
                <a:spcPts val="600"/>
              </a:spcAft>
              <a:buClr>
                <a:schemeClr val="tx2">
                  <a:lumMod val="10000"/>
                  <a:lumOff val="90000"/>
                </a:schemeClr>
              </a:buClr>
              <a:buSzPct val="80000"/>
              <a:buFont typeface="Wingdings" panose="05000000000000000000" pitchFamily="2" charset="2"/>
              <a:buChar char="§"/>
            </a:pPr>
            <a:r>
              <a:rPr lang="en-US" dirty="0">
                <a:solidFill>
                  <a:srgbClr val="FFFFFF"/>
                </a:solidFill>
                <a:latin typeface="Arial" panose="020B0604020202020204" pitchFamily="34" charset="0"/>
                <a:cs typeface="Arial" panose="020B0604020202020204" pitchFamily="34" charset="0"/>
              </a:rPr>
              <a:t>S</a:t>
            </a:r>
            <a:r>
              <a:rPr lang="en-US" dirty="0">
                <a:solidFill>
                  <a:srgbClr val="FFFFFF"/>
                </a:solidFill>
                <a:effectLst/>
                <a:latin typeface="Arial" panose="020B0604020202020204" pitchFamily="34" charset="0"/>
                <a:cs typeface="Arial" panose="020B0604020202020204" pitchFamily="34" charset="0"/>
              </a:rPr>
              <a:t>exual orientation</a:t>
            </a:r>
          </a:p>
          <a:p>
            <a:pPr marL="285750" indent="-228600">
              <a:spcAft>
                <a:spcPts val="600"/>
              </a:spcAft>
              <a:buClr>
                <a:schemeClr val="tx2">
                  <a:lumMod val="10000"/>
                  <a:lumOff val="90000"/>
                </a:schemeClr>
              </a:buClr>
              <a:buSzPct val="80000"/>
              <a:buFont typeface="Wingdings" panose="05000000000000000000" pitchFamily="2" charset="2"/>
              <a:buChar char="§"/>
            </a:pPr>
            <a:r>
              <a:rPr lang="en-US" dirty="0">
                <a:solidFill>
                  <a:srgbClr val="FFFFFF"/>
                </a:solidFill>
                <a:latin typeface="Arial" panose="020B0604020202020204" pitchFamily="34" charset="0"/>
                <a:cs typeface="Arial" panose="020B0604020202020204" pitchFamily="34" charset="0"/>
              </a:rPr>
              <a:t>F</a:t>
            </a:r>
            <a:r>
              <a:rPr lang="en-US" dirty="0">
                <a:solidFill>
                  <a:srgbClr val="FFFFFF"/>
                </a:solidFill>
                <a:effectLst/>
                <a:latin typeface="Arial" panose="020B0604020202020204" pitchFamily="34" charset="0"/>
                <a:cs typeface="Arial" panose="020B0604020202020204" pitchFamily="34" charset="0"/>
              </a:rPr>
              <a:t>amily structure </a:t>
            </a:r>
            <a:endParaRPr lang="en-US" dirty="0">
              <a:solidFill>
                <a:srgbClr val="FFFFFF"/>
              </a:solidFill>
              <a:latin typeface="Arial" panose="020B0604020202020204" pitchFamily="34" charset="0"/>
              <a:cs typeface="Arial" panose="020B0604020202020204" pitchFamily="34" charset="0"/>
            </a:endParaRPr>
          </a:p>
        </p:txBody>
      </p:sp>
      <p:sp>
        <p:nvSpPr>
          <p:cNvPr id="40" name="Rectangle 39">
            <a:extLst>
              <a:ext uri="{FF2B5EF4-FFF2-40B4-BE49-F238E27FC236}">
                <a16:creationId xmlns:a16="http://schemas.microsoft.com/office/drawing/2014/main" id="{2EDB7FB2-4012-481D-B3D1-7301CCF6E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4982" y="-1328"/>
            <a:ext cx="440701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Background pattern&#10;&#10;Description automatically generated">
            <a:extLst>
              <a:ext uri="{FF2B5EF4-FFF2-40B4-BE49-F238E27FC236}">
                <a16:creationId xmlns:a16="http://schemas.microsoft.com/office/drawing/2014/main" id="{1F97AF01-EE53-054C-D85A-2F983A0DD4A3}"/>
              </a:ext>
            </a:extLst>
          </p:cNvPr>
          <p:cNvPicPr>
            <a:picLocks noChangeAspect="1"/>
          </p:cNvPicPr>
          <p:nvPr/>
        </p:nvPicPr>
        <p:blipFill rotWithShape="1">
          <a:blip r:embed="rId2">
            <a:alphaModFix amt="60000"/>
          </a:blip>
          <a:srcRect l="22759" r="12980"/>
          <a:stretch/>
        </p:blipFill>
        <p:spPr>
          <a:xfrm>
            <a:off x="7784982" y="-1328"/>
            <a:ext cx="4407017" cy="6858000"/>
          </a:xfrm>
          <a:prstGeom prst="rect">
            <a:avLst/>
          </a:prstGeom>
        </p:spPr>
      </p:pic>
    </p:spTree>
    <p:extLst>
      <p:ext uri="{BB962C8B-B14F-4D97-AF65-F5344CB8AC3E}">
        <p14:creationId xmlns:p14="http://schemas.microsoft.com/office/powerpoint/2010/main" val="6396461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Frame 24">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0F155B6-ACA8-4C58-AAB6-CAFC981FF9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0" y="0"/>
            <a:ext cx="4114800" cy="6858000"/>
          </a:xfrm>
          <a:prstGeom prst="rect">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0" y="0"/>
            <a:ext cx="4110228"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E3392DA1-F1D5-4C13-AD8D-F9338CF5E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166075" y="1255390"/>
            <a:ext cx="4008678" cy="4034028"/>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Oval 34">
            <a:extLst>
              <a:ext uri="{FF2B5EF4-FFF2-40B4-BE49-F238E27FC236}">
                <a16:creationId xmlns:a16="http://schemas.microsoft.com/office/drawing/2014/main" id="{2263907F-C4DA-4A1D-A3A1-35810C16F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4429" y="720055"/>
            <a:ext cx="3094425" cy="3113994"/>
          </a:xfrm>
          <a:prstGeom prst="ellipse">
            <a:avLst/>
          </a:prstGeom>
          <a:gradFill>
            <a:gsLst>
              <a:gs pos="0">
                <a:schemeClr val="accent1">
                  <a:alpha val="40000"/>
                </a:schemeClr>
              </a:gs>
              <a:gs pos="100000">
                <a:schemeClr val="accent1">
                  <a:lumMod val="20000"/>
                  <a:lumOff val="80000"/>
                  <a:alpha val="69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83EAEA0A-6682-AA78-3718-EACFDB68A595}"/>
              </a:ext>
            </a:extLst>
          </p:cNvPr>
          <p:cNvSpPr txBox="1"/>
          <p:nvPr/>
        </p:nvSpPr>
        <p:spPr>
          <a:xfrm>
            <a:off x="518695" y="1431750"/>
            <a:ext cx="6492603" cy="4509527"/>
          </a:xfrm>
          <a:prstGeom prst="rect">
            <a:avLst/>
          </a:prstGeom>
        </p:spPr>
        <p:txBody>
          <a:bodyPr vert="horz" lIns="91440" tIns="45720" rIns="91440" bIns="45720" rtlCol="0">
            <a:normAutofit/>
          </a:bodyPr>
          <a:lstStyle/>
          <a:p>
            <a:pPr marL="285750" indent="-285750" algn="just">
              <a:lnSpc>
                <a:spcPct val="150000"/>
              </a:lnSpc>
              <a:spcAft>
                <a:spcPts val="600"/>
              </a:spcAft>
              <a:buClr>
                <a:schemeClr val="tx2">
                  <a:lumMod val="10000"/>
                  <a:lumOff val="90000"/>
                </a:schemeClr>
              </a:buClr>
              <a:buSzPct val="80000"/>
              <a:buFont typeface="Arial" panose="020B0604020202020204" pitchFamily="34" charset="0"/>
              <a:buChar char="•"/>
            </a:pPr>
            <a:r>
              <a:rPr lang="en-GB" sz="1800" kern="0" dirty="0">
                <a:effectLst/>
                <a:latin typeface="Arial" panose="020B0604020202020204" pitchFamily="34" charset="0"/>
                <a:ea typeface="Calibri" panose="020F0502020204030204" pitchFamily="34" charset="0"/>
              </a:rPr>
              <a:t>Reduced funding can severely impact youth work services as this has resulted in numerous “locally-led youth programmes” being scaled back or stopped entirely (O’Donnell and Bellis, 2019, p.10). </a:t>
            </a:r>
          </a:p>
          <a:p>
            <a:pPr algn="just">
              <a:lnSpc>
                <a:spcPct val="150000"/>
              </a:lnSpc>
              <a:spcAft>
                <a:spcPts val="600"/>
              </a:spcAft>
              <a:buClr>
                <a:schemeClr val="tx2">
                  <a:lumMod val="10000"/>
                  <a:lumOff val="90000"/>
                </a:schemeClr>
              </a:buClr>
              <a:buSzPct val="80000"/>
            </a:pPr>
            <a:endParaRPr lang="en-GB" kern="0" dirty="0">
              <a:latin typeface="Arial" panose="020B0604020202020204" pitchFamily="34" charset="0"/>
              <a:ea typeface="Calibri" panose="020F0502020204030204" pitchFamily="34" charset="0"/>
            </a:endParaRPr>
          </a:p>
          <a:p>
            <a:pPr marL="285750" indent="-285750" algn="just">
              <a:lnSpc>
                <a:spcPct val="150000"/>
              </a:lnSpc>
              <a:spcAft>
                <a:spcPts val="600"/>
              </a:spcAft>
              <a:buClr>
                <a:schemeClr val="tx2">
                  <a:lumMod val="10000"/>
                  <a:lumOff val="90000"/>
                </a:schemeClr>
              </a:buClr>
              <a:buSzPct val="80000"/>
              <a:buFont typeface="Arial" panose="020B0604020202020204" pitchFamily="34" charset="0"/>
              <a:buChar char="•"/>
            </a:pPr>
            <a:r>
              <a:rPr lang="en-GB" sz="1800" kern="0" dirty="0">
                <a:effectLst/>
                <a:latin typeface="Arial" panose="020B0604020202020204" pitchFamily="34" charset="0"/>
                <a:ea typeface="Calibri" panose="020F0502020204030204" pitchFamily="34" charset="0"/>
              </a:rPr>
              <a:t>A 2016 report carried out by Unison revealed that “since 2012, 3,660 youth work jobs had been lost and over 600 youth work centres closed” (O’Donnell and Bellis, 2019, p.11). </a:t>
            </a:r>
            <a:endParaRPr lang="en-US" dirty="0">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7CC6884D-1AE8-CE7F-C259-42B88386AE6E}"/>
              </a:ext>
            </a:extLst>
          </p:cNvPr>
          <p:cNvSpPr txBox="1">
            <a:spLocks/>
          </p:cNvSpPr>
          <p:nvPr/>
        </p:nvSpPr>
        <p:spPr>
          <a:xfrm>
            <a:off x="876552" y="110320"/>
            <a:ext cx="5776888" cy="873196"/>
          </a:xfrm>
          <a:prstGeom prst="rect">
            <a:avLst/>
          </a:prstGeom>
        </p:spPr>
        <p:txBody>
          <a:bodyPr vert="horz" lIns="91440" tIns="45720" rIns="91440" bIns="45720" rtlCol="0" anchor="b">
            <a:normAutofit/>
          </a:bodyPr>
          <a:lstStyle>
            <a:lvl1pPr marL="0" algn="ctr" defTabSz="914400" rtl="0" eaLnBrk="1" latinLnBrk="0" hangingPunct="1">
              <a:lnSpc>
                <a:spcPct val="90000"/>
              </a:lnSpc>
              <a:spcBef>
                <a:spcPct val="0"/>
              </a:spcBef>
              <a:buNone/>
              <a:defRPr lang="en-US" sz="5200" kern="1200">
                <a:solidFill>
                  <a:schemeClr val="bg1"/>
                </a:solidFill>
                <a:latin typeface="+mj-lt"/>
                <a:ea typeface="+mn-ea"/>
                <a:cs typeface="Angsana New" panose="02020603050405020304" pitchFamily="18" charset="-34"/>
              </a:defRPr>
            </a:lvl1pPr>
          </a:lstStyle>
          <a:p>
            <a:pPr>
              <a:lnSpc>
                <a:spcPct val="150000"/>
              </a:lnSpc>
              <a:spcAft>
                <a:spcPts val="600"/>
              </a:spcAft>
            </a:pPr>
            <a:r>
              <a:rPr lang="en-US" sz="3600" b="1" dirty="0">
                <a:solidFill>
                  <a:schemeClr val="accent1"/>
                </a:solidFill>
              </a:rPr>
              <a:t>Funding</a:t>
            </a:r>
            <a:r>
              <a:rPr lang="en-US" sz="2800" b="1" dirty="0">
                <a:solidFill>
                  <a:schemeClr val="tx1"/>
                </a:solidFill>
              </a:rPr>
              <a:t> </a:t>
            </a:r>
          </a:p>
        </p:txBody>
      </p:sp>
    </p:spTree>
    <p:extLst>
      <p:ext uri="{BB962C8B-B14F-4D97-AF65-F5344CB8AC3E}">
        <p14:creationId xmlns:p14="http://schemas.microsoft.com/office/powerpoint/2010/main" val="17173919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ame 9">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0F155B6-ACA8-4C58-AAB6-CAFC981FF9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0" y="0"/>
            <a:ext cx="4114800" cy="6858000"/>
          </a:xfrm>
          <a:prstGeom prst="rect">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0" y="0"/>
            <a:ext cx="4110228"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3392DA1-F1D5-4C13-AD8D-F9338CF5E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166075" y="1255390"/>
            <a:ext cx="4008678" cy="4034028"/>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2263907F-C4DA-4A1D-A3A1-35810C16F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4429" y="720055"/>
            <a:ext cx="3094425" cy="3113994"/>
          </a:xfrm>
          <a:prstGeom prst="ellipse">
            <a:avLst/>
          </a:prstGeom>
          <a:gradFill>
            <a:gsLst>
              <a:gs pos="0">
                <a:schemeClr val="accent1">
                  <a:alpha val="40000"/>
                </a:schemeClr>
              </a:gs>
              <a:gs pos="100000">
                <a:schemeClr val="accent1">
                  <a:lumMod val="20000"/>
                  <a:lumOff val="80000"/>
                  <a:alpha val="69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0565CB30-07A5-1849-F6A6-6046843ECC99}"/>
              </a:ext>
            </a:extLst>
          </p:cNvPr>
          <p:cNvSpPr txBox="1">
            <a:spLocks/>
          </p:cNvSpPr>
          <p:nvPr/>
        </p:nvSpPr>
        <p:spPr>
          <a:xfrm>
            <a:off x="876552" y="110320"/>
            <a:ext cx="5776888" cy="873196"/>
          </a:xfrm>
          <a:prstGeom prst="rect">
            <a:avLst/>
          </a:prstGeom>
        </p:spPr>
        <p:txBody>
          <a:bodyPr vert="horz" lIns="91440" tIns="45720" rIns="91440" bIns="45720" rtlCol="0" anchor="b">
            <a:normAutofit/>
          </a:bodyPr>
          <a:lstStyle>
            <a:lvl1pPr marL="0" algn="ctr" defTabSz="914400" rtl="0" eaLnBrk="1" latinLnBrk="0" hangingPunct="1">
              <a:lnSpc>
                <a:spcPct val="90000"/>
              </a:lnSpc>
              <a:spcBef>
                <a:spcPct val="0"/>
              </a:spcBef>
              <a:buNone/>
              <a:defRPr lang="en-US" sz="5200" kern="1200">
                <a:solidFill>
                  <a:schemeClr val="bg1"/>
                </a:solidFill>
                <a:latin typeface="+mj-lt"/>
                <a:ea typeface="+mn-ea"/>
                <a:cs typeface="Angsana New" panose="02020603050405020304" pitchFamily="18" charset="-34"/>
              </a:defRPr>
            </a:lvl1pPr>
          </a:lstStyle>
          <a:p>
            <a:pPr>
              <a:lnSpc>
                <a:spcPct val="150000"/>
              </a:lnSpc>
              <a:spcAft>
                <a:spcPts val="600"/>
              </a:spcAft>
            </a:pPr>
            <a:r>
              <a:rPr lang="en-US" sz="2800" b="1" dirty="0">
                <a:solidFill>
                  <a:schemeClr val="tx1"/>
                </a:solidFill>
              </a:rPr>
              <a:t> </a:t>
            </a:r>
            <a:r>
              <a:rPr lang="en-US" sz="3600" b="1" dirty="0">
                <a:solidFill>
                  <a:schemeClr val="accent1"/>
                </a:solidFill>
              </a:rPr>
              <a:t>Training for staff</a:t>
            </a:r>
            <a:endParaRPr lang="en-US" sz="2800" b="1" dirty="0">
              <a:solidFill>
                <a:schemeClr val="accent1"/>
              </a:solidFill>
            </a:endParaRPr>
          </a:p>
        </p:txBody>
      </p:sp>
      <p:sp>
        <p:nvSpPr>
          <p:cNvPr id="7" name="TextBox 6">
            <a:extLst>
              <a:ext uri="{FF2B5EF4-FFF2-40B4-BE49-F238E27FC236}">
                <a16:creationId xmlns:a16="http://schemas.microsoft.com/office/drawing/2014/main" id="{BBC0935E-40E8-6E35-FA08-96E8A0E3913E}"/>
              </a:ext>
            </a:extLst>
          </p:cNvPr>
          <p:cNvSpPr txBox="1"/>
          <p:nvPr/>
        </p:nvSpPr>
        <p:spPr>
          <a:xfrm>
            <a:off x="518694" y="1569501"/>
            <a:ext cx="6492603" cy="4509527"/>
          </a:xfrm>
          <a:prstGeom prst="rect">
            <a:avLst/>
          </a:prstGeom>
        </p:spPr>
        <p:txBody>
          <a:bodyPr vert="horz" lIns="91440" tIns="45720" rIns="91440" bIns="45720" rtlCol="0">
            <a:normAutofit fontScale="92500"/>
          </a:bodyPr>
          <a:lstStyle/>
          <a:p>
            <a:pPr marL="285750" indent="-285750" algn="just">
              <a:lnSpc>
                <a:spcPct val="150000"/>
              </a:lnSpc>
              <a:spcAft>
                <a:spcPts val="600"/>
              </a:spcAft>
              <a:buClr>
                <a:schemeClr val="tx2">
                  <a:lumMod val="10000"/>
                  <a:lumOff val="90000"/>
                </a:schemeClr>
              </a:buClr>
              <a:buSzPct val="80000"/>
              <a:buFont typeface="Arial" panose="020B0604020202020204" pitchFamily="34" charset="0"/>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Lack of training for staff can influence the quality of practice being delivered to young people and the overall values and principles of youth work. </a:t>
            </a:r>
          </a:p>
          <a:p>
            <a:pPr marL="285750" indent="-285750" algn="just">
              <a:lnSpc>
                <a:spcPct val="150000"/>
              </a:lnSpc>
              <a:spcAft>
                <a:spcPts val="600"/>
              </a:spcAft>
              <a:buClr>
                <a:schemeClr val="tx2">
                  <a:lumMod val="10000"/>
                  <a:lumOff val="90000"/>
                </a:schemeClr>
              </a:buClr>
              <a:buSzPct val="80000"/>
              <a:buFont typeface="Arial" panose="020B0604020202020204" pitchFamily="34" charset="0"/>
              <a:buChar char="•"/>
            </a:pP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600"/>
              </a:spcAft>
              <a:buClr>
                <a:schemeClr val="tx2">
                  <a:lumMod val="10000"/>
                  <a:lumOff val="90000"/>
                </a:schemeClr>
              </a:buClr>
              <a:buSzPct val="80000"/>
              <a:buFont typeface="Arial" panose="020B0604020202020204" pitchFamily="34" charset="0"/>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As stated in the Youth Work Strategy for Wales, it is essential that voluntary and paid professional staff within the youth work workforce continue to develop throughout their careers by being supported to improve their youth work skills through engaging in various opportunities which add value to their practice (Youth Work Strategy for Wales, 2019).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600"/>
              </a:spcAft>
              <a:buClr>
                <a:schemeClr val="tx2">
                  <a:lumMod val="10000"/>
                  <a:lumOff val="90000"/>
                </a:schemeClr>
              </a:buClr>
              <a:buSzPct val="80000"/>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63734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ame 9">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0F155B6-ACA8-4C58-AAB6-CAFC981FF9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0" y="0"/>
            <a:ext cx="4114800" cy="6858000"/>
          </a:xfrm>
          <a:prstGeom prst="rect">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0" y="0"/>
            <a:ext cx="4110228"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3392DA1-F1D5-4C13-AD8D-F9338CF5E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166075" y="1255390"/>
            <a:ext cx="4008678" cy="4034028"/>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2263907F-C4DA-4A1D-A3A1-35810C16F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4429" y="720055"/>
            <a:ext cx="3094425" cy="3113994"/>
          </a:xfrm>
          <a:prstGeom prst="ellipse">
            <a:avLst/>
          </a:prstGeom>
          <a:gradFill>
            <a:gsLst>
              <a:gs pos="0">
                <a:schemeClr val="accent1">
                  <a:alpha val="40000"/>
                </a:schemeClr>
              </a:gs>
              <a:gs pos="100000">
                <a:schemeClr val="accent1">
                  <a:lumMod val="20000"/>
                  <a:lumOff val="80000"/>
                  <a:alpha val="69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760F5845-FA29-B253-698E-0E53DA752174}"/>
              </a:ext>
            </a:extLst>
          </p:cNvPr>
          <p:cNvSpPr txBox="1">
            <a:spLocks/>
          </p:cNvSpPr>
          <p:nvPr/>
        </p:nvSpPr>
        <p:spPr>
          <a:xfrm>
            <a:off x="876552" y="110320"/>
            <a:ext cx="6146040" cy="1316144"/>
          </a:xfrm>
          <a:prstGeom prst="rect">
            <a:avLst/>
          </a:prstGeom>
        </p:spPr>
        <p:txBody>
          <a:bodyPr vert="horz" lIns="91440" tIns="45720" rIns="91440" bIns="45720" rtlCol="0" anchor="b">
            <a:normAutofit fontScale="85000" lnSpcReduction="20000"/>
          </a:bodyPr>
          <a:lstStyle>
            <a:lvl1pPr marL="0" algn="ctr" defTabSz="914400" rtl="0" eaLnBrk="1" latinLnBrk="0" hangingPunct="1">
              <a:lnSpc>
                <a:spcPct val="90000"/>
              </a:lnSpc>
              <a:spcBef>
                <a:spcPct val="0"/>
              </a:spcBef>
              <a:buNone/>
              <a:defRPr lang="en-US" sz="5200" kern="1200">
                <a:solidFill>
                  <a:schemeClr val="bg1"/>
                </a:solidFill>
                <a:latin typeface="+mj-lt"/>
                <a:ea typeface="+mn-ea"/>
                <a:cs typeface="Angsana New" panose="02020603050405020304" pitchFamily="18" charset="-34"/>
              </a:defRPr>
            </a:lvl1pPr>
          </a:lstStyle>
          <a:p>
            <a:pPr>
              <a:lnSpc>
                <a:spcPct val="150000"/>
              </a:lnSpc>
              <a:spcAft>
                <a:spcPts val="600"/>
              </a:spcAft>
            </a:pPr>
            <a:r>
              <a:rPr lang="en-US" sz="2800" b="1" dirty="0">
                <a:solidFill>
                  <a:schemeClr val="tx1"/>
                </a:solidFill>
              </a:rPr>
              <a:t> </a:t>
            </a:r>
            <a:r>
              <a:rPr lang="en-US" sz="3600" b="1" dirty="0">
                <a:solidFill>
                  <a:schemeClr val="accent1"/>
                </a:solidFill>
              </a:rPr>
              <a:t>Ethnic background, religion, gender and sexual orientation </a:t>
            </a:r>
            <a:endParaRPr lang="en-US" sz="2800" b="1" dirty="0">
              <a:solidFill>
                <a:schemeClr val="accent1"/>
              </a:solidFill>
            </a:endParaRPr>
          </a:p>
        </p:txBody>
      </p:sp>
      <p:sp>
        <p:nvSpPr>
          <p:cNvPr id="7" name="TextBox 6">
            <a:extLst>
              <a:ext uri="{FF2B5EF4-FFF2-40B4-BE49-F238E27FC236}">
                <a16:creationId xmlns:a16="http://schemas.microsoft.com/office/drawing/2014/main" id="{3C64FF9D-39B2-5AD2-3CF6-D570D7A4881C}"/>
              </a:ext>
            </a:extLst>
          </p:cNvPr>
          <p:cNvSpPr txBox="1"/>
          <p:nvPr/>
        </p:nvSpPr>
        <p:spPr>
          <a:xfrm>
            <a:off x="518694" y="1865376"/>
            <a:ext cx="7070826" cy="4213652"/>
          </a:xfrm>
          <a:prstGeom prst="rect">
            <a:avLst/>
          </a:prstGeom>
        </p:spPr>
        <p:txBody>
          <a:bodyPr vert="horz" lIns="91440" tIns="45720" rIns="91440" bIns="45720" rtlCol="0">
            <a:normAutofit/>
          </a:bodyPr>
          <a:lstStyle/>
          <a:p>
            <a:pPr marL="285750" indent="-285750" algn="just">
              <a:lnSpc>
                <a:spcPct val="150000"/>
              </a:lnSpc>
              <a:spcAft>
                <a:spcPts val="600"/>
              </a:spcAft>
              <a:buClr>
                <a:schemeClr val="tx2">
                  <a:lumMod val="10000"/>
                  <a:lumOff val="90000"/>
                </a:schemeClr>
              </a:buClr>
              <a:buSzPct val="80000"/>
              <a:buFont typeface="Arial" panose="020B0604020202020204" pitchFamily="34" charset="0"/>
              <a:buChar char="•"/>
            </a:pPr>
            <a:r>
              <a:rPr lang="en-GB" sz="1800" kern="0" dirty="0">
                <a:solidFill>
                  <a:srgbClr val="000000"/>
                </a:solidFill>
                <a:effectLst/>
                <a:latin typeface="Arial" panose="020B0604020202020204" pitchFamily="34" charset="0"/>
                <a:ea typeface="Calibri" panose="020F0502020204030204" pitchFamily="34" charset="0"/>
              </a:rPr>
              <a:t>Ethnic background, religion, gender, and sexual orientation can impact the delivery of services for homeless youth as they face a higher level of adversity and exclusion and a limited choice of services available to them. </a:t>
            </a:r>
          </a:p>
          <a:p>
            <a:pPr marL="285750" indent="-285750" algn="just">
              <a:lnSpc>
                <a:spcPct val="150000"/>
              </a:lnSpc>
              <a:spcAft>
                <a:spcPts val="600"/>
              </a:spcAft>
              <a:buClr>
                <a:schemeClr val="tx2">
                  <a:lumMod val="10000"/>
                  <a:lumOff val="90000"/>
                </a:schemeClr>
              </a:buClr>
              <a:buSzPct val="80000"/>
              <a:buFont typeface="Arial" panose="020B0604020202020204" pitchFamily="34" charset="0"/>
              <a:buChar char="•"/>
            </a:pPr>
            <a:endParaRPr lang="en-GB" kern="0" dirty="0">
              <a:solidFill>
                <a:srgbClr val="000000"/>
              </a:solidFill>
              <a:latin typeface="Arial" panose="020B0604020202020204" pitchFamily="34" charset="0"/>
              <a:ea typeface="Calibri" panose="020F0502020204030204" pitchFamily="34" charset="0"/>
            </a:endParaRPr>
          </a:p>
          <a:p>
            <a:pPr marL="285750" indent="-285750" algn="just">
              <a:lnSpc>
                <a:spcPct val="150000"/>
              </a:lnSpc>
              <a:spcAft>
                <a:spcPts val="600"/>
              </a:spcAft>
              <a:buClr>
                <a:schemeClr val="tx2">
                  <a:lumMod val="10000"/>
                  <a:lumOff val="90000"/>
                </a:schemeClr>
              </a:buClr>
              <a:buSzPct val="80000"/>
              <a:buFont typeface="Arial" panose="020B0604020202020204" pitchFamily="34" charset="0"/>
              <a:buChar char="•"/>
            </a:pPr>
            <a:r>
              <a:rPr lang="en-GB" sz="1800" kern="0" dirty="0">
                <a:solidFill>
                  <a:srgbClr val="000000"/>
                </a:solidFill>
                <a:effectLst/>
                <a:latin typeface="Arial" panose="020B0604020202020204" pitchFamily="34" charset="0"/>
                <a:ea typeface="Calibri" panose="020F0502020204030204" pitchFamily="34" charset="0"/>
              </a:rPr>
              <a:t>For example, young people are permitted to “lower rates of financial support through the social security system depending on their age and where they live in the UK” and receive lower minimum wage rates (Centre Point, 2022, p.7). </a:t>
            </a:r>
          </a:p>
          <a:p>
            <a:pPr marL="285750" indent="-285750" algn="just">
              <a:lnSpc>
                <a:spcPct val="150000"/>
              </a:lnSpc>
              <a:spcAft>
                <a:spcPts val="600"/>
              </a:spcAft>
              <a:buClr>
                <a:schemeClr val="tx2">
                  <a:lumMod val="10000"/>
                  <a:lumOff val="90000"/>
                </a:schemeClr>
              </a:buClr>
              <a:buSzPct val="80000"/>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4852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ame 21">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ebsite&#10;&#10;Description automatically generated">
            <a:extLst>
              <a:ext uri="{FF2B5EF4-FFF2-40B4-BE49-F238E27FC236}">
                <a16:creationId xmlns:a16="http://schemas.microsoft.com/office/drawing/2014/main" id="{ED5EB636-3D9B-4CBF-292A-BE892DDC16AD}"/>
              </a:ext>
            </a:extLst>
          </p:cNvPr>
          <p:cNvPicPr>
            <a:picLocks noChangeAspect="1"/>
          </p:cNvPicPr>
          <p:nvPr/>
        </p:nvPicPr>
        <p:blipFill>
          <a:blip r:embed="rId2"/>
          <a:stretch>
            <a:fillRect/>
          </a:stretch>
        </p:blipFill>
        <p:spPr>
          <a:xfrm>
            <a:off x="2064860" y="1659188"/>
            <a:ext cx="8214677" cy="2808078"/>
          </a:xfrm>
          <a:prstGeom prst="rect">
            <a:avLst/>
          </a:prstGeom>
        </p:spPr>
      </p:pic>
      <p:sp>
        <p:nvSpPr>
          <p:cNvPr id="9" name="TextBox 8">
            <a:extLst>
              <a:ext uri="{FF2B5EF4-FFF2-40B4-BE49-F238E27FC236}">
                <a16:creationId xmlns:a16="http://schemas.microsoft.com/office/drawing/2014/main" id="{23E41513-2A5C-571A-12FD-6BB9FA23A0F3}"/>
              </a:ext>
            </a:extLst>
          </p:cNvPr>
          <p:cNvSpPr txBox="1"/>
          <p:nvPr/>
        </p:nvSpPr>
        <p:spPr>
          <a:xfrm>
            <a:off x="6172198" y="4509568"/>
            <a:ext cx="4816929"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(Youth Work Strategy for Wales, 2019</a:t>
            </a:r>
            <a:r>
              <a:rPr lang="en-US" dirty="0"/>
              <a:t>)</a:t>
            </a:r>
          </a:p>
        </p:txBody>
      </p:sp>
    </p:spTree>
    <p:extLst>
      <p:ext uri="{BB962C8B-B14F-4D97-AF65-F5344CB8AC3E}">
        <p14:creationId xmlns:p14="http://schemas.microsoft.com/office/powerpoint/2010/main" val="24394805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Frame 27">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610334BF-0422-4A9A-BE46-AEB8C348B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98F2823-0279-49D8-928D-754B22253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02E45E95-311C-41C7-A882-6E43F08068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Oval 35">
            <a:extLst>
              <a:ext uri="{FF2B5EF4-FFF2-40B4-BE49-F238E27FC236}">
                <a16:creationId xmlns:a16="http://schemas.microsoft.com/office/drawing/2014/main" id="{B7299D5D-ECC5-41EB-B830-C3A35FB355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88C91735-5EFE-44D1-8CC6-FDF0D11B6F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Oval 39">
            <a:extLst>
              <a:ext uri="{FF2B5EF4-FFF2-40B4-BE49-F238E27FC236}">
                <a16:creationId xmlns:a16="http://schemas.microsoft.com/office/drawing/2014/main" id="{D33F926C-2613-475D-AEE4-CD7D87D3BA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10466A-5DEA-1C15-E6DB-72B406B5A9D6}"/>
              </a:ext>
            </a:extLst>
          </p:cNvPr>
          <p:cNvSpPr>
            <a:spLocks noGrp="1"/>
          </p:cNvSpPr>
          <p:nvPr>
            <p:ph type="ctrTitle"/>
          </p:nvPr>
        </p:nvSpPr>
        <p:spPr>
          <a:xfrm>
            <a:off x="1370345" y="-161364"/>
            <a:ext cx="4899715" cy="1161210"/>
          </a:xfrm>
        </p:spPr>
        <p:txBody>
          <a:bodyPr vert="horz" lIns="91440" tIns="45720" rIns="91440" bIns="45720" rtlCol="0" anchor="b">
            <a:normAutofit/>
          </a:bodyPr>
          <a:lstStyle/>
          <a:p>
            <a:pPr algn="l"/>
            <a:r>
              <a:rPr lang="en-US" sz="5400" b="1" dirty="0">
                <a:solidFill>
                  <a:srgbClr val="FFFFFF"/>
                </a:solidFill>
              </a:rPr>
              <a:t>Interventions</a:t>
            </a:r>
          </a:p>
        </p:txBody>
      </p:sp>
      <p:sp>
        <p:nvSpPr>
          <p:cNvPr id="3" name="Text Placeholder 2">
            <a:extLst>
              <a:ext uri="{FF2B5EF4-FFF2-40B4-BE49-F238E27FC236}">
                <a16:creationId xmlns:a16="http://schemas.microsoft.com/office/drawing/2014/main" id="{ABA7E185-2576-AEFA-5F56-7B2123557C83}"/>
              </a:ext>
            </a:extLst>
          </p:cNvPr>
          <p:cNvSpPr>
            <a:spLocks noGrp="1"/>
          </p:cNvSpPr>
          <p:nvPr>
            <p:ph type="body" sz="quarter" idx="15"/>
          </p:nvPr>
        </p:nvSpPr>
        <p:spPr>
          <a:xfrm>
            <a:off x="340120" y="1392724"/>
            <a:ext cx="6608995" cy="5258905"/>
          </a:xfrm>
        </p:spPr>
        <p:txBody>
          <a:bodyPr vert="horz" lIns="91440" tIns="45720" rIns="91440" bIns="45720" rtlCol="0">
            <a:normAutofit fontScale="92500" lnSpcReduction="10000"/>
          </a:bodyPr>
          <a:lstStyle/>
          <a:p>
            <a:pPr marL="285750" indent="-285750" algn="just">
              <a:lnSpc>
                <a:spcPct val="150000"/>
              </a:lnSpc>
              <a:buFont typeface="Arial" panose="020B0604020202020204" pitchFamily="34" charset="0"/>
              <a:buChar char="•"/>
            </a:pPr>
            <a:r>
              <a:rPr lang="en-US" sz="1800" kern="1200" dirty="0">
                <a:latin typeface="Arial" panose="020B0604020202020204" pitchFamily="34" charset="0"/>
                <a:cs typeface="Arial" panose="020B0604020202020204" pitchFamily="34" charset="0"/>
              </a:rPr>
              <a:t>E</a:t>
            </a:r>
            <a:r>
              <a:rPr lang="en-US" sz="1800" kern="1200" dirty="0">
                <a:effectLst/>
                <a:latin typeface="Arial" panose="020B0604020202020204" pitchFamily="34" charset="0"/>
                <a:cs typeface="Arial" panose="020B0604020202020204" pitchFamily="34" charset="0"/>
              </a:rPr>
              <a:t>arly intervention is vital to reduce the impact ACEs have on health and wellbeing. </a:t>
            </a:r>
          </a:p>
          <a:p>
            <a:pPr algn="just">
              <a:lnSpc>
                <a:spcPct val="150000"/>
              </a:lnSpc>
            </a:pPr>
            <a:endParaRPr lang="en-US" sz="1800" dirty="0">
              <a:latin typeface="Arial" panose="020B0604020202020204" pitchFamily="34" charset="0"/>
              <a:cs typeface="Arial" panose="020B0604020202020204" pitchFamily="34" charset="0"/>
            </a:endParaRPr>
          </a:p>
          <a:p>
            <a:pPr algn="just">
              <a:lnSpc>
                <a:spcPct val="150000"/>
              </a:lnSpc>
            </a:pPr>
            <a:r>
              <a:rPr lang="en-GB" sz="1800" kern="0" dirty="0">
                <a:effectLst/>
                <a:latin typeface="Arial" panose="020B0604020202020204" pitchFamily="34" charset="0"/>
                <a:ea typeface="Calibri" panose="020F0502020204030204" pitchFamily="34" charset="0"/>
              </a:rPr>
              <a:t>There are various approaches that can be applied to interventions which include:</a:t>
            </a:r>
          </a:p>
          <a:p>
            <a:pPr marL="285750" indent="-285750" algn="just">
              <a:lnSpc>
                <a:spcPct val="150000"/>
              </a:lnSpc>
              <a:buFont typeface="Arial" panose="020B0604020202020204" pitchFamily="34" charset="0"/>
              <a:buChar char="•"/>
            </a:pPr>
            <a:r>
              <a:rPr lang="en-GB" sz="1800" b="1" kern="0" dirty="0">
                <a:solidFill>
                  <a:srgbClr val="0070C0"/>
                </a:solidFill>
                <a:effectLst/>
                <a:latin typeface="Arial" panose="020B0604020202020204" pitchFamily="34" charset="0"/>
                <a:ea typeface="Calibri" panose="020F0502020204030204" pitchFamily="34" charset="0"/>
              </a:rPr>
              <a:t>Supporting parenting</a:t>
            </a:r>
          </a:p>
          <a:p>
            <a:pPr marL="285750" indent="-285750" algn="just">
              <a:lnSpc>
                <a:spcPct val="150000"/>
              </a:lnSpc>
              <a:buFont typeface="Arial" panose="020B0604020202020204" pitchFamily="34" charset="0"/>
              <a:buChar char="•"/>
            </a:pPr>
            <a:r>
              <a:rPr lang="en-GB" sz="1800" b="1" kern="0" dirty="0">
                <a:solidFill>
                  <a:srgbClr val="0070C0"/>
                </a:solidFill>
                <a:latin typeface="Arial" panose="020B0604020202020204" pitchFamily="34" charset="0"/>
                <a:ea typeface="Calibri" panose="020F0502020204030204" pitchFamily="34" charset="0"/>
              </a:rPr>
              <a:t>B</a:t>
            </a:r>
            <a:r>
              <a:rPr lang="en-GB" sz="1800" b="1" kern="0" dirty="0">
                <a:solidFill>
                  <a:srgbClr val="0070C0"/>
                </a:solidFill>
                <a:effectLst/>
                <a:latin typeface="Arial" panose="020B0604020202020204" pitchFamily="34" charset="0"/>
                <a:ea typeface="Calibri" panose="020F0502020204030204" pitchFamily="34" charset="0"/>
              </a:rPr>
              <a:t>uilding relationships and resilience</a:t>
            </a:r>
          </a:p>
          <a:p>
            <a:pPr marL="285750" indent="-285750" algn="just">
              <a:lnSpc>
                <a:spcPct val="150000"/>
              </a:lnSpc>
              <a:buFont typeface="Arial" panose="020B0604020202020204" pitchFamily="34" charset="0"/>
              <a:buChar char="•"/>
            </a:pPr>
            <a:r>
              <a:rPr lang="en-GB" sz="1800" b="1" kern="0" dirty="0">
                <a:solidFill>
                  <a:srgbClr val="0070C0"/>
                </a:solidFill>
                <a:effectLst/>
                <a:latin typeface="Arial" panose="020B0604020202020204" pitchFamily="34" charset="0"/>
                <a:ea typeface="Calibri" panose="020F0502020204030204" pitchFamily="34" charset="0"/>
              </a:rPr>
              <a:t>Early identification of adversity </a:t>
            </a:r>
          </a:p>
          <a:p>
            <a:pPr marL="285750" indent="-285750" algn="just">
              <a:lnSpc>
                <a:spcPct val="150000"/>
              </a:lnSpc>
              <a:buFont typeface="Arial" panose="020B0604020202020204" pitchFamily="34" charset="0"/>
              <a:buChar char="•"/>
            </a:pPr>
            <a:r>
              <a:rPr lang="en-GB" sz="1800" b="1" kern="0" dirty="0">
                <a:solidFill>
                  <a:srgbClr val="0070C0"/>
                </a:solidFill>
                <a:latin typeface="Arial" panose="020B0604020202020204" pitchFamily="34" charset="0"/>
                <a:ea typeface="Calibri" panose="020F0502020204030204" pitchFamily="34" charset="0"/>
              </a:rPr>
              <a:t>R</a:t>
            </a:r>
            <a:r>
              <a:rPr lang="en-GB" sz="1800" b="1" kern="0" dirty="0">
                <a:solidFill>
                  <a:srgbClr val="0070C0"/>
                </a:solidFill>
                <a:effectLst/>
                <a:latin typeface="Arial" panose="020B0604020202020204" pitchFamily="34" charset="0"/>
                <a:ea typeface="Calibri" panose="020F0502020204030204" pitchFamily="34" charset="0"/>
              </a:rPr>
              <a:t>esponding to trauma and specific ACEs </a:t>
            </a:r>
          </a:p>
          <a:p>
            <a:pPr algn="r">
              <a:lnSpc>
                <a:spcPct val="150000"/>
              </a:lnSpc>
            </a:pPr>
            <a:endParaRPr lang="en-GB" sz="1800" kern="0" dirty="0">
              <a:latin typeface="Arial" panose="020B0604020202020204" pitchFamily="34" charset="0"/>
              <a:ea typeface="Calibri" panose="020F0502020204030204" pitchFamily="34" charset="0"/>
            </a:endParaRPr>
          </a:p>
          <a:p>
            <a:pPr algn="r">
              <a:lnSpc>
                <a:spcPct val="150000"/>
              </a:lnSpc>
            </a:pPr>
            <a:r>
              <a:rPr lang="en-GB" sz="1800" kern="0" dirty="0">
                <a:effectLst/>
                <a:latin typeface="Arial" panose="020B0604020202020204" pitchFamily="34" charset="0"/>
                <a:ea typeface="Calibri" panose="020F0502020204030204" pitchFamily="34" charset="0"/>
              </a:rPr>
              <a:t>(Public Health Wales, 2019, p.11).</a:t>
            </a:r>
            <a:r>
              <a:rPr lang="en-GB" sz="1200" dirty="0">
                <a:effectLst/>
              </a:rPr>
              <a:t> </a:t>
            </a:r>
            <a:endParaRPr lang="en-US" sz="1800" kern="1200" dirty="0">
              <a:latin typeface="Arial" panose="020B0604020202020204" pitchFamily="34" charset="0"/>
              <a:cs typeface="Arial" panose="020B0604020202020204" pitchFamily="34" charset="0"/>
            </a:endParaRPr>
          </a:p>
        </p:txBody>
      </p:sp>
      <p:sp>
        <p:nvSpPr>
          <p:cNvPr id="42" name="Rectangle 41">
            <a:extLst>
              <a:ext uri="{FF2B5EF4-FFF2-40B4-BE49-F238E27FC236}">
                <a16:creationId xmlns:a16="http://schemas.microsoft.com/office/drawing/2014/main" id="{1FD32A06-E9FE-4F5A-88A6-84905A72C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5675" y="0"/>
            <a:ext cx="488327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Background pattern&#10;&#10;Description automatically generated">
            <a:extLst>
              <a:ext uri="{FF2B5EF4-FFF2-40B4-BE49-F238E27FC236}">
                <a16:creationId xmlns:a16="http://schemas.microsoft.com/office/drawing/2014/main" id="{5B61C230-7713-2A8F-99E5-E2669FFE8B1B}"/>
              </a:ext>
            </a:extLst>
          </p:cNvPr>
          <p:cNvPicPr>
            <a:picLocks noChangeAspect="1"/>
          </p:cNvPicPr>
          <p:nvPr/>
        </p:nvPicPr>
        <p:blipFill rotWithShape="1">
          <a:blip r:embed="rId2">
            <a:alphaModFix amt="60000"/>
          </a:blip>
          <a:srcRect l="43942" r="7638" b="-1"/>
          <a:stretch/>
        </p:blipFill>
        <p:spPr>
          <a:xfrm>
            <a:off x="7305675" y="-3319"/>
            <a:ext cx="4883278" cy="6858000"/>
          </a:xfrm>
          <a:prstGeom prst="rect">
            <a:avLst/>
          </a:prstGeom>
        </p:spPr>
      </p:pic>
    </p:spTree>
    <p:extLst>
      <p:ext uri="{BB962C8B-B14F-4D97-AF65-F5344CB8AC3E}">
        <p14:creationId xmlns:p14="http://schemas.microsoft.com/office/powerpoint/2010/main" val="12595336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ame 21">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E9F3C1B4-5CFF-9FE7-9433-BDF65402EC49}"/>
              </a:ext>
            </a:extLst>
          </p:cNvPr>
          <p:cNvSpPr>
            <a:spLocks noGrp="1"/>
          </p:cNvSpPr>
          <p:nvPr>
            <p:ph type="body" sz="quarter" idx="15"/>
          </p:nvPr>
        </p:nvSpPr>
        <p:spPr>
          <a:xfrm>
            <a:off x="2425416" y="2719825"/>
            <a:ext cx="6857999" cy="2260327"/>
          </a:xfrm>
        </p:spPr>
        <p:txBody>
          <a:bodyPr vert="horz" lIns="91440" tIns="45720" rIns="91440" bIns="45720" rtlCol="0">
            <a:normAutofit lnSpcReduction="10000"/>
          </a:bodyPr>
          <a:lstStyle/>
          <a:p>
            <a:pPr indent="-228600" algn="just">
              <a:lnSpc>
                <a:spcPct val="150000"/>
              </a:lnSpc>
              <a:buFont typeface="Wingdings" panose="05000000000000000000" pitchFamily="2" charset="2"/>
              <a:buChar char="§"/>
            </a:pPr>
            <a:r>
              <a:rPr lang="en-GB" sz="2000" dirty="0">
                <a:latin typeface="Arial" panose="020B0604020202020204" pitchFamily="34" charset="0"/>
                <a:ea typeface="Calibri" panose="020F0502020204030204" pitchFamily="34" charset="0"/>
                <a:cs typeface="Times New Roman" panose="02020603050405020304" pitchFamily="18" charset="0"/>
              </a:rPr>
              <a:t>P</a:t>
            </a:r>
            <a:r>
              <a:rPr lang="en-GB" sz="2000" dirty="0">
                <a:effectLst/>
                <a:latin typeface="Arial" panose="020B0604020202020204" pitchFamily="34" charset="0"/>
                <a:ea typeface="Calibri" panose="020F0502020204030204" pitchFamily="34" charset="0"/>
                <a:cs typeface="Times New Roman" panose="02020603050405020304" pitchFamily="18" charset="0"/>
              </a:rPr>
              <a:t>arenting interventions have proven to have “profound beneficial effect on child emotional and behavioural development” through supportive parenting practices and positive parent-child relationships (Public Health Wales, 2019, p.12).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indent="-228600" algn="l">
              <a:buFont typeface="Wingdings" panose="05000000000000000000" pitchFamily="2" charset="2"/>
              <a:buChar char="§"/>
            </a:pPr>
            <a:endParaRPr lang="en-US" sz="1800" dirty="0">
              <a:solidFill>
                <a:srgbClr val="FFFFFF"/>
              </a:solidFill>
            </a:endParaRPr>
          </a:p>
        </p:txBody>
      </p:sp>
      <p:sp>
        <p:nvSpPr>
          <p:cNvPr id="6" name="Title 1">
            <a:extLst>
              <a:ext uri="{FF2B5EF4-FFF2-40B4-BE49-F238E27FC236}">
                <a16:creationId xmlns:a16="http://schemas.microsoft.com/office/drawing/2014/main" id="{42E2950D-3F31-CE05-559B-09DEDDAA3317}"/>
              </a:ext>
            </a:extLst>
          </p:cNvPr>
          <p:cNvSpPr>
            <a:spLocks noGrp="1"/>
          </p:cNvSpPr>
          <p:nvPr>
            <p:ph type="ctrTitle"/>
          </p:nvPr>
        </p:nvSpPr>
        <p:spPr>
          <a:xfrm>
            <a:off x="2985458" y="376379"/>
            <a:ext cx="5737917" cy="1076044"/>
          </a:xfrm>
        </p:spPr>
        <p:txBody>
          <a:bodyPr vert="horz" lIns="91440" tIns="45720" rIns="91440" bIns="45720" rtlCol="0" anchor="b">
            <a:noAutofit/>
          </a:bodyPr>
          <a:lstStyle/>
          <a:p>
            <a:pPr algn="l"/>
            <a:r>
              <a:rPr lang="en-US" sz="4400" b="1" dirty="0">
                <a:solidFill>
                  <a:srgbClr val="FFFFFF"/>
                </a:solidFill>
              </a:rPr>
              <a:t>Supporting parenting </a:t>
            </a:r>
          </a:p>
        </p:txBody>
      </p:sp>
    </p:spTree>
    <p:extLst>
      <p:ext uri="{BB962C8B-B14F-4D97-AF65-F5344CB8AC3E}">
        <p14:creationId xmlns:p14="http://schemas.microsoft.com/office/powerpoint/2010/main" val="38838696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Frame 2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062CD8-C7AC-11F7-796B-B73FB438C7C5}"/>
              </a:ext>
            </a:extLst>
          </p:cNvPr>
          <p:cNvSpPr>
            <a:spLocks noGrp="1"/>
          </p:cNvSpPr>
          <p:nvPr>
            <p:ph type="ctrTitle"/>
          </p:nvPr>
        </p:nvSpPr>
        <p:spPr>
          <a:xfrm>
            <a:off x="838200" y="609600"/>
            <a:ext cx="4448175" cy="5567363"/>
          </a:xfrm>
        </p:spPr>
        <p:txBody>
          <a:bodyPr vert="horz" lIns="91440" tIns="45720" rIns="91440" bIns="45720" rtlCol="0" anchor="ctr">
            <a:normAutofit/>
          </a:bodyPr>
          <a:lstStyle/>
          <a:p>
            <a:pPr algn="l"/>
            <a:r>
              <a:rPr lang="en-US" sz="4400" b="1">
                <a:gradFill flip="none" rotWithShape="1">
                  <a:gsLst>
                    <a:gs pos="0">
                      <a:schemeClr val="accent5">
                        <a:alpha val="70000"/>
                      </a:schemeClr>
                    </a:gs>
                    <a:gs pos="100000">
                      <a:schemeClr val="accent1">
                        <a:alpha val="70000"/>
                      </a:schemeClr>
                    </a:gs>
                  </a:gsLst>
                  <a:lin ang="0" scaled="1"/>
                  <a:tileRect/>
                </a:gradFill>
              </a:rPr>
              <a:t>Youth Work as an intervention </a:t>
            </a:r>
            <a:endParaRPr lang="en-US" sz="4400" b="1" dirty="0">
              <a:gradFill flip="none" rotWithShape="1">
                <a:gsLst>
                  <a:gs pos="0">
                    <a:schemeClr val="accent5">
                      <a:alpha val="70000"/>
                    </a:schemeClr>
                  </a:gs>
                  <a:gs pos="100000">
                    <a:schemeClr val="accent1">
                      <a:alpha val="70000"/>
                    </a:schemeClr>
                  </a:gs>
                </a:gsLst>
                <a:lin ang="0" scaled="1"/>
                <a:tileRect/>
              </a:gradFill>
            </a:endParaRPr>
          </a:p>
        </p:txBody>
      </p:sp>
      <p:graphicFrame>
        <p:nvGraphicFramePr>
          <p:cNvPr id="12" name="Text Placeholder 2">
            <a:extLst>
              <a:ext uri="{FF2B5EF4-FFF2-40B4-BE49-F238E27FC236}">
                <a16:creationId xmlns:a16="http://schemas.microsoft.com/office/drawing/2014/main" id="{D4BE3638-ABCC-41E9-98FB-6FDA128115E8}"/>
              </a:ext>
            </a:extLst>
          </p:cNvPr>
          <p:cNvGraphicFramePr/>
          <p:nvPr>
            <p:extLst>
              <p:ext uri="{D42A27DB-BD31-4B8C-83A1-F6EECF244321}">
                <p14:modId xmlns:p14="http://schemas.microsoft.com/office/powerpoint/2010/main" val="1248520404"/>
              </p:ext>
            </p:extLst>
          </p:nvPr>
        </p:nvGraphicFramePr>
        <p:xfrm>
          <a:off x="5286376" y="193964"/>
          <a:ext cx="6642388" cy="63315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88918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ame 21">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1361CB3D-5826-8533-922C-4CCD4697D5B8}"/>
              </a:ext>
            </a:extLst>
          </p:cNvPr>
          <p:cNvSpPr>
            <a:spLocks noGrp="1"/>
          </p:cNvSpPr>
          <p:nvPr>
            <p:ph type="body" sz="quarter" idx="15"/>
          </p:nvPr>
        </p:nvSpPr>
        <p:spPr>
          <a:xfrm>
            <a:off x="1951259" y="1981524"/>
            <a:ext cx="8035760" cy="3432974"/>
          </a:xfrm>
        </p:spPr>
        <p:txBody>
          <a:bodyPr vert="horz" lIns="91440" tIns="45720" rIns="91440" bIns="45720" rtlCol="0">
            <a:normAutofit lnSpcReduction="10000"/>
          </a:bodyPr>
          <a:lstStyle/>
          <a:p>
            <a:pPr algn="just">
              <a:lnSpc>
                <a:spcPct val="150000"/>
              </a:lnSpc>
            </a:pPr>
            <a:r>
              <a:rPr lang="en-GB" sz="1600" kern="0" dirty="0">
                <a:effectLst/>
                <a:latin typeface="Arial" panose="020B0604020202020204" pitchFamily="34" charset="0"/>
                <a:ea typeface="Calibri" panose="020F0502020204030204" pitchFamily="34" charset="0"/>
              </a:rPr>
              <a:t>Various methods of identifying children at risk of ACEs are being applied in Wales for example:</a:t>
            </a:r>
          </a:p>
          <a:p>
            <a:pPr algn="just">
              <a:lnSpc>
                <a:spcPct val="150000"/>
              </a:lnSpc>
            </a:pPr>
            <a:endParaRPr lang="en-GB" sz="1600" kern="0" dirty="0">
              <a:effectLst/>
              <a:latin typeface="Arial" panose="020B0604020202020204" pitchFamily="34" charset="0"/>
              <a:ea typeface="Calibri" panose="020F0502020204030204" pitchFamily="34" charset="0"/>
            </a:endParaRPr>
          </a:p>
          <a:p>
            <a:pPr marL="342900" indent="-342900" algn="just">
              <a:lnSpc>
                <a:spcPct val="150000"/>
              </a:lnSpc>
              <a:buAutoNum type="arabicParenR"/>
            </a:pPr>
            <a:r>
              <a:rPr lang="en-GB" sz="1600" kern="0" dirty="0">
                <a:latin typeface="Arial" panose="020B0604020202020204" pitchFamily="34" charset="0"/>
                <a:ea typeface="Calibri" panose="020F0502020204030204" pitchFamily="34" charset="0"/>
              </a:rPr>
              <a:t>“A</a:t>
            </a:r>
            <a:r>
              <a:rPr lang="en-GB" sz="1600" kern="0" dirty="0">
                <a:effectLst/>
                <a:latin typeface="Arial" panose="020B0604020202020204" pitchFamily="34" charset="0"/>
                <a:ea typeface="Calibri" panose="020F0502020204030204" pitchFamily="34" charset="0"/>
              </a:rPr>
              <a:t>ssessments for individual ACEs in pregnancy by midwives and health visitors” (Public Health Wales, 2019, p.19). </a:t>
            </a:r>
          </a:p>
          <a:p>
            <a:pPr marL="342900" indent="-342900" algn="just">
              <a:lnSpc>
                <a:spcPct val="170000"/>
              </a:lnSpc>
              <a:buAutoNum type="arabicParenR"/>
            </a:pPr>
            <a:r>
              <a:rPr lang="en-GB" sz="1600" kern="0" dirty="0">
                <a:latin typeface="Arial" panose="020B0604020202020204" pitchFamily="34" charset="0"/>
                <a:ea typeface="Calibri" panose="020F0502020204030204" pitchFamily="34" charset="0"/>
              </a:rPr>
              <a:t>T</a:t>
            </a:r>
            <a:r>
              <a:rPr lang="en-GB" sz="1600" kern="0" dirty="0">
                <a:effectLst/>
                <a:latin typeface="Arial" panose="020B0604020202020204" pitchFamily="34" charset="0"/>
                <a:ea typeface="Calibri" panose="020F0502020204030204" pitchFamily="34" charset="0"/>
              </a:rPr>
              <a:t>he ‘Safe Environment for Every Kid (SEEK) targeted model, which involves “primary care check-ups in the first five years of age, as a universal screening tool to asses’ adversities in the child’s environment” (Public Health Wales, 2019, p.20). </a:t>
            </a:r>
          </a:p>
          <a:p>
            <a:pPr indent="-228600" algn="just">
              <a:lnSpc>
                <a:spcPct val="150000"/>
              </a:lnSpc>
              <a:buFont typeface="Wingdings" panose="05000000000000000000" pitchFamily="2" charset="2"/>
              <a:buChar char="§"/>
            </a:pPr>
            <a:endParaRPr lang="en-US" sz="1800" dirty="0"/>
          </a:p>
        </p:txBody>
      </p:sp>
      <p:sp>
        <p:nvSpPr>
          <p:cNvPr id="4" name="Title 1">
            <a:extLst>
              <a:ext uri="{FF2B5EF4-FFF2-40B4-BE49-F238E27FC236}">
                <a16:creationId xmlns:a16="http://schemas.microsoft.com/office/drawing/2014/main" id="{9004092D-C398-82A2-59D6-A16ED76C5A47}"/>
              </a:ext>
            </a:extLst>
          </p:cNvPr>
          <p:cNvSpPr>
            <a:spLocks noGrp="1"/>
          </p:cNvSpPr>
          <p:nvPr>
            <p:ph type="ctrTitle"/>
          </p:nvPr>
        </p:nvSpPr>
        <p:spPr>
          <a:xfrm>
            <a:off x="1951259" y="376379"/>
            <a:ext cx="9556376" cy="1076044"/>
          </a:xfrm>
        </p:spPr>
        <p:txBody>
          <a:bodyPr vert="horz" lIns="91440" tIns="45720" rIns="91440" bIns="45720" rtlCol="0" anchor="b">
            <a:noAutofit/>
          </a:bodyPr>
          <a:lstStyle/>
          <a:p>
            <a:pPr algn="l"/>
            <a:r>
              <a:rPr lang="en-US" sz="4400" b="1" dirty="0">
                <a:solidFill>
                  <a:srgbClr val="FFFFFF"/>
                </a:solidFill>
              </a:rPr>
              <a:t>Early identification of adversity  </a:t>
            </a:r>
          </a:p>
        </p:txBody>
      </p:sp>
    </p:spTree>
    <p:extLst>
      <p:ext uri="{BB962C8B-B14F-4D97-AF65-F5344CB8AC3E}">
        <p14:creationId xmlns:p14="http://schemas.microsoft.com/office/powerpoint/2010/main" val="26153707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Frame 2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Oval 36">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Oval 38">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Oval 40">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ame 42">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E36A1324-EF2B-6B5D-B376-A3F05ABB909F}"/>
              </a:ext>
            </a:extLst>
          </p:cNvPr>
          <p:cNvSpPr>
            <a:spLocks noGrp="1"/>
          </p:cNvSpPr>
          <p:nvPr>
            <p:ph type="ctrTitle"/>
          </p:nvPr>
        </p:nvSpPr>
        <p:spPr>
          <a:xfrm>
            <a:off x="778439" y="557544"/>
            <a:ext cx="5428375" cy="2076450"/>
          </a:xfrm>
        </p:spPr>
        <p:txBody>
          <a:bodyPr vert="horz" lIns="91440" tIns="45720" rIns="91440" bIns="45720" rtlCol="0" anchor="b">
            <a:normAutofit/>
          </a:bodyPr>
          <a:lstStyle/>
          <a:p>
            <a:pPr algn="l"/>
            <a:r>
              <a:rPr lang="en-US" sz="4400" b="1" dirty="0">
                <a:solidFill>
                  <a:srgbClr val="FFFFFF"/>
                </a:solidFill>
              </a:rPr>
              <a:t>Responding to trauma and specific ACEs</a:t>
            </a:r>
          </a:p>
        </p:txBody>
      </p:sp>
      <p:sp>
        <p:nvSpPr>
          <p:cNvPr id="3" name="Text Placeholder 2">
            <a:extLst>
              <a:ext uri="{FF2B5EF4-FFF2-40B4-BE49-F238E27FC236}">
                <a16:creationId xmlns:a16="http://schemas.microsoft.com/office/drawing/2014/main" id="{693D5097-1DE7-0B42-AA76-1AA9A02BD2F0}"/>
              </a:ext>
            </a:extLst>
          </p:cNvPr>
          <p:cNvSpPr>
            <a:spLocks noGrp="1"/>
          </p:cNvSpPr>
          <p:nvPr>
            <p:ph type="body" sz="quarter" idx="15"/>
          </p:nvPr>
        </p:nvSpPr>
        <p:spPr>
          <a:xfrm>
            <a:off x="838200" y="3190875"/>
            <a:ext cx="5428375" cy="2986087"/>
          </a:xfrm>
        </p:spPr>
        <p:txBody>
          <a:bodyPr vert="horz" lIns="91440" tIns="45720" rIns="91440" bIns="45720" rtlCol="0">
            <a:normAutofit/>
          </a:bodyPr>
          <a:lstStyle/>
          <a:p>
            <a:pPr indent="-228600" algn="just">
              <a:lnSpc>
                <a:spcPct val="150000"/>
              </a:lnSpc>
              <a:buFont typeface="Wingdings" panose="05000000000000000000" pitchFamily="2" charset="2"/>
              <a:buChar char="§"/>
            </a:pPr>
            <a:r>
              <a:rPr lang="en-US" sz="2000" dirty="0">
                <a:solidFill>
                  <a:srgbClr val="FFFFFF"/>
                </a:solidFill>
                <a:latin typeface="Arial" panose="020B0604020202020204" pitchFamily="34" charset="0"/>
                <a:cs typeface="Arial" panose="020B0604020202020204" pitchFamily="34" charset="0"/>
              </a:rPr>
              <a:t>D</a:t>
            </a:r>
            <a:r>
              <a:rPr lang="en-US" sz="2000" dirty="0">
                <a:solidFill>
                  <a:srgbClr val="FFFFFF"/>
                </a:solidFill>
                <a:effectLst/>
                <a:latin typeface="Arial" panose="020B0604020202020204" pitchFamily="34" charset="0"/>
                <a:cs typeface="Arial" panose="020B0604020202020204" pitchFamily="34" charset="0"/>
              </a:rPr>
              <a:t>eveloping knowledge and understanding of childhood adversity enables integrated working required to take a multiagency approach to tackle the ongoing issue. </a:t>
            </a:r>
            <a:endParaRPr lang="en-US" sz="2000" dirty="0">
              <a:solidFill>
                <a:srgbClr val="FFFFFF"/>
              </a:solidFill>
              <a:latin typeface="Arial" panose="020B0604020202020204" pitchFamily="34" charset="0"/>
              <a:cs typeface="Arial" panose="020B0604020202020204" pitchFamily="34" charset="0"/>
            </a:endParaRPr>
          </a:p>
        </p:txBody>
      </p:sp>
      <p:pic>
        <p:nvPicPr>
          <p:cNvPr id="26" name="Graphic 25" descr="Head with Gears">
            <a:extLst>
              <a:ext uri="{FF2B5EF4-FFF2-40B4-BE49-F238E27FC236}">
                <a16:creationId xmlns:a16="http://schemas.microsoft.com/office/drawing/2014/main" id="{4D0E8627-68F5-0FCA-F433-8350EF994B3E}"/>
              </a:ext>
            </a:extLst>
          </p:cNvPr>
          <p:cNvPicPr>
            <a:picLocks noChangeAspect="1"/>
          </p:cNvPicPr>
          <p:nvPr/>
        </p:nvPicPr>
        <p:blipFill>
          <a:blip r:embed="rId2">
            <a:alphaModFix amt="80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95514" y="1098017"/>
            <a:ext cx="4628521" cy="4628521"/>
          </a:xfrm>
          <a:prstGeom prst="rect">
            <a:avLst/>
          </a:prstGeom>
        </p:spPr>
      </p:pic>
    </p:spTree>
    <p:extLst>
      <p:ext uri="{BB962C8B-B14F-4D97-AF65-F5344CB8AC3E}">
        <p14:creationId xmlns:p14="http://schemas.microsoft.com/office/powerpoint/2010/main" val="19929345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ame 21">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hild-friendly UNCRC Poster leaflet - Play Scotland">
            <a:extLst>
              <a:ext uri="{FF2B5EF4-FFF2-40B4-BE49-F238E27FC236}">
                <a16:creationId xmlns:a16="http://schemas.microsoft.com/office/drawing/2014/main" id="{2967A348-4E35-206D-46A3-8ACC13B390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88646" y="644972"/>
            <a:ext cx="4214708" cy="55680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5A4E5F4-C5EC-C1BC-FB07-D06DE4DF4841}"/>
              </a:ext>
            </a:extLst>
          </p:cNvPr>
          <p:cNvSpPr txBox="1"/>
          <p:nvPr/>
        </p:nvSpPr>
        <p:spPr>
          <a:xfrm>
            <a:off x="4054103" y="6334780"/>
            <a:ext cx="4080744" cy="523220"/>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Child-friendly UNCRC Poster leaflet (Play Scotland, 2022)</a:t>
            </a:r>
          </a:p>
        </p:txBody>
      </p:sp>
    </p:spTree>
    <p:extLst>
      <p:ext uri="{BB962C8B-B14F-4D97-AF65-F5344CB8AC3E}">
        <p14:creationId xmlns:p14="http://schemas.microsoft.com/office/powerpoint/2010/main" val="16846751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C7E08C-C83C-4424-01B1-EA12E81C7F8C}"/>
              </a:ext>
            </a:extLst>
          </p:cNvPr>
          <p:cNvSpPr>
            <a:spLocks noGrp="1"/>
          </p:cNvSpPr>
          <p:nvPr>
            <p:ph type="ctrTitle"/>
          </p:nvPr>
        </p:nvSpPr>
        <p:spPr>
          <a:xfrm>
            <a:off x="0" y="-62531"/>
            <a:ext cx="4072107" cy="800100"/>
          </a:xfrm>
        </p:spPr>
        <p:txBody>
          <a:bodyPr vert="horz" lIns="91440" tIns="45720" rIns="91440" bIns="45720" rtlCol="0" anchor="b">
            <a:normAutofit/>
          </a:bodyPr>
          <a:lstStyle/>
          <a:p>
            <a:pPr algn="l"/>
            <a:r>
              <a:rPr lang="en-US" sz="4000" b="1" dirty="0">
                <a:solidFill>
                  <a:srgbClr val="FFFFFF"/>
                </a:solidFill>
              </a:rPr>
              <a:t>Reference List</a:t>
            </a:r>
          </a:p>
        </p:txBody>
      </p:sp>
      <p:sp>
        <p:nvSpPr>
          <p:cNvPr id="3" name="Text Placeholder 2">
            <a:extLst>
              <a:ext uri="{FF2B5EF4-FFF2-40B4-BE49-F238E27FC236}">
                <a16:creationId xmlns:a16="http://schemas.microsoft.com/office/drawing/2014/main" id="{A15BB2A3-4E76-310F-5E88-471A229BC910}"/>
              </a:ext>
            </a:extLst>
          </p:cNvPr>
          <p:cNvSpPr>
            <a:spLocks noGrp="1"/>
          </p:cNvSpPr>
          <p:nvPr>
            <p:ph type="body" sz="quarter" idx="15"/>
          </p:nvPr>
        </p:nvSpPr>
        <p:spPr>
          <a:xfrm>
            <a:off x="0" y="914401"/>
            <a:ext cx="12090399" cy="5942935"/>
          </a:xfrm>
        </p:spPr>
        <p:txBody>
          <a:bodyPr vert="horz" lIns="91440" tIns="45720" rIns="91440" bIns="45720" rtlCol="0">
            <a:normAutofit fontScale="92500"/>
          </a:bodyPr>
          <a:lstStyle/>
          <a:p>
            <a:pPr marL="342900" indent="-342900" algn="l">
              <a:lnSpc>
                <a:spcPct val="200000"/>
              </a:lnSpc>
              <a:spcBef>
                <a:spcPts val="1000"/>
              </a:spcBef>
              <a:spcAft>
                <a:spcPts val="1000"/>
              </a:spcAft>
              <a:buFont typeface="Arial" panose="020B0604020202020204" pitchFamily="34" charset="0"/>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Boullier (2018) ‘Adverse childhood experiences’, </a:t>
            </a:r>
            <a:r>
              <a:rPr lang="en-GB" sz="1400" i="1" dirty="0">
                <a:effectLst/>
                <a:latin typeface="Arial" panose="020B0604020202020204" pitchFamily="34" charset="0"/>
                <a:ea typeface="Calibri" panose="020F0502020204030204" pitchFamily="34" charset="0"/>
                <a:cs typeface="Times New Roman" panose="02020603050405020304" pitchFamily="18" charset="0"/>
              </a:rPr>
              <a:t>Paediatrics and Child Health</a:t>
            </a:r>
            <a:r>
              <a:rPr lang="en-GB" sz="1400" dirty="0">
                <a:effectLst/>
                <a:latin typeface="Arial" panose="020B0604020202020204" pitchFamily="34" charset="0"/>
                <a:ea typeface="Calibri" panose="020F0502020204030204" pitchFamily="34" charset="0"/>
                <a:cs typeface="Times New Roman" panose="02020603050405020304" pitchFamily="18" charset="0"/>
              </a:rPr>
              <a:t>, 28(3), pp.132-137. </a:t>
            </a:r>
            <a:r>
              <a:rPr lang="en-GB" sz="1400" u="sng" dirty="0">
                <a:effectLst/>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https://doi.org/10.1016/j.paed.2017.12.008</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22</a:t>
            </a:r>
            <a:r>
              <a:rPr lang="en-GB" sz="1400"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GB" sz="1400" dirty="0">
                <a:effectLst/>
                <a:latin typeface="Arial" panose="020B0604020202020204" pitchFamily="34" charset="0"/>
                <a:ea typeface="Calibri" panose="020F0502020204030204" pitchFamily="34" charset="0"/>
                <a:cs typeface="Times New Roman" panose="02020603050405020304" pitchFamily="18" charset="0"/>
              </a:rPr>
              <a:t> December 2022)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gn="l">
              <a:lnSpc>
                <a:spcPct val="200000"/>
              </a:lnSpc>
              <a:spcBef>
                <a:spcPts val="1000"/>
              </a:spcBef>
              <a:spcAft>
                <a:spcPts val="1000"/>
              </a:spcAft>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CLD Standards Council Scotland. (2019) </a:t>
            </a:r>
            <a:r>
              <a:rPr lang="en-GB" sz="1400" i="1" dirty="0">
                <a:effectLst/>
                <a:latin typeface="Arial" panose="020B0604020202020204" pitchFamily="34" charset="0"/>
                <a:ea typeface="Times New Roman" panose="02020603050405020304" pitchFamily="18" charset="0"/>
                <a:cs typeface="Times New Roman" panose="02020603050405020304" pitchFamily="18" charset="0"/>
              </a:rPr>
              <a:t>Youth Work National Occupational Standards</a:t>
            </a:r>
            <a:r>
              <a:rPr lang="en-GB" sz="1400" dirty="0">
                <a:effectLst/>
                <a:latin typeface="Arial" panose="020B0604020202020204" pitchFamily="34" charset="0"/>
                <a:ea typeface="Times New Roman" panose="02020603050405020304" pitchFamily="18" charset="0"/>
                <a:cs typeface="Times New Roman" panose="02020603050405020304" pitchFamily="18" charset="0"/>
              </a:rPr>
              <a:t>. Glasgow: CLD Standards Council Scotland</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gn="l">
              <a:lnSpc>
                <a:spcPct val="200000"/>
              </a:lnSpc>
              <a:spcBef>
                <a:spcPts val="1000"/>
              </a:spcBef>
              <a:spcAft>
                <a:spcPts val="1000"/>
              </a:spcAft>
              <a:buFont typeface="Arial" panose="020B0604020202020204" pitchFamily="34" charset="0"/>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Centre Point (2022) </a:t>
            </a:r>
            <a:r>
              <a:rPr lang="en-GB" sz="1400" i="1" dirty="0">
                <a:effectLst/>
                <a:latin typeface="Arial" panose="020B0604020202020204" pitchFamily="34" charset="0"/>
                <a:ea typeface="Calibri" panose="020F0502020204030204" pitchFamily="34" charset="0"/>
                <a:cs typeface="Times New Roman" panose="02020603050405020304" pitchFamily="18" charset="0"/>
              </a:rPr>
              <a:t>Ending Youth Homelessness Together. </a:t>
            </a:r>
            <a:r>
              <a:rPr lang="en-GB" sz="14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400" u="sng" dirty="0">
                <a:effectLst/>
                <a:latin typeface="Arial" panose="020B060402020202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https://centrepoint.org.uk/media/5247/eyh-campaign-scoping-report.pdf</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22</a:t>
            </a:r>
            <a:r>
              <a:rPr lang="en-GB" sz="1400"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GB" sz="1400" dirty="0">
                <a:effectLst/>
                <a:latin typeface="Arial" panose="020B0604020202020204" pitchFamily="34" charset="0"/>
                <a:ea typeface="Calibri" panose="020F0502020204030204" pitchFamily="34" charset="0"/>
                <a:cs typeface="Times New Roman" panose="02020603050405020304" pitchFamily="18" charset="0"/>
              </a:rPr>
              <a:t> December 2022)</a:t>
            </a:r>
          </a:p>
          <a:p>
            <a:pPr marL="285750" indent="-285750" algn="l">
              <a:lnSpc>
                <a:spcPct val="200000"/>
              </a:lnSpc>
              <a:spcBef>
                <a:spcPts val="1000"/>
              </a:spcBef>
              <a:spcAft>
                <a:spcPts val="1000"/>
              </a:spcAft>
              <a:buFont typeface="Arial" panose="020B0604020202020204" pitchFamily="34" charset="0"/>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Centre Point (2022) </a:t>
            </a:r>
            <a:r>
              <a:rPr lang="en-GB" sz="1400" i="1" dirty="0">
                <a:effectLst/>
                <a:latin typeface="Arial" panose="020B0604020202020204" pitchFamily="34" charset="0"/>
                <a:ea typeface="Calibri" panose="020F0502020204030204" pitchFamily="34" charset="0"/>
                <a:cs typeface="Times New Roman" panose="02020603050405020304" pitchFamily="18" charset="0"/>
              </a:rPr>
              <a:t>The picture across the UK</a:t>
            </a:r>
            <a:r>
              <a:rPr lang="en-GB" sz="14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effectLst/>
                <a:latin typeface="Arial" panose="020B0604020202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https://centrepoint.org.uk/about-us/blog/more-than-a-number-the-scale-of-youth-homelessness-in-2020-21/</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3</a:t>
            </a:r>
            <a:r>
              <a:rPr lang="en-GB" sz="14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1400" dirty="0">
                <a:effectLst/>
                <a:latin typeface="Arial" panose="020B0604020202020204" pitchFamily="34" charset="0"/>
                <a:ea typeface="Calibri" panose="020F0502020204030204" pitchFamily="34" charset="0"/>
                <a:cs typeface="Times New Roman" panose="02020603050405020304" pitchFamily="18" charset="0"/>
              </a:rPr>
              <a:t> January 2023)</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gn="l">
              <a:lnSpc>
                <a:spcPct val="200000"/>
              </a:lnSpc>
              <a:spcBef>
                <a:spcPts val="1000"/>
              </a:spcBef>
              <a:spcAft>
                <a:spcPts val="1000"/>
              </a:spcAft>
              <a:buFont typeface="Arial" panose="020B0604020202020204" pitchFamily="34" charset="0"/>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Geldard, K., Geldard, D and Foo, Y.R. (2019) </a:t>
            </a:r>
            <a:r>
              <a:rPr lang="en-GB" sz="1400" i="1" dirty="0">
                <a:effectLst/>
                <a:latin typeface="Arial" panose="020B0604020202020204" pitchFamily="34" charset="0"/>
                <a:ea typeface="Calibri" panose="020F0502020204030204" pitchFamily="34" charset="0"/>
                <a:cs typeface="Times New Roman" panose="02020603050405020304" pitchFamily="18" charset="0"/>
              </a:rPr>
              <a:t>Counselling Adolescents: The Proactive Approach for Young People. </a:t>
            </a:r>
            <a:r>
              <a:rPr lang="en-GB" sz="1400" dirty="0">
                <a:effectLst/>
                <a:latin typeface="Arial" panose="020B0604020202020204" pitchFamily="34" charset="0"/>
                <a:ea typeface="Calibri" panose="020F0502020204030204" pitchFamily="34" charset="0"/>
                <a:cs typeface="Times New Roman" panose="02020603050405020304" pitchFamily="18" charset="0"/>
              </a:rPr>
              <a:t>London: SAGE Publications.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l">
              <a:lnSpc>
                <a:spcPct val="200000"/>
              </a:lnSpc>
              <a:spcBef>
                <a:spcPts val="1000"/>
              </a:spcBef>
              <a:spcAft>
                <a:spcPts val="1000"/>
              </a:spcAft>
              <a:buFont typeface="Arial" panose="020B0604020202020204" pitchFamily="34" charset="0"/>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Grey, C. and </a:t>
            </a:r>
            <a:r>
              <a:rPr lang="en-GB" sz="1400" dirty="0" err="1">
                <a:effectLst/>
                <a:latin typeface="Arial" panose="020B0604020202020204" pitchFamily="34" charset="0"/>
                <a:ea typeface="Calibri" panose="020F0502020204030204" pitchFamily="34" charset="0"/>
                <a:cs typeface="Times New Roman" panose="02020603050405020304" pitchFamily="18" charset="0"/>
              </a:rPr>
              <a:t>Woodfine</a:t>
            </a:r>
            <a:r>
              <a:rPr lang="en-GB" sz="1400" dirty="0">
                <a:effectLst/>
                <a:latin typeface="Arial" panose="020B0604020202020204" pitchFamily="34" charset="0"/>
                <a:ea typeface="Calibri" panose="020F0502020204030204" pitchFamily="34" charset="0"/>
                <a:cs typeface="Times New Roman" panose="02020603050405020304" pitchFamily="18" charset="0"/>
              </a:rPr>
              <a:t>, L. (2019) </a:t>
            </a:r>
            <a:r>
              <a:rPr lang="en-GB" sz="1400" i="1" dirty="0">
                <a:effectLst/>
                <a:latin typeface="Arial" panose="020B0604020202020204" pitchFamily="34" charset="0"/>
                <a:ea typeface="Calibri" panose="020F0502020204030204" pitchFamily="34" charset="0"/>
                <a:cs typeface="Times New Roman" panose="02020603050405020304" pitchFamily="18" charset="0"/>
              </a:rPr>
              <a:t>Homelessness and Childhood Adversity. </a:t>
            </a:r>
            <a:r>
              <a:rPr lang="en-GB" sz="14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400" u="sng" dirty="0">
                <a:effectLst/>
                <a:latin typeface="Arial" panose="020B060402020202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https://www.feantsa.org/public/user/Resources/magazine/2019/Winter/Homeless_in_Europe_Winter_2019_-_Article_8_-_Homelessness_and_childhood_adversity_-_Charlotte_Grey_and_Louise_Woodfine.pdf</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27</a:t>
            </a:r>
            <a:r>
              <a:rPr lang="en-GB" sz="14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400" dirty="0">
                <a:effectLst/>
                <a:latin typeface="Arial" panose="020B0604020202020204" pitchFamily="34" charset="0"/>
                <a:ea typeface="Calibri" panose="020F0502020204030204" pitchFamily="34" charset="0"/>
                <a:cs typeface="Times New Roman" panose="02020603050405020304" pitchFamily="18" charset="0"/>
              </a:rPr>
              <a:t> December 2022)</a:t>
            </a:r>
          </a:p>
          <a:p>
            <a:pPr marL="285750" indent="-285750" algn="l">
              <a:lnSpc>
                <a:spcPct val="200000"/>
              </a:lnSpc>
              <a:spcBef>
                <a:spcPts val="1000"/>
              </a:spcBef>
              <a:spcAft>
                <a:spcPts val="1000"/>
              </a:spcAft>
              <a:buFont typeface="Arial" panose="020B0604020202020204" pitchFamily="34" charset="0"/>
              <a:buChar char="•"/>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l">
              <a:lnSpc>
                <a:spcPct val="200000"/>
              </a:lnSpc>
              <a:spcBef>
                <a:spcPts val="1000"/>
              </a:spcBef>
              <a:spcAft>
                <a:spcPts val="1000"/>
              </a:spcAft>
              <a:buFont typeface="Arial" panose="020B0604020202020204" pitchFamily="34" charset="0"/>
              <a:buChar char="•"/>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indent="-228600" algn="l">
              <a:buFont typeface="Wingdings" panose="05000000000000000000" pitchFamily="2" charset="2"/>
              <a:buChar char="§"/>
            </a:pPr>
            <a:endParaRPr lang="en-US" sz="1800" dirty="0">
              <a:solidFill>
                <a:srgbClr val="FFFFFF"/>
              </a:solidFill>
            </a:endParaRPr>
          </a:p>
        </p:txBody>
      </p:sp>
    </p:spTree>
    <p:extLst>
      <p:ext uri="{BB962C8B-B14F-4D97-AF65-F5344CB8AC3E}">
        <p14:creationId xmlns:p14="http://schemas.microsoft.com/office/powerpoint/2010/main" val="11483186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C3CFE501-0408-CE3E-0A95-FB3D84A52249}"/>
              </a:ext>
            </a:extLst>
          </p:cNvPr>
          <p:cNvSpPr>
            <a:spLocks noGrp="1"/>
          </p:cNvSpPr>
          <p:nvPr>
            <p:ph type="body" sz="quarter" idx="15"/>
          </p:nvPr>
        </p:nvSpPr>
        <p:spPr>
          <a:xfrm>
            <a:off x="155447" y="895026"/>
            <a:ext cx="11884153" cy="5962974"/>
          </a:xfrm>
        </p:spPr>
        <p:txBody>
          <a:bodyPr vert="horz" lIns="91440" tIns="45720" rIns="91440" bIns="45720" rtlCol="0">
            <a:normAutofit fontScale="62500" lnSpcReduction="20000"/>
          </a:bodyPr>
          <a:lstStyle/>
          <a:p>
            <a:pPr marL="285750" indent="-285750" algn="l">
              <a:lnSpc>
                <a:spcPct val="200000"/>
              </a:lnSpc>
              <a:spcBef>
                <a:spcPts val="1000"/>
              </a:spcBef>
              <a:spcAft>
                <a:spcPts val="1000"/>
              </a:spcAft>
              <a:buFont typeface="Arial" panose="020B0604020202020204" pitchFamily="34" charset="0"/>
              <a:buChar char="•"/>
            </a:pPr>
            <a:r>
              <a:rPr lang="en-GB" sz="1900" dirty="0">
                <a:effectLst/>
                <a:latin typeface="Arial" panose="020B0604020202020204" pitchFamily="34" charset="0"/>
                <a:ea typeface="Calibri" panose="020F0502020204030204" pitchFamily="34" charset="0"/>
                <a:cs typeface="Times New Roman" panose="02020603050405020304" pitchFamily="18" charset="0"/>
              </a:rPr>
              <a:t>O’Donnell, M. (2019) General debate on the role and sufficiency of youth services. (House of Commons Library briefing paper 0201). Available at: </a:t>
            </a:r>
            <a:r>
              <a:rPr lang="en-GB" sz="1900" u="sng" dirty="0">
                <a:effectLst/>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https://researchbriefings.files.parliament.uk/documents/CDP-2019-0201/CDP-2019-0201.pdf</a:t>
            </a:r>
            <a:r>
              <a:rPr lang="en-GB" sz="1900" dirty="0">
                <a:effectLst/>
                <a:latin typeface="Arial" panose="020B0604020202020204" pitchFamily="34" charset="0"/>
                <a:ea typeface="Calibri" panose="020F0502020204030204" pitchFamily="34" charset="0"/>
                <a:cs typeface="Times New Roman" panose="02020603050405020304" pitchFamily="18" charset="0"/>
              </a:rPr>
              <a:t> (Accessed: 3</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1900" dirty="0">
                <a:effectLst/>
                <a:latin typeface="Arial" panose="020B0604020202020204" pitchFamily="34" charset="0"/>
                <a:ea typeface="Calibri" panose="020F0502020204030204" pitchFamily="34" charset="0"/>
                <a:cs typeface="Times New Roman" panose="02020603050405020304" pitchFamily="18" charset="0"/>
              </a:rPr>
              <a:t> January 2023)</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l">
              <a:lnSpc>
                <a:spcPct val="200000"/>
              </a:lnSpc>
              <a:spcBef>
                <a:spcPts val="1000"/>
              </a:spcBef>
              <a:spcAft>
                <a:spcPts val="1000"/>
              </a:spcAft>
              <a:buFont typeface="Arial" panose="020B0604020202020204" pitchFamily="34" charset="0"/>
              <a:buChar char="•"/>
            </a:pPr>
            <a:r>
              <a:rPr lang="en-GB" sz="1900" dirty="0">
                <a:effectLst/>
                <a:latin typeface="Arial" panose="020B0604020202020204" pitchFamily="34" charset="0"/>
                <a:ea typeface="Calibri" panose="020F0502020204030204" pitchFamily="34" charset="0"/>
                <a:cs typeface="Times New Roman" panose="02020603050405020304" pitchFamily="18" charset="0"/>
              </a:rPr>
              <a:t>Public Health Wales (2019) </a:t>
            </a:r>
            <a:r>
              <a:rPr lang="en-GB" sz="1900" i="1" dirty="0">
                <a:effectLst/>
                <a:latin typeface="Arial" panose="020B0604020202020204" pitchFamily="34" charset="0"/>
                <a:ea typeface="Calibri" panose="020F0502020204030204" pitchFamily="34" charset="0"/>
                <a:cs typeface="Times New Roman" panose="02020603050405020304" pitchFamily="18" charset="0"/>
              </a:rPr>
              <a:t>Responding to Adverse Childhood Experiences. </a:t>
            </a:r>
            <a:r>
              <a:rPr lang="en-GB" sz="19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900" u="sng" dirty="0">
                <a:effectLst/>
                <a:latin typeface="Arial" panose="020B060402020202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https://phw.nhs.wales/news/responding-to-adverse-childhood- experiences-an-evidence-review/responding-to-adverse-childhood-experiences/</a:t>
            </a:r>
            <a:r>
              <a:rPr lang="en-GB" sz="1900" dirty="0">
                <a:effectLst/>
                <a:latin typeface="Arial" panose="020B0604020202020204" pitchFamily="34" charset="0"/>
                <a:ea typeface="Calibri" panose="020F0502020204030204" pitchFamily="34" charset="0"/>
                <a:cs typeface="Times New Roman" panose="02020603050405020304" pitchFamily="18" charset="0"/>
              </a:rPr>
              <a:t> (Accessed: 22</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GB" sz="1900" dirty="0">
                <a:effectLst/>
                <a:latin typeface="Arial" panose="020B0604020202020204" pitchFamily="34" charset="0"/>
                <a:ea typeface="Calibri" panose="020F0502020204030204" pitchFamily="34" charset="0"/>
                <a:cs typeface="Times New Roman" panose="02020603050405020304" pitchFamily="18" charset="0"/>
              </a:rPr>
              <a:t> December 2022)</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l">
              <a:lnSpc>
                <a:spcPct val="200000"/>
              </a:lnSpc>
              <a:spcBef>
                <a:spcPts val="1000"/>
              </a:spcBef>
              <a:spcAft>
                <a:spcPts val="1000"/>
              </a:spcAft>
              <a:buFont typeface="Arial" panose="020B0604020202020204" pitchFamily="34" charset="0"/>
              <a:buChar char="•"/>
            </a:pPr>
            <a:r>
              <a:rPr lang="en-GB" sz="1900" dirty="0">
                <a:effectLst/>
                <a:latin typeface="Arial" panose="020B0604020202020204" pitchFamily="34" charset="0"/>
                <a:ea typeface="Calibri" panose="020F0502020204030204" pitchFamily="34" charset="0"/>
                <a:cs typeface="Times New Roman" panose="02020603050405020304" pitchFamily="18" charset="0"/>
              </a:rPr>
              <a:t>Public Health England (2019) </a:t>
            </a:r>
            <a:r>
              <a:rPr lang="en-GB" sz="1900" i="1" dirty="0">
                <a:effectLst/>
                <a:latin typeface="Arial" panose="020B0604020202020204" pitchFamily="34" charset="0"/>
                <a:ea typeface="Calibri" panose="020F0502020204030204" pitchFamily="34" charset="0"/>
                <a:cs typeface="Times New Roman" panose="02020603050405020304" pitchFamily="18" charset="0"/>
              </a:rPr>
              <a:t>Homelessness: applying All Our Health. </a:t>
            </a:r>
            <a:r>
              <a:rPr lang="en-GB" sz="19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900" u="sng" dirty="0">
                <a:effectLst/>
                <a:latin typeface="Arial" panose="020B0604020202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https://www.gov.uk/government/publications/homelessness-applying-all-our-health/homelessness-applying-all-our-health</a:t>
            </a:r>
            <a:r>
              <a:rPr lang="en-GB" sz="1900" dirty="0">
                <a:effectLst/>
                <a:latin typeface="Arial" panose="020B0604020202020204" pitchFamily="34" charset="0"/>
                <a:ea typeface="Calibri" panose="020F0502020204030204" pitchFamily="34" charset="0"/>
                <a:cs typeface="Times New Roman" panose="02020603050405020304" pitchFamily="18" charset="0"/>
              </a:rPr>
              <a:t> (Accessed: 22</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GB" sz="1900" dirty="0">
                <a:effectLst/>
                <a:latin typeface="Arial" panose="020B0604020202020204" pitchFamily="34" charset="0"/>
                <a:ea typeface="Calibri" panose="020F0502020204030204" pitchFamily="34" charset="0"/>
                <a:cs typeface="Times New Roman" panose="02020603050405020304" pitchFamily="18" charset="0"/>
              </a:rPr>
              <a:t> December 2022)</a:t>
            </a:r>
          </a:p>
          <a:p>
            <a:pPr marL="285750" indent="-285750" algn="l">
              <a:lnSpc>
                <a:spcPct val="170000"/>
              </a:lnSpc>
              <a:spcBef>
                <a:spcPts val="1000"/>
              </a:spcBef>
              <a:spcAft>
                <a:spcPts val="1000"/>
              </a:spcAft>
              <a:buFont typeface="Arial" panose="020B0604020202020204" pitchFamily="34" charset="0"/>
              <a:buChar char="•"/>
            </a:pPr>
            <a:r>
              <a:rPr lang="en-GB" sz="1900" dirty="0">
                <a:effectLst/>
                <a:latin typeface="Arial" panose="020B0604020202020204" pitchFamily="34" charset="0"/>
                <a:ea typeface="Calibri" panose="020F0502020204030204" pitchFamily="34" charset="0"/>
                <a:cs typeface="Times New Roman" panose="02020603050405020304" pitchFamily="18" charset="0"/>
              </a:rPr>
              <a:t>Public Health Wales (2019) </a:t>
            </a:r>
            <a:r>
              <a:rPr lang="en-GB" sz="1900" i="1" dirty="0">
                <a:effectLst/>
                <a:latin typeface="Arial" panose="020B0604020202020204" pitchFamily="34" charset="0"/>
                <a:ea typeface="Calibri" panose="020F0502020204030204" pitchFamily="34" charset="0"/>
                <a:cs typeface="Times New Roman" panose="02020603050405020304" pitchFamily="18" charset="0"/>
              </a:rPr>
              <a:t>Voices of those with lived experiences of homelessness and adversity in Wales: Informing prevention and response. </a:t>
            </a:r>
            <a:r>
              <a:rPr lang="en-GB" sz="19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900" u="sng" dirty="0">
                <a:effectLst/>
                <a:latin typeface="Arial" panose="020B060402020202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https://phw.nhs.wales/files/aces/voices-of-those-with-lived-experiences-of-homelessness-and-adversity-in-wales-informing-prevention-and-response-2019/</a:t>
            </a:r>
            <a:r>
              <a:rPr lang="en-GB" sz="1900" dirty="0">
                <a:effectLst/>
                <a:latin typeface="Arial" panose="020B0604020202020204" pitchFamily="34" charset="0"/>
                <a:ea typeface="Calibri" panose="020F0502020204030204" pitchFamily="34" charset="0"/>
                <a:cs typeface="Times New Roman" panose="02020603050405020304" pitchFamily="18" charset="0"/>
              </a:rPr>
              <a:t> (Accessed: 27</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900" dirty="0">
                <a:effectLst/>
                <a:latin typeface="Arial" panose="020B0604020202020204" pitchFamily="34" charset="0"/>
                <a:ea typeface="Calibri" panose="020F0502020204030204" pitchFamily="34" charset="0"/>
                <a:cs typeface="Times New Roman" panose="02020603050405020304" pitchFamily="18" charset="0"/>
              </a:rPr>
              <a:t> December 2022) </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l">
              <a:lnSpc>
                <a:spcPct val="170000"/>
              </a:lnSpc>
              <a:spcBef>
                <a:spcPts val="1000"/>
              </a:spcBef>
              <a:spcAft>
                <a:spcPts val="1000"/>
              </a:spcAft>
              <a:buFont typeface="Arial" panose="020B0604020202020204" pitchFamily="34" charset="0"/>
              <a:buChar char="•"/>
            </a:pPr>
            <a:r>
              <a:rPr lang="en-GB" sz="1900" dirty="0">
                <a:effectLst/>
                <a:latin typeface="Arial" panose="020B0604020202020204" pitchFamily="34" charset="0"/>
                <a:ea typeface="Calibri" panose="020F0502020204030204" pitchFamily="34" charset="0"/>
                <a:cs typeface="Times New Roman" panose="02020603050405020304" pitchFamily="18" charset="0"/>
              </a:rPr>
              <a:t>Public Health Wales (2015) </a:t>
            </a:r>
            <a:r>
              <a:rPr lang="en-GB" sz="1900" i="1" dirty="0">
                <a:effectLst/>
                <a:latin typeface="Arial" panose="020B0604020202020204" pitchFamily="34" charset="0"/>
                <a:ea typeface="Calibri" panose="020F0502020204030204" pitchFamily="34" charset="0"/>
                <a:cs typeface="Times New Roman" panose="02020603050405020304" pitchFamily="18" charset="0"/>
              </a:rPr>
              <a:t>Adverse Childhood Experiences and their impact on health-harming behaviours in the Welsh adult population.</a:t>
            </a:r>
            <a:r>
              <a:rPr lang="en-GB" sz="19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900" u="sng" dirty="0">
                <a:effectLst/>
                <a:latin typeface="Arial" panose="020B060402020202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https://www2.nphs.wales.nhs.uk/PRIDDocs.nsf/7c21215d6d0c613e80256f490030c05a/d488a3852491bc1d80257f370038919e/$FILE/ACE%20Report%20FINAL%20(E).pdf</a:t>
            </a:r>
            <a:r>
              <a:rPr lang="en-GB" sz="1900" dirty="0">
                <a:effectLst/>
                <a:latin typeface="Arial" panose="020B0604020202020204" pitchFamily="34" charset="0"/>
                <a:ea typeface="Calibri" panose="020F0502020204030204" pitchFamily="34" charset="0"/>
                <a:cs typeface="Times New Roman" panose="02020603050405020304" pitchFamily="18" charset="0"/>
              </a:rPr>
              <a:t> (Accessed: 27</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900" dirty="0">
                <a:effectLst/>
                <a:latin typeface="Arial" panose="020B0604020202020204" pitchFamily="34" charset="0"/>
                <a:ea typeface="Calibri" panose="020F0502020204030204" pitchFamily="34" charset="0"/>
                <a:cs typeface="Times New Roman" panose="02020603050405020304" pitchFamily="18" charset="0"/>
              </a:rPr>
              <a:t> December 2022)</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l">
              <a:lnSpc>
                <a:spcPct val="170000"/>
              </a:lnSpc>
              <a:spcBef>
                <a:spcPts val="1000"/>
              </a:spcBef>
              <a:spcAft>
                <a:spcPts val="1000"/>
              </a:spcAft>
              <a:buFont typeface="Arial" panose="020B0604020202020204" pitchFamily="34" charset="0"/>
              <a:buChar char="•"/>
            </a:pPr>
            <a:r>
              <a:rPr lang="en-GB" sz="1900" dirty="0" err="1">
                <a:effectLst/>
                <a:latin typeface="Arial" panose="020B0604020202020204" pitchFamily="34" charset="0"/>
                <a:ea typeface="Calibri" panose="020F0502020204030204" pitchFamily="34" charset="0"/>
                <a:cs typeface="Times New Roman" panose="02020603050405020304" pitchFamily="18" charset="0"/>
              </a:rPr>
              <a:t>Towler</a:t>
            </a:r>
            <a:r>
              <a:rPr lang="en-GB" sz="1900" dirty="0">
                <a:effectLst/>
                <a:latin typeface="Arial" panose="020B0604020202020204" pitchFamily="34" charset="0"/>
                <a:ea typeface="Calibri" panose="020F0502020204030204" pitchFamily="34" charset="0"/>
                <a:cs typeface="Times New Roman" panose="02020603050405020304" pitchFamily="18" charset="0"/>
              </a:rPr>
              <a:t>, K. (2021) </a:t>
            </a:r>
            <a:r>
              <a:rPr lang="en-GB" sz="1900" i="1" dirty="0">
                <a:effectLst/>
                <a:latin typeface="Arial" panose="020B0604020202020204" pitchFamily="34" charset="0"/>
                <a:ea typeface="Calibri" panose="020F0502020204030204" pitchFamily="34" charset="0"/>
                <a:cs typeface="Times New Roman" panose="02020603050405020304" pitchFamily="18" charset="0"/>
              </a:rPr>
              <a:t>Time to deliver for young people in Wales: Achieving a sustainable delivery model for youth work services in Wales.</a:t>
            </a:r>
            <a:r>
              <a:rPr lang="en-GB" sz="1900" dirty="0">
                <a:effectLst/>
                <a:latin typeface="Arial" panose="020B0604020202020204" pitchFamily="34" charset="0"/>
                <a:ea typeface="Calibri" panose="020F0502020204030204" pitchFamily="34" charset="0"/>
                <a:cs typeface="Times New Roman" panose="02020603050405020304" pitchFamily="18" charset="0"/>
              </a:rPr>
              <a:t> Interim Youth Work Board for Wales. Available at: </a:t>
            </a:r>
            <a:r>
              <a:rPr lang="en-GB" sz="1900" u="sng" dirty="0">
                <a:effectLst/>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https://www.gov.wales/sites/default/files/publications/2021-09/achieving-a-sustainable-delivery-model-for-youth-work-services-in-wales-final-report.pdf</a:t>
            </a:r>
            <a:r>
              <a:rPr lang="en-GB" sz="1900" dirty="0">
                <a:effectLst/>
                <a:latin typeface="Arial" panose="020B0604020202020204" pitchFamily="34" charset="0"/>
                <a:ea typeface="Calibri" panose="020F0502020204030204" pitchFamily="34" charset="0"/>
                <a:cs typeface="Times New Roman" panose="02020603050405020304" pitchFamily="18" charset="0"/>
              </a:rPr>
              <a:t> (Accessed: 3</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1900" dirty="0">
                <a:effectLst/>
                <a:latin typeface="Arial" panose="020B0604020202020204" pitchFamily="34" charset="0"/>
                <a:ea typeface="Calibri" panose="020F0502020204030204" pitchFamily="34" charset="0"/>
                <a:cs typeface="Times New Roman" panose="02020603050405020304" pitchFamily="18" charset="0"/>
              </a:rPr>
              <a:t> January 2023) </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571500" indent="-571500" algn="l">
              <a:lnSpc>
                <a:spcPct val="200000"/>
              </a:lnSpc>
              <a:spcBef>
                <a:spcPts val="1000"/>
              </a:spcBef>
              <a:spcAft>
                <a:spcPts val="1000"/>
              </a:spcAft>
              <a:buFont typeface="Arial" panose="020B0604020202020204" pitchFamily="34" charset="0"/>
              <a:buChar char="•"/>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571500" indent="-571500" algn="l">
              <a:lnSpc>
                <a:spcPct val="200000"/>
              </a:lnSpc>
              <a:spcBef>
                <a:spcPts val="1000"/>
              </a:spcBef>
              <a:spcAft>
                <a:spcPts val="1000"/>
              </a:spcAft>
              <a:buFont typeface="Arial" panose="020B060402020202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228600" algn="l">
              <a:buFont typeface="Wingdings" panose="05000000000000000000" pitchFamily="2" charset="2"/>
              <a:buChar char="§"/>
            </a:pPr>
            <a:endParaRPr lang="en-US" sz="1800" dirty="0">
              <a:solidFill>
                <a:srgbClr val="FFFFFF"/>
              </a:solidFill>
            </a:endParaRPr>
          </a:p>
        </p:txBody>
      </p:sp>
      <p:sp>
        <p:nvSpPr>
          <p:cNvPr id="4" name="Title 1">
            <a:extLst>
              <a:ext uri="{FF2B5EF4-FFF2-40B4-BE49-F238E27FC236}">
                <a16:creationId xmlns:a16="http://schemas.microsoft.com/office/drawing/2014/main" id="{32649181-3424-5791-440F-F76F823C9E1F}"/>
              </a:ext>
            </a:extLst>
          </p:cNvPr>
          <p:cNvSpPr>
            <a:spLocks noGrp="1"/>
          </p:cNvSpPr>
          <p:nvPr>
            <p:ph type="ctrTitle"/>
          </p:nvPr>
        </p:nvSpPr>
        <p:spPr>
          <a:xfrm>
            <a:off x="0" y="-1328"/>
            <a:ext cx="4899715" cy="896354"/>
          </a:xfrm>
        </p:spPr>
        <p:txBody>
          <a:bodyPr vert="horz" lIns="91440" tIns="45720" rIns="91440" bIns="45720" rtlCol="0" anchor="b">
            <a:normAutofit/>
          </a:bodyPr>
          <a:lstStyle/>
          <a:p>
            <a:pPr algn="l"/>
            <a:r>
              <a:rPr lang="en-US" sz="4000" b="1" dirty="0">
                <a:solidFill>
                  <a:srgbClr val="FFFFFF"/>
                </a:solidFill>
              </a:rPr>
              <a:t>Reference List</a:t>
            </a:r>
          </a:p>
        </p:txBody>
      </p:sp>
    </p:spTree>
    <p:extLst>
      <p:ext uri="{BB962C8B-B14F-4D97-AF65-F5344CB8AC3E}">
        <p14:creationId xmlns:p14="http://schemas.microsoft.com/office/powerpoint/2010/main" val="7824147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B80DDF03-0922-EAA6-B5F5-C98E9A003F6F}"/>
              </a:ext>
            </a:extLst>
          </p:cNvPr>
          <p:cNvSpPr>
            <a:spLocks noGrp="1"/>
          </p:cNvSpPr>
          <p:nvPr>
            <p:ph type="body" sz="quarter" idx="15"/>
          </p:nvPr>
        </p:nvSpPr>
        <p:spPr>
          <a:xfrm>
            <a:off x="0" y="754837"/>
            <a:ext cx="12395199" cy="6102499"/>
          </a:xfrm>
        </p:spPr>
        <p:txBody>
          <a:bodyPr vert="horz" lIns="91440" tIns="45720" rIns="91440" bIns="45720" rtlCol="0">
            <a:normAutofit fontScale="62500" lnSpcReduction="20000"/>
          </a:bodyPr>
          <a:lstStyle/>
          <a:p>
            <a:pPr marL="285750" indent="-285750" algn="l">
              <a:lnSpc>
                <a:spcPct val="200000"/>
              </a:lnSpc>
              <a:spcBef>
                <a:spcPts val="1000"/>
              </a:spcBef>
              <a:spcAft>
                <a:spcPts val="1000"/>
              </a:spcAft>
              <a:buFont typeface="Arial" panose="020B0604020202020204" pitchFamily="34" charset="0"/>
              <a:buChar char="•"/>
            </a:pPr>
            <a:r>
              <a:rPr lang="en-US" sz="1900" dirty="0">
                <a:effectLst/>
                <a:latin typeface="Arial" panose="020B0604020202020204" pitchFamily="34" charset="0"/>
                <a:ea typeface="Calibri" panose="020F0502020204030204" pitchFamily="34" charset="0"/>
                <a:cs typeface="Times New Roman" panose="02020603050405020304" pitchFamily="18" charset="0"/>
              </a:rPr>
              <a:t>UNICEF (1992) </a:t>
            </a:r>
            <a:r>
              <a:rPr lang="en-US" sz="1900" i="1" dirty="0">
                <a:effectLst/>
                <a:latin typeface="Arial" panose="020B0604020202020204" pitchFamily="34" charset="0"/>
                <a:ea typeface="Calibri" panose="020F0502020204030204" pitchFamily="34" charset="0"/>
                <a:cs typeface="Times New Roman" panose="02020603050405020304" pitchFamily="18" charset="0"/>
              </a:rPr>
              <a:t>The UN Convention on the Rights of the Child</a:t>
            </a:r>
            <a:r>
              <a:rPr lang="en-US" sz="19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US" sz="1900" u="sng" dirty="0">
                <a:effectLst/>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https://www.unicef.org.uk/wp-content/uploads/2019/10/UNCRC_summary-1_1.pdf</a:t>
            </a:r>
            <a:r>
              <a:rPr lang="en-US" sz="1900" dirty="0">
                <a:effectLst/>
                <a:latin typeface="Arial" panose="020B0604020202020204" pitchFamily="34" charset="0"/>
                <a:ea typeface="Calibri" panose="020F0502020204030204" pitchFamily="34" charset="0"/>
                <a:cs typeface="Times New Roman" panose="02020603050405020304" pitchFamily="18" charset="0"/>
              </a:rPr>
              <a:t> </a:t>
            </a:r>
            <a:r>
              <a:rPr lang="en-GB" sz="1900" dirty="0">
                <a:effectLst/>
                <a:latin typeface="Arial" panose="020B0604020202020204" pitchFamily="34" charset="0"/>
                <a:ea typeface="Calibri" panose="020F0502020204030204" pitchFamily="34" charset="0"/>
                <a:cs typeface="Times New Roman" panose="02020603050405020304" pitchFamily="18" charset="0"/>
              </a:rPr>
              <a:t>(Accessed: 3</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1900" dirty="0">
                <a:effectLst/>
                <a:latin typeface="Arial" panose="020B0604020202020204" pitchFamily="34" charset="0"/>
                <a:ea typeface="Calibri" panose="020F0502020204030204" pitchFamily="34" charset="0"/>
                <a:cs typeface="Times New Roman" panose="02020603050405020304" pitchFamily="18" charset="0"/>
              </a:rPr>
              <a:t> January 2023)</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l">
              <a:lnSpc>
                <a:spcPct val="200000"/>
              </a:lnSpc>
              <a:spcBef>
                <a:spcPts val="1000"/>
              </a:spcBef>
              <a:spcAft>
                <a:spcPts val="1000"/>
              </a:spcAft>
              <a:buFont typeface="Arial" panose="020B0604020202020204" pitchFamily="34" charset="0"/>
              <a:buChar char="•"/>
            </a:pPr>
            <a:r>
              <a:rPr lang="en-GB" sz="1900" dirty="0">
                <a:effectLst/>
                <a:latin typeface="Arial" panose="020B0604020202020204" pitchFamily="34" charset="0"/>
                <a:ea typeface="Calibri" panose="020F0502020204030204" pitchFamily="34" charset="0"/>
                <a:cs typeface="Times New Roman" panose="02020603050405020304" pitchFamily="18" charset="0"/>
              </a:rPr>
              <a:t>UCL Institute of Health Equity (2015) </a:t>
            </a:r>
            <a:r>
              <a:rPr lang="en-GB" sz="1900" i="1" dirty="0">
                <a:effectLst/>
                <a:latin typeface="Arial" panose="020B0604020202020204" pitchFamily="34" charset="0"/>
                <a:ea typeface="Calibri" panose="020F0502020204030204" pitchFamily="34" charset="0"/>
                <a:cs typeface="Times New Roman" panose="02020603050405020304" pitchFamily="18" charset="0"/>
              </a:rPr>
              <a:t>The impact of adverse experiences in the home on the health of children and young people, and inequalities in prevalence and effects. </a:t>
            </a:r>
            <a:r>
              <a:rPr lang="en-GB" sz="1900" dirty="0">
                <a:effectLst/>
                <a:latin typeface="Arial" panose="020B0604020202020204" pitchFamily="34" charset="0"/>
                <a:ea typeface="Calibri" panose="020F0502020204030204" pitchFamily="34" charset="0"/>
                <a:cs typeface="Times New Roman" panose="02020603050405020304" pitchFamily="18" charset="0"/>
              </a:rPr>
              <a:t>Crown: UCL Institute of Health Equity. Available at: </a:t>
            </a:r>
            <a:r>
              <a:rPr lang="en-GB" sz="1900" u="sng" dirty="0">
                <a:effectLst/>
                <a:latin typeface="Arial" panose="020B060402020202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https://www.instituteofhealthequity.org/resources-reports/the-impact-of-adverse-experiences-in-the-home-on-children-and-young-people/impact-of-adverse-experiences-in-the-home.pdf</a:t>
            </a:r>
            <a:r>
              <a:rPr lang="en-GB" sz="1900" dirty="0">
                <a:effectLst/>
                <a:latin typeface="Arial" panose="020B0604020202020204" pitchFamily="34" charset="0"/>
                <a:ea typeface="Calibri" panose="020F0502020204030204" pitchFamily="34" charset="0"/>
                <a:cs typeface="Times New Roman" panose="02020603050405020304" pitchFamily="18" charset="0"/>
              </a:rPr>
              <a:t> (Accessed: 22nd December 2022) </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l">
              <a:lnSpc>
                <a:spcPct val="200000"/>
              </a:lnSpc>
              <a:spcBef>
                <a:spcPts val="1000"/>
              </a:spcBef>
              <a:spcAft>
                <a:spcPts val="1000"/>
              </a:spcAft>
              <a:buFont typeface="Arial" panose="020B0604020202020204" pitchFamily="34" charset="0"/>
              <a:buChar char="•"/>
            </a:pPr>
            <a:r>
              <a:rPr lang="en-GB" sz="1900" dirty="0">
                <a:effectLst/>
                <a:latin typeface="Arial" panose="020B0604020202020204" pitchFamily="34" charset="0"/>
                <a:ea typeface="Calibri" panose="020F0502020204030204" pitchFamily="34" charset="0"/>
                <a:cs typeface="Times New Roman" panose="02020603050405020304" pitchFamily="18" charset="0"/>
              </a:rPr>
              <a:t>World Health Organization (2023) </a:t>
            </a:r>
            <a:r>
              <a:rPr lang="en-GB" sz="1900" i="1" dirty="0">
                <a:effectLst/>
                <a:latin typeface="Arial" panose="020B0604020202020204" pitchFamily="34" charset="0"/>
                <a:ea typeface="Calibri" panose="020F0502020204030204" pitchFamily="34" charset="0"/>
                <a:cs typeface="Times New Roman" panose="02020603050405020304" pitchFamily="18" charset="0"/>
              </a:rPr>
              <a:t>Adolescent health.</a:t>
            </a:r>
            <a:r>
              <a:rPr lang="en-GB" sz="19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900" u="sng" dirty="0">
                <a:effectLst/>
                <a:latin typeface="Arial" panose="020B0604020202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https://www.who.int/health-topics/adolescent-health#tab=tab_1</a:t>
            </a:r>
            <a:r>
              <a:rPr lang="en-GB" sz="1900" dirty="0">
                <a:effectLst/>
                <a:latin typeface="Arial" panose="020B0604020202020204" pitchFamily="34" charset="0"/>
                <a:ea typeface="Calibri" panose="020F0502020204030204" pitchFamily="34" charset="0"/>
                <a:cs typeface="Times New Roman" panose="02020603050405020304" pitchFamily="18" charset="0"/>
              </a:rPr>
              <a:t> (Accessed: 22</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GB" sz="1900" dirty="0">
                <a:effectLst/>
                <a:latin typeface="Arial" panose="020B0604020202020204" pitchFamily="34" charset="0"/>
                <a:ea typeface="Calibri" panose="020F0502020204030204" pitchFamily="34" charset="0"/>
                <a:cs typeface="Times New Roman" panose="02020603050405020304" pitchFamily="18" charset="0"/>
              </a:rPr>
              <a:t> December 2022)</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l">
              <a:lnSpc>
                <a:spcPct val="200000"/>
              </a:lnSpc>
              <a:spcBef>
                <a:spcPts val="1000"/>
              </a:spcBef>
              <a:spcAft>
                <a:spcPts val="1000"/>
              </a:spcAft>
              <a:buFont typeface="Arial" panose="020B0604020202020204" pitchFamily="34" charset="0"/>
              <a:buChar char="•"/>
            </a:pPr>
            <a:r>
              <a:rPr lang="en-GB" sz="1900" dirty="0">
                <a:effectLst/>
                <a:latin typeface="Arial" panose="020B0604020202020204" pitchFamily="34" charset="0"/>
                <a:ea typeface="Calibri" panose="020F0502020204030204" pitchFamily="34" charset="0"/>
                <a:cs typeface="Times New Roman" panose="02020603050405020304" pitchFamily="18" charset="0"/>
              </a:rPr>
              <a:t>World Health Organization (2021) </a:t>
            </a:r>
            <a:r>
              <a:rPr lang="en-GB" sz="1900" i="1" dirty="0">
                <a:effectLst/>
                <a:latin typeface="Arial" panose="020B0604020202020204" pitchFamily="34" charset="0"/>
                <a:ea typeface="Calibri" panose="020F0502020204030204" pitchFamily="34" charset="0"/>
                <a:cs typeface="Times New Roman" panose="02020603050405020304" pitchFamily="18" charset="0"/>
              </a:rPr>
              <a:t>Adolescent mental health. </a:t>
            </a:r>
            <a:r>
              <a:rPr lang="en-GB" sz="19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900" u="sng" dirty="0">
                <a:effectLst/>
                <a:latin typeface="Arial" panose="020B060402020202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https://www.who.int/news-room/fact-sheets/detail/adolescent-mental-health</a:t>
            </a:r>
            <a:r>
              <a:rPr lang="en-GB" sz="1900" dirty="0">
                <a:effectLst/>
                <a:latin typeface="Arial" panose="020B0604020202020204" pitchFamily="34" charset="0"/>
                <a:ea typeface="Calibri" panose="020F0502020204030204" pitchFamily="34" charset="0"/>
                <a:cs typeface="Times New Roman" panose="02020603050405020304" pitchFamily="18" charset="0"/>
              </a:rPr>
              <a:t> (Accessed: 22</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GB" sz="1900" dirty="0">
                <a:effectLst/>
                <a:latin typeface="Arial" panose="020B0604020202020204" pitchFamily="34" charset="0"/>
                <a:ea typeface="Calibri" panose="020F0502020204030204" pitchFamily="34" charset="0"/>
                <a:cs typeface="Times New Roman" panose="02020603050405020304" pitchFamily="18" charset="0"/>
              </a:rPr>
              <a:t> December 2022)</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l">
              <a:lnSpc>
                <a:spcPct val="200000"/>
              </a:lnSpc>
              <a:spcBef>
                <a:spcPts val="1000"/>
              </a:spcBef>
              <a:spcAft>
                <a:spcPts val="1000"/>
              </a:spcAft>
              <a:buFont typeface="Arial" panose="020B0604020202020204" pitchFamily="34" charset="0"/>
              <a:buChar char="•"/>
            </a:pPr>
            <a:r>
              <a:rPr lang="en-GB" sz="1900" dirty="0">
                <a:effectLst/>
                <a:latin typeface="Arial" panose="020B0604020202020204" pitchFamily="34" charset="0"/>
                <a:ea typeface="Calibri" panose="020F0502020204030204" pitchFamily="34" charset="0"/>
                <a:cs typeface="Times New Roman" panose="02020603050405020304" pitchFamily="18" charset="0"/>
              </a:rPr>
              <a:t>Welsh Government (2019) </a:t>
            </a:r>
            <a:r>
              <a:rPr lang="en-GB" sz="1900" i="1" dirty="0">
                <a:effectLst/>
                <a:latin typeface="Arial" panose="020B0604020202020204" pitchFamily="34" charset="0"/>
                <a:ea typeface="Calibri" panose="020F0502020204030204" pitchFamily="34" charset="0"/>
                <a:cs typeface="Times New Roman" panose="02020603050405020304" pitchFamily="18" charset="0"/>
              </a:rPr>
              <a:t>Youth Work Strategy for Wales.</a:t>
            </a:r>
            <a:r>
              <a:rPr lang="en-GB" sz="19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900" u="sng" dirty="0">
                <a:effectLst/>
                <a:latin typeface="Arial" panose="020B060402020202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https://www.gov.wales/sites/default/files/publications/2019-06/youth-work-strategy-for-wales.pdf</a:t>
            </a:r>
            <a:r>
              <a:rPr lang="en-GB" sz="1900" dirty="0">
                <a:effectLst/>
                <a:latin typeface="Arial" panose="020B0604020202020204" pitchFamily="34" charset="0"/>
                <a:ea typeface="Calibri" panose="020F0502020204030204" pitchFamily="34" charset="0"/>
                <a:cs typeface="Times New Roman" panose="02020603050405020304" pitchFamily="18" charset="0"/>
              </a:rPr>
              <a:t> (Accessed: 3</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1900" dirty="0">
                <a:effectLst/>
                <a:latin typeface="Arial" panose="020B0604020202020204" pitchFamily="34" charset="0"/>
                <a:ea typeface="Calibri" panose="020F0502020204030204" pitchFamily="34" charset="0"/>
                <a:cs typeface="Times New Roman" panose="02020603050405020304" pitchFamily="18" charset="0"/>
              </a:rPr>
              <a:t> January 2023)</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l">
              <a:lnSpc>
                <a:spcPct val="200000"/>
              </a:lnSpc>
              <a:spcBef>
                <a:spcPts val="1000"/>
              </a:spcBef>
              <a:spcAft>
                <a:spcPts val="1000"/>
              </a:spcAft>
              <a:buFont typeface="Arial" panose="020B0604020202020204" pitchFamily="34" charset="0"/>
              <a:buChar char="•"/>
            </a:pPr>
            <a:r>
              <a:rPr lang="en-GB" sz="1900" dirty="0">
                <a:effectLst/>
                <a:latin typeface="Arial" panose="020B0604020202020204" pitchFamily="34" charset="0"/>
                <a:ea typeface="Calibri" panose="020F0502020204030204" pitchFamily="34" charset="0"/>
                <a:cs typeface="Times New Roman" panose="02020603050405020304" pitchFamily="18" charset="0"/>
              </a:rPr>
              <a:t>Young Minds (2018) </a:t>
            </a:r>
            <a:r>
              <a:rPr lang="en-GB" sz="1900" i="1" dirty="0">
                <a:effectLst/>
                <a:latin typeface="Arial" panose="020B0604020202020204" pitchFamily="34" charset="0"/>
                <a:ea typeface="Calibri" panose="020F0502020204030204" pitchFamily="34" charset="0"/>
                <a:cs typeface="Times New Roman" panose="02020603050405020304" pitchFamily="18" charset="0"/>
              </a:rPr>
              <a:t>Addressing Adversity. </a:t>
            </a:r>
            <a:r>
              <a:rPr lang="en-GB" sz="19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900" u="sng" dirty="0">
                <a:effectLst/>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https://www.youngminds.org.uk/media/cmtffcce/ym-addressing-adversity-book-web-2.pdf</a:t>
            </a:r>
            <a:r>
              <a:rPr lang="en-GB" sz="1900" dirty="0">
                <a:effectLst/>
                <a:latin typeface="Arial" panose="020B0604020202020204" pitchFamily="34" charset="0"/>
                <a:ea typeface="Calibri" panose="020F0502020204030204" pitchFamily="34" charset="0"/>
                <a:cs typeface="Times New Roman" panose="02020603050405020304" pitchFamily="18" charset="0"/>
              </a:rPr>
              <a:t> (Accessed: 22</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GB" sz="1900" dirty="0">
                <a:effectLst/>
                <a:latin typeface="Arial" panose="020B0604020202020204" pitchFamily="34" charset="0"/>
                <a:ea typeface="Calibri" panose="020F0502020204030204" pitchFamily="34" charset="0"/>
                <a:cs typeface="Times New Roman" panose="02020603050405020304" pitchFamily="18" charset="0"/>
              </a:rPr>
              <a:t> December 2022) </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l">
              <a:lnSpc>
                <a:spcPct val="200000"/>
              </a:lnSpc>
              <a:spcBef>
                <a:spcPts val="1000"/>
              </a:spcBef>
              <a:spcAft>
                <a:spcPts val="1000"/>
              </a:spcAft>
              <a:buFont typeface="Arial" panose="020B0604020202020204" pitchFamily="34" charset="0"/>
              <a:buChar char="•"/>
            </a:pPr>
            <a:r>
              <a:rPr lang="en-GB" sz="1900" dirty="0">
                <a:effectLst/>
                <a:latin typeface="Arial" panose="020B0604020202020204" pitchFamily="34" charset="0"/>
                <a:ea typeface="Times New Roman" panose="02020603050405020304" pitchFamily="18" charset="0"/>
                <a:cs typeface="Times New Roman" panose="02020603050405020304" pitchFamily="18" charset="0"/>
              </a:rPr>
              <a:t>Youth Work in Wales Review Group. (2018)</a:t>
            </a:r>
            <a:r>
              <a:rPr lang="en-GB" sz="1900" i="1" dirty="0">
                <a:effectLst/>
                <a:latin typeface="Arial" panose="020B0604020202020204" pitchFamily="34" charset="0"/>
                <a:ea typeface="Times New Roman" panose="02020603050405020304" pitchFamily="18" charset="0"/>
                <a:cs typeface="Times New Roman" panose="02020603050405020304" pitchFamily="18" charset="0"/>
              </a:rPr>
              <a:t> Youth Work in Wales: Principles and Purposes</a:t>
            </a:r>
            <a:r>
              <a:rPr lang="en-GB" sz="1900" dirty="0">
                <a:effectLst/>
                <a:latin typeface="Arial" panose="020B0604020202020204" pitchFamily="34" charset="0"/>
                <a:ea typeface="Times New Roman" panose="02020603050405020304" pitchFamily="18" charset="0"/>
                <a:cs typeface="Times New Roman" panose="02020603050405020304" pitchFamily="18" charset="0"/>
              </a:rPr>
              <a:t>, Cardiff: Youth Work in Wales Review Group</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indent="-228600" algn="l">
              <a:buFont typeface="Wingdings" panose="05000000000000000000" pitchFamily="2" charset="2"/>
              <a:buChar char="§"/>
            </a:pPr>
            <a:endParaRPr lang="en-US" sz="1800" dirty="0">
              <a:solidFill>
                <a:srgbClr val="FFFFFF"/>
              </a:solidFill>
            </a:endParaRPr>
          </a:p>
        </p:txBody>
      </p:sp>
      <p:sp>
        <p:nvSpPr>
          <p:cNvPr id="4" name="Title 1">
            <a:extLst>
              <a:ext uri="{FF2B5EF4-FFF2-40B4-BE49-F238E27FC236}">
                <a16:creationId xmlns:a16="http://schemas.microsoft.com/office/drawing/2014/main" id="{0CCC1F0D-5C27-9758-67A6-3E3F7769C5D7}"/>
              </a:ext>
            </a:extLst>
          </p:cNvPr>
          <p:cNvSpPr>
            <a:spLocks noGrp="1"/>
          </p:cNvSpPr>
          <p:nvPr>
            <p:ph type="ctrTitle"/>
          </p:nvPr>
        </p:nvSpPr>
        <p:spPr>
          <a:xfrm>
            <a:off x="0" y="-141517"/>
            <a:ext cx="4899715" cy="896354"/>
          </a:xfrm>
        </p:spPr>
        <p:txBody>
          <a:bodyPr vert="horz" lIns="91440" tIns="45720" rIns="91440" bIns="45720" rtlCol="0" anchor="b">
            <a:normAutofit/>
          </a:bodyPr>
          <a:lstStyle/>
          <a:p>
            <a:pPr algn="l"/>
            <a:r>
              <a:rPr lang="en-US" sz="4000" b="1" dirty="0">
                <a:solidFill>
                  <a:srgbClr val="FFFFFF"/>
                </a:solidFill>
              </a:rPr>
              <a:t>Reference List</a:t>
            </a:r>
          </a:p>
        </p:txBody>
      </p:sp>
    </p:spTree>
    <p:extLst>
      <p:ext uri="{BB962C8B-B14F-4D97-AF65-F5344CB8AC3E}">
        <p14:creationId xmlns:p14="http://schemas.microsoft.com/office/powerpoint/2010/main" val="1056116935"/>
      </p:ext>
    </p:extLst>
  </p:cSld>
  <p:clrMapOvr>
    <a:masterClrMapping/>
  </p:clrMapOvr>
</p:sld>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F887BEC-12B5-41C3-87A8-94840B217273}">
  <ds:schemaRefs>
    <ds:schemaRef ds:uri="http://schemas.microsoft.com/sharepoint/v3/contenttype/forms"/>
  </ds:schemaRefs>
</ds:datastoreItem>
</file>

<file path=customXml/itemProps2.xml><?xml version="1.0" encoding="utf-8"?>
<ds:datastoreItem xmlns:ds="http://schemas.openxmlformats.org/officeDocument/2006/customXml" ds:itemID="{7A22E404-1C8D-48DE-80FC-4CA5DFE37C32}">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C4F9A873-407D-42B0-99B8-A577ED76CAD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_LuminousVTI</Template>
  <TotalTime>0</TotalTime>
  <Words>2798</Words>
  <Application>Microsoft Macintosh PowerPoint</Application>
  <PresentationFormat>Widescreen</PresentationFormat>
  <Paragraphs>179</Paragraphs>
  <Slides>29</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Avenir Next LT Pro</vt:lpstr>
      <vt:lpstr>Calibri</vt:lpstr>
      <vt:lpstr>Sabon Next LT</vt:lpstr>
      <vt:lpstr>Wingdings</vt:lpstr>
      <vt:lpstr>LuminousVTI</vt:lpstr>
      <vt:lpstr>Individual Seminar </vt:lpstr>
      <vt:lpstr>Adverse Childhood Experiences (ACEs)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Homelessness and ACEs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Interventions</vt:lpstr>
      <vt:lpstr>Supporting parenting </vt:lpstr>
      <vt:lpstr>Youth Work as an intervention </vt:lpstr>
      <vt:lpstr>Early identification of adversity  </vt:lpstr>
      <vt:lpstr>Responding to trauma and specific ACEs</vt:lpstr>
      <vt:lpstr>PowerPoint Presentation</vt:lpstr>
      <vt:lpstr>Reference List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2021-02-25T19:22:25Z</dcterms:created>
  <dcterms:modified xsi:type="dcterms:W3CDTF">2023-01-17T00:15:18Z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